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63" r:id="rId1"/>
    <p:sldMasterId id="2147483778" r:id="rId2"/>
  </p:sldMasterIdLst>
  <p:notesMasterIdLst>
    <p:notesMasterId r:id="rId61"/>
  </p:notesMasterIdLst>
  <p:handoutMasterIdLst>
    <p:handoutMasterId r:id="rId62"/>
  </p:handoutMasterIdLst>
  <p:sldIdLst>
    <p:sldId id="626" r:id="rId3"/>
    <p:sldId id="627" r:id="rId4"/>
    <p:sldId id="597" r:id="rId5"/>
    <p:sldId id="598" r:id="rId6"/>
    <p:sldId id="580" r:id="rId7"/>
    <p:sldId id="581" r:id="rId8"/>
    <p:sldId id="582" r:id="rId9"/>
    <p:sldId id="257" r:id="rId10"/>
    <p:sldId id="258" r:id="rId11"/>
    <p:sldId id="259" r:id="rId12"/>
    <p:sldId id="260" r:id="rId13"/>
    <p:sldId id="262" r:id="rId14"/>
    <p:sldId id="286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80" r:id="rId32"/>
    <p:sldId id="279" r:id="rId33"/>
    <p:sldId id="281" r:id="rId34"/>
    <p:sldId id="282" r:id="rId35"/>
    <p:sldId id="283" r:id="rId36"/>
    <p:sldId id="284" r:id="rId37"/>
    <p:sldId id="285" r:id="rId38"/>
    <p:sldId id="288" r:id="rId39"/>
    <p:sldId id="289" r:id="rId40"/>
    <p:sldId id="584" r:id="rId41"/>
    <p:sldId id="585" r:id="rId42"/>
    <p:sldId id="586" r:id="rId43"/>
    <p:sldId id="587" r:id="rId44"/>
    <p:sldId id="599" r:id="rId45"/>
    <p:sldId id="600" r:id="rId46"/>
    <p:sldId id="601" r:id="rId47"/>
    <p:sldId id="602" r:id="rId48"/>
    <p:sldId id="604" r:id="rId49"/>
    <p:sldId id="588" r:id="rId50"/>
    <p:sldId id="589" r:id="rId51"/>
    <p:sldId id="590" r:id="rId52"/>
    <p:sldId id="605" r:id="rId53"/>
    <p:sldId id="606" r:id="rId54"/>
    <p:sldId id="624" r:id="rId55"/>
    <p:sldId id="625" r:id="rId56"/>
    <p:sldId id="613" r:id="rId57"/>
    <p:sldId id="614" r:id="rId58"/>
    <p:sldId id="415" r:id="rId59"/>
    <p:sldId id="416" r:id="rId6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FFFF00"/>
    <a:srgbClr val="B8C26A"/>
    <a:srgbClr val="9900FF"/>
    <a:srgbClr val="00FF00"/>
    <a:srgbClr val="66FF99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62" autoAdjust="0"/>
    <p:restoredTop sz="86432" autoAdjust="0"/>
  </p:normalViewPr>
  <p:slideViewPr>
    <p:cSldViewPr>
      <p:cViewPr varScale="1">
        <p:scale>
          <a:sx n="60" d="100"/>
          <a:sy n="60" d="100"/>
        </p:scale>
        <p:origin x="1038" y="60"/>
      </p:cViewPr>
      <p:guideLst>
        <p:guide orient="horz" pos="2928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38" y="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tableStyles" Target="tableStyles.xml"/><Relationship Id="rId5" Type="http://schemas.openxmlformats.org/officeDocument/2006/relationships/slide" Target="slides/slide3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0.xml"/><Relationship Id="rId2" Type="http://schemas.openxmlformats.org/officeDocument/2006/relationships/slide" Target="slides/slide9.xml"/><Relationship Id="rId1" Type="http://schemas.openxmlformats.org/officeDocument/2006/relationships/slide" Target="slides/slide8.xml"/><Relationship Id="rId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371FF8A-FE56-48F7-A11A-B6AE975EA4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413" cy="466738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E37816-68D9-4E71-8469-349257C02F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1386" y="0"/>
            <a:ext cx="3037413" cy="466738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r">
              <a:defRPr sz="1200"/>
            </a:lvl1pPr>
          </a:lstStyle>
          <a:p>
            <a:pPr>
              <a:defRPr/>
            </a:pPr>
            <a:fld id="{5E01638D-00D6-4B68-8791-41CA460C271F}" type="datetimeFigureOut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CA2FCD-AC52-44AB-9CE5-9AA400F0AB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62"/>
            <a:ext cx="3037413" cy="466738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13A933-1F03-4431-9951-A4445EE087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1386" y="8829662"/>
            <a:ext cx="3037413" cy="466738"/>
          </a:xfrm>
          <a:prstGeom prst="rect">
            <a:avLst/>
          </a:prstGeom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B962EC-1FD0-420F-B207-0051DA4597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F59C2064-A819-454B-921D-23201C3E772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413" cy="465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176" tIns="46588" rIns="93176" bIns="46588" numCol="1" anchor="ctr" anchorCtr="0" compatLnSpc="1">
            <a:prstTxWarp prst="textNoShape">
              <a:avLst/>
            </a:prstTxWarp>
          </a:bodyPr>
          <a:lstStyle>
            <a:lvl1pPr defTabSz="931132">
              <a:defRPr sz="1200" i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4A94DF99-A597-4C5A-9B30-C9B6F5F1801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2987" y="1"/>
            <a:ext cx="3037413" cy="465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176" tIns="46588" rIns="93176" bIns="46588" numCol="1" anchor="ctr" anchorCtr="0" compatLnSpc="1">
            <a:prstTxWarp prst="textNoShape">
              <a:avLst/>
            </a:prstTxWarp>
          </a:bodyPr>
          <a:lstStyle>
            <a:lvl1pPr algn="r" defTabSz="931132">
              <a:defRPr sz="1200" i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C342732-EFFB-40DC-B564-606D369D211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5301" name="Rectangle 5">
            <a:extLst>
              <a:ext uri="{FF2B5EF4-FFF2-40B4-BE49-F238E27FC236}">
                <a16:creationId xmlns:a16="http://schemas.microsoft.com/office/drawing/2014/main" id="{85E4F2FA-B80C-405E-B0D2-16D65F79BAF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974" y="4416430"/>
            <a:ext cx="5142455" cy="418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176" tIns="46588" rIns="93176" bIns="465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>
            <a:extLst>
              <a:ext uri="{FF2B5EF4-FFF2-40B4-BE49-F238E27FC236}">
                <a16:creationId xmlns:a16="http://schemas.microsoft.com/office/drawing/2014/main" id="{FAEEF095-9C08-4E50-8742-8826BAB7508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1"/>
            <a:ext cx="3037413" cy="46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176" tIns="46588" rIns="93176" bIns="46588" numCol="1" anchor="b" anchorCtr="0" compatLnSpc="1">
            <a:prstTxWarp prst="textNoShape">
              <a:avLst/>
            </a:prstTxWarp>
          </a:bodyPr>
          <a:lstStyle>
            <a:lvl1pPr defTabSz="931132">
              <a:defRPr sz="1200" i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>
            <a:extLst>
              <a:ext uri="{FF2B5EF4-FFF2-40B4-BE49-F238E27FC236}">
                <a16:creationId xmlns:a16="http://schemas.microsoft.com/office/drawing/2014/main" id="{18C8C36B-9F2E-458D-958F-311870B951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987" y="8831261"/>
            <a:ext cx="3037413" cy="46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43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132">
              <a:defRPr sz="1200" i="0">
                <a:latin typeface="Times New Roman" panose="02020603050405020304" pitchFamily="18" charset="0"/>
              </a:defRPr>
            </a:lvl1pPr>
          </a:lstStyle>
          <a:p>
            <a:fld id="{E868E655-F231-4F5F-BC6B-3E7E4152633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946214-9B05-41F3-AF90-C1754DD847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274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>
            <a:extLst>
              <a:ext uri="{FF2B5EF4-FFF2-40B4-BE49-F238E27FC236}">
                <a16:creationId xmlns:a16="http://schemas.microsoft.com/office/drawing/2014/main" id="{262DF69B-232F-4600-93FF-AA80C656EA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0F312236-1974-4DD6-AEB1-8AA82A9F42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28373BB-B356-4B4C-8EE1-CE598425741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>
            <a:extLst>
              <a:ext uri="{FF2B5EF4-FFF2-40B4-BE49-F238E27FC236}">
                <a16:creationId xmlns:a16="http://schemas.microsoft.com/office/drawing/2014/main" id="{AE361979-7D7B-46C3-84B0-DC513C95C8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16655989-04EA-4883-8941-4141B6FAC1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ADBEC48-E60F-4CFF-87E2-CE0D45D636F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>
            <a:extLst>
              <a:ext uri="{FF2B5EF4-FFF2-40B4-BE49-F238E27FC236}">
                <a16:creationId xmlns:a16="http://schemas.microsoft.com/office/drawing/2014/main" id="{1D599E78-D7A5-42CF-A563-7CE780A09D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A220AA88-DB9F-4A68-8E26-25D8EA9F00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A98DCD8-457B-45B8-87DC-F21A609BF46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29A34-8D9A-49B0-86D8-8BBB6980986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572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9D0EADF5-6C40-4C4D-B18D-A25C67A226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FF56038B-AACA-4301-A67F-0B083A4299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3375083-05E0-4469-8AE9-7B1878D59A3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:a16="http://schemas.microsoft.com/office/drawing/2014/main" id="{80541E38-BA72-4C28-8393-6D9A3548A8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AA122D9A-030A-4B35-B156-89612B1841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592AA52-FBFF-4261-BD91-2B58BAEB498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6C791838-4F17-4A4B-BD6C-FA1C05F80E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6EA59C5E-9BDD-4DCB-BE12-0617FBEC0F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3E6A2A7-2DAB-4C0E-86B4-FD7B5926C78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>
            <a:extLst>
              <a:ext uri="{FF2B5EF4-FFF2-40B4-BE49-F238E27FC236}">
                <a16:creationId xmlns:a16="http://schemas.microsoft.com/office/drawing/2014/main" id="{BE7538D1-68D6-4C8E-AE91-9A65E8AC68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64CA44C9-5D8F-4753-95E2-03FEC93606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5C5EA01-B61B-4D87-99B6-1121F62759F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>
            <a:extLst>
              <a:ext uri="{FF2B5EF4-FFF2-40B4-BE49-F238E27FC236}">
                <a16:creationId xmlns:a16="http://schemas.microsoft.com/office/drawing/2014/main" id="{BBD7CE8D-227E-496A-AF98-5B22262972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1B5EA0FE-CACA-45F7-B335-9BF317BDF7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99E22AB-40C1-449D-93F0-AD30DCA08E4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>
            <a:extLst>
              <a:ext uri="{FF2B5EF4-FFF2-40B4-BE49-F238E27FC236}">
                <a16:creationId xmlns:a16="http://schemas.microsoft.com/office/drawing/2014/main" id="{87C40EC5-A1B9-4B4C-8CF1-225E464432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94001F78-D4DF-454D-8148-3D1E9A4147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D5EF6B6-87F3-4CD3-B228-918CF8B704F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26DDEDEA-EC99-4666-9052-39E7CC40F2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7721FCBD-81C2-473F-B409-CF326342C1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681E019-41FF-4C02-A040-E8E1E1A144F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E2D01-72A5-4BA2-B9B5-4287B884C6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69329D-60DD-44C9-8F68-416CDB658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C8040-30D4-4BB4-A18A-4266737DFC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4926C10-49EF-4704-A62F-692442993304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FAAD7-C38D-4B9E-AC6E-0EFB74A02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C90FA-B8EE-4F98-A53F-4F7B38923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760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65948-45D9-4F60-BE19-5D12DE00C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8C603B-184C-4EA6-AE35-46E73A11FF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61902-E402-4C39-AB0E-24BAA41568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5B20A09-8B06-408E-A594-DFBEBDDE7DED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4B1DB-AD73-4812-A9C5-9316C048B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Data Structures and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0DED3-47F6-4C36-A832-9060E42C8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920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6EE83C-914A-4D2C-BEB6-6EF2D0D68C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4E81CD-8A64-44BA-A59B-71875B0216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CDCFD-E83C-495A-8B51-ED8E183CAD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488A032-4741-4E66-A61F-2365E7154A0C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A4B91-4A7B-4AC8-B585-C44EBAA18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Data Structures and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BEB41-842D-43EF-9032-7E6AB6328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60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813" y="182563"/>
            <a:ext cx="6981825" cy="9366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52450" y="1346200"/>
            <a:ext cx="3990975" cy="452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5825" y="1346200"/>
            <a:ext cx="3990975" cy="452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A96D76F-CDA6-4C54-8F80-887729FE68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11F11-1B63-4C45-A8D0-E730E712419A}" type="datetime1">
              <a:rPr lang="en-US" smtClean="0"/>
              <a:t>9/11/2022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9986828-CA64-4C27-ADC6-A83371E068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8BC2A0-576A-479B-A4F0-1978F0946E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3031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813" y="182563"/>
            <a:ext cx="6981825" cy="9366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52450" y="1346200"/>
            <a:ext cx="8134350" cy="4521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512545-FC9A-4D58-A092-862036F91C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E58BF-7C8A-4CDA-A5BF-77AF698E94F3}" type="datetime1">
              <a:rPr lang="en-US" smtClean="0"/>
              <a:t>9/11/2022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4B0350-D1CE-441F-8249-BAAF0C11E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Data Structures and Algorithms</a:t>
            </a:r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2C0FA3-0341-421C-A3C0-BFCAB463E4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D1E3E4-DEF1-4998-A17E-74DC67190B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7432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6C10-49EF-4704-A62F-692442993304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3909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158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EBFD-6325-43A1-97B5-81E2BFB7B769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1016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83041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D8CD-88F2-4260-B8A8-5B54701648C9}" type="datetime1">
              <a:rPr lang="en-US" smtClean="0"/>
              <a:t>9/11/2022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250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9BD16-E317-4FB7-AD0F-F82263593949}" type="datetime1">
              <a:rPr lang="en-US" smtClean="0"/>
              <a:t>9/11/2022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553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1A922-3240-4F7A-B2EC-62DAE6363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20675"/>
            <a:ext cx="7886700" cy="97472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4FBB2-D50F-4B4A-9BD4-4F24E83B9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60500"/>
            <a:ext cx="7886700" cy="478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629A6-CCD7-4D5E-96B4-BF420BAFD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182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9A384-2847-41BF-8A15-05AC53B4D41C}" type="datetime1">
              <a:rPr lang="en-US" smtClean="0"/>
              <a:t>9/11/2022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7280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5615F-AC68-400D-BDE8-245120CBB049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555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8336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86792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561926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7164423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396560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7641950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23266"/>
      </p:ext>
    </p:extLst>
  </p:cSld>
  <p:clrMapOvr>
    <a:masterClrMapping/>
  </p:clrMapOvr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0A09-8B06-408E-A594-DFBEBDDE7DED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31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BE558-1B46-49FC-BBE8-EF9865AD3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AACB77-08DF-449B-9237-6DE591242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D50A2-0009-404B-A454-E6A4BE8366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4E1EBFD-6325-43A1-97B5-81E2BFB7B769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953F0-44F6-4A6D-96FC-730A3B741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AE59C-3CCE-4B48-800B-553920E48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48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A032-4741-4E66-A61F-2365E7154A0C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Algorithms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243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9F688-A434-4179-94DC-7B1E3504D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8D1C5-3342-41F7-A8A3-ADBDD1210C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B8951B-23A9-4038-9C55-203AE3BAB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DFAE61-ED45-4EAF-AD04-DFEC775E50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FCA3707-2B1F-48EE-8EB5-BC93F8141844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16515D-9C4F-423B-BB4F-011675AB5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B9008D-33CF-42E0-9080-5888CE26D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22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8FAF4-763D-4DDD-A1D1-CC5288BA0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E6A2A2-D308-4349-9BC2-06251EB70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93822C-E7B2-4E44-A89E-04FFB0CCD1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3D006-AFE1-4121-98A4-BF2B32B6DE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3AF307-B56B-464D-9AA8-A7BB52BDB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EC9DCE-C90E-4AC3-9539-5625B1109F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12BD8CD-88F2-4260-B8A8-5B54701648C9}" type="datetime1">
              <a:rPr lang="en-US" smtClean="0"/>
              <a:t>9/11/2022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F0C934-379C-47F5-BAD0-D6CAEF9F9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82FCF5-3F97-40A0-A460-0ACA41AA1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1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3CFFD-F829-43B0-903F-B6883EA57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6FE691-E8A0-4A1A-8F89-29BEAE5E18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E89BD16-E317-4FB7-AD0F-F82263593949}" type="datetime1">
              <a:rPr lang="en-US" smtClean="0"/>
              <a:t>9/11/2022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5C750E-DE24-4367-975A-BAFAC395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337B9-A830-437D-A3C5-A0BFE2B53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38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DB55B6-8E05-4A8B-9117-D68BDFD82C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099A384-2847-41BF-8A15-05AC53B4D41C}" type="datetime1">
              <a:rPr lang="en-US" smtClean="0"/>
              <a:t>9/11/2022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D2B9BB-0F3A-46CE-A726-A46CC0BBE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10661C-0C0A-4C65-B137-050DC04D3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85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BFA4F-2F0F-48C8-83B8-CA2B1D926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8ED63-1D22-4D23-BA70-127E626E7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48D763-2B1E-41CC-9FCF-2BDEDE400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92D09E-D935-41B5-902D-69FB980AEA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7C5615F-AC68-400D-BDE8-245120CBB049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93D39A-CEED-4289-8B66-D9BF7E248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Data Structures and Algorithms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A43C85-9DFE-4176-B5C3-12B7D2DA8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899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A97EA-B574-46FF-81CB-5D646EF4C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71CD4A-5712-4E1E-AC26-CC7CF69B86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333945-6449-4AB9-B23F-45577113D7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B29FE6-1128-4D0C-8E14-689FC3194F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832F256-2848-4630-8CB9-E7F4E89E0AA7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68F20E-44EF-41C5-9D9D-28B92F010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Data Structures and Algorithms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34395E-0956-4E1D-B7CC-127A50F00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5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61AC08-CCED-4E3F-AB95-C9B415615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BE49B0-BFD8-4833-9E50-387E4F0FE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E1210-EBAA-496D-B364-6F04C9C00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294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6" r:id="rId12"/>
    <p:sldLayoutId id="2147483777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rgbClr val="FFC000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FC000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840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  <p:sldLayoutId id="2147483795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w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wmf"/><Relationship Id="rId4" Type="http://schemas.openxmlformats.org/officeDocument/2006/relationships/image" Target="../media/image7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524000" y="2567517"/>
            <a:ext cx="7179733" cy="61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r" eaLnBrk="0" hangingPunct="0"/>
            <a:r>
              <a:rPr kumimoji="1" lang="en-US" sz="3911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Data Structures and Algorithms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46134" y="3191027"/>
            <a:ext cx="3652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Lecture No. 31</a:t>
            </a:r>
          </a:p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 Sorting - III</a:t>
            </a:r>
          </a:p>
        </p:txBody>
      </p:sp>
      <p:sp>
        <p:nvSpPr>
          <p:cNvPr id="2054" name="TextBox 40"/>
          <p:cNvSpPr txBox="1">
            <a:spLocks noChangeArrowheads="1"/>
          </p:cNvSpPr>
          <p:nvPr/>
        </p:nvSpPr>
        <p:spPr bwMode="auto">
          <a:xfrm>
            <a:off x="101600" y="1516239"/>
            <a:ext cx="6434667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133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Department of Computer Science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169333" y="1475518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253067" y="448734"/>
            <a:ext cx="6366933" cy="825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267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CUI Abbottabad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COMSATS University Islamabad, Abbottabad Campus</a:t>
            </a:r>
          </a:p>
        </p:txBody>
      </p:sp>
      <p:pic>
        <p:nvPicPr>
          <p:cNvPr id="3" name="Picture 2" descr="Cui Logo PNG Vectors Free Download">
            <a:extLst>
              <a:ext uri="{FF2B5EF4-FFF2-40B4-BE49-F238E27FC236}">
                <a16:creationId xmlns:a16="http://schemas.microsoft.com/office/drawing/2014/main" id="{2B7B6C1B-6A9A-3EFB-0C2C-EE38B0CB5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448733"/>
            <a:ext cx="954156" cy="950976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8BCC91E-A3DF-42F8-BF0B-EAEC0F75CE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/>
              <a:t>Pick Pivot Element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8648268-BAE7-431B-BCEE-134D44619A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/>
              <a:t>There are a number of ways to pick the pivot element.  In this example, we will use the first element in the array: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0255F3BA-D7AD-4A19-B7F3-C6A820A59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3622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E762D4C8-CE04-428E-9671-5C88DB855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3622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CB80DBE5-120D-410A-B1D9-CEBDA019B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3622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9FEC09DE-A210-4684-B11D-7549552F6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3622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BD2D6A3A-C11A-4922-BAB6-CDBE41672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3622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>
            <a:extLst>
              <a:ext uri="{FF2B5EF4-FFF2-40B4-BE49-F238E27FC236}">
                <a16:creationId xmlns:a16="http://schemas.microsoft.com/office/drawing/2014/main" id="{2CBD7815-B78F-4595-9FC7-0561BC53F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3622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>
            <a:extLst>
              <a:ext uri="{FF2B5EF4-FFF2-40B4-BE49-F238E27FC236}">
                <a16:creationId xmlns:a16="http://schemas.microsoft.com/office/drawing/2014/main" id="{325DE96B-CC0A-4B05-8FB1-3180B7439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3622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>
            <a:extLst>
              <a:ext uri="{FF2B5EF4-FFF2-40B4-BE49-F238E27FC236}">
                <a16:creationId xmlns:a16="http://schemas.microsoft.com/office/drawing/2014/main" id="{EEC4C1D7-3DBC-4721-9AF8-D3C530222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3622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5132" name="Rectangle 12">
            <a:extLst>
              <a:ext uri="{FF2B5EF4-FFF2-40B4-BE49-F238E27FC236}">
                <a16:creationId xmlns:a16="http://schemas.microsoft.com/office/drawing/2014/main" id="{2F6397A6-97B3-44E5-BEEF-6FD4BD8C4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3622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C34606-F23D-4972-9DD7-CA63792CF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17D4763-C4E3-4C33-B717-37D86A03EB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/>
              <a:t>Partitioning Array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C80707B-3F4E-4120-9D9B-9A813B6DA9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 fontScale="92500"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800"/>
              <a:t>Given a pivot, partition the elements of the array such that the resulting array consists of: 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altLang="en-US" sz="2400"/>
              <a:t>One sub-array that contains elements &gt;= pivot 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altLang="en-US" sz="2400"/>
              <a:t>Another sub-array that contains elements &lt; pivot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endParaRPr lang="en-US" altLang="en-US" sz="240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800"/>
              <a:t>The sub-arrays are stored in the original data array. 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800"/>
              <a:t>Partitioning loops through, swapping elements below/above pivot.</a:t>
            </a:r>
          </a:p>
          <a:p>
            <a:pPr marL="609600" indent="-609600">
              <a:lnSpc>
                <a:spcPct val="90000"/>
              </a:lnSpc>
            </a:pPr>
            <a:endParaRPr lang="en-US" altLang="en-US" sz="2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52D9AB-D31B-4283-BA29-0BE636C5A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01F61F4-93FD-45ED-B40B-3205E1435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910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CDA27EF-4C18-4ACD-91AB-DF4D69061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83DE8431-EBDE-4695-B07D-EB6FA96AC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1238ECD4-DD04-42D9-9B54-BA8E01F92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B2A7A880-1CD9-4DBA-BB4F-26DD0CEB2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A3C56128-A39C-430F-A167-244B916C8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id="{65E5B2AA-0F83-4D53-BC31-30FB49F5B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8201" name="Rectangle 9">
            <a:extLst>
              <a:ext uri="{FF2B5EF4-FFF2-40B4-BE49-F238E27FC236}">
                <a16:creationId xmlns:a16="http://schemas.microsoft.com/office/drawing/2014/main" id="{D2AF25F7-B910-4B84-8039-696BBDF72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8202" name="Rectangle 10">
            <a:extLst>
              <a:ext uri="{FF2B5EF4-FFF2-40B4-BE49-F238E27FC236}">
                <a16:creationId xmlns:a16="http://schemas.microsoft.com/office/drawing/2014/main" id="{9F4B3C2F-94FC-4767-B744-CCA14910F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8204" name="Text Box 12">
            <a:extLst>
              <a:ext uri="{FF2B5EF4-FFF2-40B4-BE49-F238E27FC236}">
                <a16:creationId xmlns:a16="http://schemas.microsoft.com/office/drawing/2014/main" id="{34CF24C6-D801-44BD-A6BD-3BE9123F7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81488"/>
            <a:ext cx="17427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 err="1"/>
              <a:t>pivot_index</a:t>
            </a:r>
            <a:r>
              <a:rPr lang="en-US" altLang="en-US" sz="1800" dirty="0"/>
              <a:t> = 1</a:t>
            </a:r>
          </a:p>
        </p:txBody>
      </p:sp>
      <p:sp>
        <p:nvSpPr>
          <p:cNvPr id="8205" name="Text Box 13">
            <a:extLst>
              <a:ext uri="{FF2B5EF4-FFF2-40B4-BE49-F238E27FC236}">
                <a16:creationId xmlns:a16="http://schemas.microsoft.com/office/drawing/2014/main" id="{BB6F56AE-3823-4017-A4F4-25D108218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4800600"/>
            <a:ext cx="5822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1        2	     3       4       5       6      7       8       9</a:t>
            </a:r>
          </a:p>
        </p:txBody>
      </p:sp>
      <p:sp>
        <p:nvSpPr>
          <p:cNvPr id="8210" name="Text Box 18">
            <a:extLst>
              <a:ext uri="{FF2B5EF4-FFF2-40B4-BE49-F238E27FC236}">
                <a16:creationId xmlns:a16="http://schemas.microsoft.com/office/drawing/2014/main" id="{13220565-F8BD-4091-8209-34B1DE006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562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too_big_index</a:t>
            </a:r>
          </a:p>
        </p:txBody>
      </p:sp>
      <p:sp>
        <p:nvSpPr>
          <p:cNvPr id="8211" name="Text Box 19">
            <a:extLst>
              <a:ext uri="{FF2B5EF4-FFF2-40B4-BE49-F238E27FC236}">
                <a16:creationId xmlns:a16="http://schemas.microsoft.com/office/drawing/2014/main" id="{A790C580-0627-43DB-825A-FF498C644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55768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too_small_index</a:t>
            </a:r>
          </a:p>
        </p:txBody>
      </p:sp>
      <p:sp>
        <p:nvSpPr>
          <p:cNvPr id="8212" name="Line 20">
            <a:extLst>
              <a:ext uri="{FF2B5EF4-FFF2-40B4-BE49-F238E27FC236}">
                <a16:creationId xmlns:a16="http://schemas.microsoft.com/office/drawing/2014/main" id="{A12BEE29-811F-40F8-BDB4-82A8988744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390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3" name="Line 21">
            <a:extLst>
              <a:ext uri="{FF2B5EF4-FFF2-40B4-BE49-F238E27FC236}">
                <a16:creationId xmlns:a16="http://schemas.microsoft.com/office/drawing/2014/main" id="{C1B8236E-5F35-4097-99BC-4213F24A9E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718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29BB4B-7408-4DC6-A729-B195EAC8A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F48E287B-0096-4DF8-93FE-B22432B1B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910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46166DAE-11A7-4DA3-9C6F-B115F9976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3F7DA213-73F5-44C6-9E20-6E5D1DD89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80109EE4-29C9-4797-9BB5-BF4CA61D4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id="{F81E3EBC-3CF9-4345-B2F8-1C0884D66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35847" name="Rectangle 7">
            <a:extLst>
              <a:ext uri="{FF2B5EF4-FFF2-40B4-BE49-F238E27FC236}">
                <a16:creationId xmlns:a16="http://schemas.microsoft.com/office/drawing/2014/main" id="{527ED166-006D-416B-85C2-C857CC764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35848" name="Rectangle 8">
            <a:extLst>
              <a:ext uri="{FF2B5EF4-FFF2-40B4-BE49-F238E27FC236}">
                <a16:creationId xmlns:a16="http://schemas.microsoft.com/office/drawing/2014/main" id="{A92ADB75-3C9D-4782-B6ED-28E527445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35849" name="Rectangle 9">
            <a:extLst>
              <a:ext uri="{FF2B5EF4-FFF2-40B4-BE49-F238E27FC236}">
                <a16:creationId xmlns:a16="http://schemas.microsoft.com/office/drawing/2014/main" id="{64D25EFC-0281-4386-B279-F7BF7AC09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35850" name="Rectangle 10">
            <a:extLst>
              <a:ext uri="{FF2B5EF4-FFF2-40B4-BE49-F238E27FC236}">
                <a16:creationId xmlns:a16="http://schemas.microsoft.com/office/drawing/2014/main" id="{AFE953C3-B56D-4BB1-874C-98EBC6301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35851" name="Text Box 11">
            <a:extLst>
              <a:ext uri="{FF2B5EF4-FFF2-40B4-BE49-F238E27FC236}">
                <a16:creationId xmlns:a16="http://schemas.microsoft.com/office/drawing/2014/main" id="{A8F93877-C70E-4213-9D59-A43115D0D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81488"/>
            <a:ext cx="17427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 err="1"/>
              <a:t>pivot_index</a:t>
            </a:r>
            <a:r>
              <a:rPr lang="en-US" altLang="en-US" sz="1800" dirty="0"/>
              <a:t> = 1</a:t>
            </a:r>
          </a:p>
        </p:txBody>
      </p:sp>
      <p:sp>
        <p:nvSpPr>
          <p:cNvPr id="35853" name="Text Box 13">
            <a:extLst>
              <a:ext uri="{FF2B5EF4-FFF2-40B4-BE49-F238E27FC236}">
                <a16:creationId xmlns:a16="http://schemas.microsoft.com/office/drawing/2014/main" id="{E61E8052-414E-46B6-9CB2-FAEEB9EBE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562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too_big_index</a:t>
            </a:r>
          </a:p>
        </p:txBody>
      </p:sp>
      <p:sp>
        <p:nvSpPr>
          <p:cNvPr id="35854" name="Text Box 14">
            <a:extLst>
              <a:ext uri="{FF2B5EF4-FFF2-40B4-BE49-F238E27FC236}">
                <a16:creationId xmlns:a16="http://schemas.microsoft.com/office/drawing/2014/main" id="{3999CE86-C81F-49A4-92A5-BC13F2889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55768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too_small_index</a:t>
            </a:r>
          </a:p>
        </p:txBody>
      </p:sp>
      <p:sp>
        <p:nvSpPr>
          <p:cNvPr id="35855" name="Line 15">
            <a:extLst>
              <a:ext uri="{FF2B5EF4-FFF2-40B4-BE49-F238E27FC236}">
                <a16:creationId xmlns:a16="http://schemas.microsoft.com/office/drawing/2014/main" id="{6647915A-1D6A-48E5-8437-BE34F09873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390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6" name="Line 16">
            <a:extLst>
              <a:ext uri="{FF2B5EF4-FFF2-40B4-BE49-F238E27FC236}">
                <a16:creationId xmlns:a16="http://schemas.microsoft.com/office/drawing/2014/main" id="{0686489B-57AE-4E81-A88A-3DE25C9C27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718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7" name="Text Box 17">
            <a:extLst>
              <a:ext uri="{FF2B5EF4-FFF2-40B4-BE49-F238E27FC236}">
                <a16:creationId xmlns:a16="http://schemas.microsoft.com/office/drawing/2014/main" id="{ECAFEEBA-8EB7-486C-9501-C0629D346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930275"/>
            <a:ext cx="57594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While data[too_big_index] &lt;= data[pivot]</a:t>
            </a:r>
          </a:p>
          <a:p>
            <a:r>
              <a:rPr lang="en-US" altLang="en-US"/>
              <a:t>		++too_big_index</a:t>
            </a:r>
          </a:p>
          <a:p>
            <a:endParaRPr lang="en-US" altLang="en-US"/>
          </a:p>
        </p:txBody>
      </p:sp>
      <p:sp>
        <p:nvSpPr>
          <p:cNvPr id="18" name="Text Box 13">
            <a:extLst>
              <a:ext uri="{FF2B5EF4-FFF2-40B4-BE49-F238E27FC236}">
                <a16:creationId xmlns:a16="http://schemas.microsoft.com/office/drawing/2014/main" id="{24AEA1E7-CC82-4805-908C-930FCAD39F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4800600"/>
            <a:ext cx="5822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1        2	     3       4       5       6      7       8      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B785FE-95FC-4AF1-974E-4E177E35E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A9C5DE3-2A67-45A7-BAF7-D25E03961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910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5E47F3A-D3B2-4066-B0B2-DA2B4DC2C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F96C7ECF-0D99-4108-A2D2-334E4E1A6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2CBF9844-A1F4-4DBE-A87C-7DFCF6931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DB726034-25E8-4CC6-BBE7-927338C6A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A690D4B5-9ECE-4F9B-A7FC-C2662D859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0404181F-6585-44E3-8B61-F24DC269A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11273" name="Rectangle 9">
            <a:extLst>
              <a:ext uri="{FF2B5EF4-FFF2-40B4-BE49-F238E27FC236}">
                <a16:creationId xmlns:a16="http://schemas.microsoft.com/office/drawing/2014/main" id="{73233EE7-FA14-44B8-AF13-F2025CF8E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11274" name="Rectangle 10">
            <a:extLst>
              <a:ext uri="{FF2B5EF4-FFF2-40B4-BE49-F238E27FC236}">
                <a16:creationId xmlns:a16="http://schemas.microsoft.com/office/drawing/2014/main" id="{8A70D668-EFC6-4031-9785-F935D7025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1275" name="Text Box 11">
            <a:extLst>
              <a:ext uri="{FF2B5EF4-FFF2-40B4-BE49-F238E27FC236}">
                <a16:creationId xmlns:a16="http://schemas.microsoft.com/office/drawing/2014/main" id="{202F4E47-7A1E-4AF2-BAE4-887E4B6DEE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81488"/>
            <a:ext cx="17427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 err="1"/>
              <a:t>pivot_index</a:t>
            </a:r>
            <a:r>
              <a:rPr lang="en-US" altLang="en-US" sz="1800" dirty="0"/>
              <a:t> = 1</a:t>
            </a:r>
          </a:p>
        </p:txBody>
      </p:sp>
      <p:sp>
        <p:nvSpPr>
          <p:cNvPr id="11277" name="Text Box 13">
            <a:extLst>
              <a:ext uri="{FF2B5EF4-FFF2-40B4-BE49-F238E27FC236}">
                <a16:creationId xmlns:a16="http://schemas.microsoft.com/office/drawing/2014/main" id="{B749DAE4-9314-4DDC-B33E-DA95A7488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5562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too_big_index</a:t>
            </a:r>
          </a:p>
        </p:txBody>
      </p:sp>
      <p:sp>
        <p:nvSpPr>
          <p:cNvPr id="11278" name="Text Box 14">
            <a:extLst>
              <a:ext uri="{FF2B5EF4-FFF2-40B4-BE49-F238E27FC236}">
                <a16:creationId xmlns:a16="http://schemas.microsoft.com/office/drawing/2014/main" id="{3B203150-712C-4F40-A296-C10A92D1C5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55768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too_small_index</a:t>
            </a:r>
          </a:p>
        </p:txBody>
      </p:sp>
      <p:sp>
        <p:nvSpPr>
          <p:cNvPr id="11279" name="Line 15">
            <a:extLst>
              <a:ext uri="{FF2B5EF4-FFF2-40B4-BE49-F238E27FC236}">
                <a16:creationId xmlns:a16="http://schemas.microsoft.com/office/drawing/2014/main" id="{8D331895-EE04-4CD4-916D-3CE8B06857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390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16">
            <a:extLst>
              <a:ext uri="{FF2B5EF4-FFF2-40B4-BE49-F238E27FC236}">
                <a16:creationId xmlns:a16="http://schemas.microsoft.com/office/drawing/2014/main" id="{ECE2419D-D5B3-4C2A-B082-CC70A0E7FF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Text Box 17">
            <a:extLst>
              <a:ext uri="{FF2B5EF4-FFF2-40B4-BE49-F238E27FC236}">
                <a16:creationId xmlns:a16="http://schemas.microsoft.com/office/drawing/2014/main" id="{B7768F90-834D-4D93-8892-894B1F829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930275"/>
            <a:ext cx="57594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While data[too_big_index] &lt;= data[pivot]</a:t>
            </a:r>
          </a:p>
          <a:p>
            <a:r>
              <a:rPr lang="en-US" altLang="en-US"/>
              <a:t>		++too_big_index</a:t>
            </a:r>
          </a:p>
          <a:p>
            <a:endParaRPr lang="en-US" altLang="en-US"/>
          </a:p>
        </p:txBody>
      </p:sp>
      <p:sp>
        <p:nvSpPr>
          <p:cNvPr id="18" name="Text Box 13">
            <a:extLst>
              <a:ext uri="{FF2B5EF4-FFF2-40B4-BE49-F238E27FC236}">
                <a16:creationId xmlns:a16="http://schemas.microsoft.com/office/drawing/2014/main" id="{36C2FF4B-E91F-4F8D-B804-A6805F774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4800600"/>
            <a:ext cx="5822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1        2	     3       4       5       6      7       8      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3D6ED-5DDB-45C1-B7C4-5FE511F04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D85C3A2-2EBA-45D5-8976-2B243ACCC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910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8964247-2973-4FBD-AA70-A5D5782E4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8CF734AA-F623-467C-8F88-398CD6B255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19D88FE5-2728-4D79-9283-6F7C38854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B3AB45BA-A6FE-4695-A2DE-E388DAD8C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9E7AB81E-B736-45C2-96D1-DE890F522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12296" name="Rectangle 8">
            <a:extLst>
              <a:ext uri="{FF2B5EF4-FFF2-40B4-BE49-F238E27FC236}">
                <a16:creationId xmlns:a16="http://schemas.microsoft.com/office/drawing/2014/main" id="{CDC12379-7DDE-4140-BD57-3E299CE63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12297" name="Rectangle 9">
            <a:extLst>
              <a:ext uri="{FF2B5EF4-FFF2-40B4-BE49-F238E27FC236}">
                <a16:creationId xmlns:a16="http://schemas.microsoft.com/office/drawing/2014/main" id="{3D5E0211-59FC-4F69-8644-CC6EB4E87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12298" name="Rectangle 10">
            <a:extLst>
              <a:ext uri="{FF2B5EF4-FFF2-40B4-BE49-F238E27FC236}">
                <a16:creationId xmlns:a16="http://schemas.microsoft.com/office/drawing/2014/main" id="{B416E68F-0FD8-43BF-A23D-CC67B14906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4E6843D5-ABD0-4BFC-8FDC-3BB125509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81488"/>
            <a:ext cx="17427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 err="1"/>
              <a:t>pivot_index</a:t>
            </a:r>
            <a:r>
              <a:rPr lang="en-US" altLang="en-US" sz="1800" dirty="0"/>
              <a:t> = 1</a:t>
            </a:r>
          </a:p>
        </p:txBody>
      </p:sp>
      <p:sp>
        <p:nvSpPr>
          <p:cNvPr id="12301" name="Text Box 13">
            <a:extLst>
              <a:ext uri="{FF2B5EF4-FFF2-40B4-BE49-F238E27FC236}">
                <a16:creationId xmlns:a16="http://schemas.microsoft.com/office/drawing/2014/main" id="{05757F12-37A1-468C-ABBA-CD7E1306E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562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too_big_index</a:t>
            </a:r>
          </a:p>
        </p:txBody>
      </p:sp>
      <p:sp>
        <p:nvSpPr>
          <p:cNvPr id="12302" name="Text Box 14">
            <a:extLst>
              <a:ext uri="{FF2B5EF4-FFF2-40B4-BE49-F238E27FC236}">
                <a16:creationId xmlns:a16="http://schemas.microsoft.com/office/drawing/2014/main" id="{3258E869-8229-48D2-B41D-D7F6F8B1B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55768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too_small_index</a:t>
            </a:r>
          </a:p>
        </p:txBody>
      </p:sp>
      <p:sp>
        <p:nvSpPr>
          <p:cNvPr id="12303" name="Line 15">
            <a:extLst>
              <a:ext uri="{FF2B5EF4-FFF2-40B4-BE49-F238E27FC236}">
                <a16:creationId xmlns:a16="http://schemas.microsoft.com/office/drawing/2014/main" id="{A0B613FC-48AE-4B50-9D24-336AF8382C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390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16">
            <a:extLst>
              <a:ext uri="{FF2B5EF4-FFF2-40B4-BE49-F238E27FC236}">
                <a16:creationId xmlns:a16="http://schemas.microsoft.com/office/drawing/2014/main" id="{E3F6A2CF-5886-418E-9A4E-3FB0E94A60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Text Box 17">
            <a:extLst>
              <a:ext uri="{FF2B5EF4-FFF2-40B4-BE49-F238E27FC236}">
                <a16:creationId xmlns:a16="http://schemas.microsoft.com/office/drawing/2014/main" id="{826132F8-97DA-4828-B59A-CC3005735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930275"/>
            <a:ext cx="57594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While data[too_big_index] &lt;= data[pivot]</a:t>
            </a:r>
          </a:p>
          <a:p>
            <a:r>
              <a:rPr lang="en-US" altLang="en-US"/>
              <a:t>		++too_big_index</a:t>
            </a:r>
          </a:p>
          <a:p>
            <a:endParaRPr lang="en-US" altLang="en-US"/>
          </a:p>
        </p:txBody>
      </p:sp>
      <p:sp>
        <p:nvSpPr>
          <p:cNvPr id="18" name="Text Box 13">
            <a:extLst>
              <a:ext uri="{FF2B5EF4-FFF2-40B4-BE49-F238E27FC236}">
                <a16:creationId xmlns:a16="http://schemas.microsoft.com/office/drawing/2014/main" id="{202B5C6E-9D8E-4B99-8859-F79C37B04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4800600"/>
            <a:ext cx="5822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1        2	     3       4       5       6      7       8      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1C5F6-2C6C-42EF-8A3A-7D3DF018B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ADC6261-A7FF-4C96-AE97-51BC2C830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910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0288681-D171-4F3E-870E-6CD85C876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48E8A440-334D-4AA3-9457-6CCD23028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2F6FA923-B1E2-4CE1-A806-83243586BB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5D4F9999-C92E-44AF-9CB0-70B99DD16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0A1255DD-E057-4866-9748-BCCCCBE94C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75527E04-D93F-4E12-84A2-07A962370D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13321" name="Rectangle 9">
            <a:extLst>
              <a:ext uri="{FF2B5EF4-FFF2-40B4-BE49-F238E27FC236}">
                <a16:creationId xmlns:a16="http://schemas.microsoft.com/office/drawing/2014/main" id="{686D7113-8026-47E5-A00B-AE046AF27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13322" name="Rectangle 10">
            <a:extLst>
              <a:ext uri="{FF2B5EF4-FFF2-40B4-BE49-F238E27FC236}">
                <a16:creationId xmlns:a16="http://schemas.microsoft.com/office/drawing/2014/main" id="{47C8EBEC-C7CA-447F-A06F-1C87A4BD9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323" name="Text Box 11">
            <a:extLst>
              <a:ext uri="{FF2B5EF4-FFF2-40B4-BE49-F238E27FC236}">
                <a16:creationId xmlns:a16="http://schemas.microsoft.com/office/drawing/2014/main" id="{AED54C95-CC7D-4EC2-9C13-3DACDF79D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81488"/>
            <a:ext cx="17427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 err="1"/>
              <a:t>pivot_index</a:t>
            </a:r>
            <a:r>
              <a:rPr lang="en-US" altLang="en-US" sz="1800" dirty="0"/>
              <a:t> = 1</a:t>
            </a:r>
          </a:p>
        </p:txBody>
      </p:sp>
      <p:sp>
        <p:nvSpPr>
          <p:cNvPr id="13325" name="Text Box 13">
            <a:extLst>
              <a:ext uri="{FF2B5EF4-FFF2-40B4-BE49-F238E27FC236}">
                <a16:creationId xmlns:a16="http://schemas.microsoft.com/office/drawing/2014/main" id="{A582F954-F552-4103-B16C-37E0C012D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562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too_big_index</a:t>
            </a:r>
          </a:p>
        </p:txBody>
      </p:sp>
      <p:sp>
        <p:nvSpPr>
          <p:cNvPr id="13326" name="Text Box 14">
            <a:extLst>
              <a:ext uri="{FF2B5EF4-FFF2-40B4-BE49-F238E27FC236}">
                <a16:creationId xmlns:a16="http://schemas.microsoft.com/office/drawing/2014/main" id="{BC1D0A28-F3AF-4D12-86E7-5BB3A77A41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55768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too_small_index</a:t>
            </a:r>
          </a:p>
        </p:txBody>
      </p:sp>
      <p:sp>
        <p:nvSpPr>
          <p:cNvPr id="13327" name="Line 15">
            <a:extLst>
              <a:ext uri="{FF2B5EF4-FFF2-40B4-BE49-F238E27FC236}">
                <a16:creationId xmlns:a16="http://schemas.microsoft.com/office/drawing/2014/main" id="{F0E0052B-1A05-470E-86F8-5541523821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390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Line 16">
            <a:extLst>
              <a:ext uri="{FF2B5EF4-FFF2-40B4-BE49-F238E27FC236}">
                <a16:creationId xmlns:a16="http://schemas.microsoft.com/office/drawing/2014/main" id="{61FA05B4-34A0-4894-9640-9ADF0D2441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Text Box 17">
            <a:extLst>
              <a:ext uri="{FF2B5EF4-FFF2-40B4-BE49-F238E27FC236}">
                <a16:creationId xmlns:a16="http://schemas.microsoft.com/office/drawing/2014/main" id="{6AC6439D-51CA-4D9B-80E6-898063CFB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930275"/>
            <a:ext cx="585787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While data[too_big_index] &lt;= data[pivot]</a:t>
            </a:r>
          </a:p>
          <a:p>
            <a:pPr lvl="1"/>
            <a:r>
              <a:rPr lang="en-US" altLang="en-US"/>
              <a:t>	++too_big_index</a:t>
            </a:r>
          </a:p>
          <a:p>
            <a:pPr>
              <a:buFontTx/>
              <a:buAutoNum type="arabicPeriod"/>
            </a:pPr>
            <a:r>
              <a:rPr lang="en-US" altLang="en-US"/>
              <a:t>While data[too_small_index] &gt; data[pivot]</a:t>
            </a:r>
          </a:p>
          <a:p>
            <a:pPr lvl="1"/>
            <a:r>
              <a:rPr lang="en-US" altLang="en-US"/>
              <a:t>	--too_small_index</a:t>
            </a:r>
          </a:p>
          <a:p>
            <a:endParaRPr lang="en-US" altLang="en-US"/>
          </a:p>
          <a:p>
            <a:pPr lvl="1">
              <a:buFontTx/>
              <a:buAutoNum type="arabicPeriod"/>
            </a:pPr>
            <a:endParaRPr lang="en-US" altLang="en-US"/>
          </a:p>
          <a:p>
            <a:endParaRPr lang="en-US" altLang="en-US"/>
          </a:p>
        </p:txBody>
      </p:sp>
      <p:sp>
        <p:nvSpPr>
          <p:cNvPr id="18" name="Text Box 13">
            <a:extLst>
              <a:ext uri="{FF2B5EF4-FFF2-40B4-BE49-F238E27FC236}">
                <a16:creationId xmlns:a16="http://schemas.microsoft.com/office/drawing/2014/main" id="{30FCDD98-C049-4215-BCF4-FE6D0810E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4800600"/>
            <a:ext cx="5822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1        2	     3       4       5       6      7       8      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2ACE3-672E-4672-A5D4-3AD35A19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AEC5CF8-2831-4081-B405-8503BB9BC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910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60229B1-E7CE-4E4F-9D4C-6CC961E50E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BB8815D4-CC07-4441-B838-F7444E4B6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7C010F48-DE4A-492E-95BA-3AA5AEAF5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973B2363-70DD-4288-8067-B421D950C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BB4461F6-005A-4286-8A9A-41A439700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15368" name="Rectangle 8">
            <a:extLst>
              <a:ext uri="{FF2B5EF4-FFF2-40B4-BE49-F238E27FC236}">
                <a16:creationId xmlns:a16="http://schemas.microsoft.com/office/drawing/2014/main" id="{04F3D5C7-5544-4B3E-B0C8-4D15566C8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15369" name="Rectangle 9">
            <a:extLst>
              <a:ext uri="{FF2B5EF4-FFF2-40B4-BE49-F238E27FC236}">
                <a16:creationId xmlns:a16="http://schemas.microsoft.com/office/drawing/2014/main" id="{46BE98A8-2090-47B7-AA68-64A7F6DA1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15370" name="Rectangle 10">
            <a:extLst>
              <a:ext uri="{FF2B5EF4-FFF2-40B4-BE49-F238E27FC236}">
                <a16:creationId xmlns:a16="http://schemas.microsoft.com/office/drawing/2014/main" id="{C7A819CE-E9D6-4493-8442-C34ABC1C2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5371" name="Text Box 11">
            <a:extLst>
              <a:ext uri="{FF2B5EF4-FFF2-40B4-BE49-F238E27FC236}">
                <a16:creationId xmlns:a16="http://schemas.microsoft.com/office/drawing/2014/main" id="{29667045-95EE-4AFB-A2C6-FEF20A034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81488"/>
            <a:ext cx="17427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 err="1"/>
              <a:t>pivot_index</a:t>
            </a:r>
            <a:r>
              <a:rPr lang="en-US" altLang="en-US" sz="1800" dirty="0"/>
              <a:t> = 1</a:t>
            </a:r>
          </a:p>
        </p:txBody>
      </p:sp>
      <p:sp>
        <p:nvSpPr>
          <p:cNvPr id="15373" name="Text Box 13">
            <a:extLst>
              <a:ext uri="{FF2B5EF4-FFF2-40B4-BE49-F238E27FC236}">
                <a16:creationId xmlns:a16="http://schemas.microsoft.com/office/drawing/2014/main" id="{32B18B0E-C7C1-490A-85FE-5E09CBEEC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562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too_big_index</a:t>
            </a:r>
          </a:p>
        </p:txBody>
      </p:sp>
      <p:sp>
        <p:nvSpPr>
          <p:cNvPr id="15374" name="Text Box 14">
            <a:extLst>
              <a:ext uri="{FF2B5EF4-FFF2-40B4-BE49-F238E27FC236}">
                <a16:creationId xmlns:a16="http://schemas.microsoft.com/office/drawing/2014/main" id="{F1658295-327F-4A0E-B4EC-028033418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5768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too_small_index</a:t>
            </a:r>
          </a:p>
        </p:txBody>
      </p:sp>
      <p:sp>
        <p:nvSpPr>
          <p:cNvPr id="15375" name="Line 15">
            <a:extLst>
              <a:ext uri="{FF2B5EF4-FFF2-40B4-BE49-F238E27FC236}">
                <a16:creationId xmlns:a16="http://schemas.microsoft.com/office/drawing/2014/main" id="{34ADCF9A-C32E-40BD-9132-EFC9022C64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16">
            <a:extLst>
              <a:ext uri="{FF2B5EF4-FFF2-40B4-BE49-F238E27FC236}">
                <a16:creationId xmlns:a16="http://schemas.microsoft.com/office/drawing/2014/main" id="{D1FDE9B5-1852-4660-81DD-B9306C7EAAC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Text Box 17">
            <a:extLst>
              <a:ext uri="{FF2B5EF4-FFF2-40B4-BE49-F238E27FC236}">
                <a16:creationId xmlns:a16="http://schemas.microsoft.com/office/drawing/2014/main" id="{22A58C4E-E470-4BF4-9938-FFCACD425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930275"/>
            <a:ext cx="585787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While data[too_big_index] &lt;= data[pivot]</a:t>
            </a:r>
          </a:p>
          <a:p>
            <a:pPr lvl="1"/>
            <a:r>
              <a:rPr lang="en-US" altLang="en-US"/>
              <a:t>	++too_big_index</a:t>
            </a:r>
          </a:p>
          <a:p>
            <a:pPr>
              <a:buFontTx/>
              <a:buAutoNum type="arabicPeriod"/>
            </a:pPr>
            <a:r>
              <a:rPr lang="en-US" altLang="en-US"/>
              <a:t>While data[too_small_index] &gt; data[pivot]</a:t>
            </a:r>
          </a:p>
          <a:p>
            <a:pPr lvl="1"/>
            <a:r>
              <a:rPr lang="en-US" altLang="en-US"/>
              <a:t>	--too_small_index</a:t>
            </a:r>
          </a:p>
          <a:p>
            <a:endParaRPr lang="en-US" altLang="en-US"/>
          </a:p>
          <a:p>
            <a:pPr lvl="1">
              <a:buFontTx/>
              <a:buAutoNum type="arabicPeriod"/>
            </a:pPr>
            <a:endParaRPr lang="en-US" altLang="en-US"/>
          </a:p>
          <a:p>
            <a:endParaRPr lang="en-US" altLang="en-US"/>
          </a:p>
        </p:txBody>
      </p:sp>
      <p:sp>
        <p:nvSpPr>
          <p:cNvPr id="18" name="Text Box 13">
            <a:extLst>
              <a:ext uri="{FF2B5EF4-FFF2-40B4-BE49-F238E27FC236}">
                <a16:creationId xmlns:a16="http://schemas.microsoft.com/office/drawing/2014/main" id="{6D0A7A7E-91CA-4B4C-9469-8CBA8B7A9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4800600"/>
            <a:ext cx="5822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1        2	     3       4       5       6      7       8      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F0B0D6-0623-4804-BDD9-6D6961382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9EB85CBF-9134-4992-8B36-B54883BE5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910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8DA6EA2-A559-4DAC-9BE2-8DDAE99A1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985768F2-76B7-4760-B1DC-4C3D549BB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F91D327B-C6D4-4ED9-8D4A-9DEFBA2CA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211975D8-8691-4CF2-BC90-877A513EF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E2EA1BF1-59A2-49F1-88A4-8F3775842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FD30B56A-44C7-437B-9587-A2BFBB137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16393" name="Rectangle 9">
            <a:extLst>
              <a:ext uri="{FF2B5EF4-FFF2-40B4-BE49-F238E27FC236}">
                <a16:creationId xmlns:a16="http://schemas.microsoft.com/office/drawing/2014/main" id="{0D1FCF0D-252C-46E1-B069-FBF601AEA0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DF56B4C4-432B-4FB2-8C10-00294A5CA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6395" name="Text Box 11">
            <a:extLst>
              <a:ext uri="{FF2B5EF4-FFF2-40B4-BE49-F238E27FC236}">
                <a16:creationId xmlns:a16="http://schemas.microsoft.com/office/drawing/2014/main" id="{46CE9B45-0779-4DFC-92E0-74E692CB03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81488"/>
            <a:ext cx="17427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 err="1"/>
              <a:t>pivot_index</a:t>
            </a:r>
            <a:r>
              <a:rPr lang="en-US" altLang="en-US" sz="1800" dirty="0"/>
              <a:t> = 1</a:t>
            </a:r>
          </a:p>
        </p:txBody>
      </p:sp>
      <p:sp>
        <p:nvSpPr>
          <p:cNvPr id="16397" name="Text Box 13">
            <a:extLst>
              <a:ext uri="{FF2B5EF4-FFF2-40B4-BE49-F238E27FC236}">
                <a16:creationId xmlns:a16="http://schemas.microsoft.com/office/drawing/2014/main" id="{DE72980A-0C53-4101-B3B1-42782C9EB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562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too_big_index</a:t>
            </a:r>
          </a:p>
        </p:txBody>
      </p:sp>
      <p:sp>
        <p:nvSpPr>
          <p:cNvPr id="16398" name="Text Box 14">
            <a:extLst>
              <a:ext uri="{FF2B5EF4-FFF2-40B4-BE49-F238E27FC236}">
                <a16:creationId xmlns:a16="http://schemas.microsoft.com/office/drawing/2014/main" id="{BCC94841-9D2A-43DB-8289-FE43F3AB9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5768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too_small_index</a:t>
            </a:r>
          </a:p>
        </p:txBody>
      </p:sp>
      <p:sp>
        <p:nvSpPr>
          <p:cNvPr id="16399" name="Line 15">
            <a:extLst>
              <a:ext uri="{FF2B5EF4-FFF2-40B4-BE49-F238E27FC236}">
                <a16:creationId xmlns:a16="http://schemas.microsoft.com/office/drawing/2014/main" id="{5D2CD0AB-88CC-4FED-B7ED-7EE1BBB3AA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>
            <a:extLst>
              <a:ext uri="{FF2B5EF4-FFF2-40B4-BE49-F238E27FC236}">
                <a16:creationId xmlns:a16="http://schemas.microsoft.com/office/drawing/2014/main" id="{39A4502D-6011-466D-9443-84AF6F6568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Text Box 17">
            <a:extLst>
              <a:ext uri="{FF2B5EF4-FFF2-40B4-BE49-F238E27FC236}">
                <a16:creationId xmlns:a16="http://schemas.microsoft.com/office/drawing/2014/main" id="{F68E81CC-C8C5-4447-8E9C-66176BE9E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930275"/>
            <a:ext cx="760095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While data[too_big_index] &lt;= data[pivot]</a:t>
            </a:r>
          </a:p>
          <a:p>
            <a:pPr lvl="1"/>
            <a:r>
              <a:rPr lang="en-US" altLang="en-US"/>
              <a:t>	++too_big_index</a:t>
            </a:r>
          </a:p>
          <a:p>
            <a:pPr>
              <a:buFontTx/>
              <a:buAutoNum type="arabicPeriod"/>
            </a:pPr>
            <a:r>
              <a:rPr lang="en-US" altLang="en-US"/>
              <a:t>While data[too_small_index] &gt; data[pivot]</a:t>
            </a:r>
          </a:p>
          <a:p>
            <a:pPr lvl="1"/>
            <a:r>
              <a:rPr lang="en-US" altLang="en-US"/>
              <a:t>	--too_small_index</a:t>
            </a:r>
          </a:p>
          <a:p>
            <a:pPr>
              <a:buFontTx/>
              <a:buAutoNum type="arabicPeriod"/>
            </a:pPr>
            <a:r>
              <a:rPr lang="en-US" altLang="en-US"/>
              <a:t>If too_big_index &lt; too_small_index</a:t>
            </a:r>
          </a:p>
          <a:p>
            <a:pPr lvl="1"/>
            <a:r>
              <a:rPr lang="en-US" altLang="en-US"/>
              <a:t>	swap data[too_big_index] and data[too_small_index]</a:t>
            </a:r>
          </a:p>
          <a:p>
            <a:endParaRPr lang="en-US" altLang="en-US"/>
          </a:p>
          <a:p>
            <a:pPr lvl="1">
              <a:buFontTx/>
              <a:buAutoNum type="arabicPeriod"/>
            </a:pPr>
            <a:endParaRPr lang="en-US" altLang="en-US"/>
          </a:p>
          <a:p>
            <a:endParaRPr lang="en-US" altLang="en-US"/>
          </a:p>
        </p:txBody>
      </p:sp>
      <p:sp>
        <p:nvSpPr>
          <p:cNvPr id="16404" name="Freeform 20">
            <a:extLst>
              <a:ext uri="{FF2B5EF4-FFF2-40B4-BE49-F238E27FC236}">
                <a16:creationId xmlns:a16="http://schemas.microsoft.com/office/drawing/2014/main" id="{026EAC3D-F40A-439A-8ED5-EC9D3AEDB22F}"/>
              </a:ext>
            </a:extLst>
          </p:cNvPr>
          <p:cNvSpPr>
            <a:spLocks/>
          </p:cNvSpPr>
          <p:nvPr/>
        </p:nvSpPr>
        <p:spPr bwMode="auto">
          <a:xfrm>
            <a:off x="4343400" y="3733800"/>
            <a:ext cx="2527300" cy="457200"/>
          </a:xfrm>
          <a:custGeom>
            <a:avLst/>
            <a:gdLst>
              <a:gd name="T0" fmla="*/ 0 w 1592"/>
              <a:gd name="T1" fmla="*/ 560 h 560"/>
              <a:gd name="T2" fmla="*/ 384 w 1592"/>
              <a:gd name="T3" fmla="*/ 80 h 560"/>
              <a:gd name="T4" fmla="*/ 1392 w 1592"/>
              <a:gd name="T5" fmla="*/ 80 h 560"/>
              <a:gd name="T6" fmla="*/ 1584 w 1592"/>
              <a:gd name="T7" fmla="*/ 560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92" h="560">
                <a:moveTo>
                  <a:pt x="0" y="560"/>
                </a:moveTo>
                <a:cubicBezTo>
                  <a:pt x="76" y="360"/>
                  <a:pt x="152" y="160"/>
                  <a:pt x="384" y="80"/>
                </a:cubicBezTo>
                <a:cubicBezTo>
                  <a:pt x="616" y="0"/>
                  <a:pt x="1192" y="0"/>
                  <a:pt x="1392" y="80"/>
                </a:cubicBezTo>
                <a:cubicBezTo>
                  <a:pt x="1592" y="160"/>
                  <a:pt x="1588" y="360"/>
                  <a:pt x="1584" y="560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F6990472-2987-45F6-89E0-A35A9DC65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4800600"/>
            <a:ext cx="5822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1        2	     3       4       5       6      7       8      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6E4941-0F53-460C-A7D4-4D1933FBD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B7B72A05-90BD-4018-BED4-61A10B0FE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910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D3DC74A-D880-432C-BBB3-7C6F47B11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8470AF21-026E-4B97-ACBC-B22C9B9755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9DF648F0-7065-42AA-B268-46E98BE8A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5C35AE64-11B3-4B6A-84DC-EA5AC55EC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B23D21D9-40EB-4AD4-A34A-05143EBD19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2984287B-AC93-48D4-A7CA-DA1E22497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17417" name="Rectangle 9">
            <a:extLst>
              <a:ext uri="{FF2B5EF4-FFF2-40B4-BE49-F238E27FC236}">
                <a16:creationId xmlns:a16="http://schemas.microsoft.com/office/drawing/2014/main" id="{C34FA6CD-2E11-47FB-B244-BEFB52FA5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17418" name="Rectangle 10">
            <a:extLst>
              <a:ext uri="{FF2B5EF4-FFF2-40B4-BE49-F238E27FC236}">
                <a16:creationId xmlns:a16="http://schemas.microsoft.com/office/drawing/2014/main" id="{A16B5C43-8A9B-432F-B505-B07609ED6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7419" name="Text Box 11">
            <a:extLst>
              <a:ext uri="{FF2B5EF4-FFF2-40B4-BE49-F238E27FC236}">
                <a16:creationId xmlns:a16="http://schemas.microsoft.com/office/drawing/2014/main" id="{4046C6DF-B55D-4AE1-8906-364F120370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81488"/>
            <a:ext cx="17427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 err="1"/>
              <a:t>pivot_index</a:t>
            </a:r>
            <a:r>
              <a:rPr lang="en-US" altLang="en-US" sz="1800" dirty="0"/>
              <a:t> = 1</a:t>
            </a:r>
          </a:p>
        </p:txBody>
      </p:sp>
      <p:sp>
        <p:nvSpPr>
          <p:cNvPr id="17421" name="Text Box 13">
            <a:extLst>
              <a:ext uri="{FF2B5EF4-FFF2-40B4-BE49-F238E27FC236}">
                <a16:creationId xmlns:a16="http://schemas.microsoft.com/office/drawing/2014/main" id="{ECCF04FE-E527-441F-8FA6-B7C00A60D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562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too_big_index</a:t>
            </a:r>
          </a:p>
        </p:txBody>
      </p:sp>
      <p:sp>
        <p:nvSpPr>
          <p:cNvPr id="17422" name="Text Box 14">
            <a:extLst>
              <a:ext uri="{FF2B5EF4-FFF2-40B4-BE49-F238E27FC236}">
                <a16:creationId xmlns:a16="http://schemas.microsoft.com/office/drawing/2014/main" id="{E22BAFEE-4BC1-4561-9530-9FED7FCAB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5768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too_small_index</a:t>
            </a:r>
          </a:p>
        </p:txBody>
      </p:sp>
      <p:sp>
        <p:nvSpPr>
          <p:cNvPr id="17423" name="Line 15">
            <a:extLst>
              <a:ext uri="{FF2B5EF4-FFF2-40B4-BE49-F238E27FC236}">
                <a16:creationId xmlns:a16="http://schemas.microsoft.com/office/drawing/2014/main" id="{0F7CD18D-B085-45F2-A130-DA91B48CE0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>
            <a:extLst>
              <a:ext uri="{FF2B5EF4-FFF2-40B4-BE49-F238E27FC236}">
                <a16:creationId xmlns:a16="http://schemas.microsoft.com/office/drawing/2014/main" id="{F8190694-A560-45DB-98B3-AA774D2898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Text Box 17">
            <a:extLst>
              <a:ext uri="{FF2B5EF4-FFF2-40B4-BE49-F238E27FC236}">
                <a16:creationId xmlns:a16="http://schemas.microsoft.com/office/drawing/2014/main" id="{F46E0800-0783-4633-A33B-21F22E16D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930275"/>
            <a:ext cx="760095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While data[too_big_index] &lt;= data[pivot]</a:t>
            </a:r>
          </a:p>
          <a:p>
            <a:pPr lvl="1"/>
            <a:r>
              <a:rPr lang="en-US" altLang="en-US"/>
              <a:t>	++too_big_index</a:t>
            </a:r>
          </a:p>
          <a:p>
            <a:pPr>
              <a:buFontTx/>
              <a:buAutoNum type="arabicPeriod"/>
            </a:pPr>
            <a:r>
              <a:rPr lang="en-US" altLang="en-US"/>
              <a:t>While data[too_small_index] &gt; data[pivot]</a:t>
            </a:r>
          </a:p>
          <a:p>
            <a:pPr lvl="1"/>
            <a:r>
              <a:rPr lang="en-US" altLang="en-US"/>
              <a:t>	--too_small_index</a:t>
            </a:r>
          </a:p>
          <a:p>
            <a:pPr>
              <a:buFontTx/>
              <a:buAutoNum type="arabicPeriod"/>
            </a:pPr>
            <a:r>
              <a:rPr lang="en-US" altLang="en-US"/>
              <a:t>If too_big_index &lt; too_small_index</a:t>
            </a:r>
          </a:p>
          <a:p>
            <a:pPr lvl="1"/>
            <a:r>
              <a:rPr lang="en-US" altLang="en-US"/>
              <a:t>	swap data[too_big_index] and data[too_small_index]</a:t>
            </a:r>
          </a:p>
          <a:p>
            <a:endParaRPr lang="en-US" altLang="en-US"/>
          </a:p>
          <a:p>
            <a:pPr lvl="1">
              <a:buFontTx/>
              <a:buAutoNum type="arabicPeriod"/>
            </a:pPr>
            <a:endParaRPr lang="en-US" altLang="en-US"/>
          </a:p>
          <a:p>
            <a:endParaRPr lang="en-US" altLang="en-US"/>
          </a:p>
        </p:txBody>
      </p:sp>
      <p:sp>
        <p:nvSpPr>
          <p:cNvPr id="17426" name="Freeform 18">
            <a:extLst>
              <a:ext uri="{FF2B5EF4-FFF2-40B4-BE49-F238E27FC236}">
                <a16:creationId xmlns:a16="http://schemas.microsoft.com/office/drawing/2014/main" id="{CD534CA4-77B2-4918-BFEE-66A79F70D851}"/>
              </a:ext>
            </a:extLst>
          </p:cNvPr>
          <p:cNvSpPr>
            <a:spLocks/>
          </p:cNvSpPr>
          <p:nvPr/>
        </p:nvSpPr>
        <p:spPr bwMode="auto">
          <a:xfrm>
            <a:off x="4343400" y="3733800"/>
            <a:ext cx="2527300" cy="457200"/>
          </a:xfrm>
          <a:custGeom>
            <a:avLst/>
            <a:gdLst>
              <a:gd name="T0" fmla="*/ 0 w 1592"/>
              <a:gd name="T1" fmla="*/ 560 h 560"/>
              <a:gd name="T2" fmla="*/ 384 w 1592"/>
              <a:gd name="T3" fmla="*/ 80 h 560"/>
              <a:gd name="T4" fmla="*/ 1392 w 1592"/>
              <a:gd name="T5" fmla="*/ 80 h 560"/>
              <a:gd name="T6" fmla="*/ 1584 w 1592"/>
              <a:gd name="T7" fmla="*/ 560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92" h="560">
                <a:moveTo>
                  <a:pt x="0" y="560"/>
                </a:moveTo>
                <a:cubicBezTo>
                  <a:pt x="76" y="360"/>
                  <a:pt x="152" y="160"/>
                  <a:pt x="384" y="80"/>
                </a:cubicBezTo>
                <a:cubicBezTo>
                  <a:pt x="616" y="0"/>
                  <a:pt x="1192" y="0"/>
                  <a:pt x="1392" y="80"/>
                </a:cubicBezTo>
                <a:cubicBezTo>
                  <a:pt x="1592" y="160"/>
                  <a:pt x="1588" y="360"/>
                  <a:pt x="1584" y="560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9844B035-C75B-4B71-91BB-CC03451A75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4800600"/>
            <a:ext cx="5822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1        2	     3       4       5       6      7       8      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4A72E-695A-498C-8362-05330F4AC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Agenda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329267"/>
            <a:ext cx="8974667" cy="4419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kumimoji="1" lang="en-US" sz="3911" i="0" dirty="0">
                <a:solidFill>
                  <a:srgbClr val="FFC000"/>
                </a:solidFill>
                <a:latin typeface="Georgia" pitchFamily="18" charset="0"/>
              </a:rPr>
              <a:t>Sorting Algorithms</a:t>
            </a: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Quick Sort</a:t>
            </a:r>
          </a:p>
          <a:p>
            <a:pPr marL="1428057" lvl="2" indent="-365483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Introduction</a:t>
            </a:r>
          </a:p>
          <a:p>
            <a:pPr marL="1428057" lvl="2" indent="-365483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Algorithms</a:t>
            </a:r>
          </a:p>
          <a:p>
            <a:pPr marL="1428057" lvl="2" indent="-365483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400" i="0" dirty="0">
                <a:solidFill>
                  <a:schemeClr val="bg1"/>
                </a:solidFill>
                <a:latin typeface="Georgia" pitchFamily="18" charset="0"/>
              </a:rPr>
              <a:t>Complexity Analysis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kumimoji="1" lang="en-US" sz="4267" i="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B9765D56-931F-49D5-8879-2115AAEF7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910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611378E-3C58-4F3B-887C-DA5E7D44B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09F7332B-8E6E-421B-8E0B-3AD8D1DED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190F4B1E-6811-4D57-BA64-77C6BD77D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77F59017-4967-4C60-A782-5F3CCCADF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E5F8F4A5-3007-4B3D-84CC-90C84A610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18440" name="Rectangle 8">
            <a:extLst>
              <a:ext uri="{FF2B5EF4-FFF2-40B4-BE49-F238E27FC236}">
                <a16:creationId xmlns:a16="http://schemas.microsoft.com/office/drawing/2014/main" id="{745807B5-908E-482B-8590-C32B39AF9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18441" name="Rectangle 9">
            <a:extLst>
              <a:ext uri="{FF2B5EF4-FFF2-40B4-BE49-F238E27FC236}">
                <a16:creationId xmlns:a16="http://schemas.microsoft.com/office/drawing/2014/main" id="{8837212A-DC90-446B-85B6-8D9643EBE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18442" name="Rectangle 10">
            <a:extLst>
              <a:ext uri="{FF2B5EF4-FFF2-40B4-BE49-F238E27FC236}">
                <a16:creationId xmlns:a16="http://schemas.microsoft.com/office/drawing/2014/main" id="{7801B974-3948-467F-8216-72C104FE0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8443" name="Text Box 11">
            <a:extLst>
              <a:ext uri="{FF2B5EF4-FFF2-40B4-BE49-F238E27FC236}">
                <a16:creationId xmlns:a16="http://schemas.microsoft.com/office/drawing/2014/main" id="{9475C65F-0230-46DF-B90B-39F176C15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81488"/>
            <a:ext cx="17427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 err="1"/>
              <a:t>pivot_index</a:t>
            </a:r>
            <a:r>
              <a:rPr lang="en-US" altLang="en-US" sz="1800" dirty="0"/>
              <a:t> = 1</a:t>
            </a:r>
          </a:p>
        </p:txBody>
      </p:sp>
      <p:sp>
        <p:nvSpPr>
          <p:cNvPr id="18445" name="Text Box 13">
            <a:extLst>
              <a:ext uri="{FF2B5EF4-FFF2-40B4-BE49-F238E27FC236}">
                <a16:creationId xmlns:a16="http://schemas.microsoft.com/office/drawing/2014/main" id="{9729BE85-2A8E-421D-8E34-A622D3981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562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too_big_index</a:t>
            </a:r>
          </a:p>
        </p:txBody>
      </p:sp>
      <p:sp>
        <p:nvSpPr>
          <p:cNvPr id="18446" name="Text Box 14">
            <a:extLst>
              <a:ext uri="{FF2B5EF4-FFF2-40B4-BE49-F238E27FC236}">
                <a16:creationId xmlns:a16="http://schemas.microsoft.com/office/drawing/2014/main" id="{696A5E01-8C45-44B2-B558-09D189453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5768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too_small_index</a:t>
            </a:r>
          </a:p>
        </p:txBody>
      </p:sp>
      <p:sp>
        <p:nvSpPr>
          <p:cNvPr id="18447" name="Line 15">
            <a:extLst>
              <a:ext uri="{FF2B5EF4-FFF2-40B4-BE49-F238E27FC236}">
                <a16:creationId xmlns:a16="http://schemas.microsoft.com/office/drawing/2014/main" id="{57A4A012-8E47-4FEC-914E-0ED324E424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16">
            <a:extLst>
              <a:ext uri="{FF2B5EF4-FFF2-40B4-BE49-F238E27FC236}">
                <a16:creationId xmlns:a16="http://schemas.microsoft.com/office/drawing/2014/main" id="{F3D3557C-96AE-4CA7-848A-B653654C7E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Text Box 17">
            <a:extLst>
              <a:ext uri="{FF2B5EF4-FFF2-40B4-BE49-F238E27FC236}">
                <a16:creationId xmlns:a16="http://schemas.microsoft.com/office/drawing/2014/main" id="{576C0229-A678-4EAE-BF7A-14E98A6A0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930275"/>
            <a:ext cx="760095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 dirty="0"/>
              <a:t>While data[</a:t>
            </a:r>
            <a:r>
              <a:rPr lang="en-US" altLang="en-US" dirty="0" err="1"/>
              <a:t>too_big_index</a:t>
            </a:r>
            <a:r>
              <a:rPr lang="en-US" altLang="en-US" dirty="0"/>
              <a:t>] &lt;= data[pivot]</a:t>
            </a:r>
          </a:p>
          <a:p>
            <a:pPr lvl="1"/>
            <a:r>
              <a:rPr lang="en-US" altLang="en-US" dirty="0"/>
              <a:t>	++</a:t>
            </a:r>
            <a:r>
              <a:rPr lang="en-US" altLang="en-US" dirty="0" err="1"/>
              <a:t>too_big_index</a:t>
            </a:r>
            <a:endParaRPr lang="en-US" altLang="en-US" dirty="0"/>
          </a:p>
          <a:p>
            <a:pPr>
              <a:buFontTx/>
              <a:buAutoNum type="arabicPeriod"/>
            </a:pPr>
            <a:r>
              <a:rPr lang="en-US" altLang="en-US" dirty="0"/>
              <a:t>While data[</a:t>
            </a:r>
            <a:r>
              <a:rPr lang="en-US" altLang="en-US" dirty="0" err="1"/>
              <a:t>too_small_index</a:t>
            </a:r>
            <a:r>
              <a:rPr lang="en-US" altLang="en-US" dirty="0"/>
              <a:t>] &gt; data[pivot]</a:t>
            </a:r>
          </a:p>
          <a:p>
            <a:pPr lvl="1"/>
            <a:r>
              <a:rPr lang="en-US" altLang="en-US" dirty="0"/>
              <a:t>	--</a:t>
            </a:r>
            <a:r>
              <a:rPr lang="en-US" altLang="en-US" dirty="0" err="1"/>
              <a:t>too_small_index</a:t>
            </a:r>
            <a:endParaRPr lang="en-US" altLang="en-US" dirty="0"/>
          </a:p>
          <a:p>
            <a:pPr>
              <a:buFontTx/>
              <a:buAutoNum type="arabicPeriod"/>
            </a:pPr>
            <a:r>
              <a:rPr lang="en-US" altLang="en-US" dirty="0"/>
              <a:t>If </a:t>
            </a:r>
            <a:r>
              <a:rPr lang="en-US" altLang="en-US" dirty="0" err="1"/>
              <a:t>too_big_index</a:t>
            </a:r>
            <a:r>
              <a:rPr lang="en-US" altLang="en-US" dirty="0"/>
              <a:t> &lt; </a:t>
            </a:r>
            <a:r>
              <a:rPr lang="en-US" altLang="en-US" dirty="0" err="1"/>
              <a:t>too_small_index</a:t>
            </a:r>
            <a:endParaRPr lang="en-US" altLang="en-US" dirty="0"/>
          </a:p>
          <a:p>
            <a:pPr lvl="1"/>
            <a:r>
              <a:rPr lang="en-US" altLang="en-US" dirty="0"/>
              <a:t>	swap data[</a:t>
            </a:r>
            <a:r>
              <a:rPr lang="en-US" altLang="en-US" dirty="0" err="1"/>
              <a:t>too_big_index</a:t>
            </a:r>
            <a:r>
              <a:rPr lang="en-US" altLang="en-US" dirty="0"/>
              <a:t>] and data[</a:t>
            </a:r>
            <a:r>
              <a:rPr lang="en-US" altLang="en-US" dirty="0" err="1"/>
              <a:t>too_small_index</a:t>
            </a:r>
            <a:r>
              <a:rPr lang="en-US" altLang="en-US" dirty="0"/>
              <a:t>]</a:t>
            </a:r>
          </a:p>
          <a:p>
            <a:pPr>
              <a:buFontTx/>
              <a:buAutoNum type="arabicPeriod"/>
            </a:pPr>
            <a:r>
              <a:rPr lang="en-US" altLang="en-US" dirty="0"/>
              <a:t>While </a:t>
            </a:r>
            <a:r>
              <a:rPr lang="en-US" altLang="en-US" dirty="0" err="1"/>
              <a:t>too_small_index</a:t>
            </a:r>
            <a:r>
              <a:rPr lang="en-US" altLang="en-US" dirty="0"/>
              <a:t> &gt; </a:t>
            </a:r>
            <a:r>
              <a:rPr lang="en-US" altLang="en-US" dirty="0" err="1"/>
              <a:t>too_big_index</a:t>
            </a:r>
            <a:r>
              <a:rPr lang="en-US" altLang="en-US" dirty="0"/>
              <a:t>, go to 1.</a:t>
            </a:r>
          </a:p>
          <a:p>
            <a:endParaRPr lang="en-US" altLang="en-US" dirty="0"/>
          </a:p>
          <a:p>
            <a:pPr lvl="1">
              <a:buFontTx/>
              <a:buAutoNum type="arabicPeriod"/>
            </a:pPr>
            <a:endParaRPr lang="en-US" altLang="en-US" dirty="0"/>
          </a:p>
          <a:p>
            <a:endParaRPr lang="en-US" altLang="en-US" dirty="0"/>
          </a:p>
        </p:txBody>
      </p:sp>
      <p:sp>
        <p:nvSpPr>
          <p:cNvPr id="18" name="Text Box 13">
            <a:extLst>
              <a:ext uri="{FF2B5EF4-FFF2-40B4-BE49-F238E27FC236}">
                <a16:creationId xmlns:a16="http://schemas.microsoft.com/office/drawing/2014/main" id="{282EE5FB-279C-43B5-AB7B-306F77600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4800600"/>
            <a:ext cx="5822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1        2	     3       4       5       6      7       8      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D102B7-A955-49F3-B38C-8E919C7E3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8D9A089-C67A-4FB4-AD57-98CFD997D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910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F8D9417-A54E-48BA-B417-AC18DE76B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DF0F47BC-F52B-43E4-ACDF-6F1E6F092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4AC882D9-1204-458B-89F9-AF8E21E1B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341251ED-4690-4CFC-B3AA-3D5EDE69C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C5E13291-58F3-4B30-A83E-00F3DEC47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19464" name="Rectangle 8">
            <a:extLst>
              <a:ext uri="{FF2B5EF4-FFF2-40B4-BE49-F238E27FC236}">
                <a16:creationId xmlns:a16="http://schemas.microsoft.com/office/drawing/2014/main" id="{682B921D-F20B-4419-A151-24D4D826A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19465" name="Rectangle 9">
            <a:extLst>
              <a:ext uri="{FF2B5EF4-FFF2-40B4-BE49-F238E27FC236}">
                <a16:creationId xmlns:a16="http://schemas.microsoft.com/office/drawing/2014/main" id="{AB58DBB9-539E-4B5C-BC7D-27905A362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19466" name="Rectangle 10">
            <a:extLst>
              <a:ext uri="{FF2B5EF4-FFF2-40B4-BE49-F238E27FC236}">
                <a16:creationId xmlns:a16="http://schemas.microsoft.com/office/drawing/2014/main" id="{00B8B29B-0F8A-4048-99C5-C13293D84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9467" name="Text Box 11">
            <a:extLst>
              <a:ext uri="{FF2B5EF4-FFF2-40B4-BE49-F238E27FC236}">
                <a16:creationId xmlns:a16="http://schemas.microsoft.com/office/drawing/2014/main" id="{04A14AC5-34D8-4E0B-9E1A-98BA4BCD1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81488"/>
            <a:ext cx="17427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 err="1"/>
              <a:t>pivot_index</a:t>
            </a:r>
            <a:r>
              <a:rPr lang="en-US" altLang="en-US" sz="1800" dirty="0"/>
              <a:t> = 1</a:t>
            </a:r>
          </a:p>
        </p:txBody>
      </p:sp>
      <p:sp>
        <p:nvSpPr>
          <p:cNvPr id="19469" name="Text Box 13">
            <a:extLst>
              <a:ext uri="{FF2B5EF4-FFF2-40B4-BE49-F238E27FC236}">
                <a16:creationId xmlns:a16="http://schemas.microsoft.com/office/drawing/2014/main" id="{5D0B7CF4-8F24-487A-9ED3-9B2D94ED6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562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too_big_index</a:t>
            </a:r>
          </a:p>
        </p:txBody>
      </p:sp>
      <p:sp>
        <p:nvSpPr>
          <p:cNvPr id="19470" name="Text Box 14">
            <a:extLst>
              <a:ext uri="{FF2B5EF4-FFF2-40B4-BE49-F238E27FC236}">
                <a16:creationId xmlns:a16="http://schemas.microsoft.com/office/drawing/2014/main" id="{55D9BFA8-AC07-45B9-A3AC-C76F2F1AA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5768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too_small_index</a:t>
            </a:r>
          </a:p>
        </p:txBody>
      </p:sp>
      <p:sp>
        <p:nvSpPr>
          <p:cNvPr id="19471" name="Line 15">
            <a:extLst>
              <a:ext uri="{FF2B5EF4-FFF2-40B4-BE49-F238E27FC236}">
                <a16:creationId xmlns:a16="http://schemas.microsoft.com/office/drawing/2014/main" id="{C1CECCC7-733D-4139-AC97-B8490D6284E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6">
            <a:extLst>
              <a:ext uri="{FF2B5EF4-FFF2-40B4-BE49-F238E27FC236}">
                <a16:creationId xmlns:a16="http://schemas.microsoft.com/office/drawing/2014/main" id="{E40B9CCF-BD0E-4759-BAB3-0926F8132D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Text Box 17">
            <a:extLst>
              <a:ext uri="{FF2B5EF4-FFF2-40B4-BE49-F238E27FC236}">
                <a16:creationId xmlns:a16="http://schemas.microsoft.com/office/drawing/2014/main" id="{0AF9DEC0-4416-4A66-BC64-6C7B4E9DD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930275"/>
            <a:ext cx="760095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 dirty="0"/>
              <a:t>While data[</a:t>
            </a:r>
            <a:r>
              <a:rPr lang="en-US" altLang="en-US" dirty="0" err="1"/>
              <a:t>too_big_index</a:t>
            </a:r>
            <a:r>
              <a:rPr lang="en-US" altLang="en-US" dirty="0"/>
              <a:t>] &lt;= data[pivot]</a:t>
            </a:r>
          </a:p>
          <a:p>
            <a:pPr lvl="1"/>
            <a:r>
              <a:rPr lang="en-US" altLang="en-US" dirty="0"/>
              <a:t>	++</a:t>
            </a:r>
            <a:r>
              <a:rPr lang="en-US" altLang="en-US" dirty="0" err="1"/>
              <a:t>too_big_index</a:t>
            </a:r>
            <a:endParaRPr lang="en-US" altLang="en-US" dirty="0"/>
          </a:p>
          <a:p>
            <a:pPr>
              <a:buFontTx/>
              <a:buAutoNum type="arabicPeriod"/>
            </a:pPr>
            <a:r>
              <a:rPr lang="en-US" altLang="en-US" dirty="0"/>
              <a:t>While data[</a:t>
            </a:r>
            <a:r>
              <a:rPr lang="en-US" altLang="en-US" dirty="0" err="1"/>
              <a:t>too_small_index</a:t>
            </a:r>
            <a:r>
              <a:rPr lang="en-US" altLang="en-US" dirty="0"/>
              <a:t>] &gt; data[pivot]</a:t>
            </a:r>
          </a:p>
          <a:p>
            <a:pPr lvl="1"/>
            <a:r>
              <a:rPr lang="en-US" altLang="en-US" dirty="0"/>
              <a:t>	--</a:t>
            </a:r>
            <a:r>
              <a:rPr lang="en-US" altLang="en-US" dirty="0" err="1"/>
              <a:t>too_small_index</a:t>
            </a:r>
            <a:endParaRPr lang="en-US" altLang="en-US" dirty="0"/>
          </a:p>
          <a:p>
            <a:pPr>
              <a:buFontTx/>
              <a:buAutoNum type="arabicPeriod"/>
            </a:pPr>
            <a:r>
              <a:rPr lang="en-US" altLang="en-US" dirty="0"/>
              <a:t>If </a:t>
            </a:r>
            <a:r>
              <a:rPr lang="en-US" altLang="en-US" dirty="0" err="1"/>
              <a:t>too_big_index</a:t>
            </a:r>
            <a:r>
              <a:rPr lang="en-US" altLang="en-US" dirty="0"/>
              <a:t> &lt; </a:t>
            </a:r>
            <a:r>
              <a:rPr lang="en-US" altLang="en-US" dirty="0" err="1"/>
              <a:t>too_small_index</a:t>
            </a:r>
            <a:endParaRPr lang="en-US" altLang="en-US" dirty="0"/>
          </a:p>
          <a:p>
            <a:pPr lvl="1"/>
            <a:r>
              <a:rPr lang="en-US" altLang="en-US" dirty="0"/>
              <a:t>	swap data[</a:t>
            </a:r>
            <a:r>
              <a:rPr lang="en-US" altLang="en-US" dirty="0" err="1"/>
              <a:t>too_big_index</a:t>
            </a:r>
            <a:r>
              <a:rPr lang="en-US" altLang="en-US" dirty="0"/>
              <a:t>] and data[</a:t>
            </a:r>
            <a:r>
              <a:rPr lang="en-US" altLang="en-US" dirty="0" err="1"/>
              <a:t>too_small_index</a:t>
            </a:r>
            <a:r>
              <a:rPr lang="en-US" altLang="en-US" dirty="0"/>
              <a:t>]</a:t>
            </a:r>
          </a:p>
          <a:p>
            <a:pPr>
              <a:buFontTx/>
              <a:buAutoNum type="arabicPeriod"/>
            </a:pPr>
            <a:r>
              <a:rPr lang="en-US" altLang="en-US" dirty="0"/>
              <a:t>While </a:t>
            </a:r>
            <a:r>
              <a:rPr lang="en-US" altLang="en-US" dirty="0" err="1"/>
              <a:t>too_small_index</a:t>
            </a:r>
            <a:r>
              <a:rPr lang="en-US" altLang="en-US" dirty="0"/>
              <a:t> &gt; </a:t>
            </a:r>
            <a:r>
              <a:rPr lang="en-US" altLang="en-US" dirty="0" err="1"/>
              <a:t>too_big_index</a:t>
            </a:r>
            <a:r>
              <a:rPr lang="en-US" altLang="en-US" dirty="0"/>
              <a:t>, go to 1.</a:t>
            </a:r>
          </a:p>
          <a:p>
            <a:endParaRPr lang="en-US" altLang="en-US" dirty="0"/>
          </a:p>
          <a:p>
            <a:pPr lvl="1">
              <a:buFontTx/>
              <a:buAutoNum type="arabicPeriod"/>
            </a:pPr>
            <a:endParaRPr lang="en-US" altLang="en-US" dirty="0"/>
          </a:p>
          <a:p>
            <a:endParaRPr lang="en-US" altLang="en-US" dirty="0"/>
          </a:p>
        </p:txBody>
      </p:sp>
      <p:sp>
        <p:nvSpPr>
          <p:cNvPr id="19474" name="Line 18">
            <a:extLst>
              <a:ext uri="{FF2B5EF4-FFF2-40B4-BE49-F238E27FC236}">
                <a16:creationId xmlns:a16="http://schemas.microsoft.com/office/drawing/2014/main" id="{A8DA5BA8-01F9-4CAD-8DA9-3EC6F174466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143000"/>
            <a:ext cx="457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144BBC32-625D-4E2A-BB4A-8D799C053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4800600"/>
            <a:ext cx="5822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1        2	     3       4       5       6      7       8      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008222-028D-4D42-837F-05F82D0C3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EEB82F7-592B-419F-AD07-484FBA2F6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910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6E43B424-08D9-4C88-8070-642B7BD70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1F8AA96C-FD9F-4708-976F-2B894B7AA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A3FBE86C-C5D4-4BAF-9C15-B791B4C64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85583E8A-9291-4DC6-8474-7DC9A2F23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20487" name="Rectangle 7">
            <a:extLst>
              <a:ext uri="{FF2B5EF4-FFF2-40B4-BE49-F238E27FC236}">
                <a16:creationId xmlns:a16="http://schemas.microsoft.com/office/drawing/2014/main" id="{0D6E3938-EFD2-425B-9E4E-F6B0A0A6D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20488" name="Rectangle 8">
            <a:extLst>
              <a:ext uri="{FF2B5EF4-FFF2-40B4-BE49-F238E27FC236}">
                <a16:creationId xmlns:a16="http://schemas.microsoft.com/office/drawing/2014/main" id="{CEE589FF-D9EA-4255-8963-B4201F523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20489" name="Rectangle 9">
            <a:extLst>
              <a:ext uri="{FF2B5EF4-FFF2-40B4-BE49-F238E27FC236}">
                <a16:creationId xmlns:a16="http://schemas.microsoft.com/office/drawing/2014/main" id="{2A15DCFC-7AC1-493E-9A32-3CD7F78FF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20490" name="Rectangle 10">
            <a:extLst>
              <a:ext uri="{FF2B5EF4-FFF2-40B4-BE49-F238E27FC236}">
                <a16:creationId xmlns:a16="http://schemas.microsoft.com/office/drawing/2014/main" id="{44E31ADB-DB3A-4A90-96AA-FEC167307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20491" name="Text Box 11">
            <a:extLst>
              <a:ext uri="{FF2B5EF4-FFF2-40B4-BE49-F238E27FC236}">
                <a16:creationId xmlns:a16="http://schemas.microsoft.com/office/drawing/2014/main" id="{554E9A96-A48D-460D-9F2D-C806AF9FA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81488"/>
            <a:ext cx="17427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 err="1"/>
              <a:t>pivot_index</a:t>
            </a:r>
            <a:r>
              <a:rPr lang="en-US" altLang="en-US" sz="1800" dirty="0"/>
              <a:t> = 1</a:t>
            </a:r>
          </a:p>
        </p:txBody>
      </p:sp>
      <p:sp>
        <p:nvSpPr>
          <p:cNvPr id="20493" name="Text Box 13">
            <a:extLst>
              <a:ext uri="{FF2B5EF4-FFF2-40B4-BE49-F238E27FC236}">
                <a16:creationId xmlns:a16="http://schemas.microsoft.com/office/drawing/2014/main" id="{A8A9A3A1-A36C-45FD-AA30-E83D731D4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562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too_big_index</a:t>
            </a:r>
          </a:p>
        </p:txBody>
      </p:sp>
      <p:sp>
        <p:nvSpPr>
          <p:cNvPr id="20494" name="Text Box 14">
            <a:extLst>
              <a:ext uri="{FF2B5EF4-FFF2-40B4-BE49-F238E27FC236}">
                <a16:creationId xmlns:a16="http://schemas.microsoft.com/office/drawing/2014/main" id="{51BB8560-F79E-481B-89AB-2C228AB2B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5768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too_small_index</a:t>
            </a:r>
          </a:p>
        </p:txBody>
      </p:sp>
      <p:sp>
        <p:nvSpPr>
          <p:cNvPr id="20495" name="Line 15">
            <a:extLst>
              <a:ext uri="{FF2B5EF4-FFF2-40B4-BE49-F238E27FC236}">
                <a16:creationId xmlns:a16="http://schemas.microsoft.com/office/drawing/2014/main" id="{4EACBAAA-C33C-4418-A082-B4DEE9E0F6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6">
            <a:extLst>
              <a:ext uri="{FF2B5EF4-FFF2-40B4-BE49-F238E27FC236}">
                <a16:creationId xmlns:a16="http://schemas.microsoft.com/office/drawing/2014/main" id="{E049764B-F939-4CD9-951A-13D9D06516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Text Box 17">
            <a:extLst>
              <a:ext uri="{FF2B5EF4-FFF2-40B4-BE49-F238E27FC236}">
                <a16:creationId xmlns:a16="http://schemas.microsoft.com/office/drawing/2014/main" id="{FF985257-549A-4338-8915-60146DCC6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930275"/>
            <a:ext cx="760095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 dirty="0"/>
              <a:t>While data[</a:t>
            </a:r>
            <a:r>
              <a:rPr lang="en-US" altLang="en-US" dirty="0" err="1"/>
              <a:t>too_big_index</a:t>
            </a:r>
            <a:r>
              <a:rPr lang="en-US" altLang="en-US" dirty="0"/>
              <a:t>] &lt;= data[pivot]</a:t>
            </a:r>
          </a:p>
          <a:p>
            <a:pPr lvl="1"/>
            <a:r>
              <a:rPr lang="en-US" altLang="en-US" dirty="0"/>
              <a:t>	++</a:t>
            </a:r>
            <a:r>
              <a:rPr lang="en-US" altLang="en-US" dirty="0" err="1"/>
              <a:t>too_big_index</a:t>
            </a:r>
            <a:endParaRPr lang="en-US" altLang="en-US" dirty="0"/>
          </a:p>
          <a:p>
            <a:pPr>
              <a:buFontTx/>
              <a:buAutoNum type="arabicPeriod"/>
            </a:pPr>
            <a:r>
              <a:rPr lang="en-US" altLang="en-US" dirty="0"/>
              <a:t>While data[</a:t>
            </a:r>
            <a:r>
              <a:rPr lang="en-US" altLang="en-US" dirty="0" err="1"/>
              <a:t>too_small_index</a:t>
            </a:r>
            <a:r>
              <a:rPr lang="en-US" altLang="en-US" dirty="0"/>
              <a:t>] &gt; data[pivot]</a:t>
            </a:r>
          </a:p>
          <a:p>
            <a:pPr lvl="1"/>
            <a:r>
              <a:rPr lang="en-US" altLang="en-US" dirty="0"/>
              <a:t>	--</a:t>
            </a:r>
            <a:r>
              <a:rPr lang="en-US" altLang="en-US" dirty="0" err="1"/>
              <a:t>too_small_index</a:t>
            </a:r>
            <a:endParaRPr lang="en-US" altLang="en-US" dirty="0"/>
          </a:p>
          <a:p>
            <a:pPr>
              <a:buFontTx/>
              <a:buAutoNum type="arabicPeriod"/>
            </a:pPr>
            <a:r>
              <a:rPr lang="en-US" altLang="en-US" dirty="0"/>
              <a:t>If </a:t>
            </a:r>
            <a:r>
              <a:rPr lang="en-US" altLang="en-US" dirty="0" err="1"/>
              <a:t>too_big_index</a:t>
            </a:r>
            <a:r>
              <a:rPr lang="en-US" altLang="en-US" dirty="0"/>
              <a:t> &lt; </a:t>
            </a:r>
            <a:r>
              <a:rPr lang="en-US" altLang="en-US" dirty="0" err="1"/>
              <a:t>too_small_index</a:t>
            </a:r>
            <a:endParaRPr lang="en-US" altLang="en-US" dirty="0"/>
          </a:p>
          <a:p>
            <a:pPr lvl="1"/>
            <a:r>
              <a:rPr lang="en-US" altLang="en-US" dirty="0"/>
              <a:t>	swap data[</a:t>
            </a:r>
            <a:r>
              <a:rPr lang="en-US" altLang="en-US" dirty="0" err="1"/>
              <a:t>too_big_index</a:t>
            </a:r>
            <a:r>
              <a:rPr lang="en-US" altLang="en-US" dirty="0"/>
              <a:t>] and data[</a:t>
            </a:r>
            <a:r>
              <a:rPr lang="en-US" altLang="en-US" dirty="0" err="1"/>
              <a:t>too_small_index</a:t>
            </a:r>
            <a:r>
              <a:rPr lang="en-US" altLang="en-US" dirty="0"/>
              <a:t>]</a:t>
            </a:r>
          </a:p>
          <a:p>
            <a:pPr>
              <a:buFontTx/>
              <a:buAutoNum type="arabicPeriod"/>
            </a:pPr>
            <a:r>
              <a:rPr lang="en-US" altLang="en-US" dirty="0"/>
              <a:t>While </a:t>
            </a:r>
            <a:r>
              <a:rPr lang="en-US" altLang="en-US" dirty="0" err="1"/>
              <a:t>too_small_index</a:t>
            </a:r>
            <a:r>
              <a:rPr lang="en-US" altLang="en-US" dirty="0"/>
              <a:t> &gt; </a:t>
            </a:r>
            <a:r>
              <a:rPr lang="en-US" altLang="en-US" dirty="0" err="1"/>
              <a:t>too_big_index</a:t>
            </a:r>
            <a:r>
              <a:rPr lang="en-US" altLang="en-US" dirty="0"/>
              <a:t>, go to 1.</a:t>
            </a:r>
          </a:p>
          <a:p>
            <a:endParaRPr lang="en-US" altLang="en-US" dirty="0"/>
          </a:p>
          <a:p>
            <a:pPr lvl="1">
              <a:buFontTx/>
              <a:buAutoNum type="arabicPeriod"/>
            </a:pPr>
            <a:endParaRPr lang="en-US" altLang="en-US" dirty="0"/>
          </a:p>
          <a:p>
            <a:endParaRPr lang="en-US" altLang="en-US" dirty="0"/>
          </a:p>
        </p:txBody>
      </p:sp>
      <p:sp>
        <p:nvSpPr>
          <p:cNvPr id="20498" name="Line 18">
            <a:extLst>
              <a:ext uri="{FF2B5EF4-FFF2-40B4-BE49-F238E27FC236}">
                <a16:creationId xmlns:a16="http://schemas.microsoft.com/office/drawing/2014/main" id="{2AD57C22-36B3-41C8-A769-CA8A6D3D9D6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143000"/>
            <a:ext cx="457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AB5E285F-3C0D-4879-8363-3DC2A97840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4800600"/>
            <a:ext cx="5822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1        2	     3       4       5       6      7       8      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482FCD-6361-477C-BD3C-D0778310E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A806A24-79B3-49FD-B3AC-2FA7A355B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910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CB12E91-4A94-42DD-A86E-07960B8DF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F0E92E42-A5FF-4236-966E-6E05BBEA9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82FCE51E-0A50-4DB1-99E4-9500A2C3A7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EDB9F029-7109-48A7-B296-02C7F389C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BC7C3311-F4CF-4721-A338-484053039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21512" name="Rectangle 8">
            <a:extLst>
              <a:ext uri="{FF2B5EF4-FFF2-40B4-BE49-F238E27FC236}">
                <a16:creationId xmlns:a16="http://schemas.microsoft.com/office/drawing/2014/main" id="{42B5D407-E722-4FDC-9C02-43C1B273D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21513" name="Rectangle 9">
            <a:extLst>
              <a:ext uri="{FF2B5EF4-FFF2-40B4-BE49-F238E27FC236}">
                <a16:creationId xmlns:a16="http://schemas.microsoft.com/office/drawing/2014/main" id="{1EA34F74-8291-4CBA-B536-0636313BF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21514" name="Rectangle 10">
            <a:extLst>
              <a:ext uri="{FF2B5EF4-FFF2-40B4-BE49-F238E27FC236}">
                <a16:creationId xmlns:a16="http://schemas.microsoft.com/office/drawing/2014/main" id="{03A5409A-2191-4841-A6DC-885F55898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21515" name="Text Box 11">
            <a:extLst>
              <a:ext uri="{FF2B5EF4-FFF2-40B4-BE49-F238E27FC236}">
                <a16:creationId xmlns:a16="http://schemas.microsoft.com/office/drawing/2014/main" id="{8D617EF8-9390-4D48-886D-6CDC5626F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81488"/>
            <a:ext cx="17427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 err="1"/>
              <a:t>pivot_index</a:t>
            </a:r>
            <a:r>
              <a:rPr lang="en-US" altLang="en-US" sz="1800" dirty="0"/>
              <a:t> = 1</a:t>
            </a:r>
          </a:p>
        </p:txBody>
      </p:sp>
      <p:sp>
        <p:nvSpPr>
          <p:cNvPr id="21517" name="Text Box 13">
            <a:extLst>
              <a:ext uri="{FF2B5EF4-FFF2-40B4-BE49-F238E27FC236}">
                <a16:creationId xmlns:a16="http://schemas.microsoft.com/office/drawing/2014/main" id="{6482DFD4-8CF4-4F77-BD5F-6EA97C8D1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562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too_big_index</a:t>
            </a:r>
          </a:p>
        </p:txBody>
      </p:sp>
      <p:sp>
        <p:nvSpPr>
          <p:cNvPr id="21518" name="Text Box 14">
            <a:extLst>
              <a:ext uri="{FF2B5EF4-FFF2-40B4-BE49-F238E27FC236}">
                <a16:creationId xmlns:a16="http://schemas.microsoft.com/office/drawing/2014/main" id="{29A514DD-B3FC-46EB-A163-4F7B82476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5768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too_small_index</a:t>
            </a:r>
          </a:p>
        </p:txBody>
      </p:sp>
      <p:sp>
        <p:nvSpPr>
          <p:cNvPr id="21519" name="Line 15">
            <a:extLst>
              <a:ext uri="{FF2B5EF4-FFF2-40B4-BE49-F238E27FC236}">
                <a16:creationId xmlns:a16="http://schemas.microsoft.com/office/drawing/2014/main" id="{9DA6B170-55C7-4064-AEF2-031EFE5313E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>
            <a:extLst>
              <a:ext uri="{FF2B5EF4-FFF2-40B4-BE49-F238E27FC236}">
                <a16:creationId xmlns:a16="http://schemas.microsoft.com/office/drawing/2014/main" id="{FBA9D37B-0BC9-401C-A87C-B15868D4BB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Text Box 17">
            <a:extLst>
              <a:ext uri="{FF2B5EF4-FFF2-40B4-BE49-F238E27FC236}">
                <a16:creationId xmlns:a16="http://schemas.microsoft.com/office/drawing/2014/main" id="{A6A8412C-D1F2-4761-8051-90936FB75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930275"/>
            <a:ext cx="760095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 dirty="0"/>
              <a:t>While data[</a:t>
            </a:r>
            <a:r>
              <a:rPr lang="en-US" altLang="en-US" dirty="0" err="1"/>
              <a:t>too_big_index</a:t>
            </a:r>
            <a:r>
              <a:rPr lang="en-US" altLang="en-US" dirty="0"/>
              <a:t>] &lt;= data[pivot]</a:t>
            </a:r>
          </a:p>
          <a:p>
            <a:pPr lvl="1"/>
            <a:r>
              <a:rPr lang="en-US" altLang="en-US" dirty="0"/>
              <a:t>	++</a:t>
            </a:r>
            <a:r>
              <a:rPr lang="en-US" altLang="en-US" dirty="0" err="1"/>
              <a:t>too_big_index</a:t>
            </a:r>
            <a:endParaRPr lang="en-US" altLang="en-US" dirty="0"/>
          </a:p>
          <a:p>
            <a:pPr>
              <a:buFontTx/>
              <a:buAutoNum type="arabicPeriod"/>
            </a:pPr>
            <a:r>
              <a:rPr lang="en-US" altLang="en-US" dirty="0"/>
              <a:t>While data[</a:t>
            </a:r>
            <a:r>
              <a:rPr lang="en-US" altLang="en-US" dirty="0" err="1"/>
              <a:t>too_small_index</a:t>
            </a:r>
            <a:r>
              <a:rPr lang="en-US" altLang="en-US" dirty="0"/>
              <a:t>] &gt; data[pivot]</a:t>
            </a:r>
          </a:p>
          <a:p>
            <a:pPr lvl="1"/>
            <a:r>
              <a:rPr lang="en-US" altLang="en-US" dirty="0"/>
              <a:t>	--</a:t>
            </a:r>
            <a:r>
              <a:rPr lang="en-US" altLang="en-US" dirty="0" err="1"/>
              <a:t>too_small_index</a:t>
            </a:r>
            <a:endParaRPr lang="en-US" altLang="en-US" dirty="0"/>
          </a:p>
          <a:p>
            <a:pPr>
              <a:buFontTx/>
              <a:buAutoNum type="arabicPeriod"/>
            </a:pPr>
            <a:r>
              <a:rPr lang="en-US" altLang="en-US" dirty="0"/>
              <a:t>If </a:t>
            </a:r>
            <a:r>
              <a:rPr lang="en-US" altLang="en-US" dirty="0" err="1"/>
              <a:t>too_big_index</a:t>
            </a:r>
            <a:r>
              <a:rPr lang="en-US" altLang="en-US" dirty="0"/>
              <a:t> &lt; </a:t>
            </a:r>
            <a:r>
              <a:rPr lang="en-US" altLang="en-US" dirty="0" err="1"/>
              <a:t>too_small_index</a:t>
            </a:r>
            <a:endParaRPr lang="en-US" altLang="en-US" dirty="0"/>
          </a:p>
          <a:p>
            <a:pPr lvl="1"/>
            <a:r>
              <a:rPr lang="en-US" altLang="en-US" dirty="0"/>
              <a:t>	swap data[</a:t>
            </a:r>
            <a:r>
              <a:rPr lang="en-US" altLang="en-US" dirty="0" err="1"/>
              <a:t>too_big_index</a:t>
            </a:r>
            <a:r>
              <a:rPr lang="en-US" altLang="en-US" dirty="0"/>
              <a:t>] and data[</a:t>
            </a:r>
            <a:r>
              <a:rPr lang="en-US" altLang="en-US" dirty="0" err="1"/>
              <a:t>too_small_index</a:t>
            </a:r>
            <a:r>
              <a:rPr lang="en-US" altLang="en-US" dirty="0"/>
              <a:t>]</a:t>
            </a:r>
          </a:p>
          <a:p>
            <a:pPr>
              <a:buFontTx/>
              <a:buAutoNum type="arabicPeriod"/>
            </a:pPr>
            <a:r>
              <a:rPr lang="en-US" altLang="en-US" dirty="0"/>
              <a:t>While </a:t>
            </a:r>
            <a:r>
              <a:rPr lang="en-US" altLang="en-US" dirty="0" err="1"/>
              <a:t>too_small_index</a:t>
            </a:r>
            <a:r>
              <a:rPr lang="en-US" altLang="en-US" dirty="0"/>
              <a:t> &gt; </a:t>
            </a:r>
            <a:r>
              <a:rPr lang="en-US" altLang="en-US" dirty="0" err="1"/>
              <a:t>too_big_index</a:t>
            </a:r>
            <a:r>
              <a:rPr lang="en-US" altLang="en-US" dirty="0"/>
              <a:t>, go to 1.</a:t>
            </a:r>
          </a:p>
          <a:p>
            <a:endParaRPr lang="en-US" altLang="en-US" dirty="0"/>
          </a:p>
          <a:p>
            <a:pPr lvl="1">
              <a:buFontTx/>
              <a:buAutoNum type="arabicPeriod"/>
            </a:pPr>
            <a:endParaRPr lang="en-US" altLang="en-US" dirty="0"/>
          </a:p>
          <a:p>
            <a:endParaRPr lang="en-US" altLang="en-US" dirty="0"/>
          </a:p>
        </p:txBody>
      </p:sp>
      <p:sp>
        <p:nvSpPr>
          <p:cNvPr id="21522" name="Line 18">
            <a:extLst>
              <a:ext uri="{FF2B5EF4-FFF2-40B4-BE49-F238E27FC236}">
                <a16:creationId xmlns:a16="http://schemas.microsoft.com/office/drawing/2014/main" id="{19894D51-950B-44A4-A56F-5011F79C9D0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905000"/>
            <a:ext cx="457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F2C53E3C-BE72-48D3-9979-C45C462F2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4800600"/>
            <a:ext cx="5822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1        2	     3       4       5       6      7       8      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B32B6-4FFA-4BB8-9301-6A05A776A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E2F34A1-1F29-4D56-9022-A0762E311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910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9FFB2F82-F67F-4534-9E6C-70192FE0F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E9BFB0D2-22E0-4D5D-8A66-61760ED96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76BCBCA8-AA0E-4A74-9B46-603EDFF481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5F5B3737-57D7-4FFD-8934-6B2D5251E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4FA8FB8F-EB45-4E23-8026-4BF6814A8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22536" name="Rectangle 8">
            <a:extLst>
              <a:ext uri="{FF2B5EF4-FFF2-40B4-BE49-F238E27FC236}">
                <a16:creationId xmlns:a16="http://schemas.microsoft.com/office/drawing/2014/main" id="{FF1CBC69-A81D-4BA3-A6B7-435AA531B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22537" name="Rectangle 9">
            <a:extLst>
              <a:ext uri="{FF2B5EF4-FFF2-40B4-BE49-F238E27FC236}">
                <a16:creationId xmlns:a16="http://schemas.microsoft.com/office/drawing/2014/main" id="{56DEAC7A-4ADF-49B1-AEA1-47E5AB50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22538" name="Rectangle 10">
            <a:extLst>
              <a:ext uri="{FF2B5EF4-FFF2-40B4-BE49-F238E27FC236}">
                <a16:creationId xmlns:a16="http://schemas.microsoft.com/office/drawing/2014/main" id="{C09EBEAA-4F41-443B-899F-702B121C9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22539" name="Text Box 11">
            <a:extLst>
              <a:ext uri="{FF2B5EF4-FFF2-40B4-BE49-F238E27FC236}">
                <a16:creationId xmlns:a16="http://schemas.microsoft.com/office/drawing/2014/main" id="{17E7AB06-470B-44CB-BBB0-4A19463AF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81488"/>
            <a:ext cx="17427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 err="1"/>
              <a:t>pivot_index</a:t>
            </a:r>
            <a:r>
              <a:rPr lang="en-US" altLang="en-US" sz="1800" dirty="0"/>
              <a:t> = 1</a:t>
            </a:r>
          </a:p>
        </p:txBody>
      </p:sp>
      <p:sp>
        <p:nvSpPr>
          <p:cNvPr id="22541" name="Text Box 13">
            <a:extLst>
              <a:ext uri="{FF2B5EF4-FFF2-40B4-BE49-F238E27FC236}">
                <a16:creationId xmlns:a16="http://schemas.microsoft.com/office/drawing/2014/main" id="{827E9939-0971-4EB4-903A-9133B7C72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562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too_big_index</a:t>
            </a:r>
          </a:p>
        </p:txBody>
      </p:sp>
      <p:sp>
        <p:nvSpPr>
          <p:cNvPr id="22542" name="Text Box 14">
            <a:extLst>
              <a:ext uri="{FF2B5EF4-FFF2-40B4-BE49-F238E27FC236}">
                <a16:creationId xmlns:a16="http://schemas.microsoft.com/office/drawing/2014/main" id="{A75C5F17-50DD-428D-AFEA-0D4A482F9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5768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too_small_index</a:t>
            </a:r>
          </a:p>
        </p:txBody>
      </p:sp>
      <p:sp>
        <p:nvSpPr>
          <p:cNvPr id="22543" name="Line 15">
            <a:extLst>
              <a:ext uri="{FF2B5EF4-FFF2-40B4-BE49-F238E27FC236}">
                <a16:creationId xmlns:a16="http://schemas.microsoft.com/office/drawing/2014/main" id="{C57A31E9-731F-40E7-87DA-E8DA76F4FD0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48400" y="52578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16">
            <a:extLst>
              <a:ext uri="{FF2B5EF4-FFF2-40B4-BE49-F238E27FC236}">
                <a16:creationId xmlns:a16="http://schemas.microsoft.com/office/drawing/2014/main" id="{D611A8EA-0A30-43AC-83EB-394AF53A24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Text Box 17">
            <a:extLst>
              <a:ext uri="{FF2B5EF4-FFF2-40B4-BE49-F238E27FC236}">
                <a16:creationId xmlns:a16="http://schemas.microsoft.com/office/drawing/2014/main" id="{80EB5305-073A-4836-A90C-161CF344A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930275"/>
            <a:ext cx="760095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While data[too_big_index] &lt;= data[pivot]</a:t>
            </a:r>
          </a:p>
          <a:p>
            <a:pPr lvl="1"/>
            <a:r>
              <a:rPr lang="en-US" altLang="en-US"/>
              <a:t>	++too_big_index</a:t>
            </a:r>
          </a:p>
          <a:p>
            <a:pPr>
              <a:buFontTx/>
              <a:buAutoNum type="arabicPeriod"/>
            </a:pPr>
            <a:r>
              <a:rPr lang="en-US" altLang="en-US"/>
              <a:t>While data[too_small_index] &gt; data[pivot]</a:t>
            </a:r>
          </a:p>
          <a:p>
            <a:pPr lvl="1"/>
            <a:r>
              <a:rPr lang="en-US" altLang="en-US"/>
              <a:t>	--too_small_index</a:t>
            </a:r>
          </a:p>
          <a:p>
            <a:pPr>
              <a:buFontTx/>
              <a:buAutoNum type="arabicPeriod"/>
            </a:pPr>
            <a:r>
              <a:rPr lang="en-US" altLang="en-US"/>
              <a:t>If too_big_index &lt; too_small_index</a:t>
            </a:r>
          </a:p>
          <a:p>
            <a:pPr lvl="1"/>
            <a:r>
              <a:rPr lang="en-US" altLang="en-US"/>
              <a:t>	swap data[too_big_index] and data[too_small_index]</a:t>
            </a:r>
          </a:p>
          <a:p>
            <a:pPr>
              <a:buFontTx/>
              <a:buAutoNum type="arabicPeriod"/>
            </a:pPr>
            <a:r>
              <a:rPr lang="en-US" altLang="en-US"/>
              <a:t>While too_small_index &gt; too_big_index, go to 1.</a:t>
            </a:r>
          </a:p>
          <a:p>
            <a:endParaRPr lang="en-US" altLang="en-US"/>
          </a:p>
          <a:p>
            <a:pPr lvl="1">
              <a:buFontTx/>
              <a:buAutoNum type="arabicPeriod"/>
            </a:pPr>
            <a:endParaRPr lang="en-US" altLang="en-US"/>
          </a:p>
          <a:p>
            <a:endParaRPr lang="en-US" altLang="en-US"/>
          </a:p>
        </p:txBody>
      </p:sp>
      <p:sp>
        <p:nvSpPr>
          <p:cNvPr id="22546" name="Line 18">
            <a:extLst>
              <a:ext uri="{FF2B5EF4-FFF2-40B4-BE49-F238E27FC236}">
                <a16:creationId xmlns:a16="http://schemas.microsoft.com/office/drawing/2014/main" id="{10797D22-7CFB-4A6E-A145-3582BA95469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905000"/>
            <a:ext cx="457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0E5E67DE-607A-406F-9EB3-5B06E6082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4800600"/>
            <a:ext cx="5822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1        2	     3       4       5       6      7       8      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73A159-CF07-42CC-AFA1-A104805D2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89CA101B-A7BC-426A-B99D-BCEC5D2EA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910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B9B3529-25F1-43A6-B784-F26317B4D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137B892C-F1A2-4FA7-A121-33D9B49FE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74147150-A17E-4CCD-A943-767810487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A6549260-AF86-4EBF-BF11-A4B4FC8CD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66066DE7-FFCB-4204-BEE7-6B8922F5A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23560" name="Rectangle 8">
            <a:extLst>
              <a:ext uri="{FF2B5EF4-FFF2-40B4-BE49-F238E27FC236}">
                <a16:creationId xmlns:a16="http://schemas.microsoft.com/office/drawing/2014/main" id="{AA2CF478-9510-490F-A125-784F17262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23561" name="Rectangle 9">
            <a:extLst>
              <a:ext uri="{FF2B5EF4-FFF2-40B4-BE49-F238E27FC236}">
                <a16:creationId xmlns:a16="http://schemas.microsoft.com/office/drawing/2014/main" id="{54CE2B45-9AA9-4B60-9034-FB52B7FF3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23562" name="Rectangle 10">
            <a:extLst>
              <a:ext uri="{FF2B5EF4-FFF2-40B4-BE49-F238E27FC236}">
                <a16:creationId xmlns:a16="http://schemas.microsoft.com/office/drawing/2014/main" id="{10805E17-4345-45E7-B958-2EB68CA9A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23563" name="Text Box 11">
            <a:extLst>
              <a:ext uri="{FF2B5EF4-FFF2-40B4-BE49-F238E27FC236}">
                <a16:creationId xmlns:a16="http://schemas.microsoft.com/office/drawing/2014/main" id="{BD61900C-33BC-48E9-B2C4-CF93846A9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81488"/>
            <a:ext cx="17427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 err="1"/>
              <a:t>pivot_index</a:t>
            </a:r>
            <a:r>
              <a:rPr lang="en-US" altLang="en-US" sz="1800" dirty="0"/>
              <a:t> = 1</a:t>
            </a:r>
          </a:p>
        </p:txBody>
      </p:sp>
      <p:sp>
        <p:nvSpPr>
          <p:cNvPr id="23565" name="Text Box 13">
            <a:extLst>
              <a:ext uri="{FF2B5EF4-FFF2-40B4-BE49-F238E27FC236}">
                <a16:creationId xmlns:a16="http://schemas.microsoft.com/office/drawing/2014/main" id="{9EF25312-118D-4F77-8F09-D1B7A86D8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562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too_big_index</a:t>
            </a:r>
          </a:p>
        </p:txBody>
      </p:sp>
      <p:sp>
        <p:nvSpPr>
          <p:cNvPr id="23566" name="Text Box 14">
            <a:extLst>
              <a:ext uri="{FF2B5EF4-FFF2-40B4-BE49-F238E27FC236}">
                <a16:creationId xmlns:a16="http://schemas.microsoft.com/office/drawing/2014/main" id="{A0341104-233A-40C1-8792-DE7032694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5768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too_small_index</a:t>
            </a:r>
          </a:p>
        </p:txBody>
      </p:sp>
      <p:sp>
        <p:nvSpPr>
          <p:cNvPr id="23567" name="Line 15">
            <a:extLst>
              <a:ext uri="{FF2B5EF4-FFF2-40B4-BE49-F238E27FC236}">
                <a16:creationId xmlns:a16="http://schemas.microsoft.com/office/drawing/2014/main" id="{84DEFC87-4933-443A-B41E-07FB4817296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48400" y="52578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>
            <a:extLst>
              <a:ext uri="{FF2B5EF4-FFF2-40B4-BE49-F238E27FC236}">
                <a16:creationId xmlns:a16="http://schemas.microsoft.com/office/drawing/2014/main" id="{47DCA4DC-083F-41A3-867D-AE5AE04FA04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Text Box 17">
            <a:extLst>
              <a:ext uri="{FF2B5EF4-FFF2-40B4-BE49-F238E27FC236}">
                <a16:creationId xmlns:a16="http://schemas.microsoft.com/office/drawing/2014/main" id="{95BD0C67-1BED-47FC-BE61-FB1E64E38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930275"/>
            <a:ext cx="760095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While data[too_big_index] &lt;= data[pivot]</a:t>
            </a:r>
          </a:p>
          <a:p>
            <a:pPr lvl="1"/>
            <a:r>
              <a:rPr lang="en-US" altLang="en-US"/>
              <a:t>	++too_big_index</a:t>
            </a:r>
          </a:p>
          <a:p>
            <a:pPr>
              <a:buFontTx/>
              <a:buAutoNum type="arabicPeriod"/>
            </a:pPr>
            <a:r>
              <a:rPr lang="en-US" altLang="en-US"/>
              <a:t>While data[too_small_index] &gt; data[pivot]</a:t>
            </a:r>
          </a:p>
          <a:p>
            <a:pPr lvl="1"/>
            <a:r>
              <a:rPr lang="en-US" altLang="en-US"/>
              <a:t>	--too_small_index</a:t>
            </a:r>
          </a:p>
          <a:p>
            <a:pPr>
              <a:buFontTx/>
              <a:buAutoNum type="arabicPeriod"/>
            </a:pPr>
            <a:r>
              <a:rPr lang="en-US" altLang="en-US"/>
              <a:t>If too_big_index &lt; too_small_index</a:t>
            </a:r>
          </a:p>
          <a:p>
            <a:pPr lvl="1"/>
            <a:r>
              <a:rPr lang="en-US" altLang="en-US"/>
              <a:t>	swap data[too_big_index] and data[too_small_index]</a:t>
            </a:r>
          </a:p>
          <a:p>
            <a:pPr>
              <a:buFontTx/>
              <a:buAutoNum type="arabicPeriod"/>
            </a:pPr>
            <a:r>
              <a:rPr lang="en-US" altLang="en-US"/>
              <a:t>While too_small_index &gt; too_big_index, go to 1.</a:t>
            </a:r>
          </a:p>
          <a:p>
            <a:endParaRPr lang="en-US" altLang="en-US"/>
          </a:p>
          <a:p>
            <a:pPr lvl="1">
              <a:buFontTx/>
              <a:buAutoNum type="arabicPeriod"/>
            </a:pPr>
            <a:endParaRPr lang="en-US" altLang="en-US"/>
          </a:p>
          <a:p>
            <a:endParaRPr lang="en-US" altLang="en-US"/>
          </a:p>
        </p:txBody>
      </p:sp>
      <p:sp>
        <p:nvSpPr>
          <p:cNvPr id="23570" name="Line 18">
            <a:extLst>
              <a:ext uri="{FF2B5EF4-FFF2-40B4-BE49-F238E27FC236}">
                <a16:creationId xmlns:a16="http://schemas.microsoft.com/office/drawing/2014/main" id="{1CD0B147-6535-4ABD-95A1-ECF53049B4E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2590800"/>
            <a:ext cx="457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Freeform 19">
            <a:extLst>
              <a:ext uri="{FF2B5EF4-FFF2-40B4-BE49-F238E27FC236}">
                <a16:creationId xmlns:a16="http://schemas.microsoft.com/office/drawing/2014/main" id="{57E6A5F0-AEE2-47A6-A811-447C5F94C99D}"/>
              </a:ext>
            </a:extLst>
          </p:cNvPr>
          <p:cNvSpPr>
            <a:spLocks/>
          </p:cNvSpPr>
          <p:nvPr/>
        </p:nvSpPr>
        <p:spPr bwMode="auto">
          <a:xfrm>
            <a:off x="4953000" y="3733800"/>
            <a:ext cx="1219200" cy="457200"/>
          </a:xfrm>
          <a:custGeom>
            <a:avLst/>
            <a:gdLst>
              <a:gd name="T0" fmla="*/ 0 w 1592"/>
              <a:gd name="T1" fmla="*/ 560 h 560"/>
              <a:gd name="T2" fmla="*/ 384 w 1592"/>
              <a:gd name="T3" fmla="*/ 80 h 560"/>
              <a:gd name="T4" fmla="*/ 1392 w 1592"/>
              <a:gd name="T5" fmla="*/ 80 h 560"/>
              <a:gd name="T6" fmla="*/ 1584 w 1592"/>
              <a:gd name="T7" fmla="*/ 560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92" h="560">
                <a:moveTo>
                  <a:pt x="0" y="560"/>
                </a:moveTo>
                <a:cubicBezTo>
                  <a:pt x="76" y="360"/>
                  <a:pt x="152" y="160"/>
                  <a:pt x="384" y="80"/>
                </a:cubicBezTo>
                <a:cubicBezTo>
                  <a:pt x="616" y="0"/>
                  <a:pt x="1192" y="0"/>
                  <a:pt x="1392" y="80"/>
                </a:cubicBezTo>
                <a:cubicBezTo>
                  <a:pt x="1592" y="160"/>
                  <a:pt x="1588" y="360"/>
                  <a:pt x="1584" y="560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 Box 13">
            <a:extLst>
              <a:ext uri="{FF2B5EF4-FFF2-40B4-BE49-F238E27FC236}">
                <a16:creationId xmlns:a16="http://schemas.microsoft.com/office/drawing/2014/main" id="{AB052275-F94C-4984-88CA-F34968926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4800600"/>
            <a:ext cx="5822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1        2	     3       4       5       6      7       8      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A906FE-6DC8-483B-B87B-5D011B474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3" name="Text Box 17">
            <a:extLst>
              <a:ext uri="{FF2B5EF4-FFF2-40B4-BE49-F238E27FC236}">
                <a16:creationId xmlns:a16="http://schemas.microsoft.com/office/drawing/2014/main" id="{66487708-62D4-4C91-8189-CC6DCDA49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930275"/>
            <a:ext cx="760095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While data[too_big_index] &lt;= data[pivot]</a:t>
            </a:r>
          </a:p>
          <a:p>
            <a:pPr lvl="1"/>
            <a:r>
              <a:rPr lang="en-US" altLang="en-US"/>
              <a:t>	++too_big_index</a:t>
            </a:r>
          </a:p>
          <a:p>
            <a:pPr>
              <a:buFontTx/>
              <a:buAutoNum type="arabicPeriod"/>
            </a:pPr>
            <a:r>
              <a:rPr lang="en-US" altLang="en-US"/>
              <a:t>While data[too_small_index] &gt; data[pivot]</a:t>
            </a:r>
          </a:p>
          <a:p>
            <a:pPr lvl="1"/>
            <a:r>
              <a:rPr lang="en-US" altLang="en-US"/>
              <a:t>	--too_small_index</a:t>
            </a:r>
          </a:p>
          <a:p>
            <a:pPr>
              <a:buFontTx/>
              <a:buAutoNum type="arabicPeriod"/>
            </a:pPr>
            <a:r>
              <a:rPr lang="en-US" altLang="en-US"/>
              <a:t>If too_big_index &lt; too_small_index</a:t>
            </a:r>
          </a:p>
          <a:p>
            <a:pPr lvl="1"/>
            <a:r>
              <a:rPr lang="en-US" altLang="en-US"/>
              <a:t>	swap data[too_big_index] and data[too_small_index]</a:t>
            </a:r>
          </a:p>
          <a:p>
            <a:pPr>
              <a:buFontTx/>
              <a:buAutoNum type="arabicPeriod"/>
            </a:pPr>
            <a:r>
              <a:rPr lang="en-US" altLang="en-US"/>
              <a:t>While too_small_index &gt; too_big_index, go to 1.</a:t>
            </a:r>
          </a:p>
          <a:p>
            <a:endParaRPr lang="en-US" altLang="en-US"/>
          </a:p>
          <a:p>
            <a:pPr lvl="1">
              <a:buFontTx/>
              <a:buAutoNum type="arabicPeriod"/>
            </a:pPr>
            <a:endParaRPr lang="en-US" altLang="en-US"/>
          </a:p>
          <a:p>
            <a:endParaRPr lang="en-US" altLang="en-US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2BDBAB71-7265-4DA6-BBDE-EFA726ABA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910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DBB9E6C-C8E8-4C4A-883B-DDE92547C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C641DB22-9A2D-47ED-A8AD-4253B33018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9CFCFA14-A0BC-4402-B462-8723CB0F5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C3BB0BAD-2578-45CE-8EFA-8320AD782F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24583" name="Rectangle 7">
            <a:extLst>
              <a:ext uri="{FF2B5EF4-FFF2-40B4-BE49-F238E27FC236}">
                <a16:creationId xmlns:a16="http://schemas.microsoft.com/office/drawing/2014/main" id="{AA5148BC-9BBC-4F35-AD1D-D4AF0C83B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24584" name="Rectangle 8">
            <a:extLst>
              <a:ext uri="{FF2B5EF4-FFF2-40B4-BE49-F238E27FC236}">
                <a16:creationId xmlns:a16="http://schemas.microsoft.com/office/drawing/2014/main" id="{40F81F32-F80A-4EF5-8B36-1EEB60FDB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24585" name="Rectangle 9">
            <a:extLst>
              <a:ext uri="{FF2B5EF4-FFF2-40B4-BE49-F238E27FC236}">
                <a16:creationId xmlns:a16="http://schemas.microsoft.com/office/drawing/2014/main" id="{C49F3D2E-713D-4950-90AF-79750391D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24586" name="Rectangle 10">
            <a:extLst>
              <a:ext uri="{FF2B5EF4-FFF2-40B4-BE49-F238E27FC236}">
                <a16:creationId xmlns:a16="http://schemas.microsoft.com/office/drawing/2014/main" id="{8AE73C32-B02A-44CA-B4D6-A3E6C9F75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24587" name="Text Box 11">
            <a:extLst>
              <a:ext uri="{FF2B5EF4-FFF2-40B4-BE49-F238E27FC236}">
                <a16:creationId xmlns:a16="http://schemas.microsoft.com/office/drawing/2014/main" id="{A136F396-F1AE-4A2B-8E63-83DC7C315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81488"/>
            <a:ext cx="17427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 err="1"/>
              <a:t>pivot_index</a:t>
            </a:r>
            <a:r>
              <a:rPr lang="en-US" altLang="en-US" sz="1800" dirty="0"/>
              <a:t> = 1</a:t>
            </a:r>
          </a:p>
        </p:txBody>
      </p:sp>
      <p:sp>
        <p:nvSpPr>
          <p:cNvPr id="24589" name="Text Box 13">
            <a:extLst>
              <a:ext uri="{FF2B5EF4-FFF2-40B4-BE49-F238E27FC236}">
                <a16:creationId xmlns:a16="http://schemas.microsoft.com/office/drawing/2014/main" id="{91F93F4A-EF29-4A16-B90F-7CF5E753C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562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too_big_index</a:t>
            </a:r>
          </a:p>
        </p:txBody>
      </p:sp>
      <p:sp>
        <p:nvSpPr>
          <p:cNvPr id="24590" name="Text Box 14">
            <a:extLst>
              <a:ext uri="{FF2B5EF4-FFF2-40B4-BE49-F238E27FC236}">
                <a16:creationId xmlns:a16="http://schemas.microsoft.com/office/drawing/2014/main" id="{C03F8517-84DA-4F70-8B9D-F2E01D03F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5768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too_small_index</a:t>
            </a:r>
          </a:p>
        </p:txBody>
      </p:sp>
      <p:sp>
        <p:nvSpPr>
          <p:cNvPr id="24591" name="Line 15">
            <a:extLst>
              <a:ext uri="{FF2B5EF4-FFF2-40B4-BE49-F238E27FC236}">
                <a16:creationId xmlns:a16="http://schemas.microsoft.com/office/drawing/2014/main" id="{6DE048AD-F18E-496B-9D6D-3E4304F7367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48400" y="52578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>
            <a:extLst>
              <a:ext uri="{FF2B5EF4-FFF2-40B4-BE49-F238E27FC236}">
                <a16:creationId xmlns:a16="http://schemas.microsoft.com/office/drawing/2014/main" id="{FF1BA5CE-E8BC-42B8-8291-5FA42B6B8D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8">
            <a:extLst>
              <a:ext uri="{FF2B5EF4-FFF2-40B4-BE49-F238E27FC236}">
                <a16:creationId xmlns:a16="http://schemas.microsoft.com/office/drawing/2014/main" id="{FC3BC208-486B-48C9-B415-3371E040DAC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2590800"/>
            <a:ext cx="457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Freeform 19">
            <a:extLst>
              <a:ext uri="{FF2B5EF4-FFF2-40B4-BE49-F238E27FC236}">
                <a16:creationId xmlns:a16="http://schemas.microsoft.com/office/drawing/2014/main" id="{A1E3F10B-FA2C-48AD-8CF9-2BE128A7F4E7}"/>
              </a:ext>
            </a:extLst>
          </p:cNvPr>
          <p:cNvSpPr>
            <a:spLocks/>
          </p:cNvSpPr>
          <p:nvPr/>
        </p:nvSpPr>
        <p:spPr bwMode="auto">
          <a:xfrm>
            <a:off x="4953000" y="3733800"/>
            <a:ext cx="1219200" cy="457200"/>
          </a:xfrm>
          <a:custGeom>
            <a:avLst/>
            <a:gdLst>
              <a:gd name="T0" fmla="*/ 0 w 1592"/>
              <a:gd name="T1" fmla="*/ 560 h 560"/>
              <a:gd name="T2" fmla="*/ 384 w 1592"/>
              <a:gd name="T3" fmla="*/ 80 h 560"/>
              <a:gd name="T4" fmla="*/ 1392 w 1592"/>
              <a:gd name="T5" fmla="*/ 80 h 560"/>
              <a:gd name="T6" fmla="*/ 1584 w 1592"/>
              <a:gd name="T7" fmla="*/ 560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92" h="560">
                <a:moveTo>
                  <a:pt x="0" y="560"/>
                </a:moveTo>
                <a:cubicBezTo>
                  <a:pt x="76" y="360"/>
                  <a:pt x="152" y="160"/>
                  <a:pt x="384" y="80"/>
                </a:cubicBezTo>
                <a:cubicBezTo>
                  <a:pt x="616" y="0"/>
                  <a:pt x="1192" y="0"/>
                  <a:pt x="1392" y="80"/>
                </a:cubicBezTo>
                <a:cubicBezTo>
                  <a:pt x="1592" y="160"/>
                  <a:pt x="1588" y="360"/>
                  <a:pt x="1584" y="560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 Box 13">
            <a:extLst>
              <a:ext uri="{FF2B5EF4-FFF2-40B4-BE49-F238E27FC236}">
                <a16:creationId xmlns:a16="http://schemas.microsoft.com/office/drawing/2014/main" id="{397EA4F2-6917-4CE3-9FF7-2AABB5F2C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4800600"/>
            <a:ext cx="5822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1        2	     3       4       5       6      7       8      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E78FD8-2D5C-4BA9-B52E-C89328078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>
            <a:extLst>
              <a:ext uri="{FF2B5EF4-FFF2-40B4-BE49-F238E27FC236}">
                <a16:creationId xmlns:a16="http://schemas.microsoft.com/office/drawing/2014/main" id="{2E7C28AF-207E-4729-8A33-E0FD0FFE1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930275"/>
            <a:ext cx="760095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While data[too_big_index] &lt;= data[pivot]</a:t>
            </a:r>
          </a:p>
          <a:p>
            <a:pPr lvl="1"/>
            <a:r>
              <a:rPr lang="en-US" altLang="en-US"/>
              <a:t>	++too_big_index</a:t>
            </a:r>
          </a:p>
          <a:p>
            <a:pPr>
              <a:buFontTx/>
              <a:buAutoNum type="arabicPeriod"/>
            </a:pPr>
            <a:r>
              <a:rPr lang="en-US" altLang="en-US"/>
              <a:t>While data[too_small_index] &gt; data[pivot]</a:t>
            </a:r>
          </a:p>
          <a:p>
            <a:pPr lvl="1"/>
            <a:r>
              <a:rPr lang="en-US" altLang="en-US"/>
              <a:t>	--too_small_index</a:t>
            </a:r>
          </a:p>
          <a:p>
            <a:pPr>
              <a:buFontTx/>
              <a:buAutoNum type="arabicPeriod"/>
            </a:pPr>
            <a:r>
              <a:rPr lang="en-US" altLang="en-US"/>
              <a:t>If too_big_index &lt; too_small_index</a:t>
            </a:r>
          </a:p>
          <a:p>
            <a:pPr lvl="1"/>
            <a:r>
              <a:rPr lang="en-US" altLang="en-US"/>
              <a:t>	swap data[too_big_index] and data[too_small_index]</a:t>
            </a:r>
          </a:p>
          <a:p>
            <a:pPr>
              <a:buFontTx/>
              <a:buAutoNum type="arabicPeriod"/>
            </a:pPr>
            <a:r>
              <a:rPr lang="en-US" altLang="en-US"/>
              <a:t>While too_small_index &gt; too_big_index, go to 1.</a:t>
            </a:r>
          </a:p>
          <a:p>
            <a:endParaRPr lang="en-US" altLang="en-US"/>
          </a:p>
          <a:p>
            <a:pPr lvl="1">
              <a:buFontTx/>
              <a:buAutoNum type="arabicPeriod"/>
            </a:pPr>
            <a:endParaRPr lang="en-US" altLang="en-US"/>
          </a:p>
          <a:p>
            <a:endParaRPr lang="en-US" alt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1A5D52A-010C-4816-AC75-049A11ED9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910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23E599D4-23D0-43DC-9427-2C70DFE9E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53B156B3-2E41-48C3-9141-9A1BFB80B0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DA8FBCD2-4F67-48E8-B3C1-7F69B8242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772AB988-CBCF-4AA8-AB06-A502886C5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25608" name="Rectangle 8">
            <a:extLst>
              <a:ext uri="{FF2B5EF4-FFF2-40B4-BE49-F238E27FC236}">
                <a16:creationId xmlns:a16="http://schemas.microsoft.com/office/drawing/2014/main" id="{22BD5D34-14E2-43CA-8858-AB67A7612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25609" name="Rectangle 9">
            <a:extLst>
              <a:ext uri="{FF2B5EF4-FFF2-40B4-BE49-F238E27FC236}">
                <a16:creationId xmlns:a16="http://schemas.microsoft.com/office/drawing/2014/main" id="{0D124EDA-3A64-4D90-8BD1-2DF80C0CE9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25610" name="Rectangle 10">
            <a:extLst>
              <a:ext uri="{FF2B5EF4-FFF2-40B4-BE49-F238E27FC236}">
                <a16:creationId xmlns:a16="http://schemas.microsoft.com/office/drawing/2014/main" id="{2F5FD05F-60E8-4BB7-AC7C-BE31A9AF5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25611" name="Rectangle 11">
            <a:extLst>
              <a:ext uri="{FF2B5EF4-FFF2-40B4-BE49-F238E27FC236}">
                <a16:creationId xmlns:a16="http://schemas.microsoft.com/office/drawing/2014/main" id="{BB24A2DA-F9F8-4489-8512-753BE8D68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25612" name="Text Box 12">
            <a:extLst>
              <a:ext uri="{FF2B5EF4-FFF2-40B4-BE49-F238E27FC236}">
                <a16:creationId xmlns:a16="http://schemas.microsoft.com/office/drawing/2014/main" id="{CEB2A390-C200-412A-BB95-F1A05F74E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81488"/>
            <a:ext cx="17427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 err="1"/>
              <a:t>pivot_index</a:t>
            </a:r>
            <a:r>
              <a:rPr lang="en-US" altLang="en-US" sz="1800" dirty="0"/>
              <a:t> = 1</a:t>
            </a:r>
          </a:p>
        </p:txBody>
      </p:sp>
      <p:sp>
        <p:nvSpPr>
          <p:cNvPr id="25614" name="Text Box 14">
            <a:extLst>
              <a:ext uri="{FF2B5EF4-FFF2-40B4-BE49-F238E27FC236}">
                <a16:creationId xmlns:a16="http://schemas.microsoft.com/office/drawing/2014/main" id="{46797479-FD09-4D89-A61B-82B5D554B6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562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too_big_index</a:t>
            </a:r>
          </a:p>
        </p:txBody>
      </p:sp>
      <p:sp>
        <p:nvSpPr>
          <p:cNvPr id="25615" name="Text Box 15">
            <a:extLst>
              <a:ext uri="{FF2B5EF4-FFF2-40B4-BE49-F238E27FC236}">
                <a16:creationId xmlns:a16="http://schemas.microsoft.com/office/drawing/2014/main" id="{8E51589E-F987-4C48-8B3A-3C3C7E0C0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5768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too_small_index</a:t>
            </a:r>
          </a:p>
        </p:txBody>
      </p:sp>
      <p:sp>
        <p:nvSpPr>
          <p:cNvPr id="25616" name="Line 16">
            <a:extLst>
              <a:ext uri="{FF2B5EF4-FFF2-40B4-BE49-F238E27FC236}">
                <a16:creationId xmlns:a16="http://schemas.microsoft.com/office/drawing/2014/main" id="{5E430D1E-DF21-4494-A3ED-5F32221C92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48400" y="52578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>
            <a:extLst>
              <a:ext uri="{FF2B5EF4-FFF2-40B4-BE49-F238E27FC236}">
                <a16:creationId xmlns:a16="http://schemas.microsoft.com/office/drawing/2014/main" id="{CE54E4CB-F6F4-443B-9241-3B7EA65BD0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>
            <a:extLst>
              <a:ext uri="{FF2B5EF4-FFF2-40B4-BE49-F238E27FC236}">
                <a16:creationId xmlns:a16="http://schemas.microsoft.com/office/drawing/2014/main" id="{866F6327-B776-472A-ABE6-713E93BFEC5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3352800"/>
            <a:ext cx="457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94B4B205-D7D3-4E5A-8A5E-A992AE23F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4800600"/>
            <a:ext cx="5822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1        2	     3       4       5       6      7       8      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84B2D-2F4B-4921-B320-C9371A8C3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>
            <a:extLst>
              <a:ext uri="{FF2B5EF4-FFF2-40B4-BE49-F238E27FC236}">
                <a16:creationId xmlns:a16="http://schemas.microsoft.com/office/drawing/2014/main" id="{57BA0639-2545-4F7D-AA0D-003A25A8F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930275"/>
            <a:ext cx="760095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While data[too_big_index] &lt;= data[pivot]</a:t>
            </a:r>
          </a:p>
          <a:p>
            <a:pPr lvl="1"/>
            <a:r>
              <a:rPr lang="en-US" altLang="en-US"/>
              <a:t>	++too_big_index</a:t>
            </a:r>
          </a:p>
          <a:p>
            <a:pPr>
              <a:buFontTx/>
              <a:buAutoNum type="arabicPeriod"/>
            </a:pPr>
            <a:r>
              <a:rPr lang="en-US" altLang="en-US"/>
              <a:t>While data[too_small_index] &gt; data[pivot]</a:t>
            </a:r>
          </a:p>
          <a:p>
            <a:pPr lvl="1"/>
            <a:r>
              <a:rPr lang="en-US" altLang="en-US"/>
              <a:t>	--too_small_index</a:t>
            </a:r>
          </a:p>
          <a:p>
            <a:pPr>
              <a:buFontTx/>
              <a:buAutoNum type="arabicPeriod"/>
            </a:pPr>
            <a:r>
              <a:rPr lang="en-US" altLang="en-US"/>
              <a:t>If too_big_index &lt; too_small_index</a:t>
            </a:r>
          </a:p>
          <a:p>
            <a:pPr lvl="1"/>
            <a:r>
              <a:rPr lang="en-US" altLang="en-US"/>
              <a:t>	swap data[too_big_index] and data[too_small_index]</a:t>
            </a:r>
          </a:p>
          <a:p>
            <a:pPr>
              <a:buFontTx/>
              <a:buAutoNum type="arabicPeriod"/>
            </a:pPr>
            <a:r>
              <a:rPr lang="en-US" altLang="en-US"/>
              <a:t>While too_small_index &gt; too_big_index, go to 1.</a:t>
            </a:r>
          </a:p>
          <a:p>
            <a:endParaRPr lang="en-US" altLang="en-US"/>
          </a:p>
          <a:p>
            <a:pPr lvl="1">
              <a:buFontTx/>
              <a:buAutoNum type="arabicPeriod"/>
            </a:pPr>
            <a:endParaRPr lang="en-US" altLang="en-US"/>
          </a:p>
          <a:p>
            <a:endParaRPr lang="en-US" alt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7B04A241-1A73-4F27-8382-7BAE2F34C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910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E2E9E8A2-319A-454C-8D85-CB432458F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8A34353E-0A88-4D22-9567-15C5ED944F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1B77B3A0-EA68-4B65-8982-59FC43E25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74BECCFA-A0E4-4FC6-966D-3FAFF86AB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26632" name="Rectangle 8">
            <a:extLst>
              <a:ext uri="{FF2B5EF4-FFF2-40B4-BE49-F238E27FC236}">
                <a16:creationId xmlns:a16="http://schemas.microsoft.com/office/drawing/2014/main" id="{A59125C5-8447-49C7-9D1B-2669DE729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26633" name="Rectangle 9">
            <a:extLst>
              <a:ext uri="{FF2B5EF4-FFF2-40B4-BE49-F238E27FC236}">
                <a16:creationId xmlns:a16="http://schemas.microsoft.com/office/drawing/2014/main" id="{96A9EC95-0FA0-4035-878D-D2CFCCCDD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26634" name="Rectangle 10">
            <a:extLst>
              <a:ext uri="{FF2B5EF4-FFF2-40B4-BE49-F238E27FC236}">
                <a16:creationId xmlns:a16="http://schemas.microsoft.com/office/drawing/2014/main" id="{63A75855-3E43-4587-8FA3-47E53A598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26635" name="Rectangle 11">
            <a:extLst>
              <a:ext uri="{FF2B5EF4-FFF2-40B4-BE49-F238E27FC236}">
                <a16:creationId xmlns:a16="http://schemas.microsoft.com/office/drawing/2014/main" id="{6F1E14C5-380A-434B-8D58-5318B356C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26636" name="Text Box 12">
            <a:extLst>
              <a:ext uri="{FF2B5EF4-FFF2-40B4-BE49-F238E27FC236}">
                <a16:creationId xmlns:a16="http://schemas.microsoft.com/office/drawing/2014/main" id="{5B7E7E21-84A8-4DD6-8710-538903B25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81488"/>
            <a:ext cx="17427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 err="1"/>
              <a:t>pivot_index</a:t>
            </a:r>
            <a:r>
              <a:rPr lang="en-US" altLang="en-US" sz="1800" dirty="0"/>
              <a:t> = 1</a:t>
            </a:r>
          </a:p>
        </p:txBody>
      </p:sp>
      <p:sp>
        <p:nvSpPr>
          <p:cNvPr id="26638" name="Text Box 14">
            <a:extLst>
              <a:ext uri="{FF2B5EF4-FFF2-40B4-BE49-F238E27FC236}">
                <a16:creationId xmlns:a16="http://schemas.microsoft.com/office/drawing/2014/main" id="{3037CB8A-E6FD-4416-B971-05FEEFCAB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562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too_big_index</a:t>
            </a:r>
          </a:p>
        </p:txBody>
      </p:sp>
      <p:sp>
        <p:nvSpPr>
          <p:cNvPr id="26639" name="Text Box 15">
            <a:extLst>
              <a:ext uri="{FF2B5EF4-FFF2-40B4-BE49-F238E27FC236}">
                <a16:creationId xmlns:a16="http://schemas.microsoft.com/office/drawing/2014/main" id="{284B98B6-590C-45B1-B743-36F5A21FB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5768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too_small_index</a:t>
            </a:r>
          </a:p>
        </p:txBody>
      </p:sp>
      <p:sp>
        <p:nvSpPr>
          <p:cNvPr id="26640" name="Line 16">
            <a:extLst>
              <a:ext uri="{FF2B5EF4-FFF2-40B4-BE49-F238E27FC236}">
                <a16:creationId xmlns:a16="http://schemas.microsoft.com/office/drawing/2014/main" id="{028CAC93-1FA0-462F-BA2A-382CBC0C185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48400" y="52578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Line 17">
            <a:extLst>
              <a:ext uri="{FF2B5EF4-FFF2-40B4-BE49-F238E27FC236}">
                <a16:creationId xmlns:a16="http://schemas.microsoft.com/office/drawing/2014/main" id="{F6FBAC70-3223-4806-B035-33AEE5B988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5257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18">
            <a:extLst>
              <a:ext uri="{FF2B5EF4-FFF2-40B4-BE49-F238E27FC236}">
                <a16:creationId xmlns:a16="http://schemas.microsoft.com/office/drawing/2014/main" id="{557AE946-12C2-47ED-9F7B-A53514557D9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143000"/>
            <a:ext cx="457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9ACD1020-421B-4E34-90E4-BF0FD70BF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4800600"/>
            <a:ext cx="5822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1        2	     3       4       5       6      7       8      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49F17A-CEB1-4F22-91FB-C0C39DC92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CDCCA993-4C8B-4755-8F0B-1259C8A5D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930275"/>
            <a:ext cx="760095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While data[too_big_index] &lt;= data[pivot]</a:t>
            </a:r>
          </a:p>
          <a:p>
            <a:pPr lvl="1"/>
            <a:r>
              <a:rPr lang="en-US" altLang="en-US"/>
              <a:t>	++too_big_index</a:t>
            </a:r>
          </a:p>
          <a:p>
            <a:pPr>
              <a:buFontTx/>
              <a:buAutoNum type="arabicPeriod"/>
            </a:pPr>
            <a:r>
              <a:rPr lang="en-US" altLang="en-US"/>
              <a:t>While data[too_small_index] &gt; data[pivot]</a:t>
            </a:r>
          </a:p>
          <a:p>
            <a:pPr lvl="1"/>
            <a:r>
              <a:rPr lang="en-US" altLang="en-US"/>
              <a:t>	--too_small_index</a:t>
            </a:r>
          </a:p>
          <a:p>
            <a:pPr>
              <a:buFontTx/>
              <a:buAutoNum type="arabicPeriod"/>
            </a:pPr>
            <a:r>
              <a:rPr lang="en-US" altLang="en-US"/>
              <a:t>If too_big_index &lt; too_small_index</a:t>
            </a:r>
          </a:p>
          <a:p>
            <a:pPr lvl="1"/>
            <a:r>
              <a:rPr lang="en-US" altLang="en-US"/>
              <a:t>	swap data[too_big_index] and data[too_small_index]</a:t>
            </a:r>
          </a:p>
          <a:p>
            <a:pPr>
              <a:buFontTx/>
              <a:buAutoNum type="arabicPeriod"/>
            </a:pPr>
            <a:r>
              <a:rPr lang="en-US" altLang="en-US"/>
              <a:t>While too_small_index &gt; too_big_index, go to 1.</a:t>
            </a:r>
          </a:p>
          <a:p>
            <a:endParaRPr lang="en-US" altLang="en-US"/>
          </a:p>
          <a:p>
            <a:pPr lvl="1">
              <a:buFontTx/>
              <a:buAutoNum type="arabicPeriod"/>
            </a:pPr>
            <a:endParaRPr lang="en-US" altLang="en-US"/>
          </a:p>
          <a:p>
            <a:endParaRPr lang="en-US" altLang="en-US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C5B2C0FC-26D3-4F09-9BF8-DC5EBE6F3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910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9D706C7A-26B9-4E37-A138-7F5EE1A4B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469451EF-2B11-495E-95CB-40249C123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6AF6BD0D-078F-4AC1-8828-3C52F2D39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8CE20BC4-8781-4356-96F4-ADCF2C285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27656" name="Rectangle 8">
            <a:extLst>
              <a:ext uri="{FF2B5EF4-FFF2-40B4-BE49-F238E27FC236}">
                <a16:creationId xmlns:a16="http://schemas.microsoft.com/office/drawing/2014/main" id="{3096F89D-E1BE-457A-80F9-4D4AC2C9F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27657" name="Rectangle 9">
            <a:extLst>
              <a:ext uri="{FF2B5EF4-FFF2-40B4-BE49-F238E27FC236}">
                <a16:creationId xmlns:a16="http://schemas.microsoft.com/office/drawing/2014/main" id="{3F541F0F-D950-4FCB-A86B-F74E7FF98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27658" name="Rectangle 10">
            <a:extLst>
              <a:ext uri="{FF2B5EF4-FFF2-40B4-BE49-F238E27FC236}">
                <a16:creationId xmlns:a16="http://schemas.microsoft.com/office/drawing/2014/main" id="{AC6999FC-CBF8-41E6-B9B1-B47894DF3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27659" name="Rectangle 11">
            <a:extLst>
              <a:ext uri="{FF2B5EF4-FFF2-40B4-BE49-F238E27FC236}">
                <a16:creationId xmlns:a16="http://schemas.microsoft.com/office/drawing/2014/main" id="{1FF7231D-5093-4CBA-8EB1-37C47B443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27660" name="Text Box 12">
            <a:extLst>
              <a:ext uri="{FF2B5EF4-FFF2-40B4-BE49-F238E27FC236}">
                <a16:creationId xmlns:a16="http://schemas.microsoft.com/office/drawing/2014/main" id="{9A9DD793-8FFF-4EF6-A24C-6DF767FAE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81488"/>
            <a:ext cx="17427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 err="1"/>
              <a:t>pivot_index</a:t>
            </a:r>
            <a:r>
              <a:rPr lang="en-US" altLang="en-US" sz="1800" dirty="0"/>
              <a:t> = 1</a:t>
            </a:r>
          </a:p>
        </p:txBody>
      </p:sp>
      <p:sp>
        <p:nvSpPr>
          <p:cNvPr id="27662" name="Text Box 14">
            <a:extLst>
              <a:ext uri="{FF2B5EF4-FFF2-40B4-BE49-F238E27FC236}">
                <a16:creationId xmlns:a16="http://schemas.microsoft.com/office/drawing/2014/main" id="{C549253A-83EF-4941-92B8-FD557E155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562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too_big_index</a:t>
            </a:r>
          </a:p>
        </p:txBody>
      </p:sp>
      <p:sp>
        <p:nvSpPr>
          <p:cNvPr id="27663" name="Text Box 15">
            <a:extLst>
              <a:ext uri="{FF2B5EF4-FFF2-40B4-BE49-F238E27FC236}">
                <a16:creationId xmlns:a16="http://schemas.microsoft.com/office/drawing/2014/main" id="{2A50C827-E63E-41BE-B4DA-80A2AB877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5768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too_small_index</a:t>
            </a:r>
          </a:p>
        </p:txBody>
      </p:sp>
      <p:sp>
        <p:nvSpPr>
          <p:cNvPr id="27664" name="Line 16">
            <a:extLst>
              <a:ext uri="{FF2B5EF4-FFF2-40B4-BE49-F238E27FC236}">
                <a16:creationId xmlns:a16="http://schemas.microsoft.com/office/drawing/2014/main" id="{FE91CA45-309A-4C77-92FC-1293F78DF50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48400" y="52578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>
            <a:extLst>
              <a:ext uri="{FF2B5EF4-FFF2-40B4-BE49-F238E27FC236}">
                <a16:creationId xmlns:a16="http://schemas.microsoft.com/office/drawing/2014/main" id="{7A5FC389-623B-4B9A-A66F-8EA7A53C1A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18">
            <a:extLst>
              <a:ext uri="{FF2B5EF4-FFF2-40B4-BE49-F238E27FC236}">
                <a16:creationId xmlns:a16="http://schemas.microsoft.com/office/drawing/2014/main" id="{E4DC4EDE-85DA-4236-AC67-28A0433F2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143000"/>
            <a:ext cx="457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0E908D1E-D1CF-47AB-86A6-9F15B7A34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4800600"/>
            <a:ext cx="5822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1        2	     3       4       5       6      7       8      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7CBD20-E816-4796-9C06-0A7C3F9C3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2">
            <a:extLst>
              <a:ext uri="{FF2B5EF4-FFF2-40B4-BE49-F238E27FC236}">
                <a16:creationId xmlns:a16="http://schemas.microsoft.com/office/drawing/2014/main" id="{EA327992-85FB-4C1F-9288-AF9E0F5C70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Quick Sort: Basic Idea</a:t>
            </a:r>
          </a:p>
        </p:txBody>
      </p:sp>
      <p:sp>
        <p:nvSpPr>
          <p:cNvPr id="33798" name="Rectangle 3">
            <a:extLst>
              <a:ext uri="{FF2B5EF4-FFF2-40B4-BE49-F238E27FC236}">
                <a16:creationId xmlns:a16="http://schemas.microsoft.com/office/drawing/2014/main" id="{1447FD02-70EE-4397-9DB7-01EC331985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Pick one element in the array, which will be the </a:t>
            </a:r>
            <a:r>
              <a:rPr lang="en-US" altLang="en-US" i="1" dirty="0"/>
              <a:t>pivot</a:t>
            </a:r>
            <a:r>
              <a:rPr lang="en-US" altLang="en-US" dirty="0"/>
              <a:t>. </a:t>
            </a:r>
          </a:p>
          <a:p>
            <a:pPr eaLnBrk="1" hangingPunct="1"/>
            <a:r>
              <a:rPr lang="en-US" altLang="en-US" dirty="0"/>
              <a:t>Make one pass through the array, called a </a:t>
            </a:r>
            <a:r>
              <a:rPr lang="en-US" altLang="en-US" i="1" dirty="0"/>
              <a:t>partition</a:t>
            </a:r>
            <a:r>
              <a:rPr lang="en-US" altLang="en-US" dirty="0"/>
              <a:t> step, re-arranging the entries so that: </a:t>
            </a:r>
          </a:p>
          <a:p>
            <a:pPr lvl="1" eaLnBrk="1" hangingPunct="1">
              <a:buSzTx/>
            </a:pPr>
            <a:r>
              <a:rPr lang="en-US" altLang="en-US" dirty="0"/>
              <a:t>entries smaller than the pivot are to the left of the pivot. </a:t>
            </a:r>
          </a:p>
          <a:p>
            <a:pPr lvl="1" eaLnBrk="1" hangingPunct="1">
              <a:buSzTx/>
            </a:pPr>
            <a:r>
              <a:rPr lang="en-US" altLang="en-US" dirty="0"/>
              <a:t>entries larger than the pivot are to the right  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65A7D9-43E7-4FED-9458-0FC558E39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>
            <a:extLst>
              <a:ext uri="{FF2B5EF4-FFF2-40B4-BE49-F238E27FC236}">
                <a16:creationId xmlns:a16="http://schemas.microsoft.com/office/drawing/2014/main" id="{083C03CF-10FE-4CA4-B38B-DEEB7766F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930275"/>
            <a:ext cx="760095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While data[too_big_index] &lt;= data[pivot]</a:t>
            </a:r>
          </a:p>
          <a:p>
            <a:pPr lvl="1"/>
            <a:r>
              <a:rPr lang="en-US" altLang="en-US"/>
              <a:t>	++too_big_index</a:t>
            </a:r>
          </a:p>
          <a:p>
            <a:pPr>
              <a:buFontTx/>
              <a:buAutoNum type="arabicPeriod"/>
            </a:pPr>
            <a:r>
              <a:rPr lang="en-US" altLang="en-US"/>
              <a:t>While data[too_small_index] &gt; data[pivot]</a:t>
            </a:r>
          </a:p>
          <a:p>
            <a:pPr lvl="1"/>
            <a:r>
              <a:rPr lang="en-US" altLang="en-US"/>
              <a:t>	--too_small_index</a:t>
            </a:r>
          </a:p>
          <a:p>
            <a:pPr>
              <a:buFontTx/>
              <a:buAutoNum type="arabicPeriod"/>
            </a:pPr>
            <a:r>
              <a:rPr lang="en-US" altLang="en-US"/>
              <a:t>If too_big_index &lt; too_small_index</a:t>
            </a:r>
          </a:p>
          <a:p>
            <a:pPr lvl="1"/>
            <a:r>
              <a:rPr lang="en-US" altLang="en-US"/>
              <a:t>	swap data[too_big_index] and data[too_small_index]</a:t>
            </a:r>
          </a:p>
          <a:p>
            <a:pPr>
              <a:buFontTx/>
              <a:buAutoNum type="arabicPeriod"/>
            </a:pPr>
            <a:r>
              <a:rPr lang="en-US" altLang="en-US"/>
              <a:t>While too_small_index &gt; too_big_index, go to 1.</a:t>
            </a:r>
          </a:p>
          <a:p>
            <a:endParaRPr lang="en-US" altLang="en-US"/>
          </a:p>
          <a:p>
            <a:pPr lvl="1">
              <a:buFontTx/>
              <a:buAutoNum type="arabicPeriod"/>
            </a:pPr>
            <a:endParaRPr lang="en-US" altLang="en-US"/>
          </a:p>
          <a:p>
            <a:endParaRPr lang="en-US" altLang="en-US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9235824-5233-43A7-B832-A0E521B6C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910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6480C05A-EC70-417D-A8DD-640282F550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1626D065-0540-44DC-A042-C500ABD1A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3409B09E-99C1-427C-BEC1-645FEE180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EBBB7B42-96B9-4B03-8B9B-EB12507E5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29704" name="Rectangle 8">
            <a:extLst>
              <a:ext uri="{FF2B5EF4-FFF2-40B4-BE49-F238E27FC236}">
                <a16:creationId xmlns:a16="http://schemas.microsoft.com/office/drawing/2014/main" id="{4B9F293D-F93D-45E0-A9E5-7D150C6DC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29705" name="Rectangle 9">
            <a:extLst>
              <a:ext uri="{FF2B5EF4-FFF2-40B4-BE49-F238E27FC236}">
                <a16:creationId xmlns:a16="http://schemas.microsoft.com/office/drawing/2014/main" id="{999D57F8-D025-4CC4-80F3-9FBBBF585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29706" name="Rectangle 10">
            <a:extLst>
              <a:ext uri="{FF2B5EF4-FFF2-40B4-BE49-F238E27FC236}">
                <a16:creationId xmlns:a16="http://schemas.microsoft.com/office/drawing/2014/main" id="{D92CF5C0-D7AD-48CE-98E3-856ABDF228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29707" name="Rectangle 11">
            <a:extLst>
              <a:ext uri="{FF2B5EF4-FFF2-40B4-BE49-F238E27FC236}">
                <a16:creationId xmlns:a16="http://schemas.microsoft.com/office/drawing/2014/main" id="{F41B92A4-F399-4B99-A347-0906F8106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29708" name="Text Box 12">
            <a:extLst>
              <a:ext uri="{FF2B5EF4-FFF2-40B4-BE49-F238E27FC236}">
                <a16:creationId xmlns:a16="http://schemas.microsoft.com/office/drawing/2014/main" id="{607F1043-7C60-4B92-B04B-D80A99507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81488"/>
            <a:ext cx="17427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 err="1"/>
              <a:t>pivot_index</a:t>
            </a:r>
            <a:r>
              <a:rPr lang="en-US" altLang="en-US" sz="1800" dirty="0"/>
              <a:t> = 1</a:t>
            </a:r>
          </a:p>
        </p:txBody>
      </p:sp>
      <p:sp>
        <p:nvSpPr>
          <p:cNvPr id="29710" name="Text Box 14">
            <a:extLst>
              <a:ext uri="{FF2B5EF4-FFF2-40B4-BE49-F238E27FC236}">
                <a16:creationId xmlns:a16="http://schemas.microsoft.com/office/drawing/2014/main" id="{0BDFA2DF-FABC-4AA6-9E66-99D8CB2D30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562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too_big_index</a:t>
            </a:r>
          </a:p>
        </p:txBody>
      </p:sp>
      <p:sp>
        <p:nvSpPr>
          <p:cNvPr id="29711" name="Text Box 15">
            <a:extLst>
              <a:ext uri="{FF2B5EF4-FFF2-40B4-BE49-F238E27FC236}">
                <a16:creationId xmlns:a16="http://schemas.microsoft.com/office/drawing/2014/main" id="{5BD73C04-0824-4109-AFA7-3D02A75C2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5768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too_small_index</a:t>
            </a:r>
          </a:p>
        </p:txBody>
      </p:sp>
      <p:sp>
        <p:nvSpPr>
          <p:cNvPr id="29712" name="Line 16">
            <a:extLst>
              <a:ext uri="{FF2B5EF4-FFF2-40B4-BE49-F238E27FC236}">
                <a16:creationId xmlns:a16="http://schemas.microsoft.com/office/drawing/2014/main" id="{B206EFB2-C563-4714-B254-4FE9E7877D1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48400" y="52578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7">
            <a:extLst>
              <a:ext uri="{FF2B5EF4-FFF2-40B4-BE49-F238E27FC236}">
                <a16:creationId xmlns:a16="http://schemas.microsoft.com/office/drawing/2014/main" id="{32B467E1-DBCD-4EE2-B03A-B63340F6A5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Line 18">
            <a:extLst>
              <a:ext uri="{FF2B5EF4-FFF2-40B4-BE49-F238E27FC236}">
                <a16:creationId xmlns:a16="http://schemas.microsoft.com/office/drawing/2014/main" id="{2FFAD2D5-4570-40C2-8054-07B702B656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905000"/>
            <a:ext cx="457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688FD618-64BA-4051-8763-DD6635AF3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4800600"/>
            <a:ext cx="5822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1        2	     3       4       5       6      7       8      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2EE5B3-AD7F-4B51-A3F2-A5CA3576D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2D1C88B4-A6DD-4317-8BB4-4958D2F27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930275"/>
            <a:ext cx="760095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While data[too_big_index] &lt;= data[pivot]</a:t>
            </a:r>
          </a:p>
          <a:p>
            <a:pPr lvl="1"/>
            <a:r>
              <a:rPr lang="en-US" altLang="en-US"/>
              <a:t>	++too_big_index</a:t>
            </a:r>
          </a:p>
          <a:p>
            <a:pPr>
              <a:buFontTx/>
              <a:buAutoNum type="arabicPeriod"/>
            </a:pPr>
            <a:r>
              <a:rPr lang="en-US" altLang="en-US"/>
              <a:t>While data[too_small_index] &gt; data[pivot]</a:t>
            </a:r>
          </a:p>
          <a:p>
            <a:pPr lvl="1"/>
            <a:r>
              <a:rPr lang="en-US" altLang="en-US"/>
              <a:t>	--too_small_index</a:t>
            </a:r>
          </a:p>
          <a:p>
            <a:pPr>
              <a:buFontTx/>
              <a:buAutoNum type="arabicPeriod"/>
            </a:pPr>
            <a:r>
              <a:rPr lang="en-US" altLang="en-US"/>
              <a:t>If too_big_index &lt; too_small_index</a:t>
            </a:r>
          </a:p>
          <a:p>
            <a:pPr lvl="1"/>
            <a:r>
              <a:rPr lang="en-US" altLang="en-US"/>
              <a:t>	swap data[too_big_index] and data[too_small_index]</a:t>
            </a:r>
          </a:p>
          <a:p>
            <a:pPr>
              <a:buFontTx/>
              <a:buAutoNum type="arabicPeriod"/>
            </a:pPr>
            <a:r>
              <a:rPr lang="en-US" altLang="en-US"/>
              <a:t>While too_small_index &gt; too_big_index, go to 1.</a:t>
            </a:r>
          </a:p>
          <a:p>
            <a:endParaRPr lang="en-US" altLang="en-US"/>
          </a:p>
          <a:p>
            <a:pPr lvl="1">
              <a:buFontTx/>
              <a:buAutoNum type="arabicPeriod"/>
            </a:pPr>
            <a:endParaRPr lang="en-US" altLang="en-US"/>
          </a:p>
          <a:p>
            <a:endParaRPr lang="en-US" altLang="en-US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89A2AD68-3A51-45CA-8953-186F5E1BDB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910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E64073BE-4652-442D-8AA6-12A5B5018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837EAC85-B02B-4F2B-825F-D71FAD11C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784B4756-07F7-4F56-9631-81530772C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76D340E3-2009-4B2E-B530-10CAD2872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28680" name="Rectangle 8">
            <a:extLst>
              <a:ext uri="{FF2B5EF4-FFF2-40B4-BE49-F238E27FC236}">
                <a16:creationId xmlns:a16="http://schemas.microsoft.com/office/drawing/2014/main" id="{A0B6624E-150B-4903-A9A9-9CFD5E87A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28681" name="Rectangle 9">
            <a:extLst>
              <a:ext uri="{FF2B5EF4-FFF2-40B4-BE49-F238E27FC236}">
                <a16:creationId xmlns:a16="http://schemas.microsoft.com/office/drawing/2014/main" id="{C52873F4-308D-498F-9FF9-04B63E7F5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28682" name="Rectangle 10">
            <a:extLst>
              <a:ext uri="{FF2B5EF4-FFF2-40B4-BE49-F238E27FC236}">
                <a16:creationId xmlns:a16="http://schemas.microsoft.com/office/drawing/2014/main" id="{E36351B4-FBF4-4303-ADED-59C8EC44E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28683" name="Rectangle 11">
            <a:extLst>
              <a:ext uri="{FF2B5EF4-FFF2-40B4-BE49-F238E27FC236}">
                <a16:creationId xmlns:a16="http://schemas.microsoft.com/office/drawing/2014/main" id="{1DC01659-5669-4A94-B8EB-FAD146BDE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28684" name="Text Box 12">
            <a:extLst>
              <a:ext uri="{FF2B5EF4-FFF2-40B4-BE49-F238E27FC236}">
                <a16:creationId xmlns:a16="http://schemas.microsoft.com/office/drawing/2014/main" id="{A201D964-D8A8-4924-9F71-2B834E99C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81488"/>
            <a:ext cx="17427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 err="1"/>
              <a:t>pivot_index</a:t>
            </a:r>
            <a:r>
              <a:rPr lang="en-US" altLang="en-US" sz="1800" dirty="0"/>
              <a:t> = 1</a:t>
            </a:r>
          </a:p>
        </p:txBody>
      </p:sp>
      <p:sp>
        <p:nvSpPr>
          <p:cNvPr id="28686" name="Text Box 14">
            <a:extLst>
              <a:ext uri="{FF2B5EF4-FFF2-40B4-BE49-F238E27FC236}">
                <a16:creationId xmlns:a16="http://schemas.microsoft.com/office/drawing/2014/main" id="{E9088074-4932-45E7-A00E-73061FC37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562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too_big_index</a:t>
            </a:r>
          </a:p>
        </p:txBody>
      </p:sp>
      <p:sp>
        <p:nvSpPr>
          <p:cNvPr id="28687" name="Text Box 15">
            <a:extLst>
              <a:ext uri="{FF2B5EF4-FFF2-40B4-BE49-F238E27FC236}">
                <a16:creationId xmlns:a16="http://schemas.microsoft.com/office/drawing/2014/main" id="{9E9DF152-B80F-44E2-A7D4-55FAF13B6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5768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too_small_index</a:t>
            </a:r>
          </a:p>
        </p:txBody>
      </p:sp>
      <p:sp>
        <p:nvSpPr>
          <p:cNvPr id="28688" name="Line 16">
            <a:extLst>
              <a:ext uri="{FF2B5EF4-FFF2-40B4-BE49-F238E27FC236}">
                <a16:creationId xmlns:a16="http://schemas.microsoft.com/office/drawing/2014/main" id="{A55F599C-60A7-4035-B870-96BD9E19633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38800" y="52578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Line 17">
            <a:extLst>
              <a:ext uri="{FF2B5EF4-FFF2-40B4-BE49-F238E27FC236}">
                <a16:creationId xmlns:a16="http://schemas.microsoft.com/office/drawing/2014/main" id="{0C16A122-425D-4139-A128-AC118ABB42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Line 18">
            <a:extLst>
              <a:ext uri="{FF2B5EF4-FFF2-40B4-BE49-F238E27FC236}">
                <a16:creationId xmlns:a16="http://schemas.microsoft.com/office/drawing/2014/main" id="{11C80529-F778-4ECB-885B-4D81B62FF4B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905000"/>
            <a:ext cx="457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96BF5F61-6328-47CC-BFE2-1BB0FAD1B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4800600"/>
            <a:ext cx="5822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1        2	     3       4       5       6      7       8      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15DF0A-1ABC-4499-B4D4-49E4D99AA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D52DE51E-47B3-4513-BEF7-65D7571CE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930275"/>
            <a:ext cx="760095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While data[too_big_index] &lt;= data[pivot]</a:t>
            </a:r>
          </a:p>
          <a:p>
            <a:pPr lvl="1"/>
            <a:r>
              <a:rPr lang="en-US" altLang="en-US"/>
              <a:t>	++too_big_index</a:t>
            </a:r>
          </a:p>
          <a:p>
            <a:pPr>
              <a:buFontTx/>
              <a:buAutoNum type="arabicPeriod"/>
            </a:pPr>
            <a:r>
              <a:rPr lang="en-US" altLang="en-US"/>
              <a:t>While data[too_small_index] &gt; data[pivot]</a:t>
            </a:r>
          </a:p>
          <a:p>
            <a:pPr lvl="1"/>
            <a:r>
              <a:rPr lang="en-US" altLang="en-US"/>
              <a:t>	--too_small_index</a:t>
            </a:r>
          </a:p>
          <a:p>
            <a:pPr>
              <a:buFontTx/>
              <a:buAutoNum type="arabicPeriod"/>
            </a:pPr>
            <a:r>
              <a:rPr lang="en-US" altLang="en-US"/>
              <a:t>If too_big_index &lt; too_small_index</a:t>
            </a:r>
          </a:p>
          <a:p>
            <a:pPr lvl="1"/>
            <a:r>
              <a:rPr lang="en-US" altLang="en-US"/>
              <a:t>	swap data[too_big_index] and data[too_small_index]</a:t>
            </a:r>
          </a:p>
          <a:p>
            <a:pPr>
              <a:buFontTx/>
              <a:buAutoNum type="arabicPeriod"/>
            </a:pPr>
            <a:r>
              <a:rPr lang="en-US" altLang="en-US"/>
              <a:t>While too_small_index &gt; too_big_index, go to 1.</a:t>
            </a:r>
          </a:p>
          <a:p>
            <a:endParaRPr lang="en-US" altLang="en-US"/>
          </a:p>
          <a:p>
            <a:pPr lvl="1">
              <a:buFontTx/>
              <a:buAutoNum type="arabicPeriod"/>
            </a:pPr>
            <a:endParaRPr lang="en-US" altLang="en-US"/>
          </a:p>
          <a:p>
            <a:endParaRPr lang="en-US" altLang="en-US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21BD1BE-BCA5-4C41-A81D-D08F72112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910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0CCF38A6-7B82-43A8-A84A-2E67A6588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B1168C9B-003E-482D-AF3D-8B2FC0F83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80E19EAB-28ED-46D2-8739-57218422D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0F09776C-443B-4FF2-99D2-F0BBECBF6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30728" name="Rectangle 8">
            <a:extLst>
              <a:ext uri="{FF2B5EF4-FFF2-40B4-BE49-F238E27FC236}">
                <a16:creationId xmlns:a16="http://schemas.microsoft.com/office/drawing/2014/main" id="{64C61EE5-575C-4C0F-8562-F24D6833F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30729" name="Rectangle 9">
            <a:extLst>
              <a:ext uri="{FF2B5EF4-FFF2-40B4-BE49-F238E27FC236}">
                <a16:creationId xmlns:a16="http://schemas.microsoft.com/office/drawing/2014/main" id="{1B634F1F-F197-4E81-9810-AC57DFB19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30730" name="Rectangle 10">
            <a:extLst>
              <a:ext uri="{FF2B5EF4-FFF2-40B4-BE49-F238E27FC236}">
                <a16:creationId xmlns:a16="http://schemas.microsoft.com/office/drawing/2014/main" id="{EF214FF9-282F-415D-B8B5-E5EB23AEE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30731" name="Rectangle 11">
            <a:extLst>
              <a:ext uri="{FF2B5EF4-FFF2-40B4-BE49-F238E27FC236}">
                <a16:creationId xmlns:a16="http://schemas.microsoft.com/office/drawing/2014/main" id="{3BCF3638-BBEB-49DC-B5F2-3F7FB32B8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30732" name="Text Box 12">
            <a:extLst>
              <a:ext uri="{FF2B5EF4-FFF2-40B4-BE49-F238E27FC236}">
                <a16:creationId xmlns:a16="http://schemas.microsoft.com/office/drawing/2014/main" id="{4FA0D0E5-C674-4C61-9B16-F922F2D73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81488"/>
            <a:ext cx="17427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 err="1"/>
              <a:t>pivot_index</a:t>
            </a:r>
            <a:r>
              <a:rPr lang="en-US" altLang="en-US" sz="1800" dirty="0"/>
              <a:t> = 1</a:t>
            </a:r>
          </a:p>
        </p:txBody>
      </p:sp>
      <p:sp>
        <p:nvSpPr>
          <p:cNvPr id="30734" name="Text Box 14">
            <a:extLst>
              <a:ext uri="{FF2B5EF4-FFF2-40B4-BE49-F238E27FC236}">
                <a16:creationId xmlns:a16="http://schemas.microsoft.com/office/drawing/2014/main" id="{E450665E-6425-428B-BF31-B068A4041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562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too_big_index</a:t>
            </a:r>
          </a:p>
        </p:txBody>
      </p:sp>
      <p:sp>
        <p:nvSpPr>
          <p:cNvPr id="30735" name="Text Box 15">
            <a:extLst>
              <a:ext uri="{FF2B5EF4-FFF2-40B4-BE49-F238E27FC236}">
                <a16:creationId xmlns:a16="http://schemas.microsoft.com/office/drawing/2014/main" id="{052A6DA4-F70D-417A-88E6-7C8D6CC61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5768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too_small_index</a:t>
            </a:r>
          </a:p>
        </p:txBody>
      </p:sp>
      <p:sp>
        <p:nvSpPr>
          <p:cNvPr id="30736" name="Line 16">
            <a:extLst>
              <a:ext uri="{FF2B5EF4-FFF2-40B4-BE49-F238E27FC236}">
                <a16:creationId xmlns:a16="http://schemas.microsoft.com/office/drawing/2014/main" id="{95687AED-5354-4A5B-AF14-F944340324D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5257800"/>
            <a:ext cx="1524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Line 17">
            <a:extLst>
              <a:ext uri="{FF2B5EF4-FFF2-40B4-BE49-F238E27FC236}">
                <a16:creationId xmlns:a16="http://schemas.microsoft.com/office/drawing/2014/main" id="{7F26327D-D684-4EA7-840C-FA60E2C9A1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8">
            <a:extLst>
              <a:ext uri="{FF2B5EF4-FFF2-40B4-BE49-F238E27FC236}">
                <a16:creationId xmlns:a16="http://schemas.microsoft.com/office/drawing/2014/main" id="{3D87F782-3CCD-42C1-8263-9F21DD47443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905000"/>
            <a:ext cx="457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458B2A20-92D1-47F5-8522-DBDF9A5E5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4800600"/>
            <a:ext cx="5822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1        2	     3       4       5       6      7       8      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875DA8-58B7-4F76-8F1D-1F45D450F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8284CB97-9B97-48A8-9291-BA3662D1F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930275"/>
            <a:ext cx="760095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While data[too_big_index] &lt;= data[pivot]</a:t>
            </a:r>
          </a:p>
          <a:p>
            <a:pPr lvl="1"/>
            <a:r>
              <a:rPr lang="en-US" altLang="en-US"/>
              <a:t>	++too_big_index</a:t>
            </a:r>
          </a:p>
          <a:p>
            <a:pPr>
              <a:buFontTx/>
              <a:buAutoNum type="arabicPeriod"/>
            </a:pPr>
            <a:r>
              <a:rPr lang="en-US" altLang="en-US"/>
              <a:t>While data[too_small_index] &gt; data[pivot]</a:t>
            </a:r>
          </a:p>
          <a:p>
            <a:pPr lvl="1"/>
            <a:r>
              <a:rPr lang="en-US" altLang="en-US"/>
              <a:t>	--too_small_index</a:t>
            </a:r>
          </a:p>
          <a:p>
            <a:pPr>
              <a:buFontTx/>
              <a:buAutoNum type="arabicPeriod"/>
            </a:pPr>
            <a:r>
              <a:rPr lang="en-US" altLang="en-US"/>
              <a:t>If too_big_index &lt; too_small_index</a:t>
            </a:r>
          </a:p>
          <a:p>
            <a:pPr lvl="1"/>
            <a:r>
              <a:rPr lang="en-US" altLang="en-US"/>
              <a:t>	swap data[too_big_index] and data[too_small_index]</a:t>
            </a:r>
          </a:p>
          <a:p>
            <a:pPr>
              <a:buFontTx/>
              <a:buAutoNum type="arabicPeriod"/>
            </a:pPr>
            <a:r>
              <a:rPr lang="en-US" altLang="en-US"/>
              <a:t>While too_small_index &gt; too_big_index, go to 1.</a:t>
            </a:r>
          </a:p>
          <a:p>
            <a:endParaRPr lang="en-US" altLang="en-US"/>
          </a:p>
          <a:p>
            <a:pPr lvl="1">
              <a:buFontTx/>
              <a:buAutoNum type="arabicPeriod"/>
            </a:pPr>
            <a:endParaRPr lang="en-US" altLang="en-US"/>
          </a:p>
          <a:p>
            <a:endParaRPr lang="en-US" altLang="en-US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2FD14BB-74A5-41B2-B893-6367E2A5F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910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E69E0C35-1683-4676-9BCA-5027FF3E5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509D6EAB-F3B4-47E6-9F09-5EFA719EB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31750" name="Rectangle 6">
            <a:extLst>
              <a:ext uri="{FF2B5EF4-FFF2-40B4-BE49-F238E27FC236}">
                <a16:creationId xmlns:a16="http://schemas.microsoft.com/office/drawing/2014/main" id="{34ECCBD9-4D9E-4742-A496-421BD5D60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31751" name="Rectangle 7">
            <a:extLst>
              <a:ext uri="{FF2B5EF4-FFF2-40B4-BE49-F238E27FC236}">
                <a16:creationId xmlns:a16="http://schemas.microsoft.com/office/drawing/2014/main" id="{06A859B3-54E4-4A25-859B-1616402DC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31752" name="Rectangle 8">
            <a:extLst>
              <a:ext uri="{FF2B5EF4-FFF2-40B4-BE49-F238E27FC236}">
                <a16:creationId xmlns:a16="http://schemas.microsoft.com/office/drawing/2014/main" id="{887CCCDB-E459-43E2-AFB7-D19F01402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31753" name="Rectangle 9">
            <a:extLst>
              <a:ext uri="{FF2B5EF4-FFF2-40B4-BE49-F238E27FC236}">
                <a16:creationId xmlns:a16="http://schemas.microsoft.com/office/drawing/2014/main" id="{6AB94BB9-4932-42D1-B3DA-F1C29AD9F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31754" name="Rectangle 10">
            <a:extLst>
              <a:ext uri="{FF2B5EF4-FFF2-40B4-BE49-F238E27FC236}">
                <a16:creationId xmlns:a16="http://schemas.microsoft.com/office/drawing/2014/main" id="{2A9BDF9D-7242-4AC6-8EFA-38EC701679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31755" name="Rectangle 11">
            <a:extLst>
              <a:ext uri="{FF2B5EF4-FFF2-40B4-BE49-F238E27FC236}">
                <a16:creationId xmlns:a16="http://schemas.microsoft.com/office/drawing/2014/main" id="{016F12C2-4647-4D42-8336-605979E11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31756" name="Text Box 12">
            <a:extLst>
              <a:ext uri="{FF2B5EF4-FFF2-40B4-BE49-F238E27FC236}">
                <a16:creationId xmlns:a16="http://schemas.microsoft.com/office/drawing/2014/main" id="{C59C868E-388D-4C55-A0D8-6F86BD0B0D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81488"/>
            <a:ext cx="17427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 err="1"/>
              <a:t>pivot_index</a:t>
            </a:r>
            <a:r>
              <a:rPr lang="en-US" altLang="en-US" sz="1800" dirty="0"/>
              <a:t> = 1</a:t>
            </a:r>
          </a:p>
        </p:txBody>
      </p:sp>
      <p:sp>
        <p:nvSpPr>
          <p:cNvPr id="31758" name="Text Box 14">
            <a:extLst>
              <a:ext uri="{FF2B5EF4-FFF2-40B4-BE49-F238E27FC236}">
                <a16:creationId xmlns:a16="http://schemas.microsoft.com/office/drawing/2014/main" id="{80C5DA64-F55B-4106-9944-BF59C829C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562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too_big_index</a:t>
            </a:r>
          </a:p>
        </p:txBody>
      </p:sp>
      <p:sp>
        <p:nvSpPr>
          <p:cNvPr id="31759" name="Text Box 15">
            <a:extLst>
              <a:ext uri="{FF2B5EF4-FFF2-40B4-BE49-F238E27FC236}">
                <a16:creationId xmlns:a16="http://schemas.microsoft.com/office/drawing/2014/main" id="{162A1F06-9EF4-45D3-B623-032F01410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5768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too_small_index</a:t>
            </a:r>
          </a:p>
        </p:txBody>
      </p:sp>
      <p:sp>
        <p:nvSpPr>
          <p:cNvPr id="31760" name="Line 16">
            <a:extLst>
              <a:ext uri="{FF2B5EF4-FFF2-40B4-BE49-F238E27FC236}">
                <a16:creationId xmlns:a16="http://schemas.microsoft.com/office/drawing/2014/main" id="{C70871A9-6EC2-4681-8DAF-E08E4037CD1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5257800"/>
            <a:ext cx="1524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>
            <a:extLst>
              <a:ext uri="{FF2B5EF4-FFF2-40B4-BE49-F238E27FC236}">
                <a16:creationId xmlns:a16="http://schemas.microsoft.com/office/drawing/2014/main" id="{A541FE33-76DE-4DF9-BAF6-AB2D8461EA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Line 18">
            <a:extLst>
              <a:ext uri="{FF2B5EF4-FFF2-40B4-BE49-F238E27FC236}">
                <a16:creationId xmlns:a16="http://schemas.microsoft.com/office/drawing/2014/main" id="{F5B278AF-A60E-4FD1-BC14-A9B077F7EC4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2590800"/>
            <a:ext cx="457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4813121D-C796-45E3-91C4-CD99A3DA2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4800600"/>
            <a:ext cx="5822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1        2	     3       4       5       6      7       8      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AEC56F-DDA3-43A7-B37E-946A637DE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>
            <a:extLst>
              <a:ext uri="{FF2B5EF4-FFF2-40B4-BE49-F238E27FC236}">
                <a16:creationId xmlns:a16="http://schemas.microsoft.com/office/drawing/2014/main" id="{B978EA99-1AB2-4C1C-B010-1BD573B94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930275"/>
            <a:ext cx="760095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While data[too_big_index] &lt;= data[pivot]</a:t>
            </a:r>
          </a:p>
          <a:p>
            <a:pPr lvl="1"/>
            <a:r>
              <a:rPr lang="en-US" altLang="en-US"/>
              <a:t>	++too_big_index</a:t>
            </a:r>
          </a:p>
          <a:p>
            <a:pPr>
              <a:buFontTx/>
              <a:buAutoNum type="arabicPeriod"/>
            </a:pPr>
            <a:r>
              <a:rPr lang="en-US" altLang="en-US"/>
              <a:t>While data[too_small_index] &gt; data[pivot]</a:t>
            </a:r>
          </a:p>
          <a:p>
            <a:pPr lvl="1"/>
            <a:r>
              <a:rPr lang="en-US" altLang="en-US"/>
              <a:t>	--too_small_index</a:t>
            </a:r>
          </a:p>
          <a:p>
            <a:pPr>
              <a:buFontTx/>
              <a:buAutoNum type="arabicPeriod"/>
            </a:pPr>
            <a:r>
              <a:rPr lang="en-US" altLang="en-US"/>
              <a:t>If too_big_index &lt; too_small_index</a:t>
            </a:r>
          </a:p>
          <a:p>
            <a:pPr lvl="1"/>
            <a:r>
              <a:rPr lang="en-US" altLang="en-US"/>
              <a:t>	swap data[too_big_index] and data[too_small_index]</a:t>
            </a:r>
          </a:p>
          <a:p>
            <a:pPr>
              <a:buFontTx/>
              <a:buAutoNum type="arabicPeriod"/>
            </a:pPr>
            <a:r>
              <a:rPr lang="en-US" altLang="en-US"/>
              <a:t>While too_small_index &gt; too_big_index, go to 1.</a:t>
            </a:r>
          </a:p>
          <a:p>
            <a:endParaRPr lang="en-US" altLang="en-US"/>
          </a:p>
          <a:p>
            <a:pPr lvl="1">
              <a:buFontTx/>
              <a:buAutoNum type="arabicPeriod"/>
            </a:pPr>
            <a:endParaRPr lang="en-US" altLang="en-US"/>
          </a:p>
          <a:p>
            <a:endParaRPr lang="en-US" alt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193B8E49-5F76-4421-8261-0CDF5169D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910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465FC62E-EDB2-4156-9D92-22322A2DDE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98172749-27A7-42B1-BEC5-0CC2BEED6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38F20097-6DD0-4992-A355-5F4C2E288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58990D72-E162-4CDF-A6F7-FA96C9A5F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32776" name="Rectangle 8">
            <a:extLst>
              <a:ext uri="{FF2B5EF4-FFF2-40B4-BE49-F238E27FC236}">
                <a16:creationId xmlns:a16="http://schemas.microsoft.com/office/drawing/2014/main" id="{2F3C4A0C-0447-4611-93D8-E29290334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32777" name="Rectangle 9">
            <a:extLst>
              <a:ext uri="{FF2B5EF4-FFF2-40B4-BE49-F238E27FC236}">
                <a16:creationId xmlns:a16="http://schemas.microsoft.com/office/drawing/2014/main" id="{E3F6112A-4F33-4006-9286-2916CA2E6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32778" name="Rectangle 10">
            <a:extLst>
              <a:ext uri="{FF2B5EF4-FFF2-40B4-BE49-F238E27FC236}">
                <a16:creationId xmlns:a16="http://schemas.microsoft.com/office/drawing/2014/main" id="{7649A8A2-3676-4D52-9822-4D3784BE2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32779" name="Rectangle 11">
            <a:extLst>
              <a:ext uri="{FF2B5EF4-FFF2-40B4-BE49-F238E27FC236}">
                <a16:creationId xmlns:a16="http://schemas.microsoft.com/office/drawing/2014/main" id="{74A0E1C5-3ABE-4647-9E32-92BC3F93A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32780" name="Text Box 12">
            <a:extLst>
              <a:ext uri="{FF2B5EF4-FFF2-40B4-BE49-F238E27FC236}">
                <a16:creationId xmlns:a16="http://schemas.microsoft.com/office/drawing/2014/main" id="{77A02D32-A19C-4503-B1E4-6FAE79C18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81488"/>
            <a:ext cx="17427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 err="1"/>
              <a:t>pivot_index</a:t>
            </a:r>
            <a:r>
              <a:rPr lang="en-US" altLang="en-US" sz="1800" dirty="0"/>
              <a:t> = 1</a:t>
            </a:r>
          </a:p>
        </p:txBody>
      </p:sp>
      <p:sp>
        <p:nvSpPr>
          <p:cNvPr id="32782" name="Text Box 14">
            <a:extLst>
              <a:ext uri="{FF2B5EF4-FFF2-40B4-BE49-F238E27FC236}">
                <a16:creationId xmlns:a16="http://schemas.microsoft.com/office/drawing/2014/main" id="{8CABC3EF-328F-444B-8974-30C32E2052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562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too_big_index</a:t>
            </a:r>
          </a:p>
        </p:txBody>
      </p:sp>
      <p:sp>
        <p:nvSpPr>
          <p:cNvPr id="32783" name="Text Box 15">
            <a:extLst>
              <a:ext uri="{FF2B5EF4-FFF2-40B4-BE49-F238E27FC236}">
                <a16:creationId xmlns:a16="http://schemas.microsoft.com/office/drawing/2014/main" id="{C8EB1323-EA31-4DED-B2D0-D9BE1B219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5768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too_small_index</a:t>
            </a:r>
          </a:p>
        </p:txBody>
      </p:sp>
      <p:sp>
        <p:nvSpPr>
          <p:cNvPr id="32784" name="Line 16">
            <a:extLst>
              <a:ext uri="{FF2B5EF4-FFF2-40B4-BE49-F238E27FC236}">
                <a16:creationId xmlns:a16="http://schemas.microsoft.com/office/drawing/2014/main" id="{3C87CD27-C6F4-4601-8F97-84A4373B084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5257800"/>
            <a:ext cx="1524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Line 17">
            <a:extLst>
              <a:ext uri="{FF2B5EF4-FFF2-40B4-BE49-F238E27FC236}">
                <a16:creationId xmlns:a16="http://schemas.microsoft.com/office/drawing/2014/main" id="{E0EC0E16-F3FF-4DD4-A100-80C04F4EDA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6" name="Line 18">
            <a:extLst>
              <a:ext uri="{FF2B5EF4-FFF2-40B4-BE49-F238E27FC236}">
                <a16:creationId xmlns:a16="http://schemas.microsoft.com/office/drawing/2014/main" id="{162DA6F2-F03D-4C3B-9202-24934B2BD42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3352800"/>
            <a:ext cx="457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76EA181E-FF09-4B56-A63C-D7F09C2DD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4800600"/>
            <a:ext cx="5822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1        2	     3       4       5       6      7       8      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D74811-BF11-4898-A4E0-190C5B46D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>
            <a:extLst>
              <a:ext uri="{FF2B5EF4-FFF2-40B4-BE49-F238E27FC236}">
                <a16:creationId xmlns:a16="http://schemas.microsoft.com/office/drawing/2014/main" id="{8A063094-77A0-4E61-9948-CE3272297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930275"/>
            <a:ext cx="760095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While data[too_big_index] &lt;= data[pivot]</a:t>
            </a:r>
          </a:p>
          <a:p>
            <a:pPr lvl="1"/>
            <a:r>
              <a:rPr lang="en-US" altLang="en-US"/>
              <a:t>	++too_big_index</a:t>
            </a:r>
          </a:p>
          <a:p>
            <a:pPr>
              <a:buFontTx/>
              <a:buAutoNum type="arabicPeriod"/>
            </a:pPr>
            <a:r>
              <a:rPr lang="en-US" altLang="en-US"/>
              <a:t>While data[too_small_index] &gt; data[pivot]</a:t>
            </a:r>
          </a:p>
          <a:p>
            <a:pPr lvl="1"/>
            <a:r>
              <a:rPr lang="en-US" altLang="en-US"/>
              <a:t>	--too_small_index</a:t>
            </a:r>
          </a:p>
          <a:p>
            <a:pPr>
              <a:buFontTx/>
              <a:buAutoNum type="arabicPeriod"/>
            </a:pPr>
            <a:r>
              <a:rPr lang="en-US" altLang="en-US"/>
              <a:t>If too_big_index &lt; too_small_index</a:t>
            </a:r>
          </a:p>
          <a:p>
            <a:pPr lvl="1"/>
            <a:r>
              <a:rPr lang="en-US" altLang="en-US"/>
              <a:t>	swap data[too_big_index] and data[too_small_index]</a:t>
            </a:r>
          </a:p>
          <a:p>
            <a:pPr>
              <a:buFontTx/>
              <a:buAutoNum type="arabicPeriod"/>
            </a:pPr>
            <a:r>
              <a:rPr lang="en-US" altLang="en-US"/>
              <a:t>While too_small_index &gt; too_big_index, go to 1.</a:t>
            </a:r>
          </a:p>
          <a:p>
            <a:pPr>
              <a:buFontTx/>
              <a:buAutoNum type="arabicPeriod"/>
            </a:pPr>
            <a:r>
              <a:rPr lang="en-US" altLang="en-US"/>
              <a:t>Swap data[too_small_index] and data[pivot_index]</a:t>
            </a:r>
          </a:p>
          <a:p>
            <a:endParaRPr lang="en-US" altLang="en-US"/>
          </a:p>
          <a:p>
            <a:pPr lvl="1">
              <a:buFontTx/>
              <a:buAutoNum type="arabicPeriod"/>
            </a:pPr>
            <a:endParaRPr lang="en-US" altLang="en-US"/>
          </a:p>
          <a:p>
            <a:endParaRPr lang="en-US" altLang="en-US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689FDA1D-E956-4285-88CF-AAFD3F964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910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094F3E9A-259A-4301-A4C4-221CECC73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777A71DC-2C7B-48F7-B732-FBDCCA21A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id="{AC2D311E-B9C7-4F3A-8341-0FA345CC93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2A3D8569-DE75-4CEC-9F2C-2A1A0F7B2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33800" name="Rectangle 8">
            <a:extLst>
              <a:ext uri="{FF2B5EF4-FFF2-40B4-BE49-F238E27FC236}">
                <a16:creationId xmlns:a16="http://schemas.microsoft.com/office/drawing/2014/main" id="{D53BD415-45AC-435D-B3A5-172FD390A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33801" name="Rectangle 9">
            <a:extLst>
              <a:ext uri="{FF2B5EF4-FFF2-40B4-BE49-F238E27FC236}">
                <a16:creationId xmlns:a16="http://schemas.microsoft.com/office/drawing/2014/main" id="{C90CE426-946E-4432-8670-05B4036D2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33802" name="Rectangle 10">
            <a:extLst>
              <a:ext uri="{FF2B5EF4-FFF2-40B4-BE49-F238E27FC236}">
                <a16:creationId xmlns:a16="http://schemas.microsoft.com/office/drawing/2014/main" id="{F7819FDC-AF3C-4BF9-A9E9-BAD4DF86A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33803" name="Rectangle 11">
            <a:extLst>
              <a:ext uri="{FF2B5EF4-FFF2-40B4-BE49-F238E27FC236}">
                <a16:creationId xmlns:a16="http://schemas.microsoft.com/office/drawing/2014/main" id="{034633D1-1F97-4DBD-B17C-B4D36F2BF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33804" name="Text Box 12">
            <a:extLst>
              <a:ext uri="{FF2B5EF4-FFF2-40B4-BE49-F238E27FC236}">
                <a16:creationId xmlns:a16="http://schemas.microsoft.com/office/drawing/2014/main" id="{2B693083-BC4B-4C0D-AC4C-6579ED599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81488"/>
            <a:ext cx="17427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 err="1"/>
              <a:t>pivot_index</a:t>
            </a:r>
            <a:r>
              <a:rPr lang="en-US" altLang="en-US" sz="1800" dirty="0"/>
              <a:t> = 1</a:t>
            </a:r>
          </a:p>
        </p:txBody>
      </p:sp>
      <p:sp>
        <p:nvSpPr>
          <p:cNvPr id="33806" name="Text Box 14">
            <a:extLst>
              <a:ext uri="{FF2B5EF4-FFF2-40B4-BE49-F238E27FC236}">
                <a16:creationId xmlns:a16="http://schemas.microsoft.com/office/drawing/2014/main" id="{6F7678B3-1F00-41DD-B43C-B6BFFC79B5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562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too_big_index</a:t>
            </a:r>
          </a:p>
        </p:txBody>
      </p:sp>
      <p:sp>
        <p:nvSpPr>
          <p:cNvPr id="33807" name="Text Box 15">
            <a:extLst>
              <a:ext uri="{FF2B5EF4-FFF2-40B4-BE49-F238E27FC236}">
                <a16:creationId xmlns:a16="http://schemas.microsoft.com/office/drawing/2014/main" id="{2638A9D3-D629-4ECD-9679-D52782138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5768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too_small_index</a:t>
            </a:r>
          </a:p>
        </p:txBody>
      </p:sp>
      <p:sp>
        <p:nvSpPr>
          <p:cNvPr id="33808" name="Line 16">
            <a:extLst>
              <a:ext uri="{FF2B5EF4-FFF2-40B4-BE49-F238E27FC236}">
                <a16:creationId xmlns:a16="http://schemas.microsoft.com/office/drawing/2014/main" id="{B08BC366-C344-4830-99FC-D3641B50BF3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5257800"/>
            <a:ext cx="1524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Line 17">
            <a:extLst>
              <a:ext uri="{FF2B5EF4-FFF2-40B4-BE49-F238E27FC236}">
                <a16:creationId xmlns:a16="http://schemas.microsoft.com/office/drawing/2014/main" id="{90AE19E5-B453-4B95-8C44-C002A93EE83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8">
            <a:extLst>
              <a:ext uri="{FF2B5EF4-FFF2-40B4-BE49-F238E27FC236}">
                <a16:creationId xmlns:a16="http://schemas.microsoft.com/office/drawing/2014/main" id="{7D2B57AF-5062-4164-B63F-370D02F22BD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3733800"/>
            <a:ext cx="457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6C8C7F1C-10B7-4220-AFC1-EE158BE25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4800600"/>
            <a:ext cx="5822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1        2	     3       4       5       6      7       8      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6E4FC5-13F6-461E-BDDD-3DF9A1D86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9F0B78BE-94C7-4FF2-BC33-588E9EFC00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930275"/>
            <a:ext cx="760095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While data[too_big_index] &lt;= data[pivot]</a:t>
            </a:r>
          </a:p>
          <a:p>
            <a:pPr lvl="1"/>
            <a:r>
              <a:rPr lang="en-US" altLang="en-US"/>
              <a:t>	++too_big_index</a:t>
            </a:r>
          </a:p>
          <a:p>
            <a:pPr>
              <a:buFontTx/>
              <a:buAutoNum type="arabicPeriod"/>
            </a:pPr>
            <a:r>
              <a:rPr lang="en-US" altLang="en-US"/>
              <a:t>While data[too_small_index] &gt; data[pivot]</a:t>
            </a:r>
          </a:p>
          <a:p>
            <a:pPr lvl="1"/>
            <a:r>
              <a:rPr lang="en-US" altLang="en-US"/>
              <a:t>	--too_small_index</a:t>
            </a:r>
          </a:p>
          <a:p>
            <a:pPr>
              <a:buFontTx/>
              <a:buAutoNum type="arabicPeriod"/>
            </a:pPr>
            <a:r>
              <a:rPr lang="en-US" altLang="en-US"/>
              <a:t>If too_big_index &lt; too_small_index</a:t>
            </a:r>
          </a:p>
          <a:p>
            <a:pPr lvl="1"/>
            <a:r>
              <a:rPr lang="en-US" altLang="en-US"/>
              <a:t>	swap data[too_big_index] and data[too_small_index]</a:t>
            </a:r>
          </a:p>
          <a:p>
            <a:pPr>
              <a:buFontTx/>
              <a:buAutoNum type="arabicPeriod"/>
            </a:pPr>
            <a:r>
              <a:rPr lang="en-US" altLang="en-US"/>
              <a:t>While too_small_index &gt; too_big_index, go to 1.</a:t>
            </a:r>
          </a:p>
          <a:p>
            <a:pPr>
              <a:buFontTx/>
              <a:buAutoNum type="arabicPeriod"/>
            </a:pPr>
            <a:r>
              <a:rPr lang="en-US" altLang="en-US"/>
              <a:t>Swap data[too_small_index] and data[pivot_index]</a:t>
            </a:r>
          </a:p>
          <a:p>
            <a:endParaRPr lang="en-US" altLang="en-US"/>
          </a:p>
          <a:p>
            <a:pPr lvl="1">
              <a:buFontTx/>
              <a:buAutoNum type="arabicPeriod"/>
            </a:pPr>
            <a:endParaRPr lang="en-US" altLang="en-US"/>
          </a:p>
          <a:p>
            <a:endParaRPr lang="en-US" altLang="en-US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2DB94CAB-6CE7-4454-A6ED-BF3DF2ACC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092CAD40-5B8D-42E5-AEE0-A076AC859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id="{BB41CA77-F0AF-4080-A45B-2DC66063A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34822" name="Rectangle 6">
            <a:extLst>
              <a:ext uri="{FF2B5EF4-FFF2-40B4-BE49-F238E27FC236}">
                <a16:creationId xmlns:a16="http://schemas.microsoft.com/office/drawing/2014/main" id="{137F1A62-E046-4097-9094-6FB5B8EA9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34823" name="Rectangle 7">
            <a:extLst>
              <a:ext uri="{FF2B5EF4-FFF2-40B4-BE49-F238E27FC236}">
                <a16:creationId xmlns:a16="http://schemas.microsoft.com/office/drawing/2014/main" id="{238DFE4E-55FD-4E7B-9D2E-84C41AD1B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1910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34824" name="Rectangle 8">
            <a:extLst>
              <a:ext uri="{FF2B5EF4-FFF2-40B4-BE49-F238E27FC236}">
                <a16:creationId xmlns:a16="http://schemas.microsoft.com/office/drawing/2014/main" id="{597088CE-4601-46F7-A1A4-299438673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91000"/>
            <a:ext cx="609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34825" name="Rectangle 9">
            <a:extLst>
              <a:ext uri="{FF2B5EF4-FFF2-40B4-BE49-F238E27FC236}">
                <a16:creationId xmlns:a16="http://schemas.microsoft.com/office/drawing/2014/main" id="{C7D21850-BF87-462F-AC86-08F5EE818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34826" name="Rectangle 10">
            <a:extLst>
              <a:ext uri="{FF2B5EF4-FFF2-40B4-BE49-F238E27FC236}">
                <a16:creationId xmlns:a16="http://schemas.microsoft.com/office/drawing/2014/main" id="{C35B042E-3C20-4BB8-B04A-8B7318B16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34827" name="Rectangle 11">
            <a:extLst>
              <a:ext uri="{FF2B5EF4-FFF2-40B4-BE49-F238E27FC236}">
                <a16:creationId xmlns:a16="http://schemas.microsoft.com/office/drawing/2014/main" id="{FF7CC33E-5979-4F10-B0B6-709D49305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91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34828" name="Text Box 12">
            <a:extLst>
              <a:ext uri="{FF2B5EF4-FFF2-40B4-BE49-F238E27FC236}">
                <a16:creationId xmlns:a16="http://schemas.microsoft.com/office/drawing/2014/main" id="{D658BFBD-7789-4288-B6D0-9BECCAF1B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343400"/>
            <a:ext cx="1742785" cy="369332"/>
          </a:xfrm>
          <a:prstGeom prst="rect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 err="1"/>
              <a:t>pivot_index</a:t>
            </a:r>
            <a:r>
              <a:rPr lang="en-US" altLang="en-US" sz="1800" dirty="0"/>
              <a:t> = 5</a:t>
            </a:r>
          </a:p>
        </p:txBody>
      </p:sp>
      <p:sp>
        <p:nvSpPr>
          <p:cNvPr id="34830" name="Text Box 14">
            <a:extLst>
              <a:ext uri="{FF2B5EF4-FFF2-40B4-BE49-F238E27FC236}">
                <a16:creationId xmlns:a16="http://schemas.microsoft.com/office/drawing/2014/main" id="{67152CD0-4017-4BE9-B8F8-223E5C817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562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too_big_index</a:t>
            </a:r>
          </a:p>
        </p:txBody>
      </p:sp>
      <p:sp>
        <p:nvSpPr>
          <p:cNvPr id="34831" name="Text Box 15">
            <a:extLst>
              <a:ext uri="{FF2B5EF4-FFF2-40B4-BE49-F238E27FC236}">
                <a16:creationId xmlns:a16="http://schemas.microsoft.com/office/drawing/2014/main" id="{2ACB2EA8-8DB3-4103-9AC1-E74F1CB34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5768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/>
              <a:t>too_small_index</a:t>
            </a:r>
          </a:p>
        </p:txBody>
      </p:sp>
      <p:sp>
        <p:nvSpPr>
          <p:cNvPr id="34832" name="Line 16">
            <a:extLst>
              <a:ext uri="{FF2B5EF4-FFF2-40B4-BE49-F238E27FC236}">
                <a16:creationId xmlns:a16="http://schemas.microsoft.com/office/drawing/2014/main" id="{004E1D9D-B07F-48F3-9BA7-70959188E8F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5257800"/>
            <a:ext cx="1524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3" name="Line 17">
            <a:extLst>
              <a:ext uri="{FF2B5EF4-FFF2-40B4-BE49-F238E27FC236}">
                <a16:creationId xmlns:a16="http://schemas.microsoft.com/office/drawing/2014/main" id="{54ADBDBB-A122-45C7-8B53-09595F9F56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5257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4" name="Line 18">
            <a:extLst>
              <a:ext uri="{FF2B5EF4-FFF2-40B4-BE49-F238E27FC236}">
                <a16:creationId xmlns:a16="http://schemas.microsoft.com/office/drawing/2014/main" id="{F7E0339B-1135-4F72-87F5-A558A1CE0E7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3733800"/>
            <a:ext cx="457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0A433F16-4ADD-4F6D-956D-EDD6920E1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4800600"/>
            <a:ext cx="5822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1        2	     3       4       5       6      7       8      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2DA0E7-2E15-4203-9D88-62467AC95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6895D21-FEE4-48C6-AA7B-ECED1D89ED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Partition Result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449F7FD2-88C9-4A4A-82AA-864EE7B533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5908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BD40F663-AACE-49A7-AAD4-870761B333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5908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F116A396-553F-492A-9965-4C44FBD04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5908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578759FE-FAD3-4F4C-876E-812FB724F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5908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CD28BFAF-F0C0-470A-826E-13210BE98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5908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37896" name="Rectangle 8">
            <a:extLst>
              <a:ext uri="{FF2B5EF4-FFF2-40B4-BE49-F238E27FC236}">
                <a16:creationId xmlns:a16="http://schemas.microsoft.com/office/drawing/2014/main" id="{984821A3-FD5C-4C56-9055-7BC00F669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5908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37897" name="Rectangle 9">
            <a:extLst>
              <a:ext uri="{FF2B5EF4-FFF2-40B4-BE49-F238E27FC236}">
                <a16:creationId xmlns:a16="http://schemas.microsoft.com/office/drawing/2014/main" id="{D3A002A9-C321-493F-8DB4-801088567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5908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37898" name="Rectangle 10">
            <a:extLst>
              <a:ext uri="{FF2B5EF4-FFF2-40B4-BE49-F238E27FC236}">
                <a16:creationId xmlns:a16="http://schemas.microsoft.com/office/drawing/2014/main" id="{EAFBFD0E-3A81-45A7-B426-9E4AAD1B5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5908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37899" name="Rectangle 11">
            <a:extLst>
              <a:ext uri="{FF2B5EF4-FFF2-40B4-BE49-F238E27FC236}">
                <a16:creationId xmlns:a16="http://schemas.microsoft.com/office/drawing/2014/main" id="{05EC69A6-A0DF-4A00-841D-BD6066A59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5908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37901" name="Line 13">
            <a:extLst>
              <a:ext uri="{FF2B5EF4-FFF2-40B4-BE49-F238E27FC236}">
                <a16:creationId xmlns:a16="http://schemas.microsoft.com/office/drawing/2014/main" id="{DDC38CBC-494B-4939-9CA5-1B2662FD3B3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5908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2" name="Line 14">
            <a:extLst>
              <a:ext uri="{FF2B5EF4-FFF2-40B4-BE49-F238E27FC236}">
                <a16:creationId xmlns:a16="http://schemas.microsoft.com/office/drawing/2014/main" id="{12AB2B28-6492-4DEB-BF16-EDFAE9992AF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5908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3" name="Line 15">
            <a:extLst>
              <a:ext uri="{FF2B5EF4-FFF2-40B4-BE49-F238E27FC236}">
                <a16:creationId xmlns:a16="http://schemas.microsoft.com/office/drawing/2014/main" id="{EA42D536-EC25-4D3A-BB90-2500844D20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114800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4" name="Line 16">
            <a:extLst>
              <a:ext uri="{FF2B5EF4-FFF2-40B4-BE49-F238E27FC236}">
                <a16:creationId xmlns:a16="http://schemas.microsoft.com/office/drawing/2014/main" id="{31369793-CEF0-43AA-A9AF-DAAB4D1BC5A2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41148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5" name="Text Box 17">
            <a:extLst>
              <a:ext uri="{FF2B5EF4-FFF2-40B4-BE49-F238E27FC236}">
                <a16:creationId xmlns:a16="http://schemas.microsoft.com/office/drawing/2014/main" id="{A4CE5BFA-C483-49DB-8694-8F04F71AE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191000"/>
            <a:ext cx="1938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&lt;= data[pivot]</a:t>
            </a:r>
          </a:p>
        </p:txBody>
      </p:sp>
      <p:sp>
        <p:nvSpPr>
          <p:cNvPr id="37906" name="Text Box 18">
            <a:extLst>
              <a:ext uri="{FF2B5EF4-FFF2-40B4-BE49-F238E27FC236}">
                <a16:creationId xmlns:a16="http://schemas.microsoft.com/office/drawing/2014/main" id="{4945ADFB-B235-49D5-BCE0-7D2A76FF0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4191000"/>
            <a:ext cx="1766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&gt; data[pivot]</a:t>
            </a:r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590FF9F9-28D5-4EC8-B6FD-EDDD6D829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5325" y="3175650"/>
            <a:ext cx="5822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1        2	     3       4       5       6      7       8      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FE7AE-F134-4B0A-BCF7-5FBE756F7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747B0CB2-14AA-44C7-AD91-0D94980A4B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Recursion: Quicksort Sub-arrays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FB4482F1-6410-48AE-9E67-C8FD615BB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5908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6A0E1777-1911-4126-B3F6-48DAD7C363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5908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4227F5E4-72D0-44DB-8560-B68929339C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5908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5CF83C2F-C29E-4902-A437-D1183CE75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5908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54EBECE5-7BCC-4890-ABCD-55EED0D2C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590800"/>
            <a:ext cx="6096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38920" name="Rectangle 8">
            <a:extLst>
              <a:ext uri="{FF2B5EF4-FFF2-40B4-BE49-F238E27FC236}">
                <a16:creationId xmlns:a16="http://schemas.microsoft.com/office/drawing/2014/main" id="{503CAA84-EBD3-4A7F-A5BD-2BC874B9F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5908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38921" name="Rectangle 9">
            <a:extLst>
              <a:ext uri="{FF2B5EF4-FFF2-40B4-BE49-F238E27FC236}">
                <a16:creationId xmlns:a16="http://schemas.microsoft.com/office/drawing/2014/main" id="{8D64E30A-4A0B-4CAF-868F-43E8FB352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5908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38922" name="Rectangle 10">
            <a:extLst>
              <a:ext uri="{FF2B5EF4-FFF2-40B4-BE49-F238E27FC236}">
                <a16:creationId xmlns:a16="http://schemas.microsoft.com/office/drawing/2014/main" id="{85D23F43-5D4A-462A-9CAE-6A58EC68A2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5908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38923" name="Rectangle 11">
            <a:extLst>
              <a:ext uri="{FF2B5EF4-FFF2-40B4-BE49-F238E27FC236}">
                <a16:creationId xmlns:a16="http://schemas.microsoft.com/office/drawing/2014/main" id="{698012D4-1170-42EA-BC11-4562F0AEF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5908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38925" name="Line 13">
            <a:extLst>
              <a:ext uri="{FF2B5EF4-FFF2-40B4-BE49-F238E27FC236}">
                <a16:creationId xmlns:a16="http://schemas.microsoft.com/office/drawing/2014/main" id="{E41FA0D8-278F-4D60-996F-992DE696D26E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5908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6" name="Line 14">
            <a:extLst>
              <a:ext uri="{FF2B5EF4-FFF2-40B4-BE49-F238E27FC236}">
                <a16:creationId xmlns:a16="http://schemas.microsoft.com/office/drawing/2014/main" id="{864D5722-A66D-4E7A-ADEE-1E848C5D031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5908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7" name="Line 15">
            <a:extLst>
              <a:ext uri="{FF2B5EF4-FFF2-40B4-BE49-F238E27FC236}">
                <a16:creationId xmlns:a16="http://schemas.microsoft.com/office/drawing/2014/main" id="{0351C6C9-49D2-4ADE-ABD4-17D45CABB0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114800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8" name="Line 16">
            <a:extLst>
              <a:ext uri="{FF2B5EF4-FFF2-40B4-BE49-F238E27FC236}">
                <a16:creationId xmlns:a16="http://schemas.microsoft.com/office/drawing/2014/main" id="{EABA3028-C085-4F92-8B95-9E7B05C0711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41148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9" name="Text Box 17">
            <a:extLst>
              <a:ext uri="{FF2B5EF4-FFF2-40B4-BE49-F238E27FC236}">
                <a16:creationId xmlns:a16="http://schemas.microsoft.com/office/drawing/2014/main" id="{3F5C94B1-615F-4A6B-A18D-E48FC0C5B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191000"/>
            <a:ext cx="1938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&lt;= data[pivot]</a:t>
            </a:r>
          </a:p>
        </p:txBody>
      </p:sp>
      <p:sp>
        <p:nvSpPr>
          <p:cNvPr id="38930" name="Text Box 18">
            <a:extLst>
              <a:ext uri="{FF2B5EF4-FFF2-40B4-BE49-F238E27FC236}">
                <a16:creationId xmlns:a16="http://schemas.microsoft.com/office/drawing/2014/main" id="{0DDB8833-3207-40D6-B90A-26E252899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4191000"/>
            <a:ext cx="1766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&gt; data[pivot]</a:t>
            </a:r>
          </a:p>
        </p:txBody>
      </p:sp>
      <p:sp>
        <p:nvSpPr>
          <p:cNvPr id="38933" name="AutoShape 21">
            <a:extLst>
              <a:ext uri="{FF2B5EF4-FFF2-40B4-BE49-F238E27FC236}">
                <a16:creationId xmlns:a16="http://schemas.microsoft.com/office/drawing/2014/main" id="{5095A712-290F-4195-BC70-504B8F003919}"/>
              </a:ext>
            </a:extLst>
          </p:cNvPr>
          <p:cNvSpPr>
            <a:spLocks/>
          </p:cNvSpPr>
          <p:nvPr/>
        </p:nvSpPr>
        <p:spPr bwMode="auto">
          <a:xfrm rot="5400000" flipV="1">
            <a:off x="3009900" y="1257300"/>
            <a:ext cx="152400" cy="2362200"/>
          </a:xfrm>
          <a:prstGeom prst="leftBrace">
            <a:avLst>
              <a:gd name="adj1" fmla="val 129167"/>
              <a:gd name="adj2" fmla="val 50000"/>
            </a:avLst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4" name="AutoShape 22">
            <a:extLst>
              <a:ext uri="{FF2B5EF4-FFF2-40B4-BE49-F238E27FC236}">
                <a16:creationId xmlns:a16="http://schemas.microsoft.com/office/drawing/2014/main" id="{883EDC2D-7225-44F7-8468-DA495782E4DA}"/>
              </a:ext>
            </a:extLst>
          </p:cNvPr>
          <p:cNvSpPr>
            <a:spLocks/>
          </p:cNvSpPr>
          <p:nvPr/>
        </p:nvSpPr>
        <p:spPr bwMode="auto">
          <a:xfrm rot="5400000" flipV="1">
            <a:off x="6057900" y="1257300"/>
            <a:ext cx="152400" cy="2362200"/>
          </a:xfrm>
          <a:prstGeom prst="leftBrace">
            <a:avLst>
              <a:gd name="adj1" fmla="val 129167"/>
              <a:gd name="adj2" fmla="val 50000"/>
            </a:avLst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13">
            <a:extLst>
              <a:ext uri="{FF2B5EF4-FFF2-40B4-BE49-F238E27FC236}">
                <a16:creationId xmlns:a16="http://schemas.microsoft.com/office/drawing/2014/main" id="{A201078C-355B-4512-B065-C4595F595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5325" y="3205485"/>
            <a:ext cx="5822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1        2	     3       4       5       6      7       8      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A125D3-D89A-487F-B634-06AB30745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Rectangle 2">
            <a:extLst>
              <a:ext uri="{FF2B5EF4-FFF2-40B4-BE49-F238E27FC236}">
                <a16:creationId xmlns:a16="http://schemas.microsoft.com/office/drawing/2014/main" id="{1F0E699F-5D59-4DA8-919D-063ED00CC3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</a:t>
            </a:r>
          </a:p>
        </p:txBody>
      </p:sp>
      <p:sp>
        <p:nvSpPr>
          <p:cNvPr id="73732" name="Slide Number Placeholder 5">
            <a:extLst>
              <a:ext uri="{FF2B5EF4-FFF2-40B4-BE49-F238E27FC236}">
                <a16:creationId xmlns:a16="http://schemas.microsoft.com/office/drawing/2014/main" id="{3C9EF53C-36D6-4E30-BC10-8CB80DFA2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0D17061-206E-435A-8E47-5F3B2C01F744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39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grpSp>
        <p:nvGrpSpPr>
          <p:cNvPr id="1012739" name="Group 3">
            <a:extLst>
              <a:ext uri="{FF2B5EF4-FFF2-40B4-BE49-F238E27FC236}">
                <a16:creationId xmlns:a16="http://schemas.microsoft.com/office/drawing/2014/main" id="{7C1D4621-537D-42D7-9ED4-143BF1F20913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1828800"/>
            <a:ext cx="3306763" cy="1066800"/>
            <a:chOff x="3072" y="1152"/>
            <a:chExt cx="2083" cy="672"/>
          </a:xfrm>
        </p:grpSpPr>
        <p:grpSp>
          <p:nvGrpSpPr>
            <p:cNvPr id="73867" name="Group 4">
              <a:extLst>
                <a:ext uri="{FF2B5EF4-FFF2-40B4-BE49-F238E27FC236}">
                  <a16:creationId xmlns:a16="http://schemas.microsoft.com/office/drawing/2014/main" id="{74431EDA-1FD4-4CBD-AAD9-B7424FEF39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72" y="1152"/>
              <a:ext cx="2083" cy="267"/>
              <a:chOff x="480" y="1152"/>
              <a:chExt cx="2083" cy="267"/>
            </a:xfrm>
          </p:grpSpPr>
          <p:sp>
            <p:nvSpPr>
              <p:cNvPr id="73872" name="Rectangle 5">
                <a:extLst>
                  <a:ext uri="{FF2B5EF4-FFF2-40B4-BE49-F238E27FC236}">
                    <a16:creationId xmlns:a16="http://schemas.microsoft.com/office/drawing/2014/main" id="{F8DB57A2-9427-4F85-821F-8B1B5340A6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3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7</a:t>
                </a:r>
              </a:p>
            </p:txBody>
          </p:sp>
          <p:sp>
            <p:nvSpPr>
              <p:cNvPr id="73873" name="Rectangle 6">
                <a:extLst>
                  <a:ext uri="{FF2B5EF4-FFF2-40B4-BE49-F238E27FC236}">
                    <a16:creationId xmlns:a16="http://schemas.microsoft.com/office/drawing/2014/main" id="{8D3D73E5-997C-4633-9299-266E6DF1CB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2" y="1152"/>
                <a:ext cx="261" cy="267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73874" name="Rectangle 7">
                <a:extLst>
                  <a:ext uri="{FF2B5EF4-FFF2-40B4-BE49-F238E27FC236}">
                    <a16:creationId xmlns:a16="http://schemas.microsoft.com/office/drawing/2014/main" id="{AFEE170A-0DA5-45B2-941C-132A5FAFB5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2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1</a:t>
                </a:r>
              </a:p>
            </p:txBody>
          </p:sp>
          <p:sp>
            <p:nvSpPr>
              <p:cNvPr id="73875" name="Rectangle 8">
                <a:extLst>
                  <a:ext uri="{FF2B5EF4-FFF2-40B4-BE49-F238E27FC236}">
                    <a16:creationId xmlns:a16="http://schemas.microsoft.com/office/drawing/2014/main" id="{B752C851-5CD9-4469-A0AA-125FEE351F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2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4</a:t>
                </a:r>
              </a:p>
            </p:txBody>
          </p:sp>
          <p:sp>
            <p:nvSpPr>
              <p:cNvPr id="73876" name="Rectangle 9">
                <a:extLst>
                  <a:ext uri="{FF2B5EF4-FFF2-40B4-BE49-F238E27FC236}">
                    <a16:creationId xmlns:a16="http://schemas.microsoft.com/office/drawing/2014/main" id="{CB8787C5-0966-4DCF-B0A8-323C07CFA3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1" y="1152"/>
                <a:ext cx="261" cy="267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6</a:t>
                </a:r>
              </a:p>
            </p:txBody>
          </p:sp>
          <p:sp>
            <p:nvSpPr>
              <p:cNvPr id="73877" name="Rectangle 10">
                <a:extLst>
                  <a:ext uri="{FF2B5EF4-FFF2-40B4-BE49-F238E27FC236}">
                    <a16:creationId xmlns:a16="http://schemas.microsoft.com/office/drawing/2014/main" id="{06D359B7-4BFB-44C4-A674-91C172459A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1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2</a:t>
                </a:r>
              </a:p>
            </p:txBody>
          </p:sp>
          <p:sp>
            <p:nvSpPr>
              <p:cNvPr id="73878" name="Rectangle 11">
                <a:extLst>
                  <a:ext uri="{FF2B5EF4-FFF2-40B4-BE49-F238E27FC236}">
                    <a16:creationId xmlns:a16="http://schemas.microsoft.com/office/drawing/2014/main" id="{5393B4DD-D636-4544-AE78-525766908F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0" y="1152"/>
                <a:ext cx="261" cy="267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73879" name="Rectangle 12">
                <a:extLst>
                  <a:ext uri="{FF2B5EF4-FFF2-40B4-BE49-F238E27FC236}">
                    <a16:creationId xmlns:a16="http://schemas.microsoft.com/office/drawing/2014/main" id="{186B3F0A-D39D-40EE-B078-0DB1FE82B9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5</a:t>
                </a:r>
              </a:p>
            </p:txBody>
          </p:sp>
          <p:sp>
            <p:nvSpPr>
              <p:cNvPr id="73880" name="Line 13">
                <a:extLst>
                  <a:ext uri="{FF2B5EF4-FFF2-40B4-BE49-F238E27FC236}">
                    <a16:creationId xmlns:a16="http://schemas.microsoft.com/office/drawing/2014/main" id="{6A49C530-AEB3-413A-BF00-2F649D1255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81" name="Line 14">
                <a:extLst>
                  <a:ext uri="{FF2B5EF4-FFF2-40B4-BE49-F238E27FC236}">
                    <a16:creationId xmlns:a16="http://schemas.microsoft.com/office/drawing/2014/main" id="{ABEB29B3-CBC5-47F5-8ED4-5BA3947466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1419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82" name="Line 15">
                <a:extLst>
                  <a:ext uri="{FF2B5EF4-FFF2-40B4-BE49-F238E27FC236}">
                    <a16:creationId xmlns:a16="http://schemas.microsoft.com/office/drawing/2014/main" id="{F8353DC4-0CFF-4C61-8BBA-26D1D2616D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83" name="Line 16">
                <a:extLst>
                  <a:ext uri="{FF2B5EF4-FFF2-40B4-BE49-F238E27FC236}">
                    <a16:creationId xmlns:a16="http://schemas.microsoft.com/office/drawing/2014/main" id="{7FE560E3-6981-4DC6-BB27-EA4A0B1176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40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84" name="Line 17">
                <a:extLst>
                  <a:ext uri="{FF2B5EF4-FFF2-40B4-BE49-F238E27FC236}">
                    <a16:creationId xmlns:a16="http://schemas.microsoft.com/office/drawing/2014/main" id="{555E6641-8121-4DAC-95E0-C0669F888F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85" name="Line 18">
                <a:extLst>
                  <a:ext uri="{FF2B5EF4-FFF2-40B4-BE49-F238E27FC236}">
                    <a16:creationId xmlns:a16="http://schemas.microsoft.com/office/drawing/2014/main" id="{F980C242-8207-429B-B7C1-1659DEC8CA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86" name="Line 19">
                <a:extLst>
                  <a:ext uri="{FF2B5EF4-FFF2-40B4-BE49-F238E27FC236}">
                    <a16:creationId xmlns:a16="http://schemas.microsoft.com/office/drawing/2014/main" id="{00216CDB-14FC-4F24-A792-F57761C4E8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2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87" name="Line 20">
                <a:extLst>
                  <a:ext uri="{FF2B5EF4-FFF2-40B4-BE49-F238E27FC236}">
                    <a16:creationId xmlns:a16="http://schemas.microsoft.com/office/drawing/2014/main" id="{8961733C-9674-42FB-BAEC-BE806A7909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8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88" name="Line 21">
                <a:extLst>
                  <a:ext uri="{FF2B5EF4-FFF2-40B4-BE49-F238E27FC236}">
                    <a16:creationId xmlns:a16="http://schemas.microsoft.com/office/drawing/2014/main" id="{9F1AAD00-A496-4DB2-9671-5C9729B140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4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89" name="Line 22">
                <a:extLst>
                  <a:ext uri="{FF2B5EF4-FFF2-40B4-BE49-F238E27FC236}">
                    <a16:creationId xmlns:a16="http://schemas.microsoft.com/office/drawing/2014/main" id="{42A37B3D-10B2-4575-BD80-674A2EE4AA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3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90" name="Line 23">
                <a:extLst>
                  <a:ext uri="{FF2B5EF4-FFF2-40B4-BE49-F238E27FC236}">
                    <a16:creationId xmlns:a16="http://schemas.microsoft.com/office/drawing/2014/main" id="{C18A1CF6-1E77-4485-BC11-08211148BE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3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3868" name="Text Box 24">
              <a:extLst>
                <a:ext uri="{FF2B5EF4-FFF2-40B4-BE49-F238E27FC236}">
                  <a16:creationId xmlns:a16="http://schemas.microsoft.com/office/drawing/2014/main" id="{F843EF74-10FF-48CD-8B24-7A7F0A058B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6" y="1593"/>
              <a:ext cx="1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</a:t>
              </a:r>
            </a:p>
          </p:txBody>
        </p:sp>
        <p:sp>
          <p:nvSpPr>
            <p:cNvPr id="73869" name="Text Box 25">
              <a:extLst>
                <a:ext uri="{FF2B5EF4-FFF2-40B4-BE49-F238E27FC236}">
                  <a16:creationId xmlns:a16="http://schemas.microsoft.com/office/drawing/2014/main" id="{46D8AF89-098B-4940-A087-FC8EDAE11C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4" y="1593"/>
              <a:ext cx="1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j</a:t>
              </a:r>
            </a:p>
          </p:txBody>
        </p:sp>
        <p:sp>
          <p:nvSpPr>
            <p:cNvPr id="73870" name="Line 26">
              <a:extLst>
                <a:ext uri="{FF2B5EF4-FFF2-40B4-BE49-F238E27FC236}">
                  <a16:creationId xmlns:a16="http://schemas.microsoft.com/office/drawing/2014/main" id="{90D09B54-B3EC-459F-8B9C-BB2AC921A0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90" y="144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71" name="Line 27">
              <a:extLst>
                <a:ext uri="{FF2B5EF4-FFF2-40B4-BE49-F238E27FC236}">
                  <a16:creationId xmlns:a16="http://schemas.microsoft.com/office/drawing/2014/main" id="{48B37525-17E1-479A-AECE-0ED0337225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78" y="144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12764" name="Group 28">
            <a:extLst>
              <a:ext uri="{FF2B5EF4-FFF2-40B4-BE49-F238E27FC236}">
                <a16:creationId xmlns:a16="http://schemas.microsoft.com/office/drawing/2014/main" id="{530B3DCC-FA52-419B-9C28-1806745C7D1C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3505200"/>
            <a:ext cx="3306763" cy="1066800"/>
            <a:chOff x="384" y="2208"/>
            <a:chExt cx="2083" cy="672"/>
          </a:xfrm>
        </p:grpSpPr>
        <p:grpSp>
          <p:nvGrpSpPr>
            <p:cNvPr id="73843" name="Group 29">
              <a:extLst>
                <a:ext uri="{FF2B5EF4-FFF2-40B4-BE49-F238E27FC236}">
                  <a16:creationId xmlns:a16="http://schemas.microsoft.com/office/drawing/2014/main" id="{C2B0D5F4-AAF6-4E94-AA46-BBF26AAB75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" y="2208"/>
              <a:ext cx="2083" cy="267"/>
              <a:chOff x="480" y="1152"/>
              <a:chExt cx="2083" cy="267"/>
            </a:xfrm>
          </p:grpSpPr>
          <p:sp>
            <p:nvSpPr>
              <p:cNvPr id="73848" name="Rectangle 30">
                <a:extLst>
                  <a:ext uri="{FF2B5EF4-FFF2-40B4-BE49-F238E27FC236}">
                    <a16:creationId xmlns:a16="http://schemas.microsoft.com/office/drawing/2014/main" id="{C71022B1-7786-4463-8677-2F951F415E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3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7</a:t>
                </a:r>
              </a:p>
            </p:txBody>
          </p:sp>
          <p:sp>
            <p:nvSpPr>
              <p:cNvPr id="73849" name="Rectangle 31">
                <a:extLst>
                  <a:ext uri="{FF2B5EF4-FFF2-40B4-BE49-F238E27FC236}">
                    <a16:creationId xmlns:a16="http://schemas.microsoft.com/office/drawing/2014/main" id="{3E727362-CAA3-4EDB-B6DF-15844965E8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2" y="1152"/>
                <a:ext cx="261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5</a:t>
                </a:r>
              </a:p>
            </p:txBody>
          </p:sp>
          <p:sp>
            <p:nvSpPr>
              <p:cNvPr id="73850" name="Rectangle 32">
                <a:extLst>
                  <a:ext uri="{FF2B5EF4-FFF2-40B4-BE49-F238E27FC236}">
                    <a16:creationId xmlns:a16="http://schemas.microsoft.com/office/drawing/2014/main" id="{1E00423F-2623-4516-A3BC-6786962D15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2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1</a:t>
                </a:r>
              </a:p>
            </p:txBody>
          </p:sp>
          <p:sp>
            <p:nvSpPr>
              <p:cNvPr id="73851" name="Rectangle 33">
                <a:extLst>
                  <a:ext uri="{FF2B5EF4-FFF2-40B4-BE49-F238E27FC236}">
                    <a16:creationId xmlns:a16="http://schemas.microsoft.com/office/drawing/2014/main" id="{DCA659CA-E5DD-45B7-AEC2-6A0B1BBE20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2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4</a:t>
                </a:r>
              </a:p>
            </p:txBody>
          </p:sp>
          <p:sp>
            <p:nvSpPr>
              <p:cNvPr id="73852" name="Rectangle 34">
                <a:extLst>
                  <a:ext uri="{FF2B5EF4-FFF2-40B4-BE49-F238E27FC236}">
                    <a16:creationId xmlns:a16="http://schemas.microsoft.com/office/drawing/2014/main" id="{94D59FEF-5AFC-4D04-99E6-87AD8A7273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1" y="1152"/>
                <a:ext cx="261" cy="267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6</a:t>
                </a:r>
              </a:p>
            </p:txBody>
          </p:sp>
          <p:sp>
            <p:nvSpPr>
              <p:cNvPr id="73853" name="Rectangle 35">
                <a:extLst>
                  <a:ext uri="{FF2B5EF4-FFF2-40B4-BE49-F238E27FC236}">
                    <a16:creationId xmlns:a16="http://schemas.microsoft.com/office/drawing/2014/main" id="{59041B31-B7DC-4386-BE2A-5D232BF96B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1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2</a:t>
                </a:r>
              </a:p>
            </p:txBody>
          </p:sp>
          <p:sp>
            <p:nvSpPr>
              <p:cNvPr id="73854" name="Rectangle 36">
                <a:extLst>
                  <a:ext uri="{FF2B5EF4-FFF2-40B4-BE49-F238E27FC236}">
                    <a16:creationId xmlns:a16="http://schemas.microsoft.com/office/drawing/2014/main" id="{47B26C45-7FA7-442D-8EB2-6EA0013F14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0" y="1152"/>
                <a:ext cx="261" cy="267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73855" name="Rectangle 37">
                <a:extLst>
                  <a:ext uri="{FF2B5EF4-FFF2-40B4-BE49-F238E27FC236}">
                    <a16:creationId xmlns:a16="http://schemas.microsoft.com/office/drawing/2014/main" id="{B4E987C8-4B1C-460F-ADF6-C1366F00F8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73856" name="Line 38">
                <a:extLst>
                  <a:ext uri="{FF2B5EF4-FFF2-40B4-BE49-F238E27FC236}">
                    <a16:creationId xmlns:a16="http://schemas.microsoft.com/office/drawing/2014/main" id="{5ECE247E-9F07-48BD-B5A1-81866B28B8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57" name="Line 39">
                <a:extLst>
                  <a:ext uri="{FF2B5EF4-FFF2-40B4-BE49-F238E27FC236}">
                    <a16:creationId xmlns:a16="http://schemas.microsoft.com/office/drawing/2014/main" id="{D9331F7D-5E89-4841-9672-CF5AD83E60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1419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58" name="Line 40">
                <a:extLst>
                  <a:ext uri="{FF2B5EF4-FFF2-40B4-BE49-F238E27FC236}">
                    <a16:creationId xmlns:a16="http://schemas.microsoft.com/office/drawing/2014/main" id="{CD0B2152-E0A6-46FE-9684-3D659343BF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59" name="Line 41">
                <a:extLst>
                  <a:ext uri="{FF2B5EF4-FFF2-40B4-BE49-F238E27FC236}">
                    <a16:creationId xmlns:a16="http://schemas.microsoft.com/office/drawing/2014/main" id="{874C9E3A-91C0-40C8-A36F-C097B2A5BE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40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60" name="Line 42">
                <a:extLst>
                  <a:ext uri="{FF2B5EF4-FFF2-40B4-BE49-F238E27FC236}">
                    <a16:creationId xmlns:a16="http://schemas.microsoft.com/office/drawing/2014/main" id="{47DF9DA8-F882-4CD6-94A6-3BA2AF0759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61" name="Line 43">
                <a:extLst>
                  <a:ext uri="{FF2B5EF4-FFF2-40B4-BE49-F238E27FC236}">
                    <a16:creationId xmlns:a16="http://schemas.microsoft.com/office/drawing/2014/main" id="{4601A66D-C098-4E98-BCF4-65CC1C3386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62" name="Line 44">
                <a:extLst>
                  <a:ext uri="{FF2B5EF4-FFF2-40B4-BE49-F238E27FC236}">
                    <a16:creationId xmlns:a16="http://schemas.microsoft.com/office/drawing/2014/main" id="{425675F4-9D6D-4073-9FBE-E21BD4A0E0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2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63" name="Line 45">
                <a:extLst>
                  <a:ext uri="{FF2B5EF4-FFF2-40B4-BE49-F238E27FC236}">
                    <a16:creationId xmlns:a16="http://schemas.microsoft.com/office/drawing/2014/main" id="{2C46D62B-97DD-45AE-9FD7-3D58F545EC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8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64" name="Line 46">
                <a:extLst>
                  <a:ext uri="{FF2B5EF4-FFF2-40B4-BE49-F238E27FC236}">
                    <a16:creationId xmlns:a16="http://schemas.microsoft.com/office/drawing/2014/main" id="{63A8AD9F-9456-4514-B7A3-E5562C9E0C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4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65" name="Line 47">
                <a:extLst>
                  <a:ext uri="{FF2B5EF4-FFF2-40B4-BE49-F238E27FC236}">
                    <a16:creationId xmlns:a16="http://schemas.microsoft.com/office/drawing/2014/main" id="{99867041-B723-4A76-AA69-00A9ACBFCA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3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66" name="Line 48">
                <a:extLst>
                  <a:ext uri="{FF2B5EF4-FFF2-40B4-BE49-F238E27FC236}">
                    <a16:creationId xmlns:a16="http://schemas.microsoft.com/office/drawing/2014/main" id="{EFE418ED-BEA3-4DEB-A019-6AC697D531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3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3844" name="Text Box 49">
              <a:extLst>
                <a:ext uri="{FF2B5EF4-FFF2-40B4-BE49-F238E27FC236}">
                  <a16:creationId xmlns:a16="http://schemas.microsoft.com/office/drawing/2014/main" id="{8594CE8A-1D06-473B-84F0-9204388970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" y="2649"/>
              <a:ext cx="1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</a:t>
              </a:r>
            </a:p>
          </p:txBody>
        </p:sp>
        <p:sp>
          <p:nvSpPr>
            <p:cNvPr id="73845" name="Text Box 50">
              <a:extLst>
                <a:ext uri="{FF2B5EF4-FFF2-40B4-BE49-F238E27FC236}">
                  <a16:creationId xmlns:a16="http://schemas.microsoft.com/office/drawing/2014/main" id="{C09D5592-344F-4404-A145-40B24F81FB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2649"/>
              <a:ext cx="1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j</a:t>
              </a:r>
            </a:p>
          </p:txBody>
        </p:sp>
        <p:sp>
          <p:nvSpPr>
            <p:cNvPr id="73846" name="Line 51">
              <a:extLst>
                <a:ext uri="{FF2B5EF4-FFF2-40B4-BE49-F238E27FC236}">
                  <a16:creationId xmlns:a16="http://schemas.microsoft.com/office/drawing/2014/main" id="{10666CE1-E5F2-452D-8D76-0B8518A7AD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2" y="250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47" name="Line 52">
              <a:extLst>
                <a:ext uri="{FF2B5EF4-FFF2-40B4-BE49-F238E27FC236}">
                  <a16:creationId xmlns:a16="http://schemas.microsoft.com/office/drawing/2014/main" id="{D859F7D7-AB40-4701-B953-86D1E9DD13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90" y="250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12789" name="Group 53">
            <a:extLst>
              <a:ext uri="{FF2B5EF4-FFF2-40B4-BE49-F238E27FC236}">
                <a16:creationId xmlns:a16="http://schemas.microsoft.com/office/drawing/2014/main" id="{995C8E9E-2F65-4F5E-BCCD-9742FD595474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3505200"/>
            <a:ext cx="3306763" cy="1066800"/>
            <a:chOff x="3072" y="2208"/>
            <a:chExt cx="2083" cy="672"/>
          </a:xfrm>
        </p:grpSpPr>
        <p:grpSp>
          <p:nvGrpSpPr>
            <p:cNvPr id="73819" name="Group 54">
              <a:extLst>
                <a:ext uri="{FF2B5EF4-FFF2-40B4-BE49-F238E27FC236}">
                  <a16:creationId xmlns:a16="http://schemas.microsoft.com/office/drawing/2014/main" id="{A8E5CB61-9025-46B7-9580-F706AFAA51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72" y="2208"/>
              <a:ext cx="2083" cy="267"/>
              <a:chOff x="480" y="1152"/>
              <a:chExt cx="2083" cy="267"/>
            </a:xfrm>
          </p:grpSpPr>
          <p:sp>
            <p:nvSpPr>
              <p:cNvPr id="73824" name="Rectangle 55">
                <a:extLst>
                  <a:ext uri="{FF2B5EF4-FFF2-40B4-BE49-F238E27FC236}">
                    <a16:creationId xmlns:a16="http://schemas.microsoft.com/office/drawing/2014/main" id="{0526B3EF-63CE-41DC-9BAF-AFD69BB415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3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7</a:t>
                </a:r>
              </a:p>
            </p:txBody>
          </p:sp>
          <p:sp>
            <p:nvSpPr>
              <p:cNvPr id="73825" name="Rectangle 56">
                <a:extLst>
                  <a:ext uri="{FF2B5EF4-FFF2-40B4-BE49-F238E27FC236}">
                    <a16:creationId xmlns:a16="http://schemas.microsoft.com/office/drawing/2014/main" id="{9CF84176-C050-4DF3-B43C-A7AB4D4DC8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2" y="1152"/>
                <a:ext cx="261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5</a:t>
                </a:r>
              </a:p>
            </p:txBody>
          </p:sp>
          <p:sp>
            <p:nvSpPr>
              <p:cNvPr id="73826" name="Rectangle 57">
                <a:extLst>
                  <a:ext uri="{FF2B5EF4-FFF2-40B4-BE49-F238E27FC236}">
                    <a16:creationId xmlns:a16="http://schemas.microsoft.com/office/drawing/2014/main" id="{2951AB99-4F18-452A-99BB-EE12175D20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2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1</a:t>
                </a:r>
              </a:p>
            </p:txBody>
          </p:sp>
          <p:sp>
            <p:nvSpPr>
              <p:cNvPr id="73827" name="Rectangle 58">
                <a:extLst>
                  <a:ext uri="{FF2B5EF4-FFF2-40B4-BE49-F238E27FC236}">
                    <a16:creationId xmlns:a16="http://schemas.microsoft.com/office/drawing/2014/main" id="{9F9D0777-D184-4652-97D7-6154AF0502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2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4</a:t>
                </a:r>
              </a:p>
            </p:txBody>
          </p:sp>
          <p:sp>
            <p:nvSpPr>
              <p:cNvPr id="73828" name="Rectangle 59">
                <a:extLst>
                  <a:ext uri="{FF2B5EF4-FFF2-40B4-BE49-F238E27FC236}">
                    <a16:creationId xmlns:a16="http://schemas.microsoft.com/office/drawing/2014/main" id="{4D259A5D-531A-4DE2-9C80-426F0A8923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1" y="1152"/>
                <a:ext cx="261" cy="267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6</a:t>
                </a:r>
              </a:p>
            </p:txBody>
          </p:sp>
          <p:sp>
            <p:nvSpPr>
              <p:cNvPr id="73829" name="Rectangle 60">
                <a:extLst>
                  <a:ext uri="{FF2B5EF4-FFF2-40B4-BE49-F238E27FC236}">
                    <a16:creationId xmlns:a16="http://schemas.microsoft.com/office/drawing/2014/main" id="{4A485ECF-0039-493D-8E21-91E9FCBA33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1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2</a:t>
                </a:r>
              </a:p>
            </p:txBody>
          </p:sp>
          <p:sp>
            <p:nvSpPr>
              <p:cNvPr id="73830" name="Rectangle 61">
                <a:extLst>
                  <a:ext uri="{FF2B5EF4-FFF2-40B4-BE49-F238E27FC236}">
                    <a16:creationId xmlns:a16="http://schemas.microsoft.com/office/drawing/2014/main" id="{C750E0B4-712B-4CE8-BA2E-8ECAC3F1D5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0" y="1152"/>
                <a:ext cx="261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73831" name="Rectangle 62">
                <a:extLst>
                  <a:ext uri="{FF2B5EF4-FFF2-40B4-BE49-F238E27FC236}">
                    <a16:creationId xmlns:a16="http://schemas.microsoft.com/office/drawing/2014/main" id="{4B1ADC74-BB4B-4F49-B060-5881F4937A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73832" name="Line 63">
                <a:extLst>
                  <a:ext uri="{FF2B5EF4-FFF2-40B4-BE49-F238E27FC236}">
                    <a16:creationId xmlns:a16="http://schemas.microsoft.com/office/drawing/2014/main" id="{45DF68E3-B58B-4E1C-8250-F0457AF6B7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33" name="Line 64">
                <a:extLst>
                  <a:ext uri="{FF2B5EF4-FFF2-40B4-BE49-F238E27FC236}">
                    <a16:creationId xmlns:a16="http://schemas.microsoft.com/office/drawing/2014/main" id="{9D37DC10-8BFD-4356-9638-F905791CEA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1419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34" name="Line 65">
                <a:extLst>
                  <a:ext uri="{FF2B5EF4-FFF2-40B4-BE49-F238E27FC236}">
                    <a16:creationId xmlns:a16="http://schemas.microsoft.com/office/drawing/2014/main" id="{D5CF1F6C-FF6D-4546-8F9A-A0A1AC4620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35" name="Line 66">
                <a:extLst>
                  <a:ext uri="{FF2B5EF4-FFF2-40B4-BE49-F238E27FC236}">
                    <a16:creationId xmlns:a16="http://schemas.microsoft.com/office/drawing/2014/main" id="{F6271532-AC76-4BBF-9099-CE7E1FB99E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40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36" name="Line 67">
                <a:extLst>
                  <a:ext uri="{FF2B5EF4-FFF2-40B4-BE49-F238E27FC236}">
                    <a16:creationId xmlns:a16="http://schemas.microsoft.com/office/drawing/2014/main" id="{D06F9F6A-D69A-4479-8967-B10EE1B676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37" name="Line 68">
                <a:extLst>
                  <a:ext uri="{FF2B5EF4-FFF2-40B4-BE49-F238E27FC236}">
                    <a16:creationId xmlns:a16="http://schemas.microsoft.com/office/drawing/2014/main" id="{92582CAC-BDC1-4A8F-B771-B1606398AF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38" name="Line 69">
                <a:extLst>
                  <a:ext uri="{FF2B5EF4-FFF2-40B4-BE49-F238E27FC236}">
                    <a16:creationId xmlns:a16="http://schemas.microsoft.com/office/drawing/2014/main" id="{0A17D406-1957-437A-8645-C8D571CAAA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2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39" name="Line 70">
                <a:extLst>
                  <a:ext uri="{FF2B5EF4-FFF2-40B4-BE49-F238E27FC236}">
                    <a16:creationId xmlns:a16="http://schemas.microsoft.com/office/drawing/2014/main" id="{C1B03F3F-0A15-46DC-B8CF-30B7BCE8B4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8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40" name="Line 71">
                <a:extLst>
                  <a:ext uri="{FF2B5EF4-FFF2-40B4-BE49-F238E27FC236}">
                    <a16:creationId xmlns:a16="http://schemas.microsoft.com/office/drawing/2014/main" id="{43223725-4DC9-4911-8978-F708560717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4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41" name="Line 72">
                <a:extLst>
                  <a:ext uri="{FF2B5EF4-FFF2-40B4-BE49-F238E27FC236}">
                    <a16:creationId xmlns:a16="http://schemas.microsoft.com/office/drawing/2014/main" id="{A95D8B7F-2C23-4844-AE32-053B29E5C1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3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42" name="Line 73">
                <a:extLst>
                  <a:ext uri="{FF2B5EF4-FFF2-40B4-BE49-F238E27FC236}">
                    <a16:creationId xmlns:a16="http://schemas.microsoft.com/office/drawing/2014/main" id="{494AD740-D45B-4B0D-AD6A-A6399E297A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3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3820" name="Text Box 74">
              <a:extLst>
                <a:ext uri="{FF2B5EF4-FFF2-40B4-BE49-F238E27FC236}">
                  <a16:creationId xmlns:a16="http://schemas.microsoft.com/office/drawing/2014/main" id="{FDA71E00-F207-47AE-8237-64C8228946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8" y="2649"/>
              <a:ext cx="1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</a:t>
              </a:r>
            </a:p>
          </p:txBody>
        </p:sp>
        <p:sp>
          <p:nvSpPr>
            <p:cNvPr id="73821" name="Text Box 75">
              <a:extLst>
                <a:ext uri="{FF2B5EF4-FFF2-40B4-BE49-F238E27FC236}">
                  <a16:creationId xmlns:a16="http://schemas.microsoft.com/office/drawing/2014/main" id="{704C6DAC-DD19-4841-B101-C529A32B62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6" y="2649"/>
              <a:ext cx="1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j</a:t>
              </a:r>
            </a:p>
          </p:txBody>
        </p:sp>
        <p:sp>
          <p:nvSpPr>
            <p:cNvPr id="73822" name="Line 76">
              <a:extLst>
                <a:ext uri="{FF2B5EF4-FFF2-40B4-BE49-F238E27FC236}">
                  <a16:creationId xmlns:a16="http://schemas.microsoft.com/office/drawing/2014/main" id="{7A30FCE3-7F13-4D05-A972-8015BE7221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62" y="250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23" name="Line 77">
              <a:extLst>
                <a:ext uri="{FF2B5EF4-FFF2-40B4-BE49-F238E27FC236}">
                  <a16:creationId xmlns:a16="http://schemas.microsoft.com/office/drawing/2014/main" id="{A9F22562-6E88-41DE-976B-3EFEC25FD6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90" y="250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12814" name="Group 78">
            <a:extLst>
              <a:ext uri="{FF2B5EF4-FFF2-40B4-BE49-F238E27FC236}">
                <a16:creationId xmlns:a16="http://schemas.microsoft.com/office/drawing/2014/main" id="{C139A41D-84EE-45E3-8E2B-AF3D47DFC839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5257800"/>
            <a:ext cx="3306763" cy="1066800"/>
            <a:chOff x="384" y="3312"/>
            <a:chExt cx="2083" cy="672"/>
          </a:xfrm>
        </p:grpSpPr>
        <p:grpSp>
          <p:nvGrpSpPr>
            <p:cNvPr id="73795" name="Group 79">
              <a:extLst>
                <a:ext uri="{FF2B5EF4-FFF2-40B4-BE49-F238E27FC236}">
                  <a16:creationId xmlns:a16="http://schemas.microsoft.com/office/drawing/2014/main" id="{220711D8-375A-4E6A-8213-C51B8501F8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" y="3312"/>
              <a:ext cx="2083" cy="267"/>
              <a:chOff x="480" y="1152"/>
              <a:chExt cx="2083" cy="267"/>
            </a:xfrm>
          </p:grpSpPr>
          <p:sp>
            <p:nvSpPr>
              <p:cNvPr id="73800" name="Rectangle 80">
                <a:extLst>
                  <a:ext uri="{FF2B5EF4-FFF2-40B4-BE49-F238E27FC236}">
                    <a16:creationId xmlns:a16="http://schemas.microsoft.com/office/drawing/2014/main" id="{7EE7B6E7-CEDC-42FE-9F6F-F94B6C9D45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3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7</a:t>
                </a:r>
              </a:p>
            </p:txBody>
          </p:sp>
          <p:sp>
            <p:nvSpPr>
              <p:cNvPr id="73801" name="Rectangle 81">
                <a:extLst>
                  <a:ext uri="{FF2B5EF4-FFF2-40B4-BE49-F238E27FC236}">
                    <a16:creationId xmlns:a16="http://schemas.microsoft.com/office/drawing/2014/main" id="{97A5D04A-9568-48D4-98E8-A763F0BE28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2" y="1152"/>
                <a:ext cx="261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5</a:t>
                </a:r>
              </a:p>
            </p:txBody>
          </p:sp>
          <p:sp>
            <p:nvSpPr>
              <p:cNvPr id="73802" name="Rectangle 82">
                <a:extLst>
                  <a:ext uri="{FF2B5EF4-FFF2-40B4-BE49-F238E27FC236}">
                    <a16:creationId xmlns:a16="http://schemas.microsoft.com/office/drawing/2014/main" id="{1CBCECC1-F88E-4E4F-90FC-96DFD743CC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2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6</a:t>
                </a:r>
              </a:p>
            </p:txBody>
          </p:sp>
          <p:sp>
            <p:nvSpPr>
              <p:cNvPr id="73803" name="Rectangle 83">
                <a:extLst>
                  <a:ext uri="{FF2B5EF4-FFF2-40B4-BE49-F238E27FC236}">
                    <a16:creationId xmlns:a16="http://schemas.microsoft.com/office/drawing/2014/main" id="{AD752067-07BA-447A-9E60-950F18EF28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2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4</a:t>
                </a:r>
              </a:p>
            </p:txBody>
          </p:sp>
          <p:sp>
            <p:nvSpPr>
              <p:cNvPr id="73804" name="Rectangle 84">
                <a:extLst>
                  <a:ext uri="{FF2B5EF4-FFF2-40B4-BE49-F238E27FC236}">
                    <a16:creationId xmlns:a16="http://schemas.microsoft.com/office/drawing/2014/main" id="{4A2B3478-227D-438C-8646-C946868268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1" y="1152"/>
                <a:ext cx="261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1</a:t>
                </a:r>
              </a:p>
            </p:txBody>
          </p:sp>
          <p:sp>
            <p:nvSpPr>
              <p:cNvPr id="73805" name="Rectangle 85">
                <a:extLst>
                  <a:ext uri="{FF2B5EF4-FFF2-40B4-BE49-F238E27FC236}">
                    <a16:creationId xmlns:a16="http://schemas.microsoft.com/office/drawing/2014/main" id="{3F0A7652-6F26-4550-8B99-6C18503E91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1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2</a:t>
                </a:r>
              </a:p>
            </p:txBody>
          </p:sp>
          <p:sp>
            <p:nvSpPr>
              <p:cNvPr id="73806" name="Rectangle 86">
                <a:extLst>
                  <a:ext uri="{FF2B5EF4-FFF2-40B4-BE49-F238E27FC236}">
                    <a16:creationId xmlns:a16="http://schemas.microsoft.com/office/drawing/2014/main" id="{412C9DCE-E3B0-45E8-9F3B-21E936D17F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0" y="1152"/>
                <a:ext cx="261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73807" name="Rectangle 87">
                <a:extLst>
                  <a:ext uri="{FF2B5EF4-FFF2-40B4-BE49-F238E27FC236}">
                    <a16:creationId xmlns:a16="http://schemas.microsoft.com/office/drawing/2014/main" id="{F3B71B6A-B326-41C3-97A5-81CF00BACD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73808" name="Line 88">
                <a:extLst>
                  <a:ext uri="{FF2B5EF4-FFF2-40B4-BE49-F238E27FC236}">
                    <a16:creationId xmlns:a16="http://schemas.microsoft.com/office/drawing/2014/main" id="{4300A717-AE68-4DC2-A6BB-87C43A4143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09" name="Line 89">
                <a:extLst>
                  <a:ext uri="{FF2B5EF4-FFF2-40B4-BE49-F238E27FC236}">
                    <a16:creationId xmlns:a16="http://schemas.microsoft.com/office/drawing/2014/main" id="{32CD5BDD-4224-4BC0-A3D2-2724D8AC17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1419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10" name="Line 90">
                <a:extLst>
                  <a:ext uri="{FF2B5EF4-FFF2-40B4-BE49-F238E27FC236}">
                    <a16:creationId xmlns:a16="http://schemas.microsoft.com/office/drawing/2014/main" id="{6BD6303E-3FC5-4306-A27C-C5796DC9C6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11" name="Line 91">
                <a:extLst>
                  <a:ext uri="{FF2B5EF4-FFF2-40B4-BE49-F238E27FC236}">
                    <a16:creationId xmlns:a16="http://schemas.microsoft.com/office/drawing/2014/main" id="{737956DE-FF8D-4350-BA93-27983AEC84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40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12" name="Line 92">
                <a:extLst>
                  <a:ext uri="{FF2B5EF4-FFF2-40B4-BE49-F238E27FC236}">
                    <a16:creationId xmlns:a16="http://schemas.microsoft.com/office/drawing/2014/main" id="{13B48682-3056-4511-A1E8-A252EF5496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13" name="Line 93">
                <a:extLst>
                  <a:ext uri="{FF2B5EF4-FFF2-40B4-BE49-F238E27FC236}">
                    <a16:creationId xmlns:a16="http://schemas.microsoft.com/office/drawing/2014/main" id="{71BB121A-81CB-4251-86C9-89C42BDB4A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14" name="Line 94">
                <a:extLst>
                  <a:ext uri="{FF2B5EF4-FFF2-40B4-BE49-F238E27FC236}">
                    <a16:creationId xmlns:a16="http://schemas.microsoft.com/office/drawing/2014/main" id="{9D710482-3EFF-4727-A65F-90A65C20CD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2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15" name="Line 95">
                <a:extLst>
                  <a:ext uri="{FF2B5EF4-FFF2-40B4-BE49-F238E27FC236}">
                    <a16:creationId xmlns:a16="http://schemas.microsoft.com/office/drawing/2014/main" id="{C3CBAFE2-C20C-4361-AB97-CCA227935F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8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16" name="Line 96">
                <a:extLst>
                  <a:ext uri="{FF2B5EF4-FFF2-40B4-BE49-F238E27FC236}">
                    <a16:creationId xmlns:a16="http://schemas.microsoft.com/office/drawing/2014/main" id="{E1264DEE-ED8F-4608-A2A1-ACE0DC8B56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4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17" name="Line 97">
                <a:extLst>
                  <a:ext uri="{FF2B5EF4-FFF2-40B4-BE49-F238E27FC236}">
                    <a16:creationId xmlns:a16="http://schemas.microsoft.com/office/drawing/2014/main" id="{00C7705C-2450-45DC-9B89-765B80486A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3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18" name="Line 98">
                <a:extLst>
                  <a:ext uri="{FF2B5EF4-FFF2-40B4-BE49-F238E27FC236}">
                    <a16:creationId xmlns:a16="http://schemas.microsoft.com/office/drawing/2014/main" id="{2B7D53F6-CDF5-4E44-85ED-0EF86F4EDA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3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3796" name="Text Box 99">
              <a:extLst>
                <a:ext uri="{FF2B5EF4-FFF2-40B4-BE49-F238E27FC236}">
                  <a16:creationId xmlns:a16="http://schemas.microsoft.com/office/drawing/2014/main" id="{C3EEC838-8CFF-49EB-BE98-C5DE62F616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3753"/>
              <a:ext cx="1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</a:t>
              </a:r>
            </a:p>
          </p:txBody>
        </p:sp>
        <p:sp>
          <p:nvSpPr>
            <p:cNvPr id="73797" name="Text Box 100">
              <a:extLst>
                <a:ext uri="{FF2B5EF4-FFF2-40B4-BE49-F238E27FC236}">
                  <a16:creationId xmlns:a16="http://schemas.microsoft.com/office/drawing/2014/main" id="{4B103973-DE13-463C-A20A-1831E70E89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3753"/>
              <a:ext cx="1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j</a:t>
              </a:r>
            </a:p>
          </p:txBody>
        </p:sp>
        <p:sp>
          <p:nvSpPr>
            <p:cNvPr id="73798" name="Line 101">
              <a:extLst>
                <a:ext uri="{FF2B5EF4-FFF2-40B4-BE49-F238E27FC236}">
                  <a16:creationId xmlns:a16="http://schemas.microsoft.com/office/drawing/2014/main" id="{560A150E-AFB8-4E75-913A-267722EBC8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74" y="360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99" name="Line 102">
              <a:extLst>
                <a:ext uri="{FF2B5EF4-FFF2-40B4-BE49-F238E27FC236}">
                  <a16:creationId xmlns:a16="http://schemas.microsoft.com/office/drawing/2014/main" id="{14E713A6-D2E7-444C-905D-E2ACA517D3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02" y="360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3738" name="Group 103">
            <a:extLst>
              <a:ext uri="{FF2B5EF4-FFF2-40B4-BE49-F238E27FC236}">
                <a16:creationId xmlns:a16="http://schemas.microsoft.com/office/drawing/2014/main" id="{ABCCF142-A85B-44A2-B615-84801D51FBDF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143000"/>
            <a:ext cx="3886200" cy="1752600"/>
            <a:chOff x="192" y="720"/>
            <a:chExt cx="2448" cy="1104"/>
          </a:xfrm>
        </p:grpSpPr>
        <p:grpSp>
          <p:nvGrpSpPr>
            <p:cNvPr id="73769" name="Group 104">
              <a:extLst>
                <a:ext uri="{FF2B5EF4-FFF2-40B4-BE49-F238E27FC236}">
                  <a16:creationId xmlns:a16="http://schemas.microsoft.com/office/drawing/2014/main" id="{8B4F13AB-D854-493B-939D-46967E2C2B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" y="1152"/>
              <a:ext cx="2083" cy="267"/>
              <a:chOff x="480" y="1152"/>
              <a:chExt cx="2083" cy="267"/>
            </a:xfrm>
          </p:grpSpPr>
          <p:sp>
            <p:nvSpPr>
              <p:cNvPr id="73776" name="Rectangle 105">
                <a:extLst>
                  <a:ext uri="{FF2B5EF4-FFF2-40B4-BE49-F238E27FC236}">
                    <a16:creationId xmlns:a16="http://schemas.microsoft.com/office/drawing/2014/main" id="{5321F8AB-8276-45D9-9A1B-F801825C48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3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7</a:t>
                </a:r>
              </a:p>
            </p:txBody>
          </p:sp>
          <p:sp>
            <p:nvSpPr>
              <p:cNvPr id="73777" name="Rectangle 106">
                <a:extLst>
                  <a:ext uri="{FF2B5EF4-FFF2-40B4-BE49-F238E27FC236}">
                    <a16:creationId xmlns:a16="http://schemas.microsoft.com/office/drawing/2014/main" id="{27FAB996-3840-47CC-9E68-9590908C0F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2" y="1152"/>
                <a:ext cx="261" cy="267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73778" name="Rectangle 107">
                <a:extLst>
                  <a:ext uri="{FF2B5EF4-FFF2-40B4-BE49-F238E27FC236}">
                    <a16:creationId xmlns:a16="http://schemas.microsoft.com/office/drawing/2014/main" id="{529F0507-7AAB-4A0B-93A0-5DEE877D63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2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1</a:t>
                </a:r>
              </a:p>
            </p:txBody>
          </p:sp>
          <p:sp>
            <p:nvSpPr>
              <p:cNvPr id="73779" name="Rectangle 108">
                <a:extLst>
                  <a:ext uri="{FF2B5EF4-FFF2-40B4-BE49-F238E27FC236}">
                    <a16:creationId xmlns:a16="http://schemas.microsoft.com/office/drawing/2014/main" id="{478F6EAC-588F-4414-8C3C-9C68AFDFCF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2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4</a:t>
                </a:r>
              </a:p>
            </p:txBody>
          </p:sp>
          <p:sp>
            <p:nvSpPr>
              <p:cNvPr id="73780" name="Rectangle 109">
                <a:extLst>
                  <a:ext uri="{FF2B5EF4-FFF2-40B4-BE49-F238E27FC236}">
                    <a16:creationId xmlns:a16="http://schemas.microsoft.com/office/drawing/2014/main" id="{3F1B4342-1304-4296-A88A-19713DA380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1" y="1152"/>
                <a:ext cx="261" cy="267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6</a:t>
                </a:r>
              </a:p>
            </p:txBody>
          </p:sp>
          <p:sp>
            <p:nvSpPr>
              <p:cNvPr id="73781" name="Rectangle 110">
                <a:extLst>
                  <a:ext uri="{FF2B5EF4-FFF2-40B4-BE49-F238E27FC236}">
                    <a16:creationId xmlns:a16="http://schemas.microsoft.com/office/drawing/2014/main" id="{CE84713A-C373-4F4A-BB50-024F33548D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1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2</a:t>
                </a:r>
              </a:p>
            </p:txBody>
          </p:sp>
          <p:sp>
            <p:nvSpPr>
              <p:cNvPr id="73782" name="Rectangle 111">
                <a:extLst>
                  <a:ext uri="{FF2B5EF4-FFF2-40B4-BE49-F238E27FC236}">
                    <a16:creationId xmlns:a16="http://schemas.microsoft.com/office/drawing/2014/main" id="{9DD123BC-437D-4002-8B2C-4E99FA9C26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0" y="1152"/>
                <a:ext cx="261" cy="267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73783" name="Rectangle 112">
                <a:extLst>
                  <a:ext uri="{FF2B5EF4-FFF2-40B4-BE49-F238E27FC236}">
                    <a16:creationId xmlns:a16="http://schemas.microsoft.com/office/drawing/2014/main" id="{2D9617D7-6CD3-496F-941F-480081BD5B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5</a:t>
                </a:r>
              </a:p>
            </p:txBody>
          </p:sp>
          <p:sp>
            <p:nvSpPr>
              <p:cNvPr id="73784" name="Line 113">
                <a:extLst>
                  <a:ext uri="{FF2B5EF4-FFF2-40B4-BE49-F238E27FC236}">
                    <a16:creationId xmlns:a16="http://schemas.microsoft.com/office/drawing/2014/main" id="{B53EFA78-F1FB-4424-AEE5-ED3A2B8496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85" name="Line 114">
                <a:extLst>
                  <a:ext uri="{FF2B5EF4-FFF2-40B4-BE49-F238E27FC236}">
                    <a16:creationId xmlns:a16="http://schemas.microsoft.com/office/drawing/2014/main" id="{B7E26BD3-7899-43F7-A46D-E80352207D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1419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86" name="Line 115">
                <a:extLst>
                  <a:ext uri="{FF2B5EF4-FFF2-40B4-BE49-F238E27FC236}">
                    <a16:creationId xmlns:a16="http://schemas.microsoft.com/office/drawing/2014/main" id="{C6AC16AE-616D-4307-9860-785D636312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87" name="Line 116">
                <a:extLst>
                  <a:ext uri="{FF2B5EF4-FFF2-40B4-BE49-F238E27FC236}">
                    <a16:creationId xmlns:a16="http://schemas.microsoft.com/office/drawing/2014/main" id="{B62E8EB6-9E6F-4240-8B60-A9A9CAC84E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40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88" name="Line 117">
                <a:extLst>
                  <a:ext uri="{FF2B5EF4-FFF2-40B4-BE49-F238E27FC236}">
                    <a16:creationId xmlns:a16="http://schemas.microsoft.com/office/drawing/2014/main" id="{7DCF3B0B-688A-4F9F-BE66-68C1D8515D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89" name="Line 118">
                <a:extLst>
                  <a:ext uri="{FF2B5EF4-FFF2-40B4-BE49-F238E27FC236}">
                    <a16:creationId xmlns:a16="http://schemas.microsoft.com/office/drawing/2014/main" id="{737ADC6E-438A-4E96-9AF4-9E4752CCD8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90" name="Line 119">
                <a:extLst>
                  <a:ext uri="{FF2B5EF4-FFF2-40B4-BE49-F238E27FC236}">
                    <a16:creationId xmlns:a16="http://schemas.microsoft.com/office/drawing/2014/main" id="{532D5CA6-3264-4228-81ED-46CB50F8A0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2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91" name="Line 120">
                <a:extLst>
                  <a:ext uri="{FF2B5EF4-FFF2-40B4-BE49-F238E27FC236}">
                    <a16:creationId xmlns:a16="http://schemas.microsoft.com/office/drawing/2014/main" id="{CFF8411D-7F79-4351-9F16-E03460EA7D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8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92" name="Line 121">
                <a:extLst>
                  <a:ext uri="{FF2B5EF4-FFF2-40B4-BE49-F238E27FC236}">
                    <a16:creationId xmlns:a16="http://schemas.microsoft.com/office/drawing/2014/main" id="{DC95CA0C-ECDA-4ED7-AFAE-6E28EDF79B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4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93" name="Line 122">
                <a:extLst>
                  <a:ext uri="{FF2B5EF4-FFF2-40B4-BE49-F238E27FC236}">
                    <a16:creationId xmlns:a16="http://schemas.microsoft.com/office/drawing/2014/main" id="{1F97868E-A5E2-4E8C-8D58-DD3DEADBAD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3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94" name="Line 123">
                <a:extLst>
                  <a:ext uri="{FF2B5EF4-FFF2-40B4-BE49-F238E27FC236}">
                    <a16:creationId xmlns:a16="http://schemas.microsoft.com/office/drawing/2014/main" id="{773FC91F-42AB-472E-9E7D-5A666D141A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3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3770" name="Text Box 124">
              <a:extLst>
                <a:ext uri="{FF2B5EF4-FFF2-40B4-BE49-F238E27FC236}">
                  <a16:creationId xmlns:a16="http://schemas.microsoft.com/office/drawing/2014/main" id="{43CF239A-C932-4B06-9A3A-2FFF548128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593"/>
              <a:ext cx="1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</a:t>
              </a:r>
            </a:p>
          </p:txBody>
        </p:sp>
        <p:sp>
          <p:nvSpPr>
            <p:cNvPr id="73771" name="Text Box 125">
              <a:extLst>
                <a:ext uri="{FF2B5EF4-FFF2-40B4-BE49-F238E27FC236}">
                  <a16:creationId xmlns:a16="http://schemas.microsoft.com/office/drawing/2014/main" id="{0176B169-A8CA-45F6-B034-182A1BCD47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2" y="1593"/>
              <a:ext cx="1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j</a:t>
              </a:r>
            </a:p>
          </p:txBody>
        </p:sp>
        <p:sp>
          <p:nvSpPr>
            <p:cNvPr id="73772" name="Line 126">
              <a:extLst>
                <a:ext uri="{FF2B5EF4-FFF2-40B4-BE49-F238E27FC236}">
                  <a16:creationId xmlns:a16="http://schemas.microsoft.com/office/drawing/2014/main" id="{E6418E9D-4197-4621-9F94-0B347C3E87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6" y="144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73" name="Line 127">
              <a:extLst>
                <a:ext uri="{FF2B5EF4-FFF2-40B4-BE49-F238E27FC236}">
                  <a16:creationId xmlns:a16="http://schemas.microsoft.com/office/drawing/2014/main" id="{BBF019B9-D4CF-4E38-8CDE-3EDFC935DF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66" y="144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74" name="AutoShape 128">
              <a:extLst>
                <a:ext uri="{FF2B5EF4-FFF2-40B4-BE49-F238E27FC236}">
                  <a16:creationId xmlns:a16="http://schemas.microsoft.com/office/drawing/2014/main" id="{4DA9CD77-58F2-43A9-9BA9-1557F1CF755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368" y="-24"/>
              <a:ext cx="96" cy="2064"/>
            </a:xfrm>
            <a:prstGeom prst="leftBrace">
              <a:avLst>
                <a:gd name="adj1" fmla="val 1791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3775" name="Text Box 129">
              <a:extLst>
                <a:ext uri="{FF2B5EF4-FFF2-40B4-BE49-F238E27FC236}">
                  <a16:creationId xmlns:a16="http://schemas.microsoft.com/office/drawing/2014/main" id="{32823140-20A0-475D-98B4-BEDECCF54E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2" y="720"/>
              <a:ext cx="5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mic Sans MS" panose="030F0702030302020204" pitchFamily="66" charset="0"/>
                </a:rPr>
                <a:t>A[p…r]</a:t>
              </a:r>
            </a:p>
          </p:txBody>
        </p:sp>
      </p:grpSp>
      <p:grpSp>
        <p:nvGrpSpPr>
          <p:cNvPr id="1012866" name="Group 130">
            <a:extLst>
              <a:ext uri="{FF2B5EF4-FFF2-40B4-BE49-F238E27FC236}">
                <a16:creationId xmlns:a16="http://schemas.microsoft.com/office/drawing/2014/main" id="{6952F5C2-FBF8-47DE-ADE9-4C1E7008BBFF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4572000"/>
            <a:ext cx="3352800" cy="1752600"/>
            <a:chOff x="3072" y="2880"/>
            <a:chExt cx="2112" cy="1104"/>
          </a:xfrm>
        </p:grpSpPr>
        <p:grpSp>
          <p:nvGrpSpPr>
            <p:cNvPr id="73741" name="Group 131">
              <a:extLst>
                <a:ext uri="{FF2B5EF4-FFF2-40B4-BE49-F238E27FC236}">
                  <a16:creationId xmlns:a16="http://schemas.microsoft.com/office/drawing/2014/main" id="{F5001DBE-35FD-4458-9C2B-6C1059E208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1" y="3312"/>
              <a:ext cx="2083" cy="267"/>
              <a:chOff x="480" y="1152"/>
              <a:chExt cx="2083" cy="267"/>
            </a:xfrm>
          </p:grpSpPr>
          <p:sp>
            <p:nvSpPr>
              <p:cNvPr id="73750" name="Rectangle 132">
                <a:extLst>
                  <a:ext uri="{FF2B5EF4-FFF2-40B4-BE49-F238E27FC236}">
                    <a16:creationId xmlns:a16="http://schemas.microsoft.com/office/drawing/2014/main" id="{F1F45D47-7AFB-4931-AC35-1C18FB3581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3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7</a:t>
                </a:r>
              </a:p>
            </p:txBody>
          </p:sp>
          <p:sp>
            <p:nvSpPr>
              <p:cNvPr id="73751" name="Rectangle 133">
                <a:extLst>
                  <a:ext uri="{FF2B5EF4-FFF2-40B4-BE49-F238E27FC236}">
                    <a16:creationId xmlns:a16="http://schemas.microsoft.com/office/drawing/2014/main" id="{6F7F67F7-5081-4CDF-A089-18D35A9225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2" y="1152"/>
                <a:ext cx="261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5</a:t>
                </a:r>
              </a:p>
            </p:txBody>
          </p:sp>
          <p:sp>
            <p:nvSpPr>
              <p:cNvPr id="73752" name="Rectangle 134">
                <a:extLst>
                  <a:ext uri="{FF2B5EF4-FFF2-40B4-BE49-F238E27FC236}">
                    <a16:creationId xmlns:a16="http://schemas.microsoft.com/office/drawing/2014/main" id="{B88461AE-F663-46F5-A778-75B8E2E4BD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2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6</a:t>
                </a:r>
              </a:p>
            </p:txBody>
          </p:sp>
          <p:sp>
            <p:nvSpPr>
              <p:cNvPr id="73753" name="Rectangle 135">
                <a:extLst>
                  <a:ext uri="{FF2B5EF4-FFF2-40B4-BE49-F238E27FC236}">
                    <a16:creationId xmlns:a16="http://schemas.microsoft.com/office/drawing/2014/main" id="{5F83692B-5453-4902-B35F-0D6BA0EB54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2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4</a:t>
                </a:r>
              </a:p>
            </p:txBody>
          </p:sp>
          <p:sp>
            <p:nvSpPr>
              <p:cNvPr id="73754" name="Rectangle 136">
                <a:extLst>
                  <a:ext uri="{FF2B5EF4-FFF2-40B4-BE49-F238E27FC236}">
                    <a16:creationId xmlns:a16="http://schemas.microsoft.com/office/drawing/2014/main" id="{05BBD97B-893B-47E8-95D2-370CF29BC7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1" y="1152"/>
                <a:ext cx="261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1</a:t>
                </a:r>
              </a:p>
            </p:txBody>
          </p:sp>
          <p:sp>
            <p:nvSpPr>
              <p:cNvPr id="73755" name="Rectangle 137">
                <a:extLst>
                  <a:ext uri="{FF2B5EF4-FFF2-40B4-BE49-F238E27FC236}">
                    <a16:creationId xmlns:a16="http://schemas.microsoft.com/office/drawing/2014/main" id="{C24EC43B-623E-40F8-BBC6-BE6FF23A25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1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2</a:t>
                </a:r>
              </a:p>
            </p:txBody>
          </p:sp>
          <p:sp>
            <p:nvSpPr>
              <p:cNvPr id="73756" name="Rectangle 138">
                <a:extLst>
                  <a:ext uri="{FF2B5EF4-FFF2-40B4-BE49-F238E27FC236}">
                    <a16:creationId xmlns:a16="http://schemas.microsoft.com/office/drawing/2014/main" id="{43A13E75-2B36-4107-B078-780E6E7551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0" y="1152"/>
                <a:ext cx="261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73757" name="Rectangle 139">
                <a:extLst>
                  <a:ext uri="{FF2B5EF4-FFF2-40B4-BE49-F238E27FC236}">
                    <a16:creationId xmlns:a16="http://schemas.microsoft.com/office/drawing/2014/main" id="{8B8F63DC-9604-48CC-8D3A-4CBD4CA29C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73758" name="Line 140">
                <a:extLst>
                  <a:ext uri="{FF2B5EF4-FFF2-40B4-BE49-F238E27FC236}">
                    <a16:creationId xmlns:a16="http://schemas.microsoft.com/office/drawing/2014/main" id="{CAD7D56B-BE24-49CF-BAF4-F8A8D657FD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59" name="Line 141">
                <a:extLst>
                  <a:ext uri="{FF2B5EF4-FFF2-40B4-BE49-F238E27FC236}">
                    <a16:creationId xmlns:a16="http://schemas.microsoft.com/office/drawing/2014/main" id="{BAA53A0D-5862-4D9E-B3D3-D56FA3D0BE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1419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60" name="Line 142">
                <a:extLst>
                  <a:ext uri="{FF2B5EF4-FFF2-40B4-BE49-F238E27FC236}">
                    <a16:creationId xmlns:a16="http://schemas.microsoft.com/office/drawing/2014/main" id="{730ED0A6-92D9-4376-8914-AD41AEF269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61" name="Line 143">
                <a:extLst>
                  <a:ext uri="{FF2B5EF4-FFF2-40B4-BE49-F238E27FC236}">
                    <a16:creationId xmlns:a16="http://schemas.microsoft.com/office/drawing/2014/main" id="{5842E1BE-BB47-4B7C-B7DE-C487A9B1AB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40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62" name="Line 144">
                <a:extLst>
                  <a:ext uri="{FF2B5EF4-FFF2-40B4-BE49-F238E27FC236}">
                    <a16:creationId xmlns:a16="http://schemas.microsoft.com/office/drawing/2014/main" id="{33EA7C63-CBE6-49AA-BAB6-3A448B076B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63" name="Line 145">
                <a:extLst>
                  <a:ext uri="{FF2B5EF4-FFF2-40B4-BE49-F238E27FC236}">
                    <a16:creationId xmlns:a16="http://schemas.microsoft.com/office/drawing/2014/main" id="{1E03EF5A-1C45-49B8-8A7D-2C48D28140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64" name="Line 146">
                <a:extLst>
                  <a:ext uri="{FF2B5EF4-FFF2-40B4-BE49-F238E27FC236}">
                    <a16:creationId xmlns:a16="http://schemas.microsoft.com/office/drawing/2014/main" id="{F60AEEB9-701F-4387-9075-9D43BA989C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2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65" name="Line 147">
                <a:extLst>
                  <a:ext uri="{FF2B5EF4-FFF2-40B4-BE49-F238E27FC236}">
                    <a16:creationId xmlns:a16="http://schemas.microsoft.com/office/drawing/2014/main" id="{0A71822E-603B-4ECE-9A7F-D6AAEDEBA9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8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66" name="Line 148">
                <a:extLst>
                  <a:ext uri="{FF2B5EF4-FFF2-40B4-BE49-F238E27FC236}">
                    <a16:creationId xmlns:a16="http://schemas.microsoft.com/office/drawing/2014/main" id="{17C984E7-CB81-464C-968B-7D2675F14A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4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67" name="Line 149">
                <a:extLst>
                  <a:ext uri="{FF2B5EF4-FFF2-40B4-BE49-F238E27FC236}">
                    <a16:creationId xmlns:a16="http://schemas.microsoft.com/office/drawing/2014/main" id="{7F5A7DF1-6BAD-4663-B077-A0B7B89A24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3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68" name="Line 150">
                <a:extLst>
                  <a:ext uri="{FF2B5EF4-FFF2-40B4-BE49-F238E27FC236}">
                    <a16:creationId xmlns:a16="http://schemas.microsoft.com/office/drawing/2014/main" id="{6FEE4276-4442-44C2-9124-9A8FFA183D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3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3742" name="Text Box 151">
              <a:extLst>
                <a:ext uri="{FF2B5EF4-FFF2-40B4-BE49-F238E27FC236}">
                  <a16:creationId xmlns:a16="http://schemas.microsoft.com/office/drawing/2014/main" id="{0625EE40-D441-427D-B3CA-FFA808C011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31" y="3753"/>
              <a:ext cx="1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</a:t>
              </a:r>
            </a:p>
          </p:txBody>
        </p:sp>
        <p:sp>
          <p:nvSpPr>
            <p:cNvPr id="73743" name="Text Box 152">
              <a:extLst>
                <a:ext uri="{FF2B5EF4-FFF2-40B4-BE49-F238E27FC236}">
                  <a16:creationId xmlns:a16="http://schemas.microsoft.com/office/drawing/2014/main" id="{14AAFDD9-8639-4A9A-BCA7-34EE72FC73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3753"/>
              <a:ext cx="1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j</a:t>
              </a:r>
            </a:p>
          </p:txBody>
        </p:sp>
        <p:sp>
          <p:nvSpPr>
            <p:cNvPr id="73744" name="Line 153">
              <a:extLst>
                <a:ext uri="{FF2B5EF4-FFF2-40B4-BE49-F238E27FC236}">
                  <a16:creationId xmlns:a16="http://schemas.microsoft.com/office/drawing/2014/main" id="{08658507-BC51-4694-8A78-A1943192B9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5" y="360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45" name="Line 154">
              <a:extLst>
                <a:ext uri="{FF2B5EF4-FFF2-40B4-BE49-F238E27FC236}">
                  <a16:creationId xmlns:a16="http://schemas.microsoft.com/office/drawing/2014/main" id="{E7081084-0307-41FB-8033-8A3BA69DBC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98" y="360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46" name="AutoShape 155">
              <a:extLst>
                <a:ext uri="{FF2B5EF4-FFF2-40B4-BE49-F238E27FC236}">
                  <a16:creationId xmlns:a16="http://schemas.microsoft.com/office/drawing/2014/main" id="{EC037E79-B5A6-4C83-9B40-8E4C0144236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672" y="2520"/>
              <a:ext cx="96" cy="1296"/>
            </a:xfrm>
            <a:prstGeom prst="leftBrace">
              <a:avLst>
                <a:gd name="adj1" fmla="val 112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3747" name="AutoShape 156">
              <a:extLst>
                <a:ext uri="{FF2B5EF4-FFF2-40B4-BE49-F238E27FC236}">
                  <a16:creationId xmlns:a16="http://schemas.microsoft.com/office/drawing/2014/main" id="{FD0039E7-352E-4C7E-AA45-99F22C487D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4752" y="2784"/>
              <a:ext cx="96" cy="768"/>
            </a:xfrm>
            <a:prstGeom prst="leftBrace">
              <a:avLst>
                <a:gd name="adj1" fmla="val 66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3748" name="Text Box 157">
              <a:extLst>
                <a:ext uri="{FF2B5EF4-FFF2-40B4-BE49-F238E27FC236}">
                  <a16:creationId xmlns:a16="http://schemas.microsoft.com/office/drawing/2014/main" id="{0858A025-CD66-4A38-B175-71FD6070A3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" y="2880"/>
              <a:ext cx="57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mic Sans MS" panose="030F0702030302020204" pitchFamily="66" charset="0"/>
                </a:rPr>
                <a:t>A[p…q]</a:t>
              </a:r>
            </a:p>
          </p:txBody>
        </p:sp>
        <p:sp>
          <p:nvSpPr>
            <p:cNvPr id="73749" name="Text Box 158">
              <a:extLst>
                <a:ext uri="{FF2B5EF4-FFF2-40B4-BE49-F238E27FC236}">
                  <a16:creationId xmlns:a16="http://schemas.microsoft.com/office/drawing/2014/main" id="{A866D371-1772-42AD-BC63-357A09DC72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2880"/>
              <a:ext cx="7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mic Sans MS" panose="030F0702030302020204" pitchFamily="66" charset="0"/>
                </a:rPr>
                <a:t>A[q+1…r]</a:t>
              </a:r>
            </a:p>
          </p:txBody>
        </p:sp>
      </p:grpSp>
      <p:sp>
        <p:nvSpPr>
          <p:cNvPr id="73740" name="Text Box 159">
            <a:extLst>
              <a:ext uri="{FF2B5EF4-FFF2-40B4-BE49-F238E27FC236}">
                <a16:creationId xmlns:a16="http://schemas.microsoft.com/office/drawing/2014/main" id="{EC0822AF-6C7B-4CFB-B25B-2BADA7649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6550" y="1225550"/>
            <a:ext cx="1104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pivot x=5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Slide Number Placeholder 5">
            <a:extLst>
              <a:ext uri="{FF2B5EF4-FFF2-40B4-BE49-F238E27FC236}">
                <a16:creationId xmlns:a16="http://schemas.microsoft.com/office/drawing/2014/main" id="{6C4F97C5-7501-4654-9782-5C0F74C3F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2AE59DD-17C0-4294-8186-4F46AA49BC8E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4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34821" name="Rectangle 2">
            <a:extLst>
              <a:ext uri="{FF2B5EF4-FFF2-40B4-BE49-F238E27FC236}">
                <a16:creationId xmlns:a16="http://schemas.microsoft.com/office/drawing/2014/main" id="{4743D061-6011-4BA7-B642-2207B05D98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Basic Idea</a:t>
            </a:r>
          </a:p>
        </p:txBody>
      </p:sp>
      <p:sp>
        <p:nvSpPr>
          <p:cNvPr id="34822" name="Rectangle 3">
            <a:extLst>
              <a:ext uri="{FF2B5EF4-FFF2-40B4-BE49-F238E27FC236}">
                <a16:creationId xmlns:a16="http://schemas.microsoft.com/office/drawing/2014/main" id="{CF798A2F-D833-4006-BE29-ABAB5F7D3B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52450" y="1346200"/>
            <a:ext cx="8134350" cy="3117850"/>
          </a:xfrm>
        </p:spPr>
        <p:txBody>
          <a:bodyPr/>
          <a:lstStyle/>
          <a:p>
            <a:pPr eaLnBrk="1" hangingPunct="1"/>
            <a:r>
              <a:rPr lang="en-US" altLang="en-US" dirty="0"/>
              <a:t>Recursively apply quicksort to the part of the array that is to the left of the pivot, and to the part on its right.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No merge step, at the end all the elements are in the proper order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7" name="Rectangle 2">
            <a:extLst>
              <a:ext uri="{FF2B5EF4-FFF2-40B4-BE49-F238E27FC236}">
                <a16:creationId xmlns:a16="http://schemas.microsoft.com/office/drawing/2014/main" id="{9BC53E22-F680-4A0F-A1BF-F0751D2528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</a:t>
            </a:r>
          </a:p>
        </p:txBody>
      </p:sp>
      <p:pic>
        <p:nvPicPr>
          <p:cNvPr id="74758" name="Picture 3">
            <a:extLst>
              <a:ext uri="{FF2B5EF4-FFF2-40B4-BE49-F238E27FC236}">
                <a16:creationId xmlns:a16="http://schemas.microsoft.com/office/drawing/2014/main" id="{FE56DD3F-4BB5-4598-BB99-83FB330A0CC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7763" y="1314450"/>
            <a:ext cx="6388100" cy="5013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756" name="Slide Number Placeholder 5">
            <a:extLst>
              <a:ext uri="{FF2B5EF4-FFF2-40B4-BE49-F238E27FC236}">
                <a16:creationId xmlns:a16="http://schemas.microsoft.com/office/drawing/2014/main" id="{4B62B32E-90C4-4475-B62D-B4E7FB89C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3561494-97D6-40F6-8BEA-0C23FA3B4772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40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1" name="Rectangle 2">
            <a:extLst>
              <a:ext uri="{FF2B5EF4-FFF2-40B4-BE49-F238E27FC236}">
                <a16:creationId xmlns:a16="http://schemas.microsoft.com/office/drawing/2014/main" id="{CCEB8966-290F-4F6B-95F0-5764DBF290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Partitioning the Array</a:t>
            </a:r>
          </a:p>
        </p:txBody>
      </p:sp>
      <p:sp>
        <p:nvSpPr>
          <p:cNvPr id="75782" name="Rectangle 3">
            <a:extLst>
              <a:ext uri="{FF2B5EF4-FFF2-40B4-BE49-F238E27FC236}">
                <a16:creationId xmlns:a16="http://schemas.microsoft.com/office/drawing/2014/main" id="{10F949EF-BBCA-4247-B8F9-EB9FC11024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0838" y="1214438"/>
            <a:ext cx="8229600" cy="5338762"/>
          </a:xfrm>
        </p:spPr>
        <p:txBody>
          <a:bodyPr>
            <a:normAutofit lnSpcReduction="10000"/>
          </a:bodyPr>
          <a:lstStyle/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CC0000"/>
                </a:solidFill>
                <a:latin typeface="Monotype Corsiva" panose="03010101010201010101" pitchFamily="66" charset="0"/>
              </a:rPr>
              <a:t>Alg.</a:t>
            </a:r>
            <a:r>
              <a:rPr lang="en-US" altLang="en-US" sz="2400"/>
              <a:t> PARTITION (A, p, r)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sz="2400"/>
              <a:t> </a:t>
            </a:r>
            <a:r>
              <a:rPr lang="en-US" altLang="en-US" sz="2400">
                <a:latin typeface="Comic Sans MS" panose="030F0702030302020204" pitchFamily="66" charset="0"/>
              </a:rPr>
              <a:t>x </a:t>
            </a:r>
            <a:r>
              <a:rPr lang="en-US" altLang="en-US" sz="2400">
                <a:latin typeface="Comic Sans MS" panose="030F0702030302020204" pitchFamily="66" charset="0"/>
                <a:sym typeface="Symbol" panose="05050102010706020507" pitchFamily="18" charset="2"/>
              </a:rPr>
              <a:t> A[p]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sz="2400">
                <a:sym typeface="Symbol" panose="05050102010706020507" pitchFamily="18" charset="2"/>
              </a:rPr>
              <a:t> </a:t>
            </a:r>
            <a:r>
              <a:rPr lang="en-US" altLang="en-US" sz="2400">
                <a:latin typeface="Comic Sans MS" panose="030F0702030302020204" pitchFamily="66" charset="0"/>
                <a:sym typeface="Symbol" panose="05050102010706020507" pitchFamily="18" charset="2"/>
              </a:rPr>
              <a:t>i  p </a:t>
            </a:r>
            <a:r>
              <a:rPr lang="en-US" altLang="en-US" sz="2400">
                <a:sym typeface="Symbol" panose="05050102010706020507" pitchFamily="18" charset="2"/>
              </a:rPr>
              <a:t>–</a:t>
            </a:r>
            <a:r>
              <a:rPr lang="en-US" altLang="en-US" sz="2400">
                <a:latin typeface="Comic Sans MS" panose="030F0702030302020204" pitchFamily="66" charset="0"/>
                <a:sym typeface="Symbol" panose="05050102010706020507" pitchFamily="18" charset="2"/>
              </a:rPr>
              <a:t> 1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sz="2400">
                <a:sym typeface="Symbol" panose="05050102010706020507" pitchFamily="18" charset="2"/>
              </a:rPr>
              <a:t> </a:t>
            </a:r>
            <a:r>
              <a:rPr lang="en-US" altLang="en-US" sz="2400">
                <a:latin typeface="Comic Sans MS" panose="030F0702030302020204" pitchFamily="66" charset="0"/>
                <a:sym typeface="Symbol" panose="05050102010706020507" pitchFamily="18" charset="2"/>
              </a:rPr>
              <a:t>j  r + 1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sz="2400">
                <a:sym typeface="Symbol" panose="05050102010706020507" pitchFamily="18" charset="2"/>
              </a:rPr>
              <a:t> </a:t>
            </a:r>
            <a:r>
              <a:rPr lang="en-US" altLang="en-US" sz="2400" b="1">
                <a:sym typeface="Symbol" panose="05050102010706020507" pitchFamily="18" charset="2"/>
              </a:rPr>
              <a:t>while</a:t>
            </a:r>
            <a:r>
              <a:rPr lang="en-US" altLang="en-US" sz="2400">
                <a:sym typeface="Symbol" panose="05050102010706020507" pitchFamily="18" charset="2"/>
              </a:rPr>
              <a:t> TRUE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sz="2400">
                <a:sym typeface="Symbol" panose="05050102010706020507" pitchFamily="18" charset="2"/>
              </a:rPr>
              <a:t>           </a:t>
            </a:r>
            <a:r>
              <a:rPr lang="en-US" altLang="en-US" sz="2400" b="1">
                <a:sym typeface="Symbol" panose="05050102010706020507" pitchFamily="18" charset="2"/>
              </a:rPr>
              <a:t>do repeat</a:t>
            </a:r>
            <a:r>
              <a:rPr lang="en-US" altLang="en-US" sz="2400">
                <a:sym typeface="Symbol" panose="05050102010706020507" pitchFamily="18" charset="2"/>
              </a:rPr>
              <a:t> </a:t>
            </a:r>
            <a:r>
              <a:rPr lang="en-US" altLang="en-US" sz="2400">
                <a:latin typeface="Comic Sans MS" panose="030F0702030302020204" pitchFamily="66" charset="0"/>
                <a:sym typeface="Symbol" panose="05050102010706020507" pitchFamily="18" charset="2"/>
              </a:rPr>
              <a:t>j  j </a:t>
            </a:r>
            <a:r>
              <a:rPr lang="en-US" altLang="en-US" sz="2400">
                <a:sym typeface="Symbol" panose="05050102010706020507" pitchFamily="18" charset="2"/>
              </a:rPr>
              <a:t>–</a:t>
            </a:r>
            <a:r>
              <a:rPr lang="en-US" altLang="en-US" sz="2400">
                <a:latin typeface="Comic Sans MS" panose="030F0702030302020204" pitchFamily="66" charset="0"/>
                <a:sym typeface="Symbol" panose="05050102010706020507" pitchFamily="18" charset="2"/>
              </a:rPr>
              <a:t> 1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sz="2400">
                <a:sym typeface="Symbol" panose="05050102010706020507" pitchFamily="18" charset="2"/>
              </a:rPr>
              <a:t>                   </a:t>
            </a:r>
            <a:r>
              <a:rPr lang="en-US" altLang="en-US" sz="2400" b="1">
                <a:sym typeface="Symbol" panose="05050102010706020507" pitchFamily="18" charset="2"/>
              </a:rPr>
              <a:t>until</a:t>
            </a:r>
            <a:r>
              <a:rPr lang="en-US" altLang="en-US" sz="2400">
                <a:sym typeface="Symbol" panose="05050102010706020507" pitchFamily="18" charset="2"/>
              </a:rPr>
              <a:t> </a:t>
            </a:r>
            <a:r>
              <a:rPr lang="en-US" altLang="en-US" sz="2400">
                <a:latin typeface="Comic Sans MS" panose="030F0702030302020204" pitchFamily="66" charset="0"/>
                <a:sym typeface="Symbol" panose="05050102010706020507" pitchFamily="18" charset="2"/>
              </a:rPr>
              <a:t>A[j] </a:t>
            </a:r>
            <a:r>
              <a:rPr lang="en-US" altLang="en-US" sz="2400">
                <a:latin typeface="Comic Sans MS" panose="030F0702030302020204" pitchFamily="66" charset="0"/>
                <a:cs typeface="Arial" panose="020B0604020202020204" pitchFamily="34" charset="0"/>
                <a:sym typeface="Symbol" panose="05050102010706020507" pitchFamily="18" charset="2"/>
              </a:rPr>
              <a:t>≤ x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sz="2400">
                <a:cs typeface="Arial" panose="020B0604020202020204" pitchFamily="34" charset="0"/>
                <a:sym typeface="Symbol" panose="05050102010706020507" pitchFamily="18" charset="2"/>
              </a:rPr>
              <a:t>           </a:t>
            </a:r>
            <a:r>
              <a:rPr lang="en-US" altLang="en-US" sz="2400" b="1">
                <a:cs typeface="Arial" panose="020B0604020202020204" pitchFamily="34" charset="0"/>
                <a:sym typeface="Symbol" panose="05050102010706020507" pitchFamily="18" charset="2"/>
              </a:rPr>
              <a:t>do</a:t>
            </a:r>
            <a:r>
              <a:rPr lang="en-US" altLang="en-US" sz="2400">
                <a:cs typeface="Arial" panose="020B0604020202020204" pitchFamily="34" charset="0"/>
                <a:sym typeface="Symbol" panose="05050102010706020507" pitchFamily="18" charset="2"/>
              </a:rPr>
              <a:t>  </a:t>
            </a:r>
            <a:r>
              <a:rPr lang="en-US" altLang="en-US" sz="2400" b="1">
                <a:cs typeface="Arial" panose="020B0604020202020204" pitchFamily="34" charset="0"/>
                <a:sym typeface="Symbol" panose="05050102010706020507" pitchFamily="18" charset="2"/>
              </a:rPr>
              <a:t>repeat</a:t>
            </a:r>
            <a:r>
              <a:rPr lang="en-US" altLang="en-US" sz="2400"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sz="2400">
                <a:latin typeface="Comic Sans MS" panose="030F0702030302020204" pitchFamily="66" charset="0"/>
                <a:cs typeface="Arial" panose="020B0604020202020204" pitchFamily="34" charset="0"/>
                <a:sym typeface="Symbol" panose="05050102010706020507" pitchFamily="18" charset="2"/>
              </a:rPr>
              <a:t>i </a:t>
            </a:r>
            <a:r>
              <a:rPr lang="en-US" altLang="en-US" sz="2400">
                <a:latin typeface="Comic Sans MS" panose="030F0702030302020204" pitchFamily="66" charset="0"/>
                <a:sym typeface="Symbol" panose="05050102010706020507" pitchFamily="18" charset="2"/>
              </a:rPr>
              <a:t> i + 1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sz="2400">
                <a:sym typeface="Symbol" panose="05050102010706020507" pitchFamily="18" charset="2"/>
              </a:rPr>
              <a:t>                   </a:t>
            </a:r>
            <a:r>
              <a:rPr lang="en-US" altLang="en-US" sz="2400" b="1">
                <a:sym typeface="Symbol" panose="05050102010706020507" pitchFamily="18" charset="2"/>
              </a:rPr>
              <a:t>until</a:t>
            </a:r>
            <a:r>
              <a:rPr lang="en-US" altLang="en-US" sz="2400">
                <a:sym typeface="Symbol" panose="05050102010706020507" pitchFamily="18" charset="2"/>
              </a:rPr>
              <a:t> </a:t>
            </a:r>
            <a:r>
              <a:rPr lang="en-US" altLang="en-US" sz="2400">
                <a:latin typeface="Comic Sans MS" panose="030F0702030302020204" pitchFamily="66" charset="0"/>
                <a:sym typeface="Symbol" panose="05050102010706020507" pitchFamily="18" charset="2"/>
              </a:rPr>
              <a:t>A[i] </a:t>
            </a:r>
            <a:r>
              <a:rPr lang="en-US" altLang="en-US" sz="2400">
                <a:latin typeface="Comic Sans MS" panose="030F0702030302020204" pitchFamily="66" charset="0"/>
                <a:cs typeface="Arial" panose="020B0604020202020204" pitchFamily="34" charset="0"/>
                <a:sym typeface="Symbol" panose="05050102010706020507" pitchFamily="18" charset="2"/>
              </a:rPr>
              <a:t>≥ x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sz="2400">
                <a:cs typeface="Arial" panose="020B0604020202020204" pitchFamily="34" charset="0"/>
                <a:sym typeface="Symbol" panose="05050102010706020507" pitchFamily="18" charset="2"/>
              </a:rPr>
              <a:t>            </a:t>
            </a:r>
            <a:r>
              <a:rPr lang="en-US" altLang="en-US" sz="2400" b="1">
                <a:cs typeface="Arial" panose="020B0604020202020204" pitchFamily="34" charset="0"/>
                <a:sym typeface="Symbol" panose="05050102010706020507" pitchFamily="18" charset="2"/>
              </a:rPr>
              <a:t>if</a:t>
            </a:r>
            <a:r>
              <a:rPr lang="en-US" altLang="en-US" sz="2400"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sz="2400">
                <a:latin typeface="Comic Sans MS" panose="030F0702030302020204" pitchFamily="66" charset="0"/>
                <a:cs typeface="Arial" panose="020B0604020202020204" pitchFamily="34" charset="0"/>
                <a:sym typeface="Symbol" panose="05050102010706020507" pitchFamily="18" charset="2"/>
              </a:rPr>
              <a:t>i &lt; j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sz="2400">
                <a:cs typeface="Arial" panose="020B0604020202020204" pitchFamily="34" charset="0"/>
                <a:sym typeface="Symbol" panose="05050102010706020507" pitchFamily="18" charset="2"/>
              </a:rPr>
              <a:t>                   </a:t>
            </a:r>
            <a:r>
              <a:rPr lang="en-US" altLang="en-US" sz="2400" b="1">
                <a:cs typeface="Arial" panose="020B0604020202020204" pitchFamily="34" charset="0"/>
                <a:sym typeface="Symbol" panose="05050102010706020507" pitchFamily="18" charset="2"/>
              </a:rPr>
              <a:t>then</a:t>
            </a:r>
            <a:r>
              <a:rPr lang="en-US" altLang="en-US" sz="2400">
                <a:cs typeface="Arial" panose="020B0604020202020204" pitchFamily="34" charset="0"/>
                <a:sym typeface="Symbol" panose="05050102010706020507" pitchFamily="18" charset="2"/>
              </a:rPr>
              <a:t> exchange </a:t>
            </a:r>
            <a:r>
              <a:rPr lang="en-US" altLang="en-US" sz="2400">
                <a:latin typeface="Comic Sans MS" panose="030F0702030302020204" pitchFamily="66" charset="0"/>
                <a:cs typeface="Arial" panose="020B0604020202020204" pitchFamily="34" charset="0"/>
                <a:sym typeface="Symbol" panose="05050102010706020507" pitchFamily="18" charset="2"/>
              </a:rPr>
              <a:t>A[i]  A[j]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sz="2400">
                <a:sym typeface="Symbol" panose="05050102010706020507" pitchFamily="18" charset="2"/>
              </a:rPr>
              <a:t>   	       </a:t>
            </a:r>
            <a:r>
              <a:rPr lang="en-US" altLang="en-US" sz="2400" b="1">
                <a:sym typeface="Symbol" panose="05050102010706020507" pitchFamily="18" charset="2"/>
              </a:rPr>
              <a:t>else</a:t>
            </a:r>
            <a:r>
              <a:rPr lang="en-US" altLang="en-US" sz="2400">
                <a:sym typeface="Symbol" panose="05050102010706020507" pitchFamily="18" charset="2"/>
              </a:rPr>
              <a:t> </a:t>
            </a:r>
            <a:r>
              <a:rPr lang="en-US" altLang="en-US" sz="2400" b="1">
                <a:sym typeface="Symbol" panose="05050102010706020507" pitchFamily="18" charset="2"/>
              </a:rPr>
              <a:t>return</a:t>
            </a:r>
            <a:r>
              <a:rPr lang="en-US" altLang="en-US" sz="2400">
                <a:sym typeface="Symbol" panose="05050102010706020507" pitchFamily="18" charset="2"/>
              </a:rPr>
              <a:t> </a:t>
            </a:r>
            <a:r>
              <a:rPr lang="en-US" altLang="en-US" sz="2400">
                <a:latin typeface="Comic Sans MS" panose="030F0702030302020204" pitchFamily="66" charset="0"/>
                <a:sym typeface="Symbol" panose="05050102010706020507" pitchFamily="18" charset="2"/>
              </a:rPr>
              <a:t>j</a:t>
            </a:r>
          </a:p>
        </p:txBody>
      </p:sp>
      <p:sp>
        <p:nvSpPr>
          <p:cNvPr id="75780" name="Slide Number Placeholder 5">
            <a:extLst>
              <a:ext uri="{FF2B5EF4-FFF2-40B4-BE49-F238E27FC236}">
                <a16:creationId xmlns:a16="http://schemas.microsoft.com/office/drawing/2014/main" id="{DD59E972-5FAF-4308-8ED9-4150BDA75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0111B87-4FB5-4C0E-9F22-65891ECEBED7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41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1016836" name="Text Box 4">
            <a:extLst>
              <a:ext uri="{FF2B5EF4-FFF2-40B4-BE49-F238E27FC236}">
                <a16:creationId xmlns:a16="http://schemas.microsoft.com/office/drawing/2014/main" id="{C7F45E69-A963-4C72-A9AB-B772BC11F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4650" y="5638800"/>
            <a:ext cx="2114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Running time: </a:t>
            </a:r>
            <a:r>
              <a:rPr lang="en-US" altLang="en-US" sz="1800">
                <a:latin typeface="Comic Sans MS" panose="030F0702030302020204" pitchFamily="66" charset="0"/>
                <a:sym typeface="Symbol" panose="05050102010706020507" pitchFamily="18" charset="2"/>
              </a:rPr>
              <a:t>(n)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  <a:sym typeface="Symbol" panose="05050102010706020507" pitchFamily="18" charset="2"/>
              </a:rPr>
              <a:t>n = r – p + 1</a:t>
            </a:r>
          </a:p>
        </p:txBody>
      </p:sp>
      <p:grpSp>
        <p:nvGrpSpPr>
          <p:cNvPr id="75784" name="Group 5">
            <a:extLst>
              <a:ext uri="{FF2B5EF4-FFF2-40B4-BE49-F238E27FC236}">
                <a16:creationId xmlns:a16="http://schemas.microsoft.com/office/drawing/2014/main" id="{CCE2ABE6-737A-4B9A-B8F1-AB7EE6688166}"/>
              </a:ext>
            </a:extLst>
          </p:cNvPr>
          <p:cNvGrpSpPr>
            <a:grpSpLocks/>
          </p:cNvGrpSpPr>
          <p:nvPr/>
        </p:nvGrpSpPr>
        <p:grpSpPr bwMode="auto">
          <a:xfrm>
            <a:off x="5303838" y="1938338"/>
            <a:ext cx="3306762" cy="423862"/>
            <a:chOff x="480" y="1152"/>
            <a:chExt cx="2083" cy="267"/>
          </a:xfrm>
        </p:grpSpPr>
        <p:sp>
          <p:nvSpPr>
            <p:cNvPr id="75824" name="Rectangle 6">
              <a:extLst>
                <a:ext uri="{FF2B5EF4-FFF2-40B4-BE49-F238E27FC236}">
                  <a16:creationId xmlns:a16="http://schemas.microsoft.com/office/drawing/2014/main" id="{62E61C30-0C66-4BCB-8391-E111DB39DD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3" y="1152"/>
              <a:ext cx="260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DDDD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7</a:t>
              </a:r>
            </a:p>
          </p:txBody>
        </p:sp>
        <p:sp>
          <p:nvSpPr>
            <p:cNvPr id="75825" name="Rectangle 7">
              <a:extLst>
                <a:ext uri="{FF2B5EF4-FFF2-40B4-BE49-F238E27FC236}">
                  <a16:creationId xmlns:a16="http://schemas.microsoft.com/office/drawing/2014/main" id="{76B19D1E-F151-4A14-BF1A-4E1D5B5E40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2" y="1152"/>
              <a:ext cx="261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DDDD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75826" name="Rectangle 8">
              <a:extLst>
                <a:ext uri="{FF2B5EF4-FFF2-40B4-BE49-F238E27FC236}">
                  <a16:creationId xmlns:a16="http://schemas.microsoft.com/office/drawing/2014/main" id="{659CF043-9914-4FA8-B5AE-74CA55DC7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2" y="1152"/>
              <a:ext cx="260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DDDD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1</a:t>
              </a:r>
            </a:p>
          </p:txBody>
        </p:sp>
        <p:sp>
          <p:nvSpPr>
            <p:cNvPr id="75827" name="Rectangle 9">
              <a:extLst>
                <a:ext uri="{FF2B5EF4-FFF2-40B4-BE49-F238E27FC236}">
                  <a16:creationId xmlns:a16="http://schemas.microsoft.com/office/drawing/2014/main" id="{F61D2866-4978-4EA3-BF19-DD5750A734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2" y="1152"/>
              <a:ext cx="260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DDDD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4</a:t>
              </a:r>
            </a:p>
          </p:txBody>
        </p:sp>
        <p:sp>
          <p:nvSpPr>
            <p:cNvPr id="75828" name="Rectangle 10">
              <a:extLst>
                <a:ext uri="{FF2B5EF4-FFF2-40B4-BE49-F238E27FC236}">
                  <a16:creationId xmlns:a16="http://schemas.microsoft.com/office/drawing/2014/main" id="{1F5904AD-16FD-44B2-9578-6082420F91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1" y="1152"/>
              <a:ext cx="261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DDDD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6</a:t>
              </a:r>
            </a:p>
          </p:txBody>
        </p:sp>
        <p:sp>
          <p:nvSpPr>
            <p:cNvPr id="75829" name="Rectangle 11">
              <a:extLst>
                <a:ext uri="{FF2B5EF4-FFF2-40B4-BE49-F238E27FC236}">
                  <a16:creationId xmlns:a16="http://schemas.microsoft.com/office/drawing/2014/main" id="{FAB6815F-E29C-4E58-A4D9-5FB87FDA1D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1" y="1152"/>
              <a:ext cx="260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DDDD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2</a:t>
              </a:r>
            </a:p>
          </p:txBody>
        </p:sp>
        <p:sp>
          <p:nvSpPr>
            <p:cNvPr id="75830" name="Rectangle 12">
              <a:extLst>
                <a:ext uri="{FF2B5EF4-FFF2-40B4-BE49-F238E27FC236}">
                  <a16:creationId xmlns:a16="http://schemas.microsoft.com/office/drawing/2014/main" id="{B0BE39F4-6D5B-471A-91BF-7382E0D995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0" y="1152"/>
              <a:ext cx="261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DDDD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3</a:t>
              </a:r>
            </a:p>
          </p:txBody>
        </p:sp>
        <p:sp>
          <p:nvSpPr>
            <p:cNvPr id="75831" name="Rectangle 13">
              <a:extLst>
                <a:ext uri="{FF2B5EF4-FFF2-40B4-BE49-F238E27FC236}">
                  <a16:creationId xmlns:a16="http://schemas.microsoft.com/office/drawing/2014/main" id="{7C8CA7C8-E91E-42E0-AE35-353F06A16D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1152"/>
              <a:ext cx="260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DDDD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buClr>
                  <a:schemeClr val="bg2"/>
                </a:buClr>
                <a:buSzPct val="75000"/>
              </a:pPr>
              <a:r>
                <a:rPr lang="en-US" altLang="en-US" sz="1800"/>
                <a:t>5</a:t>
              </a:r>
            </a:p>
          </p:txBody>
        </p:sp>
        <p:sp>
          <p:nvSpPr>
            <p:cNvPr id="75832" name="Line 14">
              <a:extLst>
                <a:ext uri="{FF2B5EF4-FFF2-40B4-BE49-F238E27FC236}">
                  <a16:creationId xmlns:a16="http://schemas.microsoft.com/office/drawing/2014/main" id="{292CD39C-D185-4BD3-A2B3-AE8115D072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152"/>
              <a:ext cx="208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33" name="Line 15">
              <a:extLst>
                <a:ext uri="{FF2B5EF4-FFF2-40B4-BE49-F238E27FC236}">
                  <a16:creationId xmlns:a16="http://schemas.microsoft.com/office/drawing/2014/main" id="{84FE4E1C-AC98-437D-B68A-DCC6CB43A2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419"/>
              <a:ext cx="208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34" name="Line 16">
              <a:extLst>
                <a:ext uri="{FF2B5EF4-FFF2-40B4-BE49-F238E27FC236}">
                  <a16:creationId xmlns:a16="http://schemas.microsoft.com/office/drawing/2014/main" id="{C03AC095-F347-421E-90E2-DFFECD2D0B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15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35" name="Line 17">
              <a:extLst>
                <a:ext uri="{FF2B5EF4-FFF2-40B4-BE49-F238E27FC236}">
                  <a16:creationId xmlns:a16="http://schemas.microsoft.com/office/drawing/2014/main" id="{74371757-DD4A-42F2-A130-3BD9FE3282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0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36" name="Line 18">
              <a:extLst>
                <a:ext uri="{FF2B5EF4-FFF2-40B4-BE49-F238E27FC236}">
                  <a16:creationId xmlns:a16="http://schemas.microsoft.com/office/drawing/2014/main" id="{B45F145A-C4D9-473F-A514-5471DEE4E1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1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37" name="Line 19">
              <a:extLst>
                <a:ext uri="{FF2B5EF4-FFF2-40B4-BE49-F238E27FC236}">
                  <a16:creationId xmlns:a16="http://schemas.microsoft.com/office/drawing/2014/main" id="{96E0EC19-3D8F-4006-B4B3-8527DFA89C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1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38" name="Line 20">
              <a:extLst>
                <a:ext uri="{FF2B5EF4-FFF2-40B4-BE49-F238E27FC236}">
                  <a16:creationId xmlns:a16="http://schemas.microsoft.com/office/drawing/2014/main" id="{CDAF0EFC-2A63-4CB0-A935-6EEB88D524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2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39" name="Line 21">
              <a:extLst>
                <a:ext uri="{FF2B5EF4-FFF2-40B4-BE49-F238E27FC236}">
                  <a16:creationId xmlns:a16="http://schemas.microsoft.com/office/drawing/2014/main" id="{941D7203-D409-4B38-BFD3-6869FAF55A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2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40" name="Line 22">
              <a:extLst>
                <a:ext uri="{FF2B5EF4-FFF2-40B4-BE49-F238E27FC236}">
                  <a16:creationId xmlns:a16="http://schemas.microsoft.com/office/drawing/2014/main" id="{57C0C10F-1883-4C01-9297-836C36ABB2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2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41" name="Line 23">
              <a:extLst>
                <a:ext uri="{FF2B5EF4-FFF2-40B4-BE49-F238E27FC236}">
                  <a16:creationId xmlns:a16="http://schemas.microsoft.com/office/drawing/2014/main" id="{3098D939-0E64-4110-BD9D-57AA8CD1EE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3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42" name="Line 24">
              <a:extLst>
                <a:ext uri="{FF2B5EF4-FFF2-40B4-BE49-F238E27FC236}">
                  <a16:creationId xmlns:a16="http://schemas.microsoft.com/office/drawing/2014/main" id="{5EF2A2DD-8882-4AF1-BC78-EE1C83A1CB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3" y="115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785" name="Text Box 25">
            <a:extLst>
              <a:ext uri="{FF2B5EF4-FFF2-40B4-BE49-F238E27FC236}">
                <a16:creationId xmlns:a16="http://schemas.microsoft.com/office/drawing/2014/main" id="{7FC86BF3-F19A-468D-9169-39D876DAB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667000"/>
            <a:ext cx="234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</a:t>
            </a:r>
          </a:p>
        </p:txBody>
      </p:sp>
      <p:sp>
        <p:nvSpPr>
          <p:cNvPr id="75786" name="Text Box 26">
            <a:extLst>
              <a:ext uri="{FF2B5EF4-FFF2-40B4-BE49-F238E27FC236}">
                <a16:creationId xmlns:a16="http://schemas.microsoft.com/office/drawing/2014/main" id="{0CC41873-1C86-4922-B820-6E6C7A933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4250" y="2681288"/>
            <a:ext cx="234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j</a:t>
            </a:r>
          </a:p>
        </p:txBody>
      </p:sp>
      <p:sp>
        <p:nvSpPr>
          <p:cNvPr id="75787" name="Line 27">
            <a:extLst>
              <a:ext uri="{FF2B5EF4-FFF2-40B4-BE49-F238E27FC236}">
                <a16:creationId xmlns:a16="http://schemas.microsoft.com/office/drawing/2014/main" id="{284D214D-6D0F-4DE6-9B9F-17159E5635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6675" y="2438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8" name="Line 28">
            <a:extLst>
              <a:ext uri="{FF2B5EF4-FFF2-40B4-BE49-F238E27FC236}">
                <a16:creationId xmlns:a16="http://schemas.microsoft.com/office/drawing/2014/main" id="{19122816-CB59-45DD-AED4-5B0C4183A5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1725" y="24526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9" name="Text Box 29">
            <a:extLst>
              <a:ext uri="{FF2B5EF4-FFF2-40B4-BE49-F238E27FC236}">
                <a16:creationId xmlns:a16="http://schemas.microsoft.com/office/drawing/2014/main" id="{85CE4A7A-64C4-4BEA-87E0-85AE02BCC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7738" y="1955800"/>
            <a:ext cx="423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A:</a:t>
            </a:r>
          </a:p>
        </p:txBody>
      </p:sp>
      <p:grpSp>
        <p:nvGrpSpPr>
          <p:cNvPr id="1016862" name="Group 30">
            <a:extLst>
              <a:ext uri="{FF2B5EF4-FFF2-40B4-BE49-F238E27FC236}">
                <a16:creationId xmlns:a16="http://schemas.microsoft.com/office/drawing/2014/main" id="{D8DCE10D-F453-488E-A6A9-BFBC15831B0D}"/>
              </a:ext>
            </a:extLst>
          </p:cNvPr>
          <p:cNvGrpSpPr>
            <a:grpSpLocks/>
          </p:cNvGrpSpPr>
          <p:nvPr/>
        </p:nvGrpSpPr>
        <p:grpSpPr bwMode="auto">
          <a:xfrm>
            <a:off x="4757738" y="2909888"/>
            <a:ext cx="3852862" cy="1662112"/>
            <a:chOff x="2997" y="1833"/>
            <a:chExt cx="2427" cy="1047"/>
          </a:xfrm>
        </p:grpSpPr>
        <p:grpSp>
          <p:nvGrpSpPr>
            <p:cNvPr id="75794" name="Group 31">
              <a:extLst>
                <a:ext uri="{FF2B5EF4-FFF2-40B4-BE49-F238E27FC236}">
                  <a16:creationId xmlns:a16="http://schemas.microsoft.com/office/drawing/2014/main" id="{E8B5D13C-CF18-45BC-8D17-EC868A348F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41" y="2181"/>
              <a:ext cx="2083" cy="267"/>
              <a:chOff x="480" y="1152"/>
              <a:chExt cx="2083" cy="267"/>
            </a:xfrm>
          </p:grpSpPr>
          <p:sp>
            <p:nvSpPr>
              <p:cNvPr id="75805" name="Rectangle 32">
                <a:extLst>
                  <a:ext uri="{FF2B5EF4-FFF2-40B4-BE49-F238E27FC236}">
                    <a16:creationId xmlns:a16="http://schemas.microsoft.com/office/drawing/2014/main" id="{09CF2705-0F9B-45CB-A036-386C84571F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3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a</a:t>
                </a:r>
                <a:r>
                  <a:rPr lang="en-US" altLang="en-US" sz="1800" baseline="-25000"/>
                  <a:t>r</a:t>
                </a:r>
                <a:endParaRPr lang="en-US" altLang="en-US" sz="1800"/>
              </a:p>
            </p:txBody>
          </p:sp>
          <p:sp>
            <p:nvSpPr>
              <p:cNvPr id="75806" name="Rectangle 33">
                <a:extLst>
                  <a:ext uri="{FF2B5EF4-FFF2-40B4-BE49-F238E27FC236}">
                    <a16:creationId xmlns:a16="http://schemas.microsoft.com/office/drawing/2014/main" id="{22BEEBDD-6B64-439A-8DD6-2EB524ADFB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2" y="1152"/>
                <a:ext cx="261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endParaRPr lang="fr-FR" altLang="en-US" sz="1800"/>
              </a:p>
            </p:txBody>
          </p:sp>
          <p:sp>
            <p:nvSpPr>
              <p:cNvPr id="75807" name="Rectangle 34">
                <a:extLst>
                  <a:ext uri="{FF2B5EF4-FFF2-40B4-BE49-F238E27FC236}">
                    <a16:creationId xmlns:a16="http://schemas.microsoft.com/office/drawing/2014/main" id="{CEE57751-2B6B-477B-B33C-A91B3C740C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2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endParaRPr lang="fr-FR" altLang="en-US" sz="1800"/>
              </a:p>
            </p:txBody>
          </p:sp>
          <p:sp>
            <p:nvSpPr>
              <p:cNvPr id="75808" name="Rectangle 35">
                <a:extLst>
                  <a:ext uri="{FF2B5EF4-FFF2-40B4-BE49-F238E27FC236}">
                    <a16:creationId xmlns:a16="http://schemas.microsoft.com/office/drawing/2014/main" id="{4FE8D6A1-CB4A-4D4D-895B-C5A5D83AE2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2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endParaRPr lang="fr-FR" altLang="en-US" sz="1800"/>
              </a:p>
            </p:txBody>
          </p:sp>
          <p:sp>
            <p:nvSpPr>
              <p:cNvPr id="75809" name="Rectangle 36">
                <a:extLst>
                  <a:ext uri="{FF2B5EF4-FFF2-40B4-BE49-F238E27FC236}">
                    <a16:creationId xmlns:a16="http://schemas.microsoft.com/office/drawing/2014/main" id="{2A0EB8A7-6E49-4B95-8FE5-D4C4AE4824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1" y="1152"/>
                <a:ext cx="261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endParaRPr lang="fr-FR" altLang="en-US" sz="1800"/>
              </a:p>
            </p:txBody>
          </p:sp>
          <p:sp>
            <p:nvSpPr>
              <p:cNvPr id="75810" name="Rectangle 37">
                <a:extLst>
                  <a:ext uri="{FF2B5EF4-FFF2-40B4-BE49-F238E27FC236}">
                    <a16:creationId xmlns:a16="http://schemas.microsoft.com/office/drawing/2014/main" id="{1D8E892C-A8D3-43F7-B07C-10FE23133A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1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endParaRPr lang="fr-FR" altLang="en-US" sz="1800"/>
              </a:p>
            </p:txBody>
          </p:sp>
          <p:sp>
            <p:nvSpPr>
              <p:cNvPr id="75811" name="Rectangle 38">
                <a:extLst>
                  <a:ext uri="{FF2B5EF4-FFF2-40B4-BE49-F238E27FC236}">
                    <a16:creationId xmlns:a16="http://schemas.microsoft.com/office/drawing/2014/main" id="{25956C21-053B-488C-8544-D148604A54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0" y="1152"/>
                <a:ext cx="261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endParaRPr lang="fr-FR" altLang="en-US" sz="1800"/>
              </a:p>
            </p:txBody>
          </p:sp>
          <p:sp>
            <p:nvSpPr>
              <p:cNvPr id="75812" name="Rectangle 39">
                <a:extLst>
                  <a:ext uri="{FF2B5EF4-FFF2-40B4-BE49-F238E27FC236}">
                    <a16:creationId xmlns:a16="http://schemas.microsoft.com/office/drawing/2014/main" id="{F31502F8-F07F-4AB1-A1EF-3B2B2FA287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r>
                  <a:rPr lang="en-US" altLang="en-US" sz="1800"/>
                  <a:t>a</a:t>
                </a:r>
                <a:r>
                  <a:rPr lang="en-US" altLang="en-US" sz="1800" baseline="-25000"/>
                  <a:t>p</a:t>
                </a:r>
                <a:endParaRPr lang="en-US" altLang="en-US" sz="1800"/>
              </a:p>
            </p:txBody>
          </p:sp>
          <p:sp>
            <p:nvSpPr>
              <p:cNvPr id="75813" name="Line 40">
                <a:extLst>
                  <a:ext uri="{FF2B5EF4-FFF2-40B4-BE49-F238E27FC236}">
                    <a16:creationId xmlns:a16="http://schemas.microsoft.com/office/drawing/2014/main" id="{0C1813A0-2343-4ECA-87F6-285479C3AE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4" name="Line 41">
                <a:extLst>
                  <a:ext uri="{FF2B5EF4-FFF2-40B4-BE49-F238E27FC236}">
                    <a16:creationId xmlns:a16="http://schemas.microsoft.com/office/drawing/2014/main" id="{262F1618-F5CD-425C-B973-B0B015EA3B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1419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5" name="Line 42">
                <a:extLst>
                  <a:ext uri="{FF2B5EF4-FFF2-40B4-BE49-F238E27FC236}">
                    <a16:creationId xmlns:a16="http://schemas.microsoft.com/office/drawing/2014/main" id="{7E90F256-0BD0-44E4-90CB-CD231E3088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6" name="Line 43">
                <a:extLst>
                  <a:ext uri="{FF2B5EF4-FFF2-40B4-BE49-F238E27FC236}">
                    <a16:creationId xmlns:a16="http://schemas.microsoft.com/office/drawing/2014/main" id="{0F96A6D3-2457-4F97-BBB7-D41864A972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40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7" name="Line 44">
                <a:extLst>
                  <a:ext uri="{FF2B5EF4-FFF2-40B4-BE49-F238E27FC236}">
                    <a16:creationId xmlns:a16="http://schemas.microsoft.com/office/drawing/2014/main" id="{61AC961E-A5D9-432C-BF4F-70A8CF8A7D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8" name="Line 45">
                <a:extLst>
                  <a:ext uri="{FF2B5EF4-FFF2-40B4-BE49-F238E27FC236}">
                    <a16:creationId xmlns:a16="http://schemas.microsoft.com/office/drawing/2014/main" id="{68A7B6F5-D20D-4DDA-8FDD-B825F1FD15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9" name="Line 46">
                <a:extLst>
                  <a:ext uri="{FF2B5EF4-FFF2-40B4-BE49-F238E27FC236}">
                    <a16:creationId xmlns:a16="http://schemas.microsoft.com/office/drawing/2014/main" id="{3CCA9A69-84DD-4B7B-9E53-24D967A0E4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2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0" name="Line 47">
                <a:extLst>
                  <a:ext uri="{FF2B5EF4-FFF2-40B4-BE49-F238E27FC236}">
                    <a16:creationId xmlns:a16="http://schemas.microsoft.com/office/drawing/2014/main" id="{C2852E25-E46F-415D-B51E-705DAE7970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8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1" name="Line 48">
                <a:extLst>
                  <a:ext uri="{FF2B5EF4-FFF2-40B4-BE49-F238E27FC236}">
                    <a16:creationId xmlns:a16="http://schemas.microsoft.com/office/drawing/2014/main" id="{AE42350F-A6BC-41B3-8706-21186098D6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4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2" name="Line 49">
                <a:extLst>
                  <a:ext uri="{FF2B5EF4-FFF2-40B4-BE49-F238E27FC236}">
                    <a16:creationId xmlns:a16="http://schemas.microsoft.com/office/drawing/2014/main" id="{082D9F07-F506-4A63-A2C9-C32B36FDA0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3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3" name="Line 50">
                <a:extLst>
                  <a:ext uri="{FF2B5EF4-FFF2-40B4-BE49-F238E27FC236}">
                    <a16:creationId xmlns:a16="http://schemas.microsoft.com/office/drawing/2014/main" id="{C4765B62-D16E-4BDE-889E-7320268002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3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5795" name="Text Box 51">
              <a:extLst>
                <a:ext uri="{FF2B5EF4-FFF2-40B4-BE49-F238E27FC236}">
                  <a16:creationId xmlns:a16="http://schemas.microsoft.com/office/drawing/2014/main" id="{65EBEAAB-2F32-44AA-97D2-46A4DACB84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0" y="2649"/>
              <a:ext cx="1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</a:t>
              </a:r>
            </a:p>
          </p:txBody>
        </p:sp>
        <p:sp>
          <p:nvSpPr>
            <p:cNvPr id="75796" name="Text Box 52">
              <a:extLst>
                <a:ext uri="{FF2B5EF4-FFF2-40B4-BE49-F238E27FC236}">
                  <a16:creationId xmlns:a16="http://schemas.microsoft.com/office/drawing/2014/main" id="{5D238385-EBA7-4512-A759-CCD68860FF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92" y="2649"/>
              <a:ext cx="3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j=q</a:t>
              </a:r>
            </a:p>
          </p:txBody>
        </p:sp>
        <p:sp>
          <p:nvSpPr>
            <p:cNvPr id="75797" name="Line 53">
              <a:extLst>
                <a:ext uri="{FF2B5EF4-FFF2-40B4-BE49-F238E27FC236}">
                  <a16:creationId xmlns:a16="http://schemas.microsoft.com/office/drawing/2014/main" id="{C3F5A335-F268-4BD9-AD44-81C6201A99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74" y="250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98" name="Line 54">
              <a:extLst>
                <a:ext uri="{FF2B5EF4-FFF2-40B4-BE49-F238E27FC236}">
                  <a16:creationId xmlns:a16="http://schemas.microsoft.com/office/drawing/2014/main" id="{EC144A5F-9214-4B7F-A7C6-84208A7C94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34" y="250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99" name="Text Box 55">
              <a:extLst>
                <a:ext uri="{FF2B5EF4-FFF2-40B4-BE49-F238E27FC236}">
                  <a16:creationId xmlns:a16="http://schemas.microsoft.com/office/drawing/2014/main" id="{BA00D013-5ABB-45A5-9E20-19FEF2CF75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7" y="2192"/>
              <a:ext cx="26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latin typeface="Arial" panose="020B0604020202020204" pitchFamily="34" charset="0"/>
                </a:rPr>
                <a:t>A:</a:t>
              </a:r>
            </a:p>
          </p:txBody>
        </p:sp>
        <p:sp>
          <p:nvSpPr>
            <p:cNvPr id="75800" name="AutoShape 56">
              <a:extLst>
                <a:ext uri="{FF2B5EF4-FFF2-40B4-BE49-F238E27FC236}">
                  <a16:creationId xmlns:a16="http://schemas.microsoft.com/office/drawing/2014/main" id="{0C0C81D9-50AA-4F44-9723-D454439EA3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912" y="1464"/>
              <a:ext cx="96" cy="1296"/>
            </a:xfrm>
            <a:prstGeom prst="leftBrace">
              <a:avLst>
                <a:gd name="adj1" fmla="val 112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801" name="AutoShape 57">
              <a:extLst>
                <a:ext uri="{FF2B5EF4-FFF2-40B4-BE49-F238E27FC236}">
                  <a16:creationId xmlns:a16="http://schemas.microsoft.com/office/drawing/2014/main" id="{C7EF948E-CC45-48CE-A0C3-D78785A75D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4992" y="1728"/>
              <a:ext cx="96" cy="768"/>
            </a:xfrm>
            <a:prstGeom prst="leftBrace">
              <a:avLst>
                <a:gd name="adj1" fmla="val 66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802" name="Text Box 58">
              <a:extLst>
                <a:ext uri="{FF2B5EF4-FFF2-40B4-BE49-F238E27FC236}">
                  <a16:creationId xmlns:a16="http://schemas.microsoft.com/office/drawing/2014/main" id="{E6BBD45B-4788-4F05-81D8-6D128405A0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8" y="1833"/>
              <a:ext cx="57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mic Sans MS" panose="030F0702030302020204" pitchFamily="66" charset="0"/>
                </a:rPr>
                <a:t>A[p…q]</a:t>
              </a:r>
            </a:p>
          </p:txBody>
        </p:sp>
        <p:sp>
          <p:nvSpPr>
            <p:cNvPr id="75803" name="Text Box 59">
              <a:extLst>
                <a:ext uri="{FF2B5EF4-FFF2-40B4-BE49-F238E27FC236}">
                  <a16:creationId xmlns:a16="http://schemas.microsoft.com/office/drawing/2014/main" id="{B009E371-C689-4BAE-8AA0-8297484466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4" y="1833"/>
              <a:ext cx="7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mic Sans MS" panose="030F0702030302020204" pitchFamily="66" charset="0"/>
                </a:rPr>
                <a:t>A[q+1…r]</a:t>
              </a:r>
            </a:p>
          </p:txBody>
        </p:sp>
        <p:sp>
          <p:nvSpPr>
            <p:cNvPr id="75804" name="Text Box 60">
              <a:extLst>
                <a:ext uri="{FF2B5EF4-FFF2-40B4-BE49-F238E27FC236}">
                  <a16:creationId xmlns:a16="http://schemas.microsoft.com/office/drawing/2014/main" id="{E0E1E1CB-E239-451A-AE60-F267C095DB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2" y="1881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≤</a:t>
              </a:r>
            </a:p>
          </p:txBody>
        </p:sp>
      </p:grpSp>
      <p:sp>
        <p:nvSpPr>
          <p:cNvPr id="75791" name="Text Box 61">
            <a:extLst>
              <a:ext uri="{FF2B5EF4-FFF2-40B4-BE49-F238E27FC236}">
                <a16:creationId xmlns:a16="http://schemas.microsoft.com/office/drawing/2014/main" id="{535468E6-E657-4807-A99D-C77C29E2A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8925" y="1592263"/>
            <a:ext cx="2841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Monotype Corsiva" panose="03010101010201010101" pitchFamily="66" charset="0"/>
              </a:rPr>
              <a:t>p</a:t>
            </a:r>
          </a:p>
        </p:txBody>
      </p:sp>
      <p:sp>
        <p:nvSpPr>
          <p:cNvPr id="75792" name="Text Box 62">
            <a:extLst>
              <a:ext uri="{FF2B5EF4-FFF2-40B4-BE49-F238E27FC236}">
                <a16:creationId xmlns:a16="http://schemas.microsoft.com/office/drawing/2014/main" id="{151B3A43-8E20-467D-9887-CEBD7CE2F6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4050" y="1546225"/>
            <a:ext cx="2524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Monotype Corsiva" panose="03010101010201010101" pitchFamily="66" charset="0"/>
              </a:rPr>
              <a:t>r</a:t>
            </a:r>
          </a:p>
        </p:txBody>
      </p:sp>
      <p:sp>
        <p:nvSpPr>
          <p:cNvPr id="75793" name="Text Box 63">
            <a:extLst>
              <a:ext uri="{FF2B5EF4-FFF2-40B4-BE49-F238E27FC236}">
                <a16:creationId xmlns:a16="http://schemas.microsoft.com/office/drawing/2014/main" id="{CAB2A2C6-EA39-4683-8F96-53EADC19A0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0700" y="4991100"/>
            <a:ext cx="1809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folHlink"/>
                </a:solidFill>
                <a:latin typeface="Arial" panose="020B0604020202020204" pitchFamily="34" charset="0"/>
              </a:rPr>
              <a:t>Each element is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folHlink"/>
                </a:solidFill>
                <a:latin typeface="Arial" panose="020B0604020202020204" pitchFamily="34" charset="0"/>
              </a:rPr>
              <a:t>visited once!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683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5" name="Rectangle 2">
            <a:extLst>
              <a:ext uri="{FF2B5EF4-FFF2-40B4-BE49-F238E27FC236}">
                <a16:creationId xmlns:a16="http://schemas.microsoft.com/office/drawing/2014/main" id="{D3694940-746A-48DF-899B-CEDDE36DEA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	 Recurrence</a:t>
            </a:r>
          </a:p>
        </p:txBody>
      </p:sp>
      <p:sp>
        <p:nvSpPr>
          <p:cNvPr id="76806" name="Rectangle 3">
            <a:extLst>
              <a:ext uri="{FF2B5EF4-FFF2-40B4-BE49-F238E27FC236}">
                <a16:creationId xmlns:a16="http://schemas.microsoft.com/office/drawing/2014/main" id="{7475A650-D628-4AEE-95F1-B498977110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132722"/>
            <a:ext cx="7886700" cy="4351338"/>
          </a:xfrm>
        </p:spPr>
        <p:txBody>
          <a:bodyPr/>
          <a:lstStyle/>
          <a:p>
            <a:pPr eaLnBrk="1" hangingPunct="1"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Monotype Corsiva" panose="03010101010201010101" pitchFamily="66" charset="0"/>
              </a:rPr>
              <a:t>Alg.:</a:t>
            </a:r>
            <a:r>
              <a:rPr lang="en-US" altLang="en-US" sz="2400" dirty="0"/>
              <a:t> QUICKSORT</a:t>
            </a:r>
            <a:r>
              <a:rPr lang="en-US" altLang="en-US" sz="2400" dirty="0">
                <a:latin typeface="Comic Sans MS" panose="030F0702030302020204" pitchFamily="66" charset="0"/>
              </a:rPr>
              <a:t>(A, p, r)</a:t>
            </a:r>
          </a:p>
          <a:p>
            <a:pPr eaLnBrk="1" hangingPunct="1"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</a:t>
            </a:r>
            <a:r>
              <a:rPr lang="en-US" altLang="en-US" sz="2400" b="1" dirty="0"/>
              <a:t>if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mic Sans MS" panose="030F0702030302020204" pitchFamily="66" charset="0"/>
              </a:rPr>
              <a:t>p &lt; r</a:t>
            </a:r>
          </a:p>
          <a:p>
            <a:pPr eaLnBrk="1" hangingPunct="1"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   </a:t>
            </a:r>
            <a:r>
              <a:rPr lang="en-US" altLang="en-US" sz="2400" b="1" dirty="0"/>
              <a:t>then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mic Sans MS" panose="030F0702030302020204" pitchFamily="66" charset="0"/>
              </a:rPr>
              <a:t>q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 PARTITION</a:t>
            </a:r>
            <a:r>
              <a:rPr lang="en-US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(A, p, r)</a:t>
            </a:r>
          </a:p>
          <a:p>
            <a:pPr eaLnBrk="1" hangingPunct="1"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		     QUICKSORT </a:t>
            </a:r>
            <a:r>
              <a:rPr lang="en-US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(A, p, q)</a:t>
            </a:r>
          </a:p>
          <a:p>
            <a:pPr eaLnBrk="1" hangingPunct="1"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		     QUICKSORT </a:t>
            </a:r>
            <a:r>
              <a:rPr lang="en-US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(A, q+1, r)</a:t>
            </a:r>
          </a:p>
        </p:txBody>
      </p:sp>
      <p:sp>
        <p:nvSpPr>
          <p:cNvPr id="76804" name="Slide Number Placeholder 5">
            <a:extLst>
              <a:ext uri="{FF2B5EF4-FFF2-40B4-BE49-F238E27FC236}">
                <a16:creationId xmlns:a16="http://schemas.microsoft.com/office/drawing/2014/main" id="{BAF60A2C-6E56-4C38-A719-0915A70C6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F83EBC6-5252-4ACB-B506-C06A6634CA9B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42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76807" name="Text Box 4">
            <a:extLst>
              <a:ext uri="{FF2B5EF4-FFF2-40B4-BE49-F238E27FC236}">
                <a16:creationId xmlns:a16="http://schemas.microsoft.com/office/drawing/2014/main" id="{84103BCB-1DC3-472B-8543-A297C2463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800" y="5362575"/>
            <a:ext cx="1846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Recurrence:</a:t>
            </a:r>
          </a:p>
        </p:txBody>
      </p:sp>
      <p:sp>
        <p:nvSpPr>
          <p:cNvPr id="76808" name="Text Box 5">
            <a:extLst>
              <a:ext uri="{FF2B5EF4-FFF2-40B4-BE49-F238E27FC236}">
                <a16:creationId xmlns:a16="http://schemas.microsoft.com/office/drawing/2014/main" id="{4B460B4B-45FF-4B8E-96A5-99B0E1D4B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7913" y="1447800"/>
            <a:ext cx="2420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Initially: p=1, r=n</a:t>
            </a:r>
          </a:p>
        </p:txBody>
      </p:sp>
      <p:sp>
        <p:nvSpPr>
          <p:cNvPr id="76809" name="Rectangle 6">
            <a:extLst>
              <a:ext uri="{FF2B5EF4-FFF2-40B4-BE49-F238E27FC236}">
                <a16:creationId xmlns:a16="http://schemas.microsoft.com/office/drawing/2014/main" id="{829E55E9-86FC-48D3-8603-7EAD0947D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2100" y="5881688"/>
            <a:ext cx="3971925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T(n) = T(q) + T(n – q) + n</a:t>
            </a: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4">
            <a:extLst>
              <a:ext uri="{FF2B5EF4-FFF2-40B4-BE49-F238E27FC236}">
                <a16:creationId xmlns:a16="http://schemas.microsoft.com/office/drawing/2014/main" id="{DEEBD410-BCF2-4B0C-A5BA-1E5521BE2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BAD7E3B-BD56-4EB8-8B1D-7F6D001966F1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43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35845" name="Rectangle 2">
            <a:extLst>
              <a:ext uri="{FF2B5EF4-FFF2-40B4-BE49-F238E27FC236}">
                <a16:creationId xmlns:a16="http://schemas.microsoft.com/office/drawing/2014/main" id="{4D7D3BDB-DD68-4D53-BC32-675EBA2512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Choosing the Pivot</a:t>
            </a:r>
          </a:p>
        </p:txBody>
      </p:sp>
      <p:sp>
        <p:nvSpPr>
          <p:cNvPr id="35846" name="Text Box 3">
            <a:extLst>
              <a:ext uri="{FF2B5EF4-FFF2-40B4-BE49-F238E27FC236}">
                <a16:creationId xmlns:a16="http://schemas.microsoft.com/office/drawing/2014/main" id="{556C4410-9140-434A-AF4E-F71634480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676400"/>
            <a:ext cx="8229600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457200" indent="-457200" algn="l"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en-US" sz="3200" i="0" dirty="0">
                <a:solidFill>
                  <a:srgbClr val="FF0000"/>
                </a:solidFill>
                <a:latin typeface="+mn-lt"/>
              </a:rPr>
              <a:t>Some </a:t>
            </a:r>
            <a:r>
              <a:rPr lang="en-US" altLang="en-US" sz="3200" i="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fixed element: </a:t>
            </a:r>
            <a:r>
              <a:rPr lang="en-US" altLang="en-US" sz="3200" i="0" dirty="0">
                <a:latin typeface="+mn-lt"/>
              </a:rPr>
              <a:t>e.g. the first, the last, the one in the middle.</a:t>
            </a:r>
          </a:p>
          <a:p>
            <a:pPr marL="457200" indent="-457200" algn="l"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en-US" sz="3200" i="0" dirty="0">
                <a:latin typeface="+mn-lt"/>
              </a:rPr>
              <a:t>Bad choice - may turn to be the smallest or the largest element, then one of the partitions will be empty</a:t>
            </a:r>
          </a:p>
          <a:p>
            <a:pPr marL="457200" indent="-457200" algn="l"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en-US" sz="3200" i="0" dirty="0">
                <a:solidFill>
                  <a:srgbClr val="FF0000"/>
                </a:solidFill>
                <a:latin typeface="+mn-lt"/>
              </a:rPr>
              <a:t>Randomly chosen </a:t>
            </a:r>
            <a:r>
              <a:rPr lang="en-US" altLang="en-US" sz="2800" i="0" dirty="0">
                <a:latin typeface="+mn-lt"/>
              </a:rPr>
              <a:t>(by random generator)</a:t>
            </a:r>
            <a:r>
              <a:rPr lang="en-US" altLang="en-US" sz="3200" i="0" dirty="0">
                <a:latin typeface="+mn-lt"/>
              </a:rPr>
              <a:t> 	- still a bad choice</a:t>
            </a:r>
          </a:p>
        </p:txBody>
      </p:sp>
    </p:spTree>
    <p:extLst>
      <p:ext uri="{BB962C8B-B14F-4D97-AF65-F5344CB8AC3E}">
        <p14:creationId xmlns:p14="http://schemas.microsoft.com/office/powerpoint/2010/main" val="38736147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>
            <a:extLst>
              <a:ext uri="{FF2B5EF4-FFF2-40B4-BE49-F238E27FC236}">
                <a16:creationId xmlns:a16="http://schemas.microsoft.com/office/drawing/2014/main" id="{6998ACA5-99C7-4415-B834-8E6763160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5F3925B-D4B6-4163-96DB-AD80D7B5E0A8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44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36869" name="Rectangle 2">
            <a:extLst>
              <a:ext uri="{FF2B5EF4-FFF2-40B4-BE49-F238E27FC236}">
                <a16:creationId xmlns:a16="http://schemas.microsoft.com/office/drawing/2014/main" id="{250BE336-9C57-4BC9-8248-3C5E1FA3AB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Choosing the Pivot</a:t>
            </a:r>
          </a:p>
        </p:txBody>
      </p:sp>
      <p:sp>
        <p:nvSpPr>
          <p:cNvPr id="36870" name="Text Box 3">
            <a:extLst>
              <a:ext uri="{FF2B5EF4-FFF2-40B4-BE49-F238E27FC236}">
                <a16:creationId xmlns:a16="http://schemas.microsoft.com/office/drawing/2014/main" id="{E39CC5FF-CE7B-417F-8B19-3CB98D48F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828800"/>
            <a:ext cx="80772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457200" indent="-457200" algn="l"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en-US" sz="3200" i="0" dirty="0"/>
              <a:t>The median of the array </a:t>
            </a:r>
          </a:p>
          <a:p>
            <a:pPr marL="457200" indent="-457200" algn="l"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en-US" sz="3200" i="0" dirty="0"/>
              <a:t>(if the array has N numbers, the median is the [N/2] largest number). </a:t>
            </a:r>
          </a:p>
          <a:p>
            <a:pPr marL="457200" indent="-457200" algn="l"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endParaRPr lang="en-US" altLang="en-US" sz="3200" i="0" dirty="0"/>
          </a:p>
          <a:p>
            <a:pPr marL="457200" indent="-457200" algn="l"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en-US" sz="3200" i="0" dirty="0"/>
              <a:t>This is difficult to compute - increases the 	complexity. </a:t>
            </a:r>
            <a:endParaRPr lang="en-US" altLang="en-US" sz="3200" i="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8697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Slide Number Placeholder 4">
            <a:extLst>
              <a:ext uri="{FF2B5EF4-FFF2-40B4-BE49-F238E27FC236}">
                <a16:creationId xmlns:a16="http://schemas.microsoft.com/office/drawing/2014/main" id="{FEAF678C-F2CA-4163-A0E2-E5211E6BD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78F5FAD-DBE2-4C23-8CAB-EB01F799DE1A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45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37893" name="Rectangle 2">
            <a:extLst>
              <a:ext uri="{FF2B5EF4-FFF2-40B4-BE49-F238E27FC236}">
                <a16:creationId xmlns:a16="http://schemas.microsoft.com/office/drawing/2014/main" id="{607680BF-EF64-41BA-89E5-C3EE771F51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Choosing the Pivot</a:t>
            </a:r>
          </a:p>
        </p:txBody>
      </p:sp>
      <p:sp>
        <p:nvSpPr>
          <p:cNvPr id="37894" name="Text Box 3">
            <a:extLst>
              <a:ext uri="{FF2B5EF4-FFF2-40B4-BE49-F238E27FC236}">
                <a16:creationId xmlns:a16="http://schemas.microsoft.com/office/drawing/2014/main" id="{2039AE74-77FC-4338-88E4-12034FD7D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752600"/>
            <a:ext cx="77724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457200" indent="-457200" algn="l"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en-US" sz="3200" i="0" dirty="0"/>
              <a:t>The median-of-three choice: </a:t>
            </a:r>
          </a:p>
          <a:p>
            <a:pPr marL="457200" indent="-457200" algn="l"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en-US" sz="3200" i="0" dirty="0"/>
              <a:t>take the first, the last and the middle element.   </a:t>
            </a:r>
          </a:p>
          <a:p>
            <a:pPr marL="457200" indent="-457200" algn="l"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en-US" sz="3200" i="0" dirty="0"/>
              <a:t>Choose the median of these three elements.</a:t>
            </a:r>
            <a:r>
              <a:rPr lang="en-US" altLang="en-US" sz="3200" i="0" dirty="0"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748301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4">
            <a:extLst>
              <a:ext uri="{FF2B5EF4-FFF2-40B4-BE49-F238E27FC236}">
                <a16:creationId xmlns:a16="http://schemas.microsoft.com/office/drawing/2014/main" id="{3D082742-1EC4-4934-9681-29E539B06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C567D44-F022-43F0-9488-DEF00FD49A4D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46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38917" name="Rectangle 2">
            <a:extLst>
              <a:ext uri="{FF2B5EF4-FFF2-40B4-BE49-F238E27FC236}">
                <a16:creationId xmlns:a16="http://schemas.microsoft.com/office/drawing/2014/main" id="{2205414A-3922-4FD5-86DB-EA4D5BF650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Find the Pivot </a:t>
            </a:r>
          </a:p>
        </p:txBody>
      </p:sp>
      <p:sp>
        <p:nvSpPr>
          <p:cNvPr id="38918" name="Text Box 3">
            <a:extLst>
              <a:ext uri="{FF2B5EF4-FFF2-40B4-BE49-F238E27FC236}">
                <a16:creationId xmlns:a16="http://schemas.microsoft.com/office/drawing/2014/main" id="{9694C96B-608A-4931-915E-FEB7F0B1F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371600"/>
            <a:ext cx="8763000" cy="5047536"/>
          </a:xfrm>
          <a:prstGeom prst="rect">
            <a:avLst/>
          </a:prstGeom>
          <a:solidFill>
            <a:srgbClr val="E5E7CF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int</a:t>
            </a: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 median3 ( </a:t>
            </a:r>
            <a:r>
              <a:rPr lang="en-US" altLang="en-US" sz="2800" i="0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int</a:t>
            </a: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 [ ]a, </a:t>
            </a:r>
            <a:r>
              <a:rPr lang="en-US" altLang="en-US" sz="2800" i="0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int</a:t>
            </a: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 left, </a:t>
            </a:r>
            <a:r>
              <a:rPr lang="en-US" altLang="en-US" sz="2800" i="0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int</a:t>
            </a: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 right)</a:t>
            </a:r>
          </a:p>
          <a:p>
            <a:pPr algn="l"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{ </a:t>
            </a:r>
            <a:r>
              <a:rPr lang="en-US" altLang="en-US" sz="2800" i="0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int</a:t>
            </a: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 center = (left + right)/2;</a:t>
            </a:r>
          </a:p>
          <a:p>
            <a:pPr algn="l"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  </a:t>
            </a:r>
            <a:r>
              <a:rPr lang="en-US" altLang="en-US" sz="2800" i="0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if</a:t>
            </a: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 (</a:t>
            </a:r>
            <a:r>
              <a:rPr lang="en-US" altLang="en-US" sz="2800" i="0" dirty="0">
                <a:solidFill>
                  <a:schemeClr val="hlink"/>
                </a:solidFill>
                <a:latin typeface="+mn-lt"/>
                <a:cs typeface="Arial" panose="020B0604020202020204" pitchFamily="34" charset="0"/>
              </a:rPr>
              <a:t>a [left]</a:t>
            </a: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 &gt; </a:t>
            </a:r>
            <a:r>
              <a:rPr lang="en-US" altLang="en-US" sz="2800" i="0" dirty="0">
                <a:solidFill>
                  <a:schemeClr val="hlink"/>
                </a:solidFill>
                <a:latin typeface="+mn-lt"/>
                <a:cs typeface="Arial" panose="020B0604020202020204" pitchFamily="34" charset="0"/>
              </a:rPr>
              <a:t>a [ center]</a:t>
            </a: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)   swap (</a:t>
            </a:r>
            <a:r>
              <a:rPr lang="en-US" altLang="en-US" sz="2800" i="0" dirty="0">
                <a:solidFill>
                  <a:schemeClr val="hlink"/>
                </a:solidFill>
                <a:latin typeface="+mn-lt"/>
                <a:cs typeface="Arial" panose="020B0604020202020204" pitchFamily="34" charset="0"/>
              </a:rPr>
              <a:t>a [ left</a:t>
            </a:r>
            <a:r>
              <a:rPr lang="en-US" altLang="en-US" sz="2800" i="0" dirty="0">
                <a:solidFill>
                  <a:srgbClr val="FFFF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i="0" dirty="0">
                <a:solidFill>
                  <a:schemeClr val="hlink"/>
                </a:solidFill>
                <a:latin typeface="+mn-lt"/>
                <a:cs typeface="Arial" panose="020B0604020202020204" pitchFamily="34" charset="0"/>
              </a:rPr>
              <a:t>]</a:t>
            </a: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, </a:t>
            </a:r>
            <a:r>
              <a:rPr lang="en-US" altLang="en-US" sz="2800" i="0" dirty="0">
                <a:solidFill>
                  <a:schemeClr val="hlink"/>
                </a:solidFill>
                <a:latin typeface="+mn-lt"/>
                <a:cs typeface="Arial" panose="020B0604020202020204" pitchFamily="34" charset="0"/>
              </a:rPr>
              <a:t>a [center]</a:t>
            </a: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);</a:t>
            </a:r>
          </a:p>
          <a:p>
            <a:pPr algn="l"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  </a:t>
            </a:r>
            <a:r>
              <a:rPr lang="en-US" altLang="en-US" sz="2800" i="0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if</a:t>
            </a: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 (</a:t>
            </a:r>
            <a:r>
              <a:rPr lang="en-US" altLang="en-US" sz="2800" i="0" dirty="0">
                <a:solidFill>
                  <a:schemeClr val="hlink"/>
                </a:solidFill>
                <a:latin typeface="+mn-lt"/>
                <a:cs typeface="Arial" panose="020B0604020202020204" pitchFamily="34" charset="0"/>
              </a:rPr>
              <a:t>a [center]</a:t>
            </a: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 &gt; </a:t>
            </a:r>
            <a:r>
              <a:rPr lang="en-US" altLang="en-US" sz="2800" i="0" dirty="0">
                <a:solidFill>
                  <a:schemeClr val="hlink"/>
                </a:solidFill>
                <a:latin typeface="+mn-lt"/>
                <a:cs typeface="Arial" panose="020B0604020202020204" pitchFamily="34" charset="0"/>
              </a:rPr>
              <a:t>a [right]</a:t>
            </a: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)  swap (</a:t>
            </a:r>
            <a:r>
              <a:rPr lang="en-US" altLang="en-US" sz="2800" i="0" dirty="0">
                <a:solidFill>
                  <a:schemeClr val="hlink"/>
                </a:solidFill>
                <a:latin typeface="+mn-lt"/>
                <a:cs typeface="Arial" panose="020B0604020202020204" pitchFamily="34" charset="0"/>
              </a:rPr>
              <a:t>a[center]</a:t>
            </a: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, </a:t>
            </a:r>
            <a:r>
              <a:rPr lang="en-US" altLang="en-US" sz="2800" i="0" dirty="0">
                <a:solidFill>
                  <a:schemeClr val="hlink"/>
                </a:solidFill>
                <a:latin typeface="+mn-lt"/>
                <a:cs typeface="Arial" panose="020B0604020202020204" pitchFamily="34" charset="0"/>
              </a:rPr>
              <a:t>a[ right</a:t>
            </a:r>
            <a:r>
              <a:rPr lang="en-US" altLang="en-US" sz="2800" i="0" dirty="0">
                <a:solidFill>
                  <a:srgbClr val="FFFF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i="0" dirty="0">
                <a:solidFill>
                  <a:schemeClr val="hlink"/>
                </a:solidFill>
                <a:latin typeface="+mn-lt"/>
                <a:cs typeface="Arial" panose="020B0604020202020204" pitchFamily="34" charset="0"/>
              </a:rPr>
              <a:t>]</a:t>
            </a: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);</a:t>
            </a:r>
          </a:p>
          <a:p>
            <a:pPr algn="l"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  </a:t>
            </a:r>
            <a:r>
              <a:rPr lang="en-US" altLang="en-US" sz="2800" i="0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if</a:t>
            </a: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 (</a:t>
            </a:r>
            <a:r>
              <a:rPr lang="en-US" altLang="en-US" sz="2800" i="0" dirty="0">
                <a:solidFill>
                  <a:schemeClr val="hlink"/>
                </a:solidFill>
                <a:latin typeface="+mn-lt"/>
                <a:cs typeface="Arial" panose="020B0604020202020204" pitchFamily="34" charset="0"/>
              </a:rPr>
              <a:t>a [left]</a:t>
            </a: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 &gt; </a:t>
            </a:r>
            <a:r>
              <a:rPr lang="en-US" altLang="en-US" sz="2800" i="0" dirty="0">
                <a:solidFill>
                  <a:schemeClr val="hlink"/>
                </a:solidFill>
                <a:latin typeface="+mn-lt"/>
                <a:cs typeface="Arial" panose="020B0604020202020204" pitchFamily="34" charset="0"/>
              </a:rPr>
              <a:t>a [ center]</a:t>
            </a: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)   swap (</a:t>
            </a:r>
            <a:r>
              <a:rPr lang="en-US" altLang="en-US" sz="2800" i="0" dirty="0">
                <a:solidFill>
                  <a:schemeClr val="hlink"/>
                </a:solidFill>
                <a:latin typeface="+mn-lt"/>
                <a:cs typeface="Arial" panose="020B0604020202020204" pitchFamily="34" charset="0"/>
              </a:rPr>
              <a:t>a [ left</a:t>
            </a:r>
            <a:r>
              <a:rPr lang="en-US" altLang="en-US" sz="2800" i="0" dirty="0">
                <a:solidFill>
                  <a:srgbClr val="FFFF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i="0" dirty="0">
                <a:solidFill>
                  <a:schemeClr val="hlink"/>
                </a:solidFill>
                <a:latin typeface="+mn-lt"/>
                <a:cs typeface="Arial" panose="020B0604020202020204" pitchFamily="34" charset="0"/>
              </a:rPr>
              <a:t>]</a:t>
            </a: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, </a:t>
            </a:r>
            <a:r>
              <a:rPr lang="en-US" altLang="en-US" sz="2800" i="0" dirty="0">
                <a:solidFill>
                  <a:schemeClr val="hlink"/>
                </a:solidFill>
                <a:latin typeface="+mn-lt"/>
                <a:cs typeface="Arial" panose="020B0604020202020204" pitchFamily="34" charset="0"/>
              </a:rPr>
              <a:t>a [center]</a:t>
            </a: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);</a:t>
            </a:r>
          </a:p>
          <a:p>
            <a:pPr algn="l"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  swap(</a:t>
            </a:r>
            <a:r>
              <a:rPr lang="en-US" altLang="en-US" sz="2800" i="0" dirty="0">
                <a:solidFill>
                  <a:schemeClr val="hlink"/>
                </a:solidFill>
                <a:latin typeface="+mn-lt"/>
                <a:cs typeface="Arial" panose="020B0604020202020204" pitchFamily="34" charset="0"/>
              </a:rPr>
              <a:t>a</a:t>
            </a:r>
            <a:r>
              <a:rPr lang="en-US" altLang="en-US" sz="2800" i="0" dirty="0">
                <a:solidFill>
                  <a:srgbClr val="FFFF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i="0" dirty="0">
                <a:solidFill>
                  <a:schemeClr val="hlink"/>
                </a:solidFill>
                <a:latin typeface="+mn-lt"/>
                <a:cs typeface="Arial" panose="020B0604020202020204" pitchFamily="34" charset="0"/>
              </a:rPr>
              <a:t>[ center</a:t>
            </a:r>
            <a:r>
              <a:rPr lang="en-US" altLang="en-US" sz="2800" i="0" dirty="0">
                <a:solidFill>
                  <a:srgbClr val="FFFF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i="0" dirty="0">
                <a:solidFill>
                  <a:schemeClr val="hlink"/>
                </a:solidFill>
                <a:latin typeface="+mn-lt"/>
                <a:cs typeface="Arial" panose="020B0604020202020204" pitchFamily="34" charset="0"/>
              </a:rPr>
              <a:t>]</a:t>
            </a: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, </a:t>
            </a:r>
            <a:r>
              <a:rPr lang="en-US" altLang="en-US" sz="2800" i="0" dirty="0">
                <a:solidFill>
                  <a:schemeClr val="hlink"/>
                </a:solidFill>
                <a:latin typeface="+mn-lt"/>
                <a:cs typeface="Arial" panose="020B0604020202020204" pitchFamily="34" charset="0"/>
              </a:rPr>
              <a:t>a [ right-1</a:t>
            </a:r>
            <a:r>
              <a:rPr lang="en-US" altLang="en-US" sz="2800" i="0" dirty="0">
                <a:solidFill>
                  <a:srgbClr val="FFFF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i="0" dirty="0">
                <a:solidFill>
                  <a:schemeClr val="hlink"/>
                </a:solidFill>
                <a:latin typeface="+mn-lt"/>
                <a:cs typeface="Arial" panose="020B0604020202020204" pitchFamily="34" charset="0"/>
              </a:rPr>
              <a:t>]</a:t>
            </a: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);</a:t>
            </a:r>
          </a:p>
          <a:p>
            <a:pPr algn="l"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  </a:t>
            </a:r>
            <a:r>
              <a:rPr lang="en-US" altLang="en-US" sz="2800" i="0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return</a:t>
            </a: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i="0" dirty="0">
                <a:solidFill>
                  <a:schemeClr val="hlink"/>
                </a:solidFill>
                <a:latin typeface="+mn-lt"/>
                <a:cs typeface="Arial" panose="020B0604020202020204" pitchFamily="34" charset="0"/>
              </a:rPr>
              <a:t>a[ right-1</a:t>
            </a:r>
            <a:r>
              <a:rPr lang="en-US" altLang="en-US" sz="2800" i="0" dirty="0">
                <a:solidFill>
                  <a:srgbClr val="FFFF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i="0" dirty="0">
                <a:solidFill>
                  <a:schemeClr val="hlink"/>
                </a:solidFill>
                <a:latin typeface="+mn-lt"/>
                <a:cs typeface="Arial" panose="020B0604020202020204" pitchFamily="34" charset="0"/>
              </a:rPr>
              <a:t>]</a:t>
            </a: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;</a:t>
            </a:r>
          </a:p>
          <a:p>
            <a:pPr algn="l"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 dirty="0">
                <a:latin typeface="+mn-lt"/>
                <a:cs typeface="Arial" panose="020B060402020202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604674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>
            <a:extLst>
              <a:ext uri="{FF2B5EF4-FFF2-40B4-BE49-F238E27FC236}">
                <a16:creationId xmlns:a16="http://schemas.microsoft.com/office/drawing/2014/main" id="{EC524ACC-1EA2-4185-8A9C-6319987D7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86167D3-370B-4F20-BE77-ACB5C4DB77EC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47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40965" name="Rectangle 2">
            <a:extLst>
              <a:ext uri="{FF2B5EF4-FFF2-40B4-BE49-F238E27FC236}">
                <a16:creationId xmlns:a16="http://schemas.microsoft.com/office/drawing/2014/main" id="{1DD04257-93B7-426A-A30F-1620C76C16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Quick Sort </a:t>
            </a:r>
          </a:p>
        </p:txBody>
      </p:sp>
      <p:sp>
        <p:nvSpPr>
          <p:cNvPr id="40966" name="Text Box 3">
            <a:extLst>
              <a:ext uri="{FF2B5EF4-FFF2-40B4-BE49-F238E27FC236}">
                <a16:creationId xmlns:a16="http://schemas.microsoft.com/office/drawing/2014/main" id="{D0694133-2BB9-4FF9-AC6B-1B944130F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46200"/>
            <a:ext cx="7315200" cy="5349157"/>
          </a:xfrm>
          <a:prstGeom prst="rect">
            <a:avLst/>
          </a:prstGeom>
          <a:solidFill>
            <a:srgbClr val="E5E7CF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0" dirty="0">
                <a:latin typeface="+mn-lt"/>
              </a:rPr>
              <a:t>   { </a:t>
            </a:r>
            <a:r>
              <a:rPr lang="en-US" altLang="en-US" sz="2800" b="1" i="0" dirty="0">
                <a:solidFill>
                  <a:schemeClr val="tx2"/>
                </a:solidFill>
                <a:latin typeface="+mn-lt"/>
              </a:rPr>
              <a:t>int</a:t>
            </a:r>
            <a:r>
              <a:rPr lang="en-US" altLang="en-US" sz="2800" b="1" i="0" dirty="0">
                <a:latin typeface="+mn-lt"/>
              </a:rPr>
              <a:t> </a:t>
            </a:r>
            <a:r>
              <a:rPr lang="en-US" altLang="en-US" sz="2800" b="1" i="0" dirty="0" err="1">
                <a:latin typeface="+mn-lt"/>
              </a:rPr>
              <a:t>i</a:t>
            </a:r>
            <a:r>
              <a:rPr lang="en-US" altLang="en-US" sz="2800" b="1" i="0" dirty="0">
                <a:latin typeface="+mn-lt"/>
              </a:rPr>
              <a:t> = left, j = right - 1;</a:t>
            </a:r>
            <a:endParaRPr lang="en-US" altLang="en-US" sz="2800" i="0" dirty="0">
              <a:latin typeface="+mn-lt"/>
              <a:cs typeface="Times New Roman" panose="02020603050405020304" pitchFamily="18" charset="0"/>
            </a:endParaRPr>
          </a:p>
          <a:p>
            <a:pPr algn="l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0" dirty="0">
                <a:latin typeface="+mn-lt"/>
              </a:rPr>
              <a:t>     </a:t>
            </a:r>
            <a:r>
              <a:rPr lang="en-US" altLang="en-US" sz="2800" b="1" i="0" dirty="0">
                <a:solidFill>
                  <a:schemeClr val="tx2"/>
                </a:solidFill>
                <a:latin typeface="+mn-lt"/>
              </a:rPr>
              <a:t>for</a:t>
            </a:r>
            <a:r>
              <a:rPr lang="en-US" altLang="en-US" sz="2800" b="1" i="0" dirty="0">
                <a:latin typeface="+mn-lt"/>
              </a:rPr>
              <a:t> ( ; ; )</a:t>
            </a:r>
            <a:endParaRPr lang="en-US" altLang="en-US" sz="2800" i="0" dirty="0">
              <a:latin typeface="+mn-lt"/>
              <a:cs typeface="Times New Roman" panose="02020603050405020304" pitchFamily="18" charset="0"/>
            </a:endParaRPr>
          </a:p>
          <a:p>
            <a:pPr algn="l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0" dirty="0">
                <a:latin typeface="+mn-lt"/>
              </a:rPr>
              <a:t>	  { </a:t>
            </a:r>
            <a:r>
              <a:rPr lang="en-US" altLang="en-US" sz="2800" b="1" i="0" dirty="0">
                <a:solidFill>
                  <a:schemeClr val="tx2"/>
                </a:solidFill>
                <a:latin typeface="+mn-lt"/>
              </a:rPr>
              <a:t>while</a:t>
            </a:r>
            <a:r>
              <a:rPr lang="en-US" altLang="en-US" sz="2800" b="1" i="0" dirty="0">
                <a:latin typeface="+mn-lt"/>
              </a:rPr>
              <a:t> (a [</a:t>
            </a:r>
            <a:r>
              <a:rPr lang="en-US" altLang="en-US" sz="2800" b="1" i="0" dirty="0" err="1">
                <a:latin typeface="+mn-lt"/>
              </a:rPr>
              <a:t>i</a:t>
            </a:r>
            <a:r>
              <a:rPr lang="en-US" altLang="en-US" sz="2800" b="1" i="0" dirty="0">
                <a:latin typeface="+mn-lt"/>
              </a:rPr>
              <a:t> ] &lt;  pivot) {</a:t>
            </a:r>
            <a:r>
              <a:rPr lang="en-US" altLang="en-US" sz="2800" b="1" i="0" dirty="0" err="1">
                <a:latin typeface="+mn-lt"/>
              </a:rPr>
              <a:t>i</a:t>
            </a:r>
            <a:r>
              <a:rPr lang="en-US" altLang="en-US" sz="2800" b="1" i="0" dirty="0">
                <a:latin typeface="+mn-lt"/>
              </a:rPr>
              <a:t>++ }</a:t>
            </a:r>
            <a:endParaRPr lang="en-US" altLang="en-US" sz="2800" i="0" dirty="0">
              <a:latin typeface="+mn-lt"/>
              <a:cs typeface="Times New Roman" panose="02020603050405020304" pitchFamily="18" charset="0"/>
            </a:endParaRPr>
          </a:p>
          <a:p>
            <a:pPr algn="l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0" dirty="0">
                <a:latin typeface="+mn-lt"/>
              </a:rPr>
              <a:t>	    </a:t>
            </a:r>
            <a:r>
              <a:rPr lang="en-US" altLang="en-US" sz="2800" b="1" i="0" dirty="0">
                <a:solidFill>
                  <a:schemeClr val="tx2"/>
                </a:solidFill>
                <a:latin typeface="+mn-lt"/>
              </a:rPr>
              <a:t>while</a:t>
            </a:r>
            <a:r>
              <a:rPr lang="en-US" altLang="en-US" sz="2800" b="1" i="0" dirty="0">
                <a:latin typeface="+mn-lt"/>
              </a:rPr>
              <a:t> ( pivot &lt; a [j ] ) {j-- }</a:t>
            </a:r>
            <a:endParaRPr lang="en-US" altLang="en-US" sz="2800" i="0" dirty="0">
              <a:latin typeface="+mn-lt"/>
              <a:cs typeface="Times New Roman" panose="02020603050405020304" pitchFamily="18" charset="0"/>
            </a:endParaRPr>
          </a:p>
          <a:p>
            <a:pPr algn="l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0" dirty="0">
                <a:latin typeface="+mn-lt"/>
              </a:rPr>
              <a:t>             </a:t>
            </a:r>
            <a:r>
              <a:rPr lang="en-US" altLang="en-US" sz="2800" b="1" i="0" dirty="0">
                <a:solidFill>
                  <a:schemeClr val="tx2"/>
                </a:solidFill>
                <a:latin typeface="+mn-lt"/>
              </a:rPr>
              <a:t>if</a:t>
            </a:r>
            <a:r>
              <a:rPr lang="en-US" altLang="en-US" sz="2800" b="1" i="0" dirty="0">
                <a:latin typeface="+mn-lt"/>
              </a:rPr>
              <a:t> (</a:t>
            </a:r>
            <a:r>
              <a:rPr lang="en-US" altLang="en-US" sz="2800" b="1" i="0" dirty="0" err="1">
                <a:latin typeface="+mn-lt"/>
              </a:rPr>
              <a:t>i</a:t>
            </a:r>
            <a:r>
              <a:rPr lang="en-US" altLang="en-US" sz="2800" b="1" i="0" dirty="0">
                <a:latin typeface="+mn-lt"/>
              </a:rPr>
              <a:t> &lt; j) swap (a[ </a:t>
            </a:r>
            <a:r>
              <a:rPr lang="en-US" altLang="en-US" sz="2800" b="1" i="0" dirty="0" err="1">
                <a:latin typeface="+mn-lt"/>
              </a:rPr>
              <a:t>i</a:t>
            </a:r>
            <a:r>
              <a:rPr lang="en-US" altLang="en-US" sz="2800" b="1" i="0" dirty="0">
                <a:latin typeface="+mn-lt"/>
              </a:rPr>
              <a:t> ], a [ j ]);</a:t>
            </a:r>
            <a:endParaRPr lang="en-US" altLang="en-US" sz="2800" i="0" dirty="0">
              <a:latin typeface="+mn-lt"/>
              <a:cs typeface="Times New Roman" panose="02020603050405020304" pitchFamily="18" charset="0"/>
            </a:endParaRPr>
          </a:p>
          <a:p>
            <a:pPr algn="l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0" dirty="0">
                <a:latin typeface="+mn-lt"/>
              </a:rPr>
              <a:t>	   </a:t>
            </a:r>
            <a:r>
              <a:rPr lang="en-US" altLang="en-US" sz="2800" b="1" i="0" dirty="0">
                <a:solidFill>
                  <a:schemeClr val="tx2"/>
                </a:solidFill>
                <a:latin typeface="+mn-lt"/>
              </a:rPr>
              <a:t>else  break</a:t>
            </a:r>
            <a:r>
              <a:rPr lang="en-US" altLang="en-US" sz="2800" b="1" i="0" dirty="0">
                <a:latin typeface="+mn-lt"/>
              </a:rPr>
              <a:t>; }</a:t>
            </a:r>
            <a:endParaRPr lang="en-US" altLang="en-US" sz="2800" i="0" dirty="0">
              <a:latin typeface="+mn-lt"/>
              <a:cs typeface="Times New Roman" panose="02020603050405020304" pitchFamily="18" charset="0"/>
            </a:endParaRPr>
          </a:p>
          <a:p>
            <a:pPr algn="l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0" dirty="0">
                <a:latin typeface="+mn-lt"/>
              </a:rPr>
              <a:t>     swap (a [ </a:t>
            </a:r>
            <a:r>
              <a:rPr lang="en-US" altLang="en-US" sz="2800" b="1" i="0" dirty="0" err="1">
                <a:latin typeface="+mn-lt"/>
              </a:rPr>
              <a:t>i</a:t>
            </a:r>
            <a:r>
              <a:rPr lang="en-US" altLang="en-US" sz="2800" b="1" i="0" dirty="0">
                <a:latin typeface="+mn-lt"/>
              </a:rPr>
              <a:t> ], a [ right-1 ]);</a:t>
            </a:r>
            <a:endParaRPr lang="en-US" altLang="en-US" sz="2800" i="0" dirty="0">
              <a:latin typeface="+mn-lt"/>
              <a:cs typeface="Times New Roman" panose="02020603050405020304" pitchFamily="18" charset="0"/>
            </a:endParaRPr>
          </a:p>
          <a:p>
            <a:pPr algn="l" eaLnBrk="1" hangingPunct="1">
              <a:spcBef>
                <a:spcPct val="10000"/>
              </a:spcBef>
              <a:buFontTx/>
              <a:buNone/>
            </a:pPr>
            <a:r>
              <a:rPr lang="en-US" altLang="en-US" sz="2800" b="1" i="0" dirty="0">
                <a:latin typeface="+mn-lt"/>
              </a:rPr>
              <a:t>     </a:t>
            </a:r>
            <a:r>
              <a:rPr lang="en-US" altLang="en-US" sz="2800" b="1" i="0" dirty="0" err="1">
                <a:latin typeface="+mn-lt"/>
              </a:rPr>
              <a:t>quickSort</a:t>
            </a:r>
            <a:r>
              <a:rPr lang="en-US" altLang="en-US" sz="2800" b="1" i="0" dirty="0">
                <a:latin typeface="+mn-lt"/>
              </a:rPr>
              <a:t> ( a, left, i-1);</a:t>
            </a:r>
            <a:endParaRPr lang="en-US" altLang="en-US" sz="2800" i="0" dirty="0">
              <a:latin typeface="+mn-lt"/>
              <a:cs typeface="Times New Roman" panose="02020603050405020304" pitchFamily="18" charset="0"/>
            </a:endParaRPr>
          </a:p>
          <a:p>
            <a:pPr algn="l" eaLnBrk="1" hangingPunct="1">
              <a:spcBef>
                <a:spcPct val="10000"/>
              </a:spcBef>
              <a:buFontTx/>
              <a:buNone/>
            </a:pPr>
            <a:r>
              <a:rPr lang="en-US" altLang="en-US" sz="2800" b="1" i="0" dirty="0">
                <a:latin typeface="+mn-lt"/>
              </a:rPr>
              <a:t>     </a:t>
            </a:r>
            <a:r>
              <a:rPr lang="en-US" altLang="en-US" sz="2800" b="1" i="0" dirty="0" err="1">
                <a:latin typeface="+mn-lt"/>
              </a:rPr>
              <a:t>quickSort</a:t>
            </a:r>
            <a:r>
              <a:rPr lang="en-US" altLang="en-US" sz="2800" b="1" i="0" dirty="0">
                <a:latin typeface="+mn-lt"/>
              </a:rPr>
              <a:t> (a, i+1, right);     }</a:t>
            </a:r>
            <a:endParaRPr lang="en-US" altLang="en-US" sz="2800" i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214966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9" name="Rectangle 2">
            <a:extLst>
              <a:ext uri="{FF2B5EF4-FFF2-40B4-BE49-F238E27FC236}">
                <a16:creationId xmlns:a16="http://schemas.microsoft.com/office/drawing/2014/main" id="{083AADE3-80DA-4AE4-A06A-D7C25EFF99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Worst Case Partitioning</a:t>
            </a:r>
          </a:p>
        </p:txBody>
      </p:sp>
      <p:sp>
        <p:nvSpPr>
          <p:cNvPr id="77830" name="Rectangle 3">
            <a:extLst>
              <a:ext uri="{FF2B5EF4-FFF2-40B4-BE49-F238E27FC236}">
                <a16:creationId xmlns:a16="http://schemas.microsoft.com/office/drawing/2014/main" id="{F3D1592E-8441-4192-8DF9-AA1AA0396B2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259762" cy="507682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2400"/>
              <a:t>Worst-case partitioning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000"/>
              <a:t>One region has one element and the other  has n – 1 elements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000"/>
              <a:t>Maximally unbalanced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/>
              <a:t>Recurrence: q=1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T(n) = T(1) + T(n – 1) + </a:t>
            </a:r>
            <a:r>
              <a:rPr lang="en-US" altLang="en-US" sz="2000">
                <a:sym typeface="Symbol" panose="05050102010706020507" pitchFamily="18" charset="2"/>
              </a:rPr>
              <a:t>n,  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sym typeface="Symbol" panose="05050102010706020507" pitchFamily="18" charset="2"/>
              </a:rPr>
              <a:t>	T(1) = (1)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sym typeface="Symbol" panose="05050102010706020507" pitchFamily="18" charset="2"/>
              </a:rPr>
              <a:t>T(n) = T(n – 1) + n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endParaRPr lang="en-US" altLang="en-US" sz="1800">
              <a:sym typeface="Symbol" panose="05050102010706020507" pitchFamily="18" charset="2"/>
            </a:endParaRP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sym typeface="Symbol" panose="05050102010706020507" pitchFamily="18" charset="2"/>
              </a:rPr>
              <a:t>	    = </a:t>
            </a:r>
          </a:p>
        </p:txBody>
      </p:sp>
      <p:graphicFrame>
        <p:nvGraphicFramePr>
          <p:cNvPr id="1020932" name="Object 4">
            <a:extLst>
              <a:ext uri="{FF2B5EF4-FFF2-40B4-BE49-F238E27FC236}">
                <a16:creationId xmlns:a16="http://schemas.microsoft.com/office/drawing/2014/main" id="{7A0BCF8E-5D57-44A8-8766-E804AE5AAA01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2454275" y="4795838"/>
          <a:ext cx="4687888" cy="92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324100" imgH="457200" progId="Equation.DSMT4">
                  <p:embed/>
                </p:oleObj>
              </mc:Choice>
              <mc:Fallback>
                <p:oleObj name="Equation" r:id="rId3" imgW="2324100" imgH="457200" progId="Equation.DSMT4">
                  <p:embed/>
                  <p:pic>
                    <p:nvPicPr>
                      <p:cNvPr id="1020932" name="Object 4">
                        <a:extLst>
                          <a:ext uri="{FF2B5EF4-FFF2-40B4-BE49-F238E27FC236}">
                            <a16:creationId xmlns:a16="http://schemas.microsoft.com/office/drawing/2014/main" id="{7A0BCF8E-5D57-44A8-8766-E804AE5AAA0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4275" y="4795838"/>
                        <a:ext cx="4687888" cy="922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28" name="Slide Number Placeholder 6">
            <a:extLst>
              <a:ext uri="{FF2B5EF4-FFF2-40B4-BE49-F238E27FC236}">
                <a16:creationId xmlns:a16="http://schemas.microsoft.com/office/drawing/2014/main" id="{3CDFDA07-F0D0-4CAA-A229-4A3EA50C0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C1EEADB-CFD9-4EBE-9F25-6F5A0A2599CC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48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grpSp>
        <p:nvGrpSpPr>
          <p:cNvPr id="1020933" name="Group 5">
            <a:extLst>
              <a:ext uri="{FF2B5EF4-FFF2-40B4-BE49-F238E27FC236}">
                <a16:creationId xmlns:a16="http://schemas.microsoft.com/office/drawing/2014/main" id="{ECEB396D-8F87-483D-BE5D-23B6F5E2AE40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2757488"/>
            <a:ext cx="4011613" cy="2957512"/>
            <a:chOff x="2928" y="1737"/>
            <a:chExt cx="2527" cy="1863"/>
          </a:xfrm>
        </p:grpSpPr>
        <p:sp>
          <p:nvSpPr>
            <p:cNvPr id="77834" name="Text Box 6">
              <a:extLst>
                <a:ext uri="{FF2B5EF4-FFF2-40B4-BE49-F238E27FC236}">
                  <a16:creationId xmlns:a16="http://schemas.microsoft.com/office/drawing/2014/main" id="{4E514D51-745B-4680-A5AA-991996E755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9" y="1737"/>
              <a:ext cx="1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mic Sans MS" panose="030F0702030302020204" pitchFamily="66" charset="0"/>
                </a:rPr>
                <a:t>n</a:t>
              </a:r>
            </a:p>
          </p:txBody>
        </p:sp>
        <p:sp>
          <p:nvSpPr>
            <p:cNvPr id="77835" name="Text Box 7">
              <a:extLst>
                <a:ext uri="{FF2B5EF4-FFF2-40B4-BE49-F238E27FC236}">
                  <a16:creationId xmlns:a16="http://schemas.microsoft.com/office/drawing/2014/main" id="{00B5886B-1058-4B9C-AD70-1DF6629A05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0" y="1938"/>
              <a:ext cx="40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mic Sans MS" panose="030F0702030302020204" pitchFamily="66" charset="0"/>
                </a:rPr>
                <a:t>n - 1</a:t>
              </a:r>
            </a:p>
          </p:txBody>
        </p:sp>
        <p:sp>
          <p:nvSpPr>
            <p:cNvPr id="77836" name="Text Box 8">
              <a:extLst>
                <a:ext uri="{FF2B5EF4-FFF2-40B4-BE49-F238E27FC236}">
                  <a16:creationId xmlns:a16="http://schemas.microsoft.com/office/drawing/2014/main" id="{DFD516A5-3F8A-4649-B9CC-B2B77D7646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7" y="2178"/>
              <a:ext cx="42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mic Sans MS" panose="030F0702030302020204" pitchFamily="66" charset="0"/>
                </a:rPr>
                <a:t>n - 2</a:t>
              </a:r>
            </a:p>
          </p:txBody>
        </p:sp>
        <p:sp>
          <p:nvSpPr>
            <p:cNvPr id="77837" name="Text Box 9">
              <a:extLst>
                <a:ext uri="{FF2B5EF4-FFF2-40B4-BE49-F238E27FC236}">
                  <a16:creationId xmlns:a16="http://schemas.microsoft.com/office/drawing/2014/main" id="{33F7AD7C-736E-4669-806C-0D5BC8A93B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7" y="2418"/>
              <a:ext cx="42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mic Sans MS" panose="030F0702030302020204" pitchFamily="66" charset="0"/>
                </a:rPr>
                <a:t>n - 3</a:t>
              </a:r>
            </a:p>
          </p:txBody>
        </p:sp>
        <p:sp>
          <p:nvSpPr>
            <p:cNvPr id="77838" name="Text Box 10">
              <a:extLst>
                <a:ext uri="{FF2B5EF4-FFF2-40B4-BE49-F238E27FC236}">
                  <a16:creationId xmlns:a16="http://schemas.microsoft.com/office/drawing/2014/main" id="{E037D3C2-E5B3-4443-96C2-5563274439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4" y="2802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77839" name="Text Box 11">
              <a:extLst>
                <a:ext uri="{FF2B5EF4-FFF2-40B4-BE49-F238E27FC236}">
                  <a16:creationId xmlns:a16="http://schemas.microsoft.com/office/drawing/2014/main" id="{ED80244E-9A3F-48AC-886F-20B00EA4D7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15" y="3042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77840" name="Text Box 12">
              <a:extLst>
                <a:ext uri="{FF2B5EF4-FFF2-40B4-BE49-F238E27FC236}">
                  <a16:creationId xmlns:a16="http://schemas.microsoft.com/office/drawing/2014/main" id="{12018743-A694-41F9-9CAB-0BF3CC061E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0" y="1929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77841" name="Text Box 13">
              <a:extLst>
                <a:ext uri="{FF2B5EF4-FFF2-40B4-BE49-F238E27FC236}">
                  <a16:creationId xmlns:a16="http://schemas.microsoft.com/office/drawing/2014/main" id="{1DA069C7-D498-4D52-BAE2-E234CC35A5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3" y="2178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77842" name="Text Box 14">
              <a:extLst>
                <a:ext uri="{FF2B5EF4-FFF2-40B4-BE49-F238E27FC236}">
                  <a16:creationId xmlns:a16="http://schemas.microsoft.com/office/drawing/2014/main" id="{B93DA862-3CDE-4913-A3C3-300EF9E858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2418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77843" name="Text Box 15">
              <a:extLst>
                <a:ext uri="{FF2B5EF4-FFF2-40B4-BE49-F238E27FC236}">
                  <a16:creationId xmlns:a16="http://schemas.microsoft.com/office/drawing/2014/main" id="{96259802-57EF-451B-9F34-65245E0F74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5" y="3042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77844" name="Line 16">
              <a:extLst>
                <a:ext uri="{FF2B5EF4-FFF2-40B4-BE49-F238E27FC236}">
                  <a16:creationId xmlns:a16="http://schemas.microsoft.com/office/drawing/2014/main" id="{DA570856-DA47-4B4F-B5F8-1CFC698955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12" y="192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45" name="Line 17">
              <a:extLst>
                <a:ext uri="{FF2B5EF4-FFF2-40B4-BE49-F238E27FC236}">
                  <a16:creationId xmlns:a16="http://schemas.microsoft.com/office/drawing/2014/main" id="{18DF3CE7-7049-491D-83F9-FCDF5AD891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04" y="2121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46" name="Line 18">
              <a:extLst>
                <a:ext uri="{FF2B5EF4-FFF2-40B4-BE49-F238E27FC236}">
                  <a16:creationId xmlns:a16="http://schemas.microsoft.com/office/drawing/2014/main" id="{E8159ED7-9C92-4D57-8046-CDFBBC7948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44" y="2361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47" name="Line 19">
              <a:extLst>
                <a:ext uri="{FF2B5EF4-FFF2-40B4-BE49-F238E27FC236}">
                  <a16:creationId xmlns:a16="http://schemas.microsoft.com/office/drawing/2014/main" id="{D8AF6299-E4C5-4289-95C0-A68AE59F0D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84" y="2649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48" name="Text Box 20">
              <a:extLst>
                <a:ext uri="{FF2B5EF4-FFF2-40B4-BE49-F238E27FC236}">
                  <a16:creationId xmlns:a16="http://schemas.microsoft.com/office/drawing/2014/main" id="{09F4143E-444B-4B47-8F76-FBFE065760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2658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77849" name="Line 21">
              <a:extLst>
                <a:ext uri="{FF2B5EF4-FFF2-40B4-BE49-F238E27FC236}">
                  <a16:creationId xmlns:a16="http://schemas.microsoft.com/office/drawing/2014/main" id="{3F93B972-1179-48E0-B5EC-98AF532D29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192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50" name="Line 22">
              <a:extLst>
                <a:ext uri="{FF2B5EF4-FFF2-40B4-BE49-F238E27FC236}">
                  <a16:creationId xmlns:a16="http://schemas.microsoft.com/office/drawing/2014/main" id="{08639D9F-9287-40DB-BE9C-7B933CE805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2121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51" name="Line 23">
              <a:extLst>
                <a:ext uri="{FF2B5EF4-FFF2-40B4-BE49-F238E27FC236}">
                  <a16:creationId xmlns:a16="http://schemas.microsoft.com/office/drawing/2014/main" id="{A2FA98CA-B348-456E-AC64-583DC4DF79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2" y="2361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52" name="Line 24">
              <a:extLst>
                <a:ext uri="{FF2B5EF4-FFF2-40B4-BE49-F238E27FC236}">
                  <a16:creationId xmlns:a16="http://schemas.microsoft.com/office/drawing/2014/main" id="{C64C2784-40F9-4B53-9C40-C565432EE233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4272" y="2649"/>
              <a:ext cx="173" cy="1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53" name="Line 25">
              <a:extLst>
                <a:ext uri="{FF2B5EF4-FFF2-40B4-BE49-F238E27FC236}">
                  <a16:creationId xmlns:a16="http://schemas.microsoft.com/office/drawing/2014/main" id="{657F6ACF-EF42-41C5-822E-6466007C8A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6" y="2985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54" name="Line 26">
              <a:extLst>
                <a:ext uri="{FF2B5EF4-FFF2-40B4-BE49-F238E27FC236}">
                  <a16:creationId xmlns:a16="http://schemas.microsoft.com/office/drawing/2014/main" id="{7886F9F1-8417-42A8-8BED-1169E27ECA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16" y="2985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55" name="Line 27">
              <a:extLst>
                <a:ext uri="{FF2B5EF4-FFF2-40B4-BE49-F238E27FC236}">
                  <a16:creationId xmlns:a16="http://schemas.microsoft.com/office/drawing/2014/main" id="{C74BD381-AFD9-4F3B-B106-C8D9C3ACD1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1833"/>
              <a:ext cx="0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56" name="Text Box 28">
              <a:extLst>
                <a:ext uri="{FF2B5EF4-FFF2-40B4-BE49-F238E27FC236}">
                  <a16:creationId xmlns:a16="http://schemas.microsoft.com/office/drawing/2014/main" id="{8847EDD6-E9C0-4655-8D48-683EAC950A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2409"/>
              <a:ext cx="191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mic Sans MS" panose="030F0702030302020204" pitchFamily="66" charset="0"/>
                </a:rPr>
                <a:t>n</a:t>
              </a:r>
            </a:p>
          </p:txBody>
        </p:sp>
        <p:sp>
          <p:nvSpPr>
            <p:cNvPr id="77857" name="Text Box 29">
              <a:extLst>
                <a:ext uri="{FF2B5EF4-FFF2-40B4-BE49-F238E27FC236}">
                  <a16:creationId xmlns:a16="http://schemas.microsoft.com/office/drawing/2014/main" id="{077A3CE3-8825-4C9A-B829-27A4FAD5FC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4" y="1737"/>
              <a:ext cx="1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mic Sans MS" panose="030F0702030302020204" pitchFamily="66" charset="0"/>
                </a:rPr>
                <a:t>n</a:t>
              </a:r>
            </a:p>
          </p:txBody>
        </p:sp>
        <p:sp>
          <p:nvSpPr>
            <p:cNvPr id="77858" name="Text Box 30">
              <a:extLst>
                <a:ext uri="{FF2B5EF4-FFF2-40B4-BE49-F238E27FC236}">
                  <a16:creationId xmlns:a16="http://schemas.microsoft.com/office/drawing/2014/main" id="{E0BB8380-1874-40E2-BCF6-24832DAEC5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4" y="1938"/>
              <a:ext cx="1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mic Sans MS" panose="030F0702030302020204" pitchFamily="66" charset="0"/>
                </a:rPr>
                <a:t>n</a:t>
              </a:r>
            </a:p>
          </p:txBody>
        </p:sp>
        <p:sp>
          <p:nvSpPr>
            <p:cNvPr id="77859" name="Text Box 31">
              <a:extLst>
                <a:ext uri="{FF2B5EF4-FFF2-40B4-BE49-F238E27FC236}">
                  <a16:creationId xmlns:a16="http://schemas.microsoft.com/office/drawing/2014/main" id="{F2CE85B8-70FE-4D3D-8EEB-0389D48715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4" y="2130"/>
              <a:ext cx="40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mic Sans MS" panose="030F0702030302020204" pitchFamily="66" charset="0"/>
                </a:rPr>
                <a:t>n - 1</a:t>
              </a:r>
            </a:p>
          </p:txBody>
        </p:sp>
        <p:sp>
          <p:nvSpPr>
            <p:cNvPr id="77860" name="Text Box 32">
              <a:extLst>
                <a:ext uri="{FF2B5EF4-FFF2-40B4-BE49-F238E27FC236}">
                  <a16:creationId xmlns:a16="http://schemas.microsoft.com/office/drawing/2014/main" id="{C1F8FD04-C10B-484B-BF8C-D50F78A2FB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4" y="2370"/>
              <a:ext cx="42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mic Sans MS" panose="030F0702030302020204" pitchFamily="66" charset="0"/>
                </a:rPr>
                <a:t>n - 2</a:t>
              </a:r>
            </a:p>
          </p:txBody>
        </p:sp>
        <p:sp>
          <p:nvSpPr>
            <p:cNvPr id="77861" name="Line 33">
              <a:extLst>
                <a:ext uri="{FF2B5EF4-FFF2-40B4-BE49-F238E27FC236}">
                  <a16:creationId xmlns:a16="http://schemas.microsoft.com/office/drawing/2014/main" id="{774230B0-603B-488D-ACBC-CBD220B294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6" y="2601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62" name="Text Box 34">
              <a:extLst>
                <a:ext uri="{FF2B5EF4-FFF2-40B4-BE49-F238E27FC236}">
                  <a16:creationId xmlns:a16="http://schemas.microsoft.com/office/drawing/2014/main" id="{C27E0624-BD90-45EB-A7AF-E0598EAA9B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2" y="2793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77863" name="Text Box 35">
              <a:extLst>
                <a:ext uri="{FF2B5EF4-FFF2-40B4-BE49-F238E27FC236}">
                  <a16:creationId xmlns:a16="http://schemas.microsoft.com/office/drawing/2014/main" id="{6B9437C0-1107-4A66-BD92-F160B8ED44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2" y="3042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77864" name="Line 36">
              <a:extLst>
                <a:ext uri="{FF2B5EF4-FFF2-40B4-BE49-F238E27FC236}">
                  <a16:creationId xmlns:a16="http://schemas.microsoft.com/office/drawing/2014/main" id="{5E8B7626-B345-4847-A2F2-B7825B2582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2" y="3273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65" name="Text Box 37">
              <a:extLst>
                <a:ext uri="{FF2B5EF4-FFF2-40B4-BE49-F238E27FC236}">
                  <a16:creationId xmlns:a16="http://schemas.microsoft.com/office/drawing/2014/main" id="{4DE84062-C345-49B2-95DA-A3765E60F3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2" y="3369"/>
              <a:ext cx="4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mic Sans MS" panose="030F0702030302020204" pitchFamily="66" charset="0"/>
                  <a:sym typeface="Symbol" panose="05050102010706020507" pitchFamily="18" charset="2"/>
                </a:rPr>
                <a:t>(n</a:t>
              </a:r>
              <a:r>
                <a:rPr lang="en-US" altLang="en-US" sz="1800" baseline="30000">
                  <a:latin typeface="Comic Sans MS" panose="030F0702030302020204" pitchFamily="66" charset="0"/>
                  <a:sym typeface="Symbol" panose="05050102010706020507" pitchFamily="18" charset="2"/>
                </a:rPr>
                <a:t>2</a:t>
              </a:r>
              <a:r>
                <a:rPr lang="en-US" altLang="en-US" sz="1800">
                  <a:latin typeface="Comic Sans MS" panose="030F0702030302020204" pitchFamily="66" charset="0"/>
                  <a:sym typeface="Symbol" panose="05050102010706020507" pitchFamily="18" charset="2"/>
                </a:rPr>
                <a:t>)</a:t>
              </a:r>
            </a:p>
          </p:txBody>
        </p:sp>
      </p:grpSp>
      <p:sp>
        <p:nvSpPr>
          <p:cNvPr id="77833" name="Text Box 38">
            <a:extLst>
              <a:ext uri="{FF2B5EF4-FFF2-40B4-BE49-F238E27FC236}">
                <a16:creationId xmlns:a16="http://schemas.microsoft.com/office/drawing/2014/main" id="{C42826B3-8676-4930-9727-E92BB1097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50" y="6018832"/>
            <a:ext cx="5049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folHlink"/>
                </a:solidFill>
                <a:latin typeface="Arial" panose="020B0604020202020204" pitchFamily="34" charset="0"/>
              </a:rPr>
              <a:t>When does the worst case happen?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3" name="Rectangle 2">
            <a:extLst>
              <a:ext uri="{FF2B5EF4-FFF2-40B4-BE49-F238E27FC236}">
                <a16:creationId xmlns:a16="http://schemas.microsoft.com/office/drawing/2014/main" id="{661223C4-5531-458C-BD96-795EFD374E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Best Case Partitioning</a:t>
            </a:r>
          </a:p>
        </p:txBody>
      </p:sp>
      <p:sp>
        <p:nvSpPr>
          <p:cNvPr id="78854" name="Rectangle 3">
            <a:extLst>
              <a:ext uri="{FF2B5EF4-FFF2-40B4-BE49-F238E27FC236}">
                <a16:creationId xmlns:a16="http://schemas.microsoft.com/office/drawing/2014/main" id="{E6F959C7-ABF8-4D96-B0FA-F3D30654DEE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066800"/>
            <a:ext cx="8335962" cy="2747963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sz="2400"/>
              <a:t>Best-case partitioning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/>
              <a:t>Partitioning produces two regions of size </a:t>
            </a:r>
            <a:r>
              <a:rPr lang="en-US" altLang="en-US" sz="2000">
                <a:latin typeface="Comic Sans MS" panose="030F0702030302020204" pitchFamily="66" charset="0"/>
              </a:rPr>
              <a:t>n/2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/>
              <a:t>Recurrence: q=n/2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T(n) = 2T(n/2) + </a:t>
            </a:r>
            <a:r>
              <a:rPr lang="en-US" altLang="en-US" sz="2000">
                <a:latin typeface="Comic Sans MS" panose="030F0702030302020204" pitchFamily="66" charset="0"/>
                <a:sym typeface="Symbol" panose="05050102010706020507" pitchFamily="18" charset="2"/>
              </a:rPr>
              <a:t>(n)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Comic Sans MS" panose="030F0702030302020204" pitchFamily="66" charset="0"/>
                <a:sym typeface="Symbol" panose="05050102010706020507" pitchFamily="18" charset="2"/>
              </a:rPr>
              <a:t>T(n) = (nlgn)</a:t>
            </a:r>
            <a:r>
              <a:rPr lang="en-US" altLang="en-US" sz="2000">
                <a:sym typeface="Symbol" panose="05050102010706020507" pitchFamily="18" charset="2"/>
              </a:rPr>
              <a:t> (Master theorem)</a:t>
            </a:r>
          </a:p>
        </p:txBody>
      </p:sp>
      <p:graphicFrame>
        <p:nvGraphicFramePr>
          <p:cNvPr id="1022980" name="Object 4">
            <a:extLst>
              <a:ext uri="{FF2B5EF4-FFF2-40B4-BE49-F238E27FC236}">
                <a16:creationId xmlns:a16="http://schemas.microsoft.com/office/drawing/2014/main" id="{29285B5D-5D86-4B83-9E6F-F4D30FDD4445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08573584"/>
              </p:ext>
            </p:extLst>
          </p:nvPr>
        </p:nvGraphicFramePr>
        <p:xfrm>
          <a:off x="1657350" y="3538538"/>
          <a:ext cx="6096000" cy="307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3" imgW="6614634" imgH="3336585" progId="PaintShopPro">
                  <p:embed/>
                </p:oleObj>
              </mc:Choice>
              <mc:Fallback>
                <p:oleObj name="Paint Shop Pro Image" r:id="rId3" imgW="6614634" imgH="3336585" progId="PaintShopPro">
                  <p:embed/>
                  <p:pic>
                    <p:nvPicPr>
                      <p:cNvPr id="1022980" name="Object 4">
                        <a:extLst>
                          <a:ext uri="{FF2B5EF4-FFF2-40B4-BE49-F238E27FC236}">
                            <a16:creationId xmlns:a16="http://schemas.microsoft.com/office/drawing/2014/main" id="{29285B5D-5D86-4B83-9E6F-F4D30FDD444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7350" y="3538538"/>
                        <a:ext cx="6096000" cy="307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52" name="Slide Number Placeholder 6">
            <a:extLst>
              <a:ext uri="{FF2B5EF4-FFF2-40B4-BE49-F238E27FC236}">
                <a16:creationId xmlns:a16="http://schemas.microsoft.com/office/drawing/2014/main" id="{584942DE-ECE5-4A3A-B1E7-1A6926933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594CF84-152A-4EA4-9151-6100B6D791CD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49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1022981" name="Rectangle 5">
            <a:extLst>
              <a:ext uri="{FF2B5EF4-FFF2-40B4-BE49-F238E27FC236}">
                <a16:creationId xmlns:a16="http://schemas.microsoft.com/office/drawing/2014/main" id="{DED9B1B1-DA7B-4B62-BE84-D0DD3C69AA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6400800"/>
            <a:ext cx="11430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1022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" dur="500"/>
                                        <p:tgtEl>
                                          <p:spTgt spid="1022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298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7" name="Rectangle 2">
            <a:extLst>
              <a:ext uri="{FF2B5EF4-FFF2-40B4-BE49-F238E27FC236}">
                <a16:creationId xmlns:a16="http://schemas.microsoft.com/office/drawing/2014/main" id="{4CDCAEFA-7E01-4BC0-931E-7AA492510D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Quicksort</a:t>
            </a:r>
          </a:p>
        </p:txBody>
      </p:sp>
      <p:sp>
        <p:nvSpPr>
          <p:cNvPr id="69638" name="Rectangle 3">
            <a:extLst>
              <a:ext uri="{FF2B5EF4-FFF2-40B4-BE49-F238E27FC236}">
                <a16:creationId xmlns:a16="http://schemas.microsoft.com/office/drawing/2014/main" id="{2317FD99-60C6-4A4E-9C46-963255697F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46100" y="1349374"/>
            <a:ext cx="7886700" cy="4351338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dirty="0"/>
              <a:t>Sort an array </a:t>
            </a:r>
            <a:r>
              <a:rPr lang="en-US" altLang="en-US" dirty="0">
                <a:latin typeface="Comic Sans MS" panose="030F0702030302020204" pitchFamily="66" charset="0"/>
              </a:rPr>
              <a:t>A[p</a:t>
            </a:r>
            <a:r>
              <a:rPr lang="en-US" altLang="en-US" dirty="0"/>
              <a:t>…</a:t>
            </a:r>
            <a:r>
              <a:rPr lang="en-US" altLang="en-US" dirty="0">
                <a:latin typeface="Comic Sans MS" panose="030F0702030302020204" pitchFamily="66" charset="0"/>
              </a:rPr>
              <a:t>r]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b="1" dirty="0"/>
              <a:t>Divide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 dirty="0"/>
              <a:t>Partition the array </a:t>
            </a:r>
            <a:r>
              <a:rPr lang="en-US" altLang="en-US" sz="2000" dirty="0">
                <a:latin typeface="Comic Sans MS" panose="030F0702030302020204" pitchFamily="66" charset="0"/>
              </a:rPr>
              <a:t>A</a:t>
            </a:r>
            <a:r>
              <a:rPr lang="en-US" altLang="en-US" sz="2000" dirty="0"/>
              <a:t> into 2 subarrays </a:t>
            </a:r>
            <a:r>
              <a:rPr lang="en-US" altLang="en-US" sz="2000" dirty="0">
                <a:latin typeface="Comic Sans MS" panose="030F0702030302020204" pitchFamily="66" charset="0"/>
              </a:rPr>
              <a:t>A[</a:t>
            </a:r>
            <a:r>
              <a:rPr lang="en-US" altLang="en-US" sz="2000" dirty="0" err="1">
                <a:latin typeface="Comic Sans MS" panose="030F0702030302020204" pitchFamily="66" charset="0"/>
              </a:rPr>
              <a:t>p..q</a:t>
            </a:r>
            <a:r>
              <a:rPr lang="en-US" altLang="en-US" sz="2000" dirty="0">
                <a:latin typeface="Comic Sans MS" panose="030F0702030302020204" pitchFamily="66" charset="0"/>
              </a:rPr>
              <a:t>]</a:t>
            </a:r>
            <a:r>
              <a:rPr lang="en-US" altLang="en-US" sz="2000" dirty="0"/>
              <a:t> and </a:t>
            </a:r>
            <a:r>
              <a:rPr lang="en-US" altLang="en-US" sz="2000" dirty="0">
                <a:latin typeface="Comic Sans MS" panose="030F0702030302020204" pitchFamily="66" charset="0"/>
              </a:rPr>
              <a:t>A[q+1..r]</a:t>
            </a:r>
            <a:r>
              <a:rPr lang="en-US" altLang="en-US" sz="2000" dirty="0"/>
              <a:t>, such that each element of </a:t>
            </a:r>
            <a:r>
              <a:rPr lang="en-US" altLang="en-US" sz="2000" dirty="0">
                <a:latin typeface="Comic Sans MS" panose="030F0702030302020204" pitchFamily="66" charset="0"/>
              </a:rPr>
              <a:t>A[</a:t>
            </a:r>
            <a:r>
              <a:rPr lang="en-US" altLang="en-US" sz="2000" dirty="0" err="1">
                <a:latin typeface="Comic Sans MS" panose="030F0702030302020204" pitchFamily="66" charset="0"/>
              </a:rPr>
              <a:t>p..q</a:t>
            </a:r>
            <a:r>
              <a:rPr lang="en-US" altLang="en-US" sz="2000" dirty="0">
                <a:latin typeface="Comic Sans MS" panose="030F0702030302020204" pitchFamily="66" charset="0"/>
              </a:rPr>
              <a:t>]</a:t>
            </a:r>
            <a:r>
              <a:rPr lang="en-US" altLang="en-US" sz="2000" dirty="0"/>
              <a:t> is smaller than or equal to each element in </a:t>
            </a:r>
            <a:r>
              <a:rPr lang="en-US" altLang="en-US" sz="2000" dirty="0">
                <a:latin typeface="Comic Sans MS" panose="030F0702030302020204" pitchFamily="66" charset="0"/>
              </a:rPr>
              <a:t>A[q+1..r]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 dirty="0"/>
              <a:t>Need to find index </a:t>
            </a:r>
            <a:r>
              <a:rPr lang="en-US" altLang="en-US" sz="2000" dirty="0">
                <a:latin typeface="Comic Sans MS" panose="030F0702030302020204" pitchFamily="66" charset="0"/>
              </a:rPr>
              <a:t>q</a:t>
            </a:r>
            <a:r>
              <a:rPr lang="en-US" altLang="en-US" sz="2000" dirty="0"/>
              <a:t> to partition the array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sp>
        <p:nvSpPr>
          <p:cNvPr id="69636" name="Slide Number Placeholder 5">
            <a:extLst>
              <a:ext uri="{FF2B5EF4-FFF2-40B4-BE49-F238E27FC236}">
                <a16:creationId xmlns:a16="http://schemas.microsoft.com/office/drawing/2014/main" id="{53BFDA88-3C7C-427D-A5F0-590AB1474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04C0908-E2D8-4F9F-A1F6-DC17A9E0A6F0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5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pic>
        <p:nvPicPr>
          <p:cNvPr id="69639" name="Picture 4">
            <a:extLst>
              <a:ext uri="{FF2B5EF4-FFF2-40B4-BE49-F238E27FC236}">
                <a16:creationId xmlns:a16="http://schemas.microsoft.com/office/drawing/2014/main" id="{C3DD3097-EB6E-4113-98D6-F1730FA517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081" y="4193812"/>
            <a:ext cx="4837113" cy="208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9640" name="Group 5">
            <a:extLst>
              <a:ext uri="{FF2B5EF4-FFF2-40B4-BE49-F238E27FC236}">
                <a16:creationId xmlns:a16="http://schemas.microsoft.com/office/drawing/2014/main" id="{4FD2F12E-473E-458D-81D0-B8737CCEABE5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1157288"/>
            <a:ext cx="3352800" cy="1019175"/>
            <a:chOff x="3216" y="729"/>
            <a:chExt cx="2112" cy="642"/>
          </a:xfrm>
        </p:grpSpPr>
        <p:grpSp>
          <p:nvGrpSpPr>
            <p:cNvPr id="69643" name="Group 6">
              <a:extLst>
                <a:ext uri="{FF2B5EF4-FFF2-40B4-BE49-F238E27FC236}">
                  <a16:creationId xmlns:a16="http://schemas.microsoft.com/office/drawing/2014/main" id="{712C8BCC-9DD7-49F8-972C-3C4E61C73B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45" y="1104"/>
              <a:ext cx="2083" cy="267"/>
              <a:chOff x="480" y="1152"/>
              <a:chExt cx="2083" cy="267"/>
            </a:xfrm>
          </p:grpSpPr>
          <p:sp>
            <p:nvSpPr>
              <p:cNvPr id="69647" name="Rectangle 7">
                <a:extLst>
                  <a:ext uri="{FF2B5EF4-FFF2-40B4-BE49-F238E27FC236}">
                    <a16:creationId xmlns:a16="http://schemas.microsoft.com/office/drawing/2014/main" id="{114B640D-57B6-432D-AF9B-D8A5095D1C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3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endParaRPr lang="fr-FR" altLang="en-US" sz="1800"/>
              </a:p>
            </p:txBody>
          </p:sp>
          <p:sp>
            <p:nvSpPr>
              <p:cNvPr id="69648" name="Rectangle 8">
                <a:extLst>
                  <a:ext uri="{FF2B5EF4-FFF2-40B4-BE49-F238E27FC236}">
                    <a16:creationId xmlns:a16="http://schemas.microsoft.com/office/drawing/2014/main" id="{3EE21BAC-6D4F-40CD-AB76-D8C8CDBFB7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2" y="1152"/>
                <a:ext cx="261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endParaRPr lang="fr-FR" altLang="en-US" sz="1800"/>
              </a:p>
            </p:txBody>
          </p:sp>
          <p:sp>
            <p:nvSpPr>
              <p:cNvPr id="69649" name="Rectangle 9">
                <a:extLst>
                  <a:ext uri="{FF2B5EF4-FFF2-40B4-BE49-F238E27FC236}">
                    <a16:creationId xmlns:a16="http://schemas.microsoft.com/office/drawing/2014/main" id="{1781067A-7C47-4628-B349-564F2481CA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2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endParaRPr lang="fr-FR" altLang="en-US" sz="1800"/>
              </a:p>
            </p:txBody>
          </p:sp>
          <p:sp>
            <p:nvSpPr>
              <p:cNvPr id="69650" name="Rectangle 10">
                <a:extLst>
                  <a:ext uri="{FF2B5EF4-FFF2-40B4-BE49-F238E27FC236}">
                    <a16:creationId xmlns:a16="http://schemas.microsoft.com/office/drawing/2014/main" id="{10B37E66-1710-49BF-86FB-04D4A18101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2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endParaRPr lang="fr-FR" altLang="en-US" sz="1800"/>
              </a:p>
            </p:txBody>
          </p:sp>
          <p:sp>
            <p:nvSpPr>
              <p:cNvPr id="69651" name="Rectangle 11">
                <a:extLst>
                  <a:ext uri="{FF2B5EF4-FFF2-40B4-BE49-F238E27FC236}">
                    <a16:creationId xmlns:a16="http://schemas.microsoft.com/office/drawing/2014/main" id="{1F1D0832-8614-42E8-8F5B-6F975F8C2E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1" y="1152"/>
                <a:ext cx="261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endParaRPr lang="fr-FR" altLang="en-US" sz="1800"/>
              </a:p>
            </p:txBody>
          </p:sp>
          <p:sp>
            <p:nvSpPr>
              <p:cNvPr id="69652" name="Rectangle 12">
                <a:extLst>
                  <a:ext uri="{FF2B5EF4-FFF2-40B4-BE49-F238E27FC236}">
                    <a16:creationId xmlns:a16="http://schemas.microsoft.com/office/drawing/2014/main" id="{524349F3-EE1C-4440-8ABB-C12CC8FCAD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1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endParaRPr lang="fr-FR" altLang="en-US" sz="1800"/>
              </a:p>
            </p:txBody>
          </p:sp>
          <p:sp>
            <p:nvSpPr>
              <p:cNvPr id="69653" name="Rectangle 13">
                <a:extLst>
                  <a:ext uri="{FF2B5EF4-FFF2-40B4-BE49-F238E27FC236}">
                    <a16:creationId xmlns:a16="http://schemas.microsoft.com/office/drawing/2014/main" id="{61D99D16-45BE-4A21-A77A-41829BD199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0" y="1152"/>
                <a:ext cx="261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endParaRPr lang="fr-FR" altLang="en-US" sz="1800"/>
              </a:p>
            </p:txBody>
          </p:sp>
          <p:sp>
            <p:nvSpPr>
              <p:cNvPr id="69654" name="Rectangle 14">
                <a:extLst>
                  <a:ext uri="{FF2B5EF4-FFF2-40B4-BE49-F238E27FC236}">
                    <a16:creationId xmlns:a16="http://schemas.microsoft.com/office/drawing/2014/main" id="{783A1478-25EA-4ED5-BF6E-4FFD39900D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endParaRPr lang="fr-FR" altLang="en-US" sz="1800"/>
              </a:p>
            </p:txBody>
          </p:sp>
          <p:sp>
            <p:nvSpPr>
              <p:cNvPr id="69655" name="Line 15">
                <a:extLst>
                  <a:ext uri="{FF2B5EF4-FFF2-40B4-BE49-F238E27FC236}">
                    <a16:creationId xmlns:a16="http://schemas.microsoft.com/office/drawing/2014/main" id="{CD822234-74F2-4420-8BD0-EE383525A6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56" name="Line 16">
                <a:extLst>
                  <a:ext uri="{FF2B5EF4-FFF2-40B4-BE49-F238E27FC236}">
                    <a16:creationId xmlns:a16="http://schemas.microsoft.com/office/drawing/2014/main" id="{C6BC9257-1594-4DA1-81CD-393EDD7868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1419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57" name="Line 17">
                <a:extLst>
                  <a:ext uri="{FF2B5EF4-FFF2-40B4-BE49-F238E27FC236}">
                    <a16:creationId xmlns:a16="http://schemas.microsoft.com/office/drawing/2014/main" id="{5C9349D5-D430-4F6B-9FE0-A5B14DCEFA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58" name="Line 18">
                <a:extLst>
                  <a:ext uri="{FF2B5EF4-FFF2-40B4-BE49-F238E27FC236}">
                    <a16:creationId xmlns:a16="http://schemas.microsoft.com/office/drawing/2014/main" id="{D3C3248F-8DE5-4A75-A5FD-48C63EF575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40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59" name="Line 19">
                <a:extLst>
                  <a:ext uri="{FF2B5EF4-FFF2-40B4-BE49-F238E27FC236}">
                    <a16:creationId xmlns:a16="http://schemas.microsoft.com/office/drawing/2014/main" id="{957BE606-908E-42DE-8A54-0889DFB4F5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60" name="Line 20">
                <a:extLst>
                  <a:ext uri="{FF2B5EF4-FFF2-40B4-BE49-F238E27FC236}">
                    <a16:creationId xmlns:a16="http://schemas.microsoft.com/office/drawing/2014/main" id="{532BDCE5-4408-46F3-A034-5324D5F06A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61" name="Line 21">
                <a:extLst>
                  <a:ext uri="{FF2B5EF4-FFF2-40B4-BE49-F238E27FC236}">
                    <a16:creationId xmlns:a16="http://schemas.microsoft.com/office/drawing/2014/main" id="{C8DEF5DC-B45F-4F4C-A256-BD2C9820E4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2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62" name="Line 22">
                <a:extLst>
                  <a:ext uri="{FF2B5EF4-FFF2-40B4-BE49-F238E27FC236}">
                    <a16:creationId xmlns:a16="http://schemas.microsoft.com/office/drawing/2014/main" id="{B7FD6777-FD4A-4494-BABF-BD35130A63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8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63" name="Line 23">
                <a:extLst>
                  <a:ext uri="{FF2B5EF4-FFF2-40B4-BE49-F238E27FC236}">
                    <a16:creationId xmlns:a16="http://schemas.microsoft.com/office/drawing/2014/main" id="{0FFB1F91-1B94-4211-A063-A693DD981C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4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64" name="Line 24">
                <a:extLst>
                  <a:ext uri="{FF2B5EF4-FFF2-40B4-BE49-F238E27FC236}">
                    <a16:creationId xmlns:a16="http://schemas.microsoft.com/office/drawing/2014/main" id="{B9E71755-E0CD-41D9-A907-4AC722C864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3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65" name="Line 25">
                <a:extLst>
                  <a:ext uri="{FF2B5EF4-FFF2-40B4-BE49-F238E27FC236}">
                    <a16:creationId xmlns:a16="http://schemas.microsoft.com/office/drawing/2014/main" id="{1CF78C7B-CE2E-4D8F-95E1-707E97F16A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3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9644" name="AutoShape 26">
              <a:extLst>
                <a:ext uri="{FF2B5EF4-FFF2-40B4-BE49-F238E27FC236}">
                  <a16:creationId xmlns:a16="http://schemas.microsoft.com/office/drawing/2014/main" id="{09123777-AB4B-42F2-BE23-0CA8168000A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816" y="312"/>
              <a:ext cx="96" cy="1296"/>
            </a:xfrm>
            <a:prstGeom prst="leftBrace">
              <a:avLst>
                <a:gd name="adj1" fmla="val 112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9645" name="AutoShape 27">
              <a:extLst>
                <a:ext uri="{FF2B5EF4-FFF2-40B4-BE49-F238E27FC236}">
                  <a16:creationId xmlns:a16="http://schemas.microsoft.com/office/drawing/2014/main" id="{9182D35D-AA91-4B72-8DBC-31CA12B044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4896" y="576"/>
              <a:ext cx="96" cy="768"/>
            </a:xfrm>
            <a:prstGeom prst="leftBrace">
              <a:avLst>
                <a:gd name="adj1" fmla="val 66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9646" name="Text Box 28">
              <a:extLst>
                <a:ext uri="{FF2B5EF4-FFF2-40B4-BE49-F238E27FC236}">
                  <a16:creationId xmlns:a16="http://schemas.microsoft.com/office/drawing/2014/main" id="{3FC054E2-A332-48DC-BEE4-10520967EE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6" y="729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≤</a:t>
              </a:r>
            </a:p>
          </p:txBody>
        </p:sp>
      </p:grpSp>
      <p:sp>
        <p:nvSpPr>
          <p:cNvPr id="69641" name="Text Box 29">
            <a:extLst>
              <a:ext uri="{FF2B5EF4-FFF2-40B4-BE49-F238E27FC236}">
                <a16:creationId xmlns:a16="http://schemas.microsoft.com/office/drawing/2014/main" id="{6F91E096-808C-49A4-B66A-E28A417B3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066800"/>
            <a:ext cx="917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A[p…q]</a:t>
            </a:r>
          </a:p>
        </p:txBody>
      </p:sp>
      <p:sp>
        <p:nvSpPr>
          <p:cNvPr id="69642" name="Text Box 30">
            <a:extLst>
              <a:ext uri="{FF2B5EF4-FFF2-40B4-BE49-F238E27FC236}">
                <a16:creationId xmlns:a16="http://schemas.microsoft.com/office/drawing/2014/main" id="{6FA96793-3151-4A91-BEBE-F7029A718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1066800"/>
            <a:ext cx="1117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A[q+1…r]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8" name="Rectangle 3">
            <a:extLst>
              <a:ext uri="{FF2B5EF4-FFF2-40B4-BE49-F238E27FC236}">
                <a16:creationId xmlns:a16="http://schemas.microsoft.com/office/drawing/2014/main" id="{1B3DA009-49B2-4B59-A5C4-E6169F83E0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Case Between Worst and Best</a:t>
            </a:r>
          </a:p>
        </p:txBody>
      </p:sp>
      <p:sp>
        <p:nvSpPr>
          <p:cNvPr id="79879" name="Rectangle 4">
            <a:extLst>
              <a:ext uri="{FF2B5EF4-FFF2-40B4-BE49-F238E27FC236}">
                <a16:creationId xmlns:a16="http://schemas.microsoft.com/office/drawing/2014/main" id="{B0D32AE9-34B1-402C-AD26-C2B2862B00B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066800"/>
            <a:ext cx="8259762" cy="2824163"/>
          </a:xfrm>
        </p:spPr>
        <p:txBody>
          <a:bodyPr/>
          <a:lstStyle/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400"/>
              <a:t>9-to-1 proportional split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			</a:t>
            </a:r>
            <a:r>
              <a:rPr lang="en-US" altLang="en-US" sz="1800">
                <a:latin typeface="Comic Sans MS" panose="030F0702030302020204" pitchFamily="66" charset="0"/>
              </a:rPr>
              <a:t>Q(n) = Q(9n/10) + Q(n/10) + n</a:t>
            </a:r>
          </a:p>
        </p:txBody>
      </p:sp>
      <p:graphicFrame>
        <p:nvGraphicFramePr>
          <p:cNvPr id="79877" name="Object 2">
            <a:extLst>
              <a:ext uri="{FF2B5EF4-FFF2-40B4-BE49-F238E27FC236}">
                <a16:creationId xmlns:a16="http://schemas.microsoft.com/office/drawing/2014/main" id="{0D9A792B-174E-4ED0-AD8E-9F8B55CFF1BD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2519363" y="2374900"/>
          <a:ext cx="4384675" cy="266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3" imgW="6546341" imgH="3980488" progId="PaintShopPro">
                  <p:embed/>
                </p:oleObj>
              </mc:Choice>
              <mc:Fallback>
                <p:oleObj name="Paint Shop Pro Image" r:id="rId3" imgW="6546341" imgH="3980488" progId="PaintShopPro">
                  <p:embed/>
                  <p:pic>
                    <p:nvPicPr>
                      <p:cNvPr id="79877" name="Object 2">
                        <a:extLst>
                          <a:ext uri="{FF2B5EF4-FFF2-40B4-BE49-F238E27FC236}">
                            <a16:creationId xmlns:a16="http://schemas.microsoft.com/office/drawing/2014/main" id="{0D9A792B-174E-4ED0-AD8E-9F8B55CFF1B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363" y="2374900"/>
                        <a:ext cx="4384675" cy="2665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876" name="Slide Number Placeholder 6">
            <a:extLst>
              <a:ext uri="{FF2B5EF4-FFF2-40B4-BE49-F238E27FC236}">
                <a16:creationId xmlns:a16="http://schemas.microsoft.com/office/drawing/2014/main" id="{7214D0B2-ABBE-4DBB-8E7A-FF0541C4D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AE1A4A3-210F-4DB4-AB24-251890F955FA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50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1025029" name="Rectangle 5">
            <a:extLst>
              <a:ext uri="{FF2B5EF4-FFF2-40B4-BE49-F238E27FC236}">
                <a16:creationId xmlns:a16="http://schemas.microsoft.com/office/drawing/2014/main" id="{8F92DA89-AA3D-4439-8AB8-BCDB2D94E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5638" y="5942013"/>
            <a:ext cx="1487487" cy="465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79881" name="Picture 6">
            <a:extLst>
              <a:ext uri="{FF2B5EF4-FFF2-40B4-BE49-F238E27FC236}">
                <a16:creationId xmlns:a16="http://schemas.microsoft.com/office/drawing/2014/main" id="{1CC17A71-2FF8-4FC5-B363-464C7A7E57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4424363"/>
            <a:ext cx="5610225" cy="201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025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029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Slide Number Placeholder 5">
            <a:extLst>
              <a:ext uri="{FF2B5EF4-FFF2-40B4-BE49-F238E27FC236}">
                <a16:creationId xmlns:a16="http://schemas.microsoft.com/office/drawing/2014/main" id="{EEB57AE4-584B-437C-99BD-EE2B1CE0E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582147D-79E9-4CA1-BAA3-1E1FD5A1D965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51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56325" name="Rectangle 2">
            <a:extLst>
              <a:ext uri="{FF2B5EF4-FFF2-40B4-BE49-F238E27FC236}">
                <a16:creationId xmlns:a16="http://schemas.microsoft.com/office/drawing/2014/main" id="{B08B859C-278E-4A49-94FB-DBF152309D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Complexity of Quick Sort</a:t>
            </a:r>
          </a:p>
        </p:txBody>
      </p:sp>
      <p:sp>
        <p:nvSpPr>
          <p:cNvPr id="56326" name="Text Box 3">
            <a:extLst>
              <a:ext uri="{FF2B5EF4-FFF2-40B4-BE49-F238E27FC236}">
                <a16:creationId xmlns:a16="http://schemas.microsoft.com/office/drawing/2014/main" id="{3AC8B46E-B323-4D3A-BCD6-2963EA564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600200"/>
            <a:ext cx="7391400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>
                <a:latin typeface="+mn-lt"/>
              </a:rPr>
              <a:t>Average-case O(</a:t>
            </a:r>
            <a:r>
              <a:rPr lang="en-US" altLang="en-US" sz="2800" i="0" dirty="0" err="1">
                <a:latin typeface="+mn-lt"/>
              </a:rPr>
              <a:t>NlogN</a:t>
            </a:r>
            <a:r>
              <a:rPr lang="en-US" altLang="en-US" sz="2800" i="0" dirty="0">
                <a:latin typeface="+mn-lt"/>
              </a:rPr>
              <a:t>)</a:t>
            </a:r>
          </a:p>
          <a:p>
            <a:pPr algn="l"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 dirty="0">
                <a:latin typeface="+mn-lt"/>
              </a:rPr>
              <a:t>Worst Case: O(N</a:t>
            </a:r>
            <a:r>
              <a:rPr lang="en-US" altLang="en-US" sz="2800" i="0" baseline="30000" dirty="0">
                <a:latin typeface="+mn-lt"/>
              </a:rPr>
              <a:t>2</a:t>
            </a:r>
            <a:r>
              <a:rPr lang="en-US" altLang="en-US" sz="2800" i="0" dirty="0">
                <a:latin typeface="+mn-lt"/>
              </a:rPr>
              <a:t>)</a:t>
            </a:r>
          </a:p>
          <a:p>
            <a:pPr algn="l"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 dirty="0">
                <a:latin typeface="+mn-lt"/>
              </a:rPr>
              <a:t>This happens when the pivot is the smallest (or the largest) element. </a:t>
            </a:r>
          </a:p>
          <a:p>
            <a:pPr algn="l"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 dirty="0">
                <a:latin typeface="+mn-lt"/>
              </a:rPr>
              <a:t>Then one of the partitions is empty, and we repeat recursively the procedure for N-1 elements.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Slide Number Placeholder 4">
            <a:extLst>
              <a:ext uri="{FF2B5EF4-FFF2-40B4-BE49-F238E27FC236}">
                <a16:creationId xmlns:a16="http://schemas.microsoft.com/office/drawing/2014/main" id="{ED4A9327-3602-44B8-BD32-00D13F8DA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98FF52A-E9D2-4159-AF78-E8E818945D39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52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57349" name="Rectangle 2">
            <a:extLst>
              <a:ext uri="{FF2B5EF4-FFF2-40B4-BE49-F238E27FC236}">
                <a16:creationId xmlns:a16="http://schemas.microsoft.com/office/drawing/2014/main" id="{0CB3FACD-C165-49DE-B7B0-111C4ACC5E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Complexity of Quick Sort</a:t>
            </a:r>
          </a:p>
        </p:txBody>
      </p:sp>
      <p:sp>
        <p:nvSpPr>
          <p:cNvPr id="57350" name="Text Box 3">
            <a:extLst>
              <a:ext uri="{FF2B5EF4-FFF2-40B4-BE49-F238E27FC236}">
                <a16:creationId xmlns:a16="http://schemas.microsoft.com/office/drawing/2014/main" id="{A9E25CAA-DACE-4803-902B-4F47AB437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549400"/>
            <a:ext cx="8001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Best-case O(</a:t>
            </a:r>
            <a:r>
              <a:rPr lang="en-US" altLang="en-US" sz="2800" b="1" i="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NlogN</a:t>
            </a:r>
            <a:r>
              <a:rPr lang="en-US" altLang="en-US" sz="2800" b="1" i="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altLang="en-US" sz="2800" i="0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800" i="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The pivot is the median of the array, 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800" i="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the left and the right parts  have same size.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800" i="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There are </a:t>
            </a:r>
            <a:r>
              <a:rPr lang="en-US" altLang="en-US" sz="2800" b="1" i="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logN</a:t>
            </a:r>
            <a:r>
              <a:rPr lang="en-US" altLang="en-US" sz="2800" b="1" i="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i="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partitions, and to obtain each partitions we do </a:t>
            </a:r>
            <a:r>
              <a:rPr lang="en-US" altLang="en-US" sz="2800" b="1" i="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en-US" altLang="en-US" sz="2800" i="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comparisons (and not more than </a:t>
            </a:r>
            <a:r>
              <a:rPr lang="en-US" altLang="en-US" sz="2800" b="1" i="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N/2</a:t>
            </a:r>
            <a:r>
              <a:rPr lang="en-US" altLang="en-US" sz="2800" i="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swaps). Hence the complexity is </a:t>
            </a:r>
            <a:r>
              <a:rPr lang="en-US" altLang="en-US" sz="2800" b="1" i="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O(</a:t>
            </a:r>
            <a:r>
              <a:rPr lang="en-US" altLang="en-US" sz="2800" b="1" i="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NlogN</a:t>
            </a:r>
            <a:r>
              <a:rPr lang="en-US" altLang="en-US" sz="2800" b="1" i="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Slide Number Placeholder 5">
            <a:extLst>
              <a:ext uri="{FF2B5EF4-FFF2-40B4-BE49-F238E27FC236}">
                <a16:creationId xmlns:a16="http://schemas.microsoft.com/office/drawing/2014/main" id="{9D689597-E48E-4C88-A33D-66606C1DD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0618108-87E5-44B7-B082-E40E68005295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53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69637" name="Rectangle 2">
            <a:extLst>
              <a:ext uri="{FF2B5EF4-FFF2-40B4-BE49-F238E27FC236}">
                <a16:creationId xmlns:a16="http://schemas.microsoft.com/office/drawing/2014/main" id="{5F3DD0AD-B71D-4C25-A33B-2EC4B795DA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1"/>
              <a:t>Advantages and Disadvantages</a:t>
            </a:r>
          </a:p>
        </p:txBody>
      </p:sp>
      <p:sp>
        <p:nvSpPr>
          <p:cNvPr id="69638" name="Rectangle 3">
            <a:extLst>
              <a:ext uri="{FF2B5EF4-FFF2-40B4-BE49-F238E27FC236}">
                <a16:creationId xmlns:a16="http://schemas.microsoft.com/office/drawing/2014/main" id="{EF82B1F1-B552-4C47-979F-5BEBAC0D65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001000" cy="4530725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n-US" altLang="en-US" dirty="0"/>
              <a:t>Advantages:</a:t>
            </a:r>
          </a:p>
          <a:p>
            <a:pPr lvl="1" eaLnBrk="1" hangingPunct="1"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n-US" altLang="en-US" sz="2800" dirty="0"/>
              <a:t>One of the fastest algorithms on average</a:t>
            </a:r>
          </a:p>
          <a:p>
            <a:pPr lvl="1" eaLnBrk="1" hangingPunct="1"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n-US" altLang="en-US" sz="2800" dirty="0"/>
              <a:t>Does not need additional memory (the sorting takes place in the array - this is called in-place processing )</a:t>
            </a:r>
          </a:p>
          <a:p>
            <a:pPr eaLnBrk="1" hangingPunct="1"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n-US" altLang="en-US" dirty="0"/>
              <a:t>Disadvantages:</a:t>
            </a:r>
          </a:p>
          <a:p>
            <a:pPr lvl="1" eaLnBrk="1" hangingPunct="1"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n-US" altLang="en-US" sz="2800" dirty="0"/>
              <a:t>The worst-case complexity is O(N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)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Slide Number Placeholder 5">
            <a:extLst>
              <a:ext uri="{FF2B5EF4-FFF2-40B4-BE49-F238E27FC236}">
                <a16:creationId xmlns:a16="http://schemas.microsoft.com/office/drawing/2014/main" id="{15D10B50-40FF-4213-9479-931C0EC1F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4EEE6CD-5210-49FF-8F5B-90BAAA55417C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54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70661" name="Rectangle 2">
            <a:extLst>
              <a:ext uri="{FF2B5EF4-FFF2-40B4-BE49-F238E27FC236}">
                <a16:creationId xmlns:a16="http://schemas.microsoft.com/office/drawing/2014/main" id="{DBCD4EBA-5C3A-44FF-9B46-F2214F3A17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Applications</a:t>
            </a:r>
          </a:p>
        </p:txBody>
      </p:sp>
      <p:sp>
        <p:nvSpPr>
          <p:cNvPr id="70662" name="Rectangle 3">
            <a:extLst>
              <a:ext uri="{FF2B5EF4-FFF2-40B4-BE49-F238E27FC236}">
                <a16:creationId xmlns:a16="http://schemas.microsoft.com/office/drawing/2014/main" id="{40145964-3378-49AE-8E6D-E1C3149E4E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9248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Commercial applications  </a:t>
            </a:r>
          </a:p>
          <a:p>
            <a:pPr eaLnBrk="1" hangingPunct="1"/>
            <a:endParaRPr lang="en-US" altLang="en-US" dirty="0"/>
          </a:p>
          <a:p>
            <a:pPr eaLnBrk="1" hangingPunct="1"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n-US" altLang="en-US" dirty="0"/>
              <a:t>	Quick Sort  generally runs fast </a:t>
            </a:r>
          </a:p>
          <a:p>
            <a:pPr eaLnBrk="1" hangingPunct="1"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n-US" altLang="en-US" dirty="0"/>
              <a:t>	No additional memory</a:t>
            </a:r>
          </a:p>
          <a:p>
            <a:pPr eaLnBrk="1" hangingPunct="1"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n-US" altLang="en-US" dirty="0"/>
              <a:t>	The above advantages compensate for the rare 	occasions when it runs with O(N</a:t>
            </a:r>
            <a:r>
              <a:rPr lang="en-US" altLang="en-US" baseline="30000" dirty="0"/>
              <a:t>2</a:t>
            </a:r>
            <a:r>
              <a:rPr lang="en-US" altLang="en-US" dirty="0"/>
              <a:t>)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Slide Number Placeholder 5">
            <a:extLst>
              <a:ext uri="{FF2B5EF4-FFF2-40B4-BE49-F238E27FC236}">
                <a16:creationId xmlns:a16="http://schemas.microsoft.com/office/drawing/2014/main" id="{FED4F20B-B65F-49B8-89C0-4F47BC75C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A7BCB82-D1EB-4E44-8FDE-FB4E802741D2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55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71685" name="Rectangle 2">
            <a:extLst>
              <a:ext uri="{FF2B5EF4-FFF2-40B4-BE49-F238E27FC236}">
                <a16:creationId xmlns:a16="http://schemas.microsoft.com/office/drawing/2014/main" id="{A2B3C597-7ABE-4E87-97A4-FAA2153B50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Applications</a:t>
            </a:r>
          </a:p>
        </p:txBody>
      </p:sp>
      <p:sp>
        <p:nvSpPr>
          <p:cNvPr id="71686" name="Rectangle 3">
            <a:extLst>
              <a:ext uri="{FF2B5EF4-FFF2-40B4-BE49-F238E27FC236}">
                <a16:creationId xmlns:a16="http://schemas.microsoft.com/office/drawing/2014/main" id="{CDA41C6A-E766-4B06-8ED0-404F69A32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924800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chemeClr val="hlink"/>
                </a:solidFill>
              </a:rPr>
              <a:t>Never</a:t>
            </a:r>
            <a:r>
              <a:rPr lang="en-US" altLang="en-US" sz="2400" dirty="0"/>
              <a:t> </a:t>
            </a:r>
            <a:r>
              <a:rPr lang="en-US" altLang="en-US" sz="2400" b="1" dirty="0"/>
              <a:t>use in applications which require a</a:t>
            </a:r>
            <a:r>
              <a:rPr lang="en-US" altLang="en-US" sz="2400" dirty="0"/>
              <a:t> </a:t>
            </a:r>
            <a:r>
              <a:rPr lang="en-US" altLang="en-US" sz="2400" b="1" dirty="0"/>
              <a:t>guarantee of response time</a:t>
            </a:r>
            <a:r>
              <a:rPr lang="en-US" altLang="en-US" sz="2400" dirty="0"/>
              <a:t>:</a:t>
            </a:r>
          </a:p>
          <a:p>
            <a:pPr eaLnBrk="1" hangingPunct="1">
              <a:lnSpc>
                <a:spcPct val="90000"/>
              </a:lnSpc>
              <a:buClr>
                <a:srgbClr val="CC0066"/>
              </a:buClr>
              <a:buFont typeface="Wingdings" panose="05000000000000000000" pitchFamily="2" charset="2"/>
              <a:buChar char="Ø"/>
            </a:pPr>
            <a:r>
              <a:rPr lang="en-US" altLang="en-US" sz="2400" b="1" dirty="0">
                <a:solidFill>
                  <a:schemeClr val="hlink"/>
                </a:solidFill>
              </a:rPr>
              <a:t>	</a:t>
            </a:r>
            <a:r>
              <a:rPr lang="en-US" altLang="en-US" b="1" dirty="0">
                <a:solidFill>
                  <a:srgbClr val="CC0066"/>
                </a:solidFill>
              </a:rPr>
              <a:t>Life-critical </a:t>
            </a:r>
            <a:endParaRPr lang="en-US" altLang="en-US" dirty="0">
              <a:solidFill>
                <a:srgbClr val="CC0066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</a:t>
            </a:r>
            <a:r>
              <a:rPr lang="en-US" altLang="en-US" sz="2400" b="1" dirty="0"/>
              <a:t>(medical monitoring,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	life support in aircraft, space craft)</a:t>
            </a:r>
            <a:r>
              <a:rPr lang="en-US" altLang="en-US" sz="2400" dirty="0"/>
              <a:t> </a:t>
            </a:r>
          </a:p>
          <a:p>
            <a:pPr eaLnBrk="1" hangingPunct="1">
              <a:lnSpc>
                <a:spcPct val="90000"/>
              </a:lnSpc>
              <a:buClr>
                <a:srgbClr val="CC0066"/>
              </a:buClr>
              <a:buFont typeface="Wingdings" panose="05000000000000000000" pitchFamily="2" charset="2"/>
              <a:buChar char="Ø"/>
            </a:pPr>
            <a:r>
              <a:rPr lang="en-US" altLang="en-US" sz="2400" dirty="0"/>
              <a:t>       </a:t>
            </a:r>
            <a:r>
              <a:rPr lang="en-US" altLang="en-US" b="1" dirty="0">
                <a:solidFill>
                  <a:srgbClr val="CC0066"/>
                </a:solidFill>
              </a:rPr>
              <a:t>Mission-critical</a:t>
            </a:r>
            <a:r>
              <a:rPr lang="en-US" altLang="en-US" sz="2400" b="1" dirty="0">
                <a:solidFill>
                  <a:srgbClr val="CC0066"/>
                </a:solidFill>
              </a:rPr>
              <a:t> </a:t>
            </a:r>
            <a:endParaRPr lang="en-US" altLang="en-US" sz="2400" dirty="0">
              <a:solidFill>
                <a:srgbClr val="CC0066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</a:t>
            </a:r>
            <a:r>
              <a:rPr lang="en-US" altLang="en-US" sz="2400" b="1" dirty="0"/>
              <a:t>(industrial  monitoring and control in handling dangerous materials, control for aircraft, 	defense, </a:t>
            </a:r>
            <a:r>
              <a:rPr lang="en-US" altLang="en-US" sz="2400" b="1" dirty="0" err="1"/>
              <a:t>etc</a:t>
            </a:r>
            <a:r>
              <a:rPr lang="en-US" altLang="en-US" sz="2400" b="1" dirty="0"/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200" b="1" dirty="0">
                <a:solidFill>
                  <a:schemeClr val="accent2"/>
                </a:solidFill>
              </a:rPr>
              <a:t>   unless you assume the worst-case response time</a:t>
            </a:r>
            <a:endParaRPr lang="en-US" altLang="en-US" sz="3200" dirty="0">
              <a:solidFill>
                <a:schemeClr val="accent2"/>
              </a:solidFill>
            </a:endParaRPr>
          </a:p>
        </p:txBody>
      </p:sp>
      <p:sp>
        <p:nvSpPr>
          <p:cNvPr id="71687" name="Text Box 4">
            <a:extLst>
              <a:ext uri="{FF2B5EF4-FFF2-40B4-BE49-F238E27FC236}">
                <a16:creationId xmlns:a16="http://schemas.microsoft.com/office/drawing/2014/main" id="{BA132DCC-E14C-4F77-BE7C-D2F01F743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731837"/>
            <a:ext cx="2057400" cy="592138"/>
          </a:xfrm>
          <a:prstGeom prst="rect">
            <a:avLst/>
          </a:prstGeom>
          <a:solidFill>
            <a:srgbClr val="E5E7CF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  <a:buFontTx/>
              <a:buNone/>
            </a:pPr>
            <a:r>
              <a:rPr lang="en-US" altLang="en-US" sz="3200" b="1">
                <a:solidFill>
                  <a:schemeClr val="accent2"/>
                </a:solidFill>
                <a:latin typeface="Arial" panose="020B0604020202020204" pitchFamily="34" charset="0"/>
              </a:rPr>
              <a:t>Warning: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Slide Number Placeholder 5">
            <a:extLst>
              <a:ext uri="{FF2B5EF4-FFF2-40B4-BE49-F238E27FC236}">
                <a16:creationId xmlns:a16="http://schemas.microsoft.com/office/drawing/2014/main" id="{30CB9150-E25E-44E5-BAA7-E61E311F1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72D6E15-D2A6-4426-9A4A-A40353E03E9E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56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72709" name="Rectangle 2">
            <a:extLst>
              <a:ext uri="{FF2B5EF4-FFF2-40B4-BE49-F238E27FC236}">
                <a16:creationId xmlns:a16="http://schemas.microsoft.com/office/drawing/2014/main" id="{6CE4B289-AB0D-4F9D-AFF8-7FC41BD3F1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1"/>
              <a:t>Comparison with Merge Sort</a:t>
            </a:r>
          </a:p>
        </p:txBody>
      </p:sp>
      <p:sp>
        <p:nvSpPr>
          <p:cNvPr id="72710" name="Rectangle 3">
            <a:extLst>
              <a:ext uri="{FF2B5EF4-FFF2-40B4-BE49-F238E27FC236}">
                <a16:creationId xmlns:a16="http://schemas.microsoft.com/office/drawing/2014/main" id="{C4F87E98-2D9A-464B-98FA-0E9B0892A4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52450" y="1346200"/>
            <a:ext cx="8134350" cy="3270250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n-US" altLang="en-US" dirty="0"/>
              <a:t>Merge sort guarantees </a:t>
            </a:r>
            <a:r>
              <a:rPr lang="en-US" altLang="en-US" dirty="0">
                <a:solidFill>
                  <a:schemeClr val="hlink"/>
                </a:solidFill>
              </a:rPr>
              <a:t>O(</a:t>
            </a:r>
            <a:r>
              <a:rPr lang="en-US" altLang="en-US" dirty="0" err="1">
                <a:solidFill>
                  <a:schemeClr val="hlink"/>
                </a:solidFill>
              </a:rPr>
              <a:t>NlogN</a:t>
            </a:r>
            <a:r>
              <a:rPr lang="en-US" altLang="en-US" dirty="0">
                <a:solidFill>
                  <a:schemeClr val="hlink"/>
                </a:solidFill>
              </a:rPr>
              <a:t>)</a:t>
            </a:r>
            <a:r>
              <a:rPr lang="en-US" altLang="en-US" dirty="0"/>
              <a:t> time </a:t>
            </a:r>
          </a:p>
          <a:p>
            <a:pPr eaLnBrk="1" hangingPunct="1"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n-US" altLang="en-US" dirty="0"/>
              <a:t>Merge sort requires additional memory with size </a:t>
            </a:r>
            <a:r>
              <a:rPr lang="en-US" altLang="en-US" dirty="0">
                <a:solidFill>
                  <a:schemeClr val="hlink"/>
                </a:solidFill>
              </a:rPr>
              <a:t>N</a:t>
            </a:r>
            <a:r>
              <a:rPr lang="en-US" altLang="en-US" dirty="0"/>
              <a:t> </a:t>
            </a:r>
          </a:p>
          <a:p>
            <a:pPr eaLnBrk="1" hangingPunct="1"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n-US" altLang="en-US" dirty="0"/>
              <a:t>Usually Merge sort is not used for main memory sorting, only for external memory sorting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Summary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404972"/>
            <a:ext cx="8940800" cy="439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lvl="1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1600" i="0" dirty="0">
                <a:solidFill>
                  <a:srgbClr val="000000"/>
                </a:solidFill>
                <a:latin typeface="Cambria" panose="02040503050406030204" pitchFamily="18" charset="0"/>
              </a:rPr>
              <a:t>Summary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248511257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E3611-E0FC-BA0C-00BF-2A0D7CCDB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153A5502-15CE-CCEE-1880-A0907D6F4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333" y="1735667"/>
            <a:ext cx="4470400" cy="290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THANK YOU</a:t>
            </a: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endParaRPr lang="en-US" sz="5333" i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804745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Rectangle 2">
            <a:extLst>
              <a:ext uri="{FF2B5EF4-FFF2-40B4-BE49-F238E27FC236}">
                <a16:creationId xmlns:a16="http://schemas.microsoft.com/office/drawing/2014/main" id="{6D5AB038-4611-4EB4-878B-E129C31124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Quicksort</a:t>
            </a:r>
          </a:p>
        </p:txBody>
      </p:sp>
      <p:sp>
        <p:nvSpPr>
          <p:cNvPr id="70662" name="Rectangle 3">
            <a:extLst>
              <a:ext uri="{FF2B5EF4-FFF2-40B4-BE49-F238E27FC236}">
                <a16:creationId xmlns:a16="http://schemas.microsoft.com/office/drawing/2014/main" id="{B254128B-9AC3-47FE-BAD6-2E7DC0580B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endParaRPr lang="en-US" altLang="en-US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20000"/>
              </a:lnSpc>
            </a:pPr>
            <a:endParaRPr lang="en-US" altLang="en-US" b="1" dirty="0"/>
          </a:p>
          <a:p>
            <a:pPr eaLnBrk="1" hangingPunct="1">
              <a:lnSpc>
                <a:spcPct val="120000"/>
              </a:lnSpc>
            </a:pPr>
            <a:r>
              <a:rPr lang="en-US" altLang="en-US" b="1" dirty="0"/>
              <a:t>Conquer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/>
              <a:t>Recursively sort </a:t>
            </a:r>
            <a:r>
              <a:rPr lang="en-US" altLang="en-US" dirty="0">
                <a:latin typeface="Comic Sans MS" panose="030F0702030302020204" pitchFamily="66" charset="0"/>
              </a:rPr>
              <a:t>A[</a:t>
            </a:r>
            <a:r>
              <a:rPr lang="en-US" altLang="en-US" dirty="0" err="1">
                <a:latin typeface="Comic Sans MS" panose="030F0702030302020204" pitchFamily="66" charset="0"/>
              </a:rPr>
              <a:t>p..q</a:t>
            </a:r>
            <a:r>
              <a:rPr lang="en-US" altLang="en-US" dirty="0">
                <a:latin typeface="Comic Sans MS" panose="030F0702030302020204" pitchFamily="66" charset="0"/>
              </a:rPr>
              <a:t>]</a:t>
            </a:r>
            <a:r>
              <a:rPr lang="en-US" altLang="en-US" dirty="0"/>
              <a:t> and </a:t>
            </a:r>
            <a:r>
              <a:rPr lang="en-US" altLang="en-US" dirty="0">
                <a:latin typeface="Comic Sans MS" panose="030F0702030302020204" pitchFamily="66" charset="0"/>
              </a:rPr>
              <a:t>A[q+1..r]</a:t>
            </a:r>
            <a:r>
              <a:rPr lang="en-US" altLang="en-US" dirty="0"/>
              <a:t> using Quicksort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b="1" dirty="0"/>
              <a:t>Combine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/>
              <a:t>Trivial: the arrays are sorted in place </a:t>
            </a:r>
            <a:endParaRPr lang="en-US" altLang="en-US" dirty="0"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>
                <a:sym typeface="Symbol" panose="05050102010706020507" pitchFamily="18" charset="2"/>
              </a:rPr>
              <a:t>No additional work is required to combine them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>
                <a:sym typeface="Symbol" panose="05050102010706020507" pitchFamily="18" charset="2"/>
              </a:rPr>
              <a:t>The entire array is now sorted</a:t>
            </a:r>
          </a:p>
        </p:txBody>
      </p:sp>
      <p:sp>
        <p:nvSpPr>
          <p:cNvPr id="70660" name="Slide Number Placeholder 5">
            <a:extLst>
              <a:ext uri="{FF2B5EF4-FFF2-40B4-BE49-F238E27FC236}">
                <a16:creationId xmlns:a16="http://schemas.microsoft.com/office/drawing/2014/main" id="{060B4E1D-5C29-4B03-82CD-EBEC048FE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505964B-BEE5-4310-95C1-E6101E21B5C8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6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70663" name="Text Box 4">
            <a:extLst>
              <a:ext uri="{FF2B5EF4-FFF2-40B4-BE49-F238E27FC236}">
                <a16:creationId xmlns:a16="http://schemas.microsoft.com/office/drawing/2014/main" id="{B6AF849C-0768-45E0-BCA4-AB7EAC486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066800"/>
            <a:ext cx="917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A[p…q]</a:t>
            </a:r>
          </a:p>
        </p:txBody>
      </p:sp>
      <p:sp>
        <p:nvSpPr>
          <p:cNvPr id="70664" name="Text Box 5">
            <a:extLst>
              <a:ext uri="{FF2B5EF4-FFF2-40B4-BE49-F238E27FC236}">
                <a16:creationId xmlns:a16="http://schemas.microsoft.com/office/drawing/2014/main" id="{69D48DE7-A8B3-46E2-B4CF-930CDA94B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1066800"/>
            <a:ext cx="1117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A[q+1…r]</a:t>
            </a:r>
          </a:p>
        </p:txBody>
      </p:sp>
      <p:grpSp>
        <p:nvGrpSpPr>
          <p:cNvPr id="70665" name="Group 6">
            <a:extLst>
              <a:ext uri="{FF2B5EF4-FFF2-40B4-BE49-F238E27FC236}">
                <a16:creationId xmlns:a16="http://schemas.microsoft.com/office/drawing/2014/main" id="{B45F0232-9D07-4619-961F-C92A77874EC3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1157288"/>
            <a:ext cx="3352800" cy="1019175"/>
            <a:chOff x="3216" y="729"/>
            <a:chExt cx="2112" cy="642"/>
          </a:xfrm>
        </p:grpSpPr>
        <p:grpSp>
          <p:nvGrpSpPr>
            <p:cNvPr id="70666" name="Group 7">
              <a:extLst>
                <a:ext uri="{FF2B5EF4-FFF2-40B4-BE49-F238E27FC236}">
                  <a16:creationId xmlns:a16="http://schemas.microsoft.com/office/drawing/2014/main" id="{790B6122-89AE-4B16-BD57-A5B375ED1C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45" y="1104"/>
              <a:ext cx="2083" cy="267"/>
              <a:chOff x="480" y="1152"/>
              <a:chExt cx="2083" cy="267"/>
            </a:xfrm>
          </p:grpSpPr>
          <p:sp>
            <p:nvSpPr>
              <p:cNvPr id="70670" name="Rectangle 8">
                <a:extLst>
                  <a:ext uri="{FF2B5EF4-FFF2-40B4-BE49-F238E27FC236}">
                    <a16:creationId xmlns:a16="http://schemas.microsoft.com/office/drawing/2014/main" id="{DF10518B-D04F-466D-9359-7E252F909C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3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endParaRPr lang="fr-FR" altLang="en-US" sz="1800"/>
              </a:p>
            </p:txBody>
          </p:sp>
          <p:sp>
            <p:nvSpPr>
              <p:cNvPr id="70671" name="Rectangle 9">
                <a:extLst>
                  <a:ext uri="{FF2B5EF4-FFF2-40B4-BE49-F238E27FC236}">
                    <a16:creationId xmlns:a16="http://schemas.microsoft.com/office/drawing/2014/main" id="{26089A48-D328-4835-A036-CC8FB41E60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2" y="1152"/>
                <a:ext cx="261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endParaRPr lang="fr-FR" altLang="en-US" sz="1800"/>
              </a:p>
            </p:txBody>
          </p:sp>
          <p:sp>
            <p:nvSpPr>
              <p:cNvPr id="70672" name="Rectangle 10">
                <a:extLst>
                  <a:ext uri="{FF2B5EF4-FFF2-40B4-BE49-F238E27FC236}">
                    <a16:creationId xmlns:a16="http://schemas.microsoft.com/office/drawing/2014/main" id="{873BA6D0-C392-47E8-B12F-5D9D027F6F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2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endParaRPr lang="fr-FR" altLang="en-US" sz="1800"/>
              </a:p>
            </p:txBody>
          </p:sp>
          <p:sp>
            <p:nvSpPr>
              <p:cNvPr id="70673" name="Rectangle 11">
                <a:extLst>
                  <a:ext uri="{FF2B5EF4-FFF2-40B4-BE49-F238E27FC236}">
                    <a16:creationId xmlns:a16="http://schemas.microsoft.com/office/drawing/2014/main" id="{B85B5D66-5CB5-4147-AFE3-3DDAD5D43D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2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endParaRPr lang="fr-FR" altLang="en-US" sz="1800"/>
              </a:p>
            </p:txBody>
          </p:sp>
          <p:sp>
            <p:nvSpPr>
              <p:cNvPr id="70674" name="Rectangle 12">
                <a:extLst>
                  <a:ext uri="{FF2B5EF4-FFF2-40B4-BE49-F238E27FC236}">
                    <a16:creationId xmlns:a16="http://schemas.microsoft.com/office/drawing/2014/main" id="{3AFAED7C-3116-450B-9078-CF209F6F60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1" y="1152"/>
                <a:ext cx="261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endParaRPr lang="fr-FR" altLang="en-US" sz="1800"/>
              </a:p>
            </p:txBody>
          </p:sp>
          <p:sp>
            <p:nvSpPr>
              <p:cNvPr id="70675" name="Rectangle 13">
                <a:extLst>
                  <a:ext uri="{FF2B5EF4-FFF2-40B4-BE49-F238E27FC236}">
                    <a16:creationId xmlns:a16="http://schemas.microsoft.com/office/drawing/2014/main" id="{007407B3-1819-46E2-9269-D23A281C23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1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endParaRPr lang="fr-FR" altLang="en-US" sz="1800"/>
              </a:p>
            </p:txBody>
          </p:sp>
          <p:sp>
            <p:nvSpPr>
              <p:cNvPr id="70676" name="Rectangle 14">
                <a:extLst>
                  <a:ext uri="{FF2B5EF4-FFF2-40B4-BE49-F238E27FC236}">
                    <a16:creationId xmlns:a16="http://schemas.microsoft.com/office/drawing/2014/main" id="{4DFF6CD6-FB20-4D37-A91C-920800DA2D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0" y="1152"/>
                <a:ext cx="261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endParaRPr lang="fr-FR" altLang="en-US" sz="1800"/>
              </a:p>
            </p:txBody>
          </p:sp>
          <p:sp>
            <p:nvSpPr>
              <p:cNvPr id="70677" name="Rectangle 15">
                <a:extLst>
                  <a:ext uri="{FF2B5EF4-FFF2-40B4-BE49-F238E27FC236}">
                    <a16:creationId xmlns:a16="http://schemas.microsoft.com/office/drawing/2014/main" id="{61F02239-8893-4A7E-A9A1-1BADC8F15C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1152"/>
                <a:ext cx="26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DDDD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buClr>
                    <a:schemeClr val="bg2"/>
                  </a:buClr>
                  <a:buSzPct val="75000"/>
                </a:pPr>
                <a:endParaRPr lang="fr-FR" altLang="en-US" sz="1800"/>
              </a:p>
            </p:txBody>
          </p:sp>
          <p:sp>
            <p:nvSpPr>
              <p:cNvPr id="70678" name="Line 16">
                <a:extLst>
                  <a:ext uri="{FF2B5EF4-FFF2-40B4-BE49-F238E27FC236}">
                    <a16:creationId xmlns:a16="http://schemas.microsoft.com/office/drawing/2014/main" id="{4977CE1C-6E76-44A4-845E-67220251DB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79" name="Line 17">
                <a:extLst>
                  <a:ext uri="{FF2B5EF4-FFF2-40B4-BE49-F238E27FC236}">
                    <a16:creationId xmlns:a16="http://schemas.microsoft.com/office/drawing/2014/main" id="{B6665534-DB28-4C9A-AEE8-D57BEC333B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1419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80" name="Line 18">
                <a:extLst>
                  <a:ext uri="{FF2B5EF4-FFF2-40B4-BE49-F238E27FC236}">
                    <a16:creationId xmlns:a16="http://schemas.microsoft.com/office/drawing/2014/main" id="{3DFF4A01-9DD9-4041-B6B0-A15E18DCB3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81" name="Line 19">
                <a:extLst>
                  <a:ext uri="{FF2B5EF4-FFF2-40B4-BE49-F238E27FC236}">
                    <a16:creationId xmlns:a16="http://schemas.microsoft.com/office/drawing/2014/main" id="{CD1C7A90-78CC-45B6-92D4-CBA73702C4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40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82" name="Line 20">
                <a:extLst>
                  <a:ext uri="{FF2B5EF4-FFF2-40B4-BE49-F238E27FC236}">
                    <a16:creationId xmlns:a16="http://schemas.microsoft.com/office/drawing/2014/main" id="{FF328034-A5F4-4D52-B67C-392AD96C0D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83" name="Line 21">
                <a:extLst>
                  <a:ext uri="{FF2B5EF4-FFF2-40B4-BE49-F238E27FC236}">
                    <a16:creationId xmlns:a16="http://schemas.microsoft.com/office/drawing/2014/main" id="{E675F306-D017-4F03-A101-D48FE4BF6A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84" name="Line 22">
                <a:extLst>
                  <a:ext uri="{FF2B5EF4-FFF2-40B4-BE49-F238E27FC236}">
                    <a16:creationId xmlns:a16="http://schemas.microsoft.com/office/drawing/2014/main" id="{A7952EAC-6697-492C-9846-A8AC15882B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2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85" name="Line 23">
                <a:extLst>
                  <a:ext uri="{FF2B5EF4-FFF2-40B4-BE49-F238E27FC236}">
                    <a16:creationId xmlns:a16="http://schemas.microsoft.com/office/drawing/2014/main" id="{C16793CE-E563-43FC-94BC-715A2015BD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8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86" name="Line 24">
                <a:extLst>
                  <a:ext uri="{FF2B5EF4-FFF2-40B4-BE49-F238E27FC236}">
                    <a16:creationId xmlns:a16="http://schemas.microsoft.com/office/drawing/2014/main" id="{AA26CF00-E536-4269-BE09-5595963927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4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87" name="Line 25">
                <a:extLst>
                  <a:ext uri="{FF2B5EF4-FFF2-40B4-BE49-F238E27FC236}">
                    <a16:creationId xmlns:a16="http://schemas.microsoft.com/office/drawing/2014/main" id="{F2EDD080-B270-4686-B431-883363C363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3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88" name="Line 26">
                <a:extLst>
                  <a:ext uri="{FF2B5EF4-FFF2-40B4-BE49-F238E27FC236}">
                    <a16:creationId xmlns:a16="http://schemas.microsoft.com/office/drawing/2014/main" id="{E36918C2-3327-455C-B7BB-1A54A7EAE3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3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0667" name="AutoShape 27">
              <a:extLst>
                <a:ext uri="{FF2B5EF4-FFF2-40B4-BE49-F238E27FC236}">
                  <a16:creationId xmlns:a16="http://schemas.microsoft.com/office/drawing/2014/main" id="{7A39E21E-545D-4A94-BD9F-93B78614B29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816" y="312"/>
              <a:ext cx="96" cy="1296"/>
            </a:xfrm>
            <a:prstGeom prst="leftBrace">
              <a:avLst>
                <a:gd name="adj1" fmla="val 112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0668" name="AutoShape 28">
              <a:extLst>
                <a:ext uri="{FF2B5EF4-FFF2-40B4-BE49-F238E27FC236}">
                  <a16:creationId xmlns:a16="http://schemas.microsoft.com/office/drawing/2014/main" id="{38BDEB3A-CD17-47E2-970C-5F55D11DDD4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4896" y="576"/>
              <a:ext cx="96" cy="768"/>
            </a:xfrm>
            <a:prstGeom prst="leftBrace">
              <a:avLst>
                <a:gd name="adj1" fmla="val 66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0669" name="Text Box 29">
              <a:extLst>
                <a:ext uri="{FF2B5EF4-FFF2-40B4-BE49-F238E27FC236}">
                  <a16:creationId xmlns:a16="http://schemas.microsoft.com/office/drawing/2014/main" id="{375D7A19-6696-4495-9322-4F00889752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6" y="729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  <a:cs typeface="Arial" panose="020B0604020202020204" pitchFamily="34" charset="0"/>
                </a:rPr>
                <a:t>≤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5" name="Rectangle 2">
            <a:extLst>
              <a:ext uri="{FF2B5EF4-FFF2-40B4-BE49-F238E27FC236}">
                <a16:creationId xmlns:a16="http://schemas.microsoft.com/office/drawing/2014/main" id="{C25D7EAF-5301-4417-828B-442C755725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	QUICKSORT</a:t>
            </a:r>
          </a:p>
        </p:txBody>
      </p:sp>
      <p:sp>
        <p:nvSpPr>
          <p:cNvPr id="71686" name="Rectangle 3">
            <a:extLst>
              <a:ext uri="{FF2B5EF4-FFF2-40B4-BE49-F238E27FC236}">
                <a16:creationId xmlns:a16="http://schemas.microsoft.com/office/drawing/2014/main" id="{15C8DEA6-A161-4C61-9C2D-6449EB83A5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950132"/>
            <a:ext cx="7886700" cy="4351338"/>
          </a:xfrm>
        </p:spPr>
        <p:txBody>
          <a:bodyPr/>
          <a:lstStyle/>
          <a:p>
            <a:pPr eaLnBrk="1" hangingPunct="1"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Monotype Corsiva" panose="03010101010201010101" pitchFamily="66" charset="0"/>
              </a:rPr>
              <a:t>Alg.:</a:t>
            </a:r>
            <a:r>
              <a:rPr lang="en-US" altLang="en-US" sz="2400" dirty="0"/>
              <a:t> QUICKSORT</a:t>
            </a:r>
            <a:r>
              <a:rPr lang="en-US" altLang="en-US" sz="2400" dirty="0">
                <a:latin typeface="Comic Sans MS" panose="030F0702030302020204" pitchFamily="66" charset="0"/>
              </a:rPr>
              <a:t>(A, p, r)</a:t>
            </a:r>
          </a:p>
          <a:p>
            <a:pPr eaLnBrk="1" hangingPunct="1"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</a:t>
            </a:r>
            <a:r>
              <a:rPr lang="en-US" altLang="en-US" sz="2400" b="1" dirty="0"/>
              <a:t>if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mic Sans MS" panose="030F0702030302020204" pitchFamily="66" charset="0"/>
              </a:rPr>
              <a:t>p &lt; r</a:t>
            </a:r>
          </a:p>
          <a:p>
            <a:pPr eaLnBrk="1" hangingPunct="1"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   </a:t>
            </a:r>
            <a:r>
              <a:rPr lang="en-US" altLang="en-US" sz="2400" b="1" dirty="0"/>
              <a:t>then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mic Sans MS" panose="030F0702030302020204" pitchFamily="66" charset="0"/>
              </a:rPr>
              <a:t>q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 PARTITION</a:t>
            </a:r>
            <a:r>
              <a:rPr lang="en-US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(A, p, r)</a:t>
            </a:r>
          </a:p>
          <a:p>
            <a:pPr eaLnBrk="1" hangingPunct="1"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		     QUICKSORT </a:t>
            </a:r>
            <a:r>
              <a:rPr lang="en-US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(A, p, q)</a:t>
            </a:r>
          </a:p>
          <a:p>
            <a:pPr eaLnBrk="1" hangingPunct="1"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		     QUICKSORT </a:t>
            </a:r>
            <a:r>
              <a:rPr lang="en-US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(A, q+1, r)</a:t>
            </a:r>
          </a:p>
        </p:txBody>
      </p:sp>
      <p:sp>
        <p:nvSpPr>
          <p:cNvPr id="71684" name="Slide Number Placeholder 5">
            <a:extLst>
              <a:ext uri="{FF2B5EF4-FFF2-40B4-BE49-F238E27FC236}">
                <a16:creationId xmlns:a16="http://schemas.microsoft.com/office/drawing/2014/main" id="{76DD4593-C433-4CC5-A128-CCE847852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DAAA1DD-9E44-47CB-AC86-EC78FFD10A2B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7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71688" name="Text Box 5">
            <a:extLst>
              <a:ext uri="{FF2B5EF4-FFF2-40B4-BE49-F238E27FC236}">
                <a16:creationId xmlns:a16="http://schemas.microsoft.com/office/drawing/2014/main" id="{1B938A77-B2DB-4CE3-B580-DC812B9D5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800" y="5362575"/>
            <a:ext cx="1846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Recurrence:</a:t>
            </a:r>
          </a:p>
        </p:txBody>
      </p:sp>
      <p:sp>
        <p:nvSpPr>
          <p:cNvPr id="71689" name="Text Box 6">
            <a:extLst>
              <a:ext uri="{FF2B5EF4-FFF2-40B4-BE49-F238E27FC236}">
                <a16:creationId xmlns:a16="http://schemas.microsoft.com/office/drawing/2014/main" id="{2BDAF10E-9F31-4F9A-B7C8-031ED6032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7913" y="1447800"/>
            <a:ext cx="2420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Initially: p=1, r=n</a:t>
            </a:r>
          </a:p>
        </p:txBody>
      </p:sp>
      <p:sp>
        <p:nvSpPr>
          <p:cNvPr id="71691" name="Rectangle 8">
            <a:extLst>
              <a:ext uri="{FF2B5EF4-FFF2-40B4-BE49-F238E27FC236}">
                <a16:creationId xmlns:a16="http://schemas.microsoft.com/office/drawing/2014/main" id="{3AE60536-7F82-4322-93B5-E05F3C1B7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988" y="5838045"/>
            <a:ext cx="3971925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T(n) = T(q) + T(n – q) + f(</a:t>
            </a: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n)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A2B455E-C38F-4656-AFC8-931D1DA928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B6154D1-284F-4D64-8976-F6400EAEF7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800"/>
              <a:t>Given an array of </a:t>
            </a:r>
            <a:r>
              <a:rPr lang="en-US" altLang="en-US" sz="2800" i="1"/>
              <a:t>n</a:t>
            </a:r>
            <a:r>
              <a:rPr lang="en-US" altLang="en-US" sz="2800"/>
              <a:t> elements (e.g., integers):</a:t>
            </a:r>
          </a:p>
          <a:p>
            <a:r>
              <a:rPr lang="en-US" altLang="en-US" sz="2800"/>
              <a:t>If array only contains one element, return</a:t>
            </a:r>
          </a:p>
          <a:p>
            <a:r>
              <a:rPr lang="en-US" altLang="en-US" sz="2800"/>
              <a:t>Else</a:t>
            </a:r>
          </a:p>
          <a:p>
            <a:pPr lvl="1"/>
            <a:r>
              <a:rPr lang="en-US" altLang="en-US" sz="2400"/>
              <a:t>pick one element to use as </a:t>
            </a:r>
            <a:r>
              <a:rPr lang="en-US" altLang="en-US" sz="2400" i="1"/>
              <a:t>pivot.</a:t>
            </a:r>
          </a:p>
          <a:p>
            <a:pPr lvl="1"/>
            <a:r>
              <a:rPr lang="en-US" altLang="en-US" sz="2400"/>
              <a:t>Partition elements into two sub-arrays:</a:t>
            </a:r>
          </a:p>
          <a:p>
            <a:pPr lvl="2"/>
            <a:r>
              <a:rPr lang="en-US" altLang="en-US" sz="2000"/>
              <a:t>Elements less than or equal to pivot</a:t>
            </a:r>
          </a:p>
          <a:p>
            <a:pPr lvl="2"/>
            <a:r>
              <a:rPr lang="en-US" altLang="en-US" sz="2000"/>
              <a:t>Elements greater than pivot</a:t>
            </a:r>
          </a:p>
          <a:p>
            <a:pPr lvl="1"/>
            <a:r>
              <a:rPr lang="en-US" altLang="en-US" sz="2400"/>
              <a:t>Quicksort two sub-arrays</a:t>
            </a:r>
          </a:p>
          <a:p>
            <a:pPr lvl="1"/>
            <a:r>
              <a:rPr lang="en-US" altLang="en-US" sz="2400"/>
              <a:t>Return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1674E-55FF-4D24-B81A-C152F563E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1F0C718-A364-4005-8D77-A3C7DA454A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BC55587-E7C4-4554-8BD9-B035C50CBD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We are given array of n integers to sort: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61D13471-F64E-45C1-B527-EFCEA68C6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0574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E9207765-E7B1-4C72-B774-00896023B4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0574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A0742C0-09A2-4817-B628-61EFE37C3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0574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6A9AC63F-706A-405F-B765-7328F3B97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0574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35BF3A22-331D-4608-8E70-CDED994B1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0574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4105" name="Rectangle 9">
            <a:extLst>
              <a:ext uri="{FF2B5EF4-FFF2-40B4-BE49-F238E27FC236}">
                <a16:creationId xmlns:a16="http://schemas.microsoft.com/office/drawing/2014/main" id="{7CD20B31-FD55-4262-A7A8-E943D430D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0574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4106" name="Rectangle 10">
            <a:extLst>
              <a:ext uri="{FF2B5EF4-FFF2-40B4-BE49-F238E27FC236}">
                <a16:creationId xmlns:a16="http://schemas.microsoft.com/office/drawing/2014/main" id="{4EDC8D37-1691-4F1B-8EB4-F7B6F9C9D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0574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4107" name="Rectangle 11">
            <a:extLst>
              <a:ext uri="{FF2B5EF4-FFF2-40B4-BE49-F238E27FC236}">
                <a16:creationId xmlns:a16="http://schemas.microsoft.com/office/drawing/2014/main" id="{E5B0E0ED-E0D2-4E1D-8713-DA6530832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0574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4108" name="Rectangle 12">
            <a:extLst>
              <a:ext uri="{FF2B5EF4-FFF2-40B4-BE49-F238E27FC236}">
                <a16:creationId xmlns:a16="http://schemas.microsoft.com/office/drawing/2014/main" id="{464F9563-9DF0-40E2-9C96-E5AC8A506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0574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3785E5-06F9-403C-839F-3CDE28D9D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29612</TotalTime>
  <Words>4538</Words>
  <Application>Microsoft Office PowerPoint</Application>
  <PresentationFormat>On-screen Show (4:3)</PresentationFormat>
  <Paragraphs>893</Paragraphs>
  <Slides>58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58</vt:i4>
      </vt:variant>
    </vt:vector>
  </HeadingPairs>
  <TitlesOfParts>
    <vt:vector size="74" baseType="lpstr">
      <vt:lpstr>Arial</vt:lpstr>
      <vt:lpstr>Arial Black</vt:lpstr>
      <vt:lpstr>Calibri</vt:lpstr>
      <vt:lpstr>Cambria</vt:lpstr>
      <vt:lpstr>Century Gothic</vt:lpstr>
      <vt:lpstr>Comic Sans MS</vt:lpstr>
      <vt:lpstr>Georgia</vt:lpstr>
      <vt:lpstr>Monotype Corsiva</vt:lpstr>
      <vt:lpstr>Tahoma</vt:lpstr>
      <vt:lpstr>Times New Roman</vt:lpstr>
      <vt:lpstr>Wingdings</vt:lpstr>
      <vt:lpstr>Wingdings 3</vt:lpstr>
      <vt:lpstr>1_Custom Design</vt:lpstr>
      <vt:lpstr>Slice</vt:lpstr>
      <vt:lpstr>Equation</vt:lpstr>
      <vt:lpstr>Paint Shop Pro Image</vt:lpstr>
      <vt:lpstr>PowerPoint Presentation</vt:lpstr>
      <vt:lpstr>PowerPoint Presentation</vt:lpstr>
      <vt:lpstr>Quick Sort: Basic Idea</vt:lpstr>
      <vt:lpstr>Basic Idea</vt:lpstr>
      <vt:lpstr>Quicksort</vt:lpstr>
      <vt:lpstr>Quicksort</vt:lpstr>
      <vt:lpstr> QUICKSORT</vt:lpstr>
      <vt:lpstr>Example</vt:lpstr>
      <vt:lpstr>Example</vt:lpstr>
      <vt:lpstr>Pick Pivot Element</vt:lpstr>
      <vt:lpstr>Partitioning Array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Partition Result</vt:lpstr>
      <vt:lpstr>Recursion: Quicksort Sub-arrays</vt:lpstr>
      <vt:lpstr>Example</vt:lpstr>
      <vt:lpstr>Example</vt:lpstr>
      <vt:lpstr>Partitioning the Array</vt:lpstr>
      <vt:lpstr>  Recurrence</vt:lpstr>
      <vt:lpstr>Choosing the Pivot</vt:lpstr>
      <vt:lpstr>Choosing the Pivot</vt:lpstr>
      <vt:lpstr>Choosing the Pivot</vt:lpstr>
      <vt:lpstr>Find the Pivot </vt:lpstr>
      <vt:lpstr>Quick Sort </vt:lpstr>
      <vt:lpstr>Worst Case Partitioning</vt:lpstr>
      <vt:lpstr>Best Case Partitioning</vt:lpstr>
      <vt:lpstr>Case Between Worst and Best</vt:lpstr>
      <vt:lpstr>Complexity of Quick Sort</vt:lpstr>
      <vt:lpstr>Complexity of Quick Sort</vt:lpstr>
      <vt:lpstr>Advantages and Disadvantages</vt:lpstr>
      <vt:lpstr>Applications</vt:lpstr>
      <vt:lpstr>Applications</vt:lpstr>
      <vt:lpstr>Comparison with Merge Sort</vt:lpstr>
      <vt:lpstr>PowerPoint Presentation</vt:lpstr>
      <vt:lpstr>PowerPoint Presentation</vt:lpstr>
    </vt:vector>
  </TitlesOfParts>
  <Company>University of Virginia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Structures</dc:title>
  <dc:creator>Swati</dc:creator>
  <cp:lastModifiedBy>Waqar Khurshid</cp:lastModifiedBy>
  <cp:revision>256</cp:revision>
  <cp:lastPrinted>2021-10-13T12:30:32Z</cp:lastPrinted>
  <dcterms:created xsi:type="dcterms:W3CDTF">1998-11-02T19:17:54Z</dcterms:created>
  <dcterms:modified xsi:type="dcterms:W3CDTF">2022-09-11T16:49:49Z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95</vt:i4>
  </property>
  <property fmtid="{D5CDD505-2E9C-101B-9397-08002B2CF9AE}" pid="5" name="ScreenSize">
    <vt:i4>3</vt:i4>
  </property>
  <property fmtid="{D5CDD505-2E9C-101B-9397-08002B2CF9AE}" pid="6" name="ScreenUsage">
    <vt:i4>2</vt:i4>
  </property>
  <property fmtid="{D5CDD505-2E9C-101B-9397-08002B2CF9AE}" pid="7" name="MailAddress">
    <vt:lpwstr>luebke@cs.virginia.edu</vt:lpwstr>
  </property>
  <property fmtid="{D5CDD505-2E9C-101B-9397-08002B2CF9AE}" pid="8" name="HomePage">
    <vt:lpwstr>http://www.cs.virginia.edu/~luebke</vt:lpwstr>
  </property>
  <property fmtid="{D5CDD505-2E9C-101B-9397-08002B2CF9AE}" pid="9" name="Other">
    <vt:lpwstr>CS 551: Intro Computer Graphics_x000d_
David Luebke, UVA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4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\\athena\luebke\public_html\cs332</vt:lpwstr>
  </property>
</Properties>
</file>