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37"/>
  </p:notesMasterIdLst>
  <p:sldIdLst>
    <p:sldId id="263" r:id="rId3"/>
    <p:sldId id="264" r:id="rId4"/>
    <p:sldId id="257" r:id="rId5"/>
    <p:sldId id="25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12" r:id="rId15"/>
    <p:sldId id="300" r:id="rId16"/>
    <p:sldId id="301" r:id="rId17"/>
    <p:sldId id="302" r:id="rId18"/>
    <p:sldId id="304" r:id="rId19"/>
    <p:sldId id="305" r:id="rId20"/>
    <p:sldId id="306" r:id="rId21"/>
    <p:sldId id="308" r:id="rId22"/>
    <p:sldId id="307" r:id="rId23"/>
    <p:sldId id="309" r:id="rId24"/>
    <p:sldId id="310" r:id="rId25"/>
    <p:sldId id="311" r:id="rId26"/>
    <p:sldId id="417" r:id="rId27"/>
    <p:sldId id="299" r:id="rId28"/>
    <p:sldId id="313" r:id="rId29"/>
    <p:sldId id="314" r:id="rId30"/>
    <p:sldId id="315" r:id="rId31"/>
    <p:sldId id="316" r:id="rId32"/>
    <p:sldId id="317" r:id="rId33"/>
    <p:sldId id="318" r:id="rId34"/>
    <p:sldId id="415" r:id="rId35"/>
    <p:sldId id="41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929"/>
  </p:normalViewPr>
  <p:slideViewPr>
    <p:cSldViewPr>
      <p:cViewPr>
        <p:scale>
          <a:sx n="70" d="100"/>
          <a:sy n="70" d="100"/>
        </p:scale>
        <p:origin x="11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0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40EEDCA-C6B7-0D7A-2703-DF7447062D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3E15FD7-F8DA-E576-7540-E3B3CF7BF6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1FC7043-9D7B-D071-183B-909469F120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22F7345-8CD5-80DB-0D68-5E8AFB02FA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FC648A1-7C47-6112-746A-E8D4A99C19E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459BAC2-6BA8-8FCE-7BF2-69E31A1A4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CA7C57-02D2-4A49-AECA-C3D49438E5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E8B1-C664-45FE-A4BA-D192B168DB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19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E08-1BAC-4B34-A1C7-9E7E98005A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05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960-B5CC-4A53-AF54-9793D48A67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925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E8B1-C664-45FE-A4BA-D192B168DB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941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245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E5975-F600-4D20-B461-14ACD1A01C8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704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90346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8345-6895-4FB8-A7D0-14402B9335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557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443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67A2-20A4-4EA1-AB40-586F1ECF65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814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486D-3C56-4629-87E2-2D2C800CC92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49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646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846783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453177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649643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974966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42082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322750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0038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E08-1BAC-4B34-A1C7-9E7E98005A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427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960-B5CC-4A53-AF54-9793D48A67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70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E5975-F600-4D20-B461-14ACD1A01C8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39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D61E-8C2A-42EE-BA4A-B98A506006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00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8345-6895-4FB8-A7D0-14402B9335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90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06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67A2-20A4-4EA1-AB40-586F1ECF65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51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486D-3C56-4629-87E2-2D2C800CC92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3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D2AC-D1B6-484C-A4F7-695C1ACD48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67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95401"/>
            <a:ext cx="7886700" cy="488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1031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03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3FC6F34-2802-4E8D-A57E-4D7402E69C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188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28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Searching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>
            <a:extLst>
              <a:ext uri="{FF2B5EF4-FFF2-40B4-BE49-F238E27FC236}">
                <a16:creationId xmlns:a16="http://schemas.microsoft.com/office/drawing/2014/main" id="{13198F0D-9A40-E237-E973-D7F144F62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15400" cy="1143000"/>
          </a:xfrm>
        </p:spPr>
        <p:txBody>
          <a:bodyPr>
            <a:normAutofit/>
          </a:bodyPr>
          <a:lstStyle/>
          <a:p>
            <a:r>
              <a:rPr lang="en-US" altLang="en-US" dirty="0"/>
              <a:t>Average Case Time for Linear Search</a:t>
            </a:r>
          </a:p>
        </p:txBody>
      </p:sp>
      <p:sp>
        <p:nvSpPr>
          <p:cNvPr id="76803" name="Rectangle 1027">
            <a:extLst>
              <a:ext uri="{FF2B5EF4-FFF2-40B4-BE49-F238E27FC236}">
                <a16:creationId xmlns:a16="http://schemas.microsoft.com/office/drawing/2014/main" id="{44462B5C-1BD0-4D53-B6E3-59163878D4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Generalize for array size </a:t>
            </a:r>
            <a:r>
              <a:rPr lang="en-US" altLang="en-US" sz="2800" i="1" dirty="0"/>
              <a:t>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Expression for average-case running time: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(1+2+…+n)/n = n(n+1)/2n = (n+1)/2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Therefore, average case time complexity for Linear search is O(n).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9DFC1B-885F-03D5-8D9E-8F7513A8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>
            <a:extLst>
              <a:ext uri="{FF2B5EF4-FFF2-40B4-BE49-F238E27FC236}">
                <a16:creationId xmlns:a16="http://schemas.microsoft.com/office/drawing/2014/main" id="{7AE6198E-4A86-730C-F89F-E43F1E6DA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77827" name="Rectangle 1027">
            <a:extLst>
              <a:ext uri="{FF2B5EF4-FFF2-40B4-BE49-F238E27FC236}">
                <a16:creationId xmlns:a16="http://schemas.microsoft.com/office/drawing/2014/main" id="{CDFCF59C-D259-AA56-26E7-6540F146F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Perhaps we can do better than O(n) in the average case?</a:t>
            </a:r>
          </a:p>
          <a:p>
            <a:r>
              <a:rPr lang="en-US" altLang="en-US"/>
              <a:t>Assume that we are give an array of records that is sorted.  For instance:</a:t>
            </a:r>
          </a:p>
          <a:p>
            <a:pPr lvl="1"/>
            <a:r>
              <a:rPr lang="en-US" altLang="en-US"/>
              <a:t>an array of records with integer keys sorted from smallest to largest (e.g., ID numbers), or</a:t>
            </a:r>
          </a:p>
          <a:p>
            <a:pPr lvl="1"/>
            <a:r>
              <a:rPr lang="en-US" altLang="en-US"/>
              <a:t>an array of records with string keys sorted in alphabetical order (e.g., names).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0120B-46D1-789B-EA59-9975EBB4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>
            <a:extLst>
              <a:ext uri="{FF2B5EF4-FFF2-40B4-BE49-F238E27FC236}">
                <a16:creationId xmlns:a16="http://schemas.microsoft.com/office/drawing/2014/main" id="{34E1BD9B-13D2-B63C-7216-5439F755B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altLang="en-US"/>
              <a:t>Binary Search Pseudocode</a:t>
            </a:r>
          </a:p>
        </p:txBody>
      </p:sp>
      <p:sp>
        <p:nvSpPr>
          <p:cNvPr id="78851" name="Rectangle 1027">
            <a:extLst>
              <a:ext uri="{FF2B5EF4-FFF2-40B4-BE49-F238E27FC236}">
                <a16:creationId xmlns:a16="http://schemas.microsoft.com/office/drawing/2014/main" id="{20AA39A4-542B-C4A0-A515-3794000E08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if(size == 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found = false;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else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middle = index of approximate midpoint of array segment;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if(target == a[middle])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	target has been found!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else if(target &lt; a[middle])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	search for target in area before midpoint;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	search for target in area after midpoint;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0CE9D3-A1E0-5BC3-F198-1AF86D84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BB1F57E7-A735-16EE-3D6D-341EA518D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D438C12C-9746-5BE4-B9E1-3A9AEA53F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93188" name="Rectangle 4">
            <a:extLst>
              <a:ext uri="{FF2B5EF4-FFF2-40B4-BE49-F238E27FC236}">
                <a16:creationId xmlns:a16="http://schemas.microsoft.com/office/drawing/2014/main" id="{9C856A4C-E6CE-C8FD-FC97-45EE6291E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93189" name="Text Box 5">
            <a:extLst>
              <a:ext uri="{FF2B5EF4-FFF2-40B4-BE49-F238E27FC236}">
                <a16:creationId xmlns:a16="http://schemas.microsoft.com/office/drawing/2014/main" id="{E64D7149-2DA0-EC92-37C1-1A4D4C10F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3190" name="Rectangle 6">
            <a:extLst>
              <a:ext uri="{FF2B5EF4-FFF2-40B4-BE49-F238E27FC236}">
                <a16:creationId xmlns:a16="http://schemas.microsoft.com/office/drawing/2014/main" id="{553519D4-EB00-91EE-A92C-94CB8A405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3191" name="Rectangle 7">
            <a:extLst>
              <a:ext uri="{FF2B5EF4-FFF2-40B4-BE49-F238E27FC236}">
                <a16:creationId xmlns:a16="http://schemas.microsoft.com/office/drawing/2014/main" id="{F64D2C76-4067-D4EC-A728-D16951992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3192" name="Rectangle 8">
            <a:extLst>
              <a:ext uri="{FF2B5EF4-FFF2-40B4-BE49-F238E27FC236}">
                <a16:creationId xmlns:a16="http://schemas.microsoft.com/office/drawing/2014/main" id="{787993F3-B98B-AF1E-AA6B-DE2B5D7A2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4D405C70-A472-862A-C4EE-44A9C8B8E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id="{618D2E4A-78C5-3AF3-2B54-94E48F145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65D81ABC-A10C-CB1E-CC7C-3DCC1A266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3196" name="Rectangle 12">
            <a:extLst>
              <a:ext uri="{FF2B5EF4-FFF2-40B4-BE49-F238E27FC236}">
                <a16:creationId xmlns:a16="http://schemas.microsoft.com/office/drawing/2014/main" id="{411D1EAA-A62C-0BF9-80EF-85DA7DB4D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3197" name="Rectangle 13">
            <a:extLst>
              <a:ext uri="{FF2B5EF4-FFF2-40B4-BE49-F238E27FC236}">
                <a16:creationId xmlns:a16="http://schemas.microsoft.com/office/drawing/2014/main" id="{F1EB09FE-058D-151A-D73E-446520815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93198" name="Rectangle 14">
            <a:extLst>
              <a:ext uri="{FF2B5EF4-FFF2-40B4-BE49-F238E27FC236}">
                <a16:creationId xmlns:a16="http://schemas.microsoft.com/office/drawing/2014/main" id="{60ED297D-057E-FFDC-B52A-0961FE760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93199" name="Rectangle 15">
            <a:extLst>
              <a:ext uri="{FF2B5EF4-FFF2-40B4-BE49-F238E27FC236}">
                <a16:creationId xmlns:a16="http://schemas.microsoft.com/office/drawing/2014/main" id="{BB23DEFC-17CC-9DE7-CB0B-AD807BA66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93200" name="Rectangle 16">
            <a:extLst>
              <a:ext uri="{FF2B5EF4-FFF2-40B4-BE49-F238E27FC236}">
                <a16:creationId xmlns:a16="http://schemas.microsoft.com/office/drawing/2014/main" id="{48CFEF7D-974C-9619-04B8-0487F0628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93201" name="Rectangle 17">
            <a:extLst>
              <a:ext uri="{FF2B5EF4-FFF2-40B4-BE49-F238E27FC236}">
                <a16:creationId xmlns:a16="http://schemas.microsoft.com/office/drawing/2014/main" id="{84252000-4AFC-2C3A-6547-899F89B86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69BAD8-1094-3D33-8CD3-41A87465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>
            <a:extLst>
              <a:ext uri="{FF2B5EF4-FFF2-40B4-BE49-F238E27FC236}">
                <a16:creationId xmlns:a16="http://schemas.microsoft.com/office/drawing/2014/main" id="{90FFD81D-750C-B911-5275-EA9A5626A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0899" name="Rectangle 1027">
            <a:extLst>
              <a:ext uri="{FF2B5EF4-FFF2-40B4-BE49-F238E27FC236}">
                <a16:creationId xmlns:a16="http://schemas.microsoft.com/office/drawing/2014/main" id="{66AA6204-EA90-57C9-03C3-B6B833624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0900" name="Rectangle 1028">
            <a:extLst>
              <a:ext uri="{FF2B5EF4-FFF2-40B4-BE49-F238E27FC236}">
                <a16:creationId xmlns:a16="http://schemas.microsoft.com/office/drawing/2014/main" id="{7CBEFA92-22D5-25D9-D1C4-D634AD823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0901" name="Text Box 1029">
            <a:extLst>
              <a:ext uri="{FF2B5EF4-FFF2-40B4-BE49-F238E27FC236}">
                <a16:creationId xmlns:a16="http://schemas.microsoft.com/office/drawing/2014/main" id="{D22575CA-9DC1-7D3E-574E-DFF1D9952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0902" name="Rectangle 1030">
            <a:extLst>
              <a:ext uri="{FF2B5EF4-FFF2-40B4-BE49-F238E27FC236}">
                <a16:creationId xmlns:a16="http://schemas.microsoft.com/office/drawing/2014/main" id="{3449658D-6588-B2B1-2FF8-3BB7C5326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0903" name="Rectangle 1031">
            <a:extLst>
              <a:ext uri="{FF2B5EF4-FFF2-40B4-BE49-F238E27FC236}">
                <a16:creationId xmlns:a16="http://schemas.microsoft.com/office/drawing/2014/main" id="{73C547EA-A514-95E1-F16D-2B53A36F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0904" name="Rectangle 1032">
            <a:extLst>
              <a:ext uri="{FF2B5EF4-FFF2-40B4-BE49-F238E27FC236}">
                <a16:creationId xmlns:a16="http://schemas.microsoft.com/office/drawing/2014/main" id="{FEE6BB75-44C2-4B84-20B1-D8261A3B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0905" name="Rectangle 1033">
            <a:extLst>
              <a:ext uri="{FF2B5EF4-FFF2-40B4-BE49-F238E27FC236}">
                <a16:creationId xmlns:a16="http://schemas.microsoft.com/office/drawing/2014/main" id="{9107EA57-8F5A-CF95-6B79-33F680328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0906" name="Rectangle 1034">
            <a:extLst>
              <a:ext uri="{FF2B5EF4-FFF2-40B4-BE49-F238E27FC236}">
                <a16:creationId xmlns:a16="http://schemas.microsoft.com/office/drawing/2014/main" id="{7AF47591-066E-0C0F-FC35-308A0AC2A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0907" name="Rectangle 1035">
            <a:extLst>
              <a:ext uri="{FF2B5EF4-FFF2-40B4-BE49-F238E27FC236}">
                <a16:creationId xmlns:a16="http://schemas.microsoft.com/office/drawing/2014/main" id="{1279AD5D-88D4-ADE1-EE95-DDC1287E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0908" name="Rectangle 1036">
            <a:extLst>
              <a:ext uri="{FF2B5EF4-FFF2-40B4-BE49-F238E27FC236}">
                <a16:creationId xmlns:a16="http://schemas.microsoft.com/office/drawing/2014/main" id="{37C8B0BD-A497-3B92-535F-47F336093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0909" name="Rectangle 1037">
            <a:extLst>
              <a:ext uri="{FF2B5EF4-FFF2-40B4-BE49-F238E27FC236}">
                <a16:creationId xmlns:a16="http://schemas.microsoft.com/office/drawing/2014/main" id="{3769E6C5-2BA8-0F46-FBF7-83440F2CE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0910" name="Rectangle 1038">
            <a:extLst>
              <a:ext uri="{FF2B5EF4-FFF2-40B4-BE49-F238E27FC236}">
                <a16:creationId xmlns:a16="http://schemas.microsoft.com/office/drawing/2014/main" id="{7E4D7AEE-A6F3-EC89-D99E-4DD7237A9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0911" name="Rectangle 1039">
            <a:extLst>
              <a:ext uri="{FF2B5EF4-FFF2-40B4-BE49-F238E27FC236}">
                <a16:creationId xmlns:a16="http://schemas.microsoft.com/office/drawing/2014/main" id="{894BB8AB-5B52-4AA3-2FC4-E77B865D2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0912" name="Rectangle 1040">
            <a:extLst>
              <a:ext uri="{FF2B5EF4-FFF2-40B4-BE49-F238E27FC236}">
                <a16:creationId xmlns:a16="http://schemas.microsoft.com/office/drawing/2014/main" id="{62F0C568-C218-FCA1-B468-3109C8BE0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0913" name="Rectangle 1041">
            <a:extLst>
              <a:ext uri="{FF2B5EF4-FFF2-40B4-BE49-F238E27FC236}">
                <a16:creationId xmlns:a16="http://schemas.microsoft.com/office/drawing/2014/main" id="{12ABC6CB-8D28-B795-6A8D-F579C2C44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0914" name="Line 1042">
            <a:extLst>
              <a:ext uri="{FF2B5EF4-FFF2-40B4-BE49-F238E27FC236}">
                <a16:creationId xmlns:a16="http://schemas.microsoft.com/office/drawing/2014/main" id="{E1397815-FB09-D286-51CA-8604911AFB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5" name="Text Box 1043">
            <a:extLst>
              <a:ext uri="{FF2B5EF4-FFF2-40B4-BE49-F238E27FC236}">
                <a16:creationId xmlns:a16="http://schemas.microsoft.com/office/drawing/2014/main" id="{340CC965-C2F4-D99E-DBE3-920C50114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756275"/>
            <a:ext cx="3514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Find approximate midpoint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F96DBA-FBE6-AFC3-1C6E-F3518B903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>
            <a:extLst>
              <a:ext uri="{FF2B5EF4-FFF2-40B4-BE49-F238E27FC236}">
                <a16:creationId xmlns:a16="http://schemas.microsoft.com/office/drawing/2014/main" id="{3D1F29C7-AE18-A498-C52F-A904FB16F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1923" name="Rectangle 1027">
            <a:extLst>
              <a:ext uri="{FF2B5EF4-FFF2-40B4-BE49-F238E27FC236}">
                <a16:creationId xmlns:a16="http://schemas.microsoft.com/office/drawing/2014/main" id="{87C3FC14-781C-3577-A5DB-87F9E29DC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1924" name="Rectangle 1028">
            <a:extLst>
              <a:ext uri="{FF2B5EF4-FFF2-40B4-BE49-F238E27FC236}">
                <a16:creationId xmlns:a16="http://schemas.microsoft.com/office/drawing/2014/main" id="{58279C0F-AC03-C160-E326-D19E5E9BF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1925" name="Text Box 1029">
            <a:extLst>
              <a:ext uri="{FF2B5EF4-FFF2-40B4-BE49-F238E27FC236}">
                <a16:creationId xmlns:a16="http://schemas.microsoft.com/office/drawing/2014/main" id="{30ED4CCD-B6D3-A410-20BB-C0A2D8259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1926" name="Rectangle 1030">
            <a:extLst>
              <a:ext uri="{FF2B5EF4-FFF2-40B4-BE49-F238E27FC236}">
                <a16:creationId xmlns:a16="http://schemas.microsoft.com/office/drawing/2014/main" id="{23C55CFC-AED3-79A6-C893-A26D634A0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1927" name="Rectangle 1031">
            <a:extLst>
              <a:ext uri="{FF2B5EF4-FFF2-40B4-BE49-F238E27FC236}">
                <a16:creationId xmlns:a16="http://schemas.microsoft.com/office/drawing/2014/main" id="{8D3588B5-A317-CBF0-EC8E-A5C78C6B6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1928" name="Rectangle 1032">
            <a:extLst>
              <a:ext uri="{FF2B5EF4-FFF2-40B4-BE49-F238E27FC236}">
                <a16:creationId xmlns:a16="http://schemas.microsoft.com/office/drawing/2014/main" id="{42DE2268-AB6E-F1F3-0BC0-BC1321928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1929" name="Rectangle 1033">
            <a:extLst>
              <a:ext uri="{FF2B5EF4-FFF2-40B4-BE49-F238E27FC236}">
                <a16:creationId xmlns:a16="http://schemas.microsoft.com/office/drawing/2014/main" id="{56B6109E-7A41-CEDA-3392-0E158DF52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1930" name="Rectangle 1034">
            <a:extLst>
              <a:ext uri="{FF2B5EF4-FFF2-40B4-BE49-F238E27FC236}">
                <a16:creationId xmlns:a16="http://schemas.microsoft.com/office/drawing/2014/main" id="{5271886A-9B61-D384-CD2C-D9C80795C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1931" name="Rectangle 1035">
            <a:extLst>
              <a:ext uri="{FF2B5EF4-FFF2-40B4-BE49-F238E27FC236}">
                <a16:creationId xmlns:a16="http://schemas.microsoft.com/office/drawing/2014/main" id="{F9D34428-7D43-8C6D-9A3D-D8B713C13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1932" name="Rectangle 1036">
            <a:extLst>
              <a:ext uri="{FF2B5EF4-FFF2-40B4-BE49-F238E27FC236}">
                <a16:creationId xmlns:a16="http://schemas.microsoft.com/office/drawing/2014/main" id="{5DBDDFF1-18B9-5B7E-D9AE-C9D2D152D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1933" name="Rectangle 1037">
            <a:extLst>
              <a:ext uri="{FF2B5EF4-FFF2-40B4-BE49-F238E27FC236}">
                <a16:creationId xmlns:a16="http://schemas.microsoft.com/office/drawing/2014/main" id="{E3061038-10CA-3674-A2FF-C8E085711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1934" name="Rectangle 1038">
            <a:extLst>
              <a:ext uri="{FF2B5EF4-FFF2-40B4-BE49-F238E27FC236}">
                <a16:creationId xmlns:a16="http://schemas.microsoft.com/office/drawing/2014/main" id="{960F1DFA-49E7-4CC5-CD00-94052A5EC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1935" name="Rectangle 1039">
            <a:extLst>
              <a:ext uri="{FF2B5EF4-FFF2-40B4-BE49-F238E27FC236}">
                <a16:creationId xmlns:a16="http://schemas.microsoft.com/office/drawing/2014/main" id="{CC5B6D40-C5E9-BD14-8917-9E9754142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1936" name="Rectangle 1040">
            <a:extLst>
              <a:ext uri="{FF2B5EF4-FFF2-40B4-BE49-F238E27FC236}">
                <a16:creationId xmlns:a16="http://schemas.microsoft.com/office/drawing/2014/main" id="{49B61115-D87C-79DF-94C1-ACA93CE70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1937" name="Rectangle 1041">
            <a:extLst>
              <a:ext uri="{FF2B5EF4-FFF2-40B4-BE49-F238E27FC236}">
                <a16:creationId xmlns:a16="http://schemas.microsoft.com/office/drawing/2014/main" id="{5115EFD3-775F-1B78-E141-C7A3BCE3C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1938" name="Line 1042">
            <a:extLst>
              <a:ext uri="{FF2B5EF4-FFF2-40B4-BE49-F238E27FC236}">
                <a16:creationId xmlns:a16="http://schemas.microsoft.com/office/drawing/2014/main" id="{0646E362-AADC-9019-2567-E6FE90F9B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9" name="Text Box 1043">
            <a:extLst>
              <a:ext uri="{FF2B5EF4-FFF2-40B4-BE49-F238E27FC236}">
                <a16:creationId xmlns:a16="http://schemas.microsoft.com/office/drawing/2014/main" id="{9F998EC5-0832-5616-8D75-3069434E5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513" y="5756275"/>
            <a:ext cx="33766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Is 7 = midpoint key?  NO.</a:t>
            </a:r>
          </a:p>
          <a:p>
            <a:r>
              <a:rPr lang="en-US" altLang="en-US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8C15F4-5E65-0228-43ED-269288DC8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>
            <a:extLst>
              <a:ext uri="{FF2B5EF4-FFF2-40B4-BE49-F238E27FC236}">
                <a16:creationId xmlns:a16="http://schemas.microsoft.com/office/drawing/2014/main" id="{87A5FA35-C0A5-7F56-310A-240D11CEE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2947" name="Rectangle 1027">
            <a:extLst>
              <a:ext uri="{FF2B5EF4-FFF2-40B4-BE49-F238E27FC236}">
                <a16:creationId xmlns:a16="http://schemas.microsoft.com/office/drawing/2014/main" id="{3659C35A-7722-DA37-405A-5CF55CDF3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2948" name="Rectangle 1028">
            <a:extLst>
              <a:ext uri="{FF2B5EF4-FFF2-40B4-BE49-F238E27FC236}">
                <a16:creationId xmlns:a16="http://schemas.microsoft.com/office/drawing/2014/main" id="{F9167D24-D110-62A5-EDB9-91A2534A6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2949" name="Text Box 1029">
            <a:extLst>
              <a:ext uri="{FF2B5EF4-FFF2-40B4-BE49-F238E27FC236}">
                <a16:creationId xmlns:a16="http://schemas.microsoft.com/office/drawing/2014/main" id="{F95B9331-3999-DF65-4290-3A3CA5418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2950" name="Rectangle 1030">
            <a:extLst>
              <a:ext uri="{FF2B5EF4-FFF2-40B4-BE49-F238E27FC236}">
                <a16:creationId xmlns:a16="http://schemas.microsoft.com/office/drawing/2014/main" id="{FB089862-FDD0-CF51-6D6C-82E785F7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2951" name="Rectangle 1031">
            <a:extLst>
              <a:ext uri="{FF2B5EF4-FFF2-40B4-BE49-F238E27FC236}">
                <a16:creationId xmlns:a16="http://schemas.microsoft.com/office/drawing/2014/main" id="{EF1F5FEF-183D-9002-E5B4-1F58DD544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2952" name="Rectangle 1032">
            <a:extLst>
              <a:ext uri="{FF2B5EF4-FFF2-40B4-BE49-F238E27FC236}">
                <a16:creationId xmlns:a16="http://schemas.microsoft.com/office/drawing/2014/main" id="{28A14BF0-6940-FCEC-683D-858C976BF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2953" name="Rectangle 1033">
            <a:extLst>
              <a:ext uri="{FF2B5EF4-FFF2-40B4-BE49-F238E27FC236}">
                <a16:creationId xmlns:a16="http://schemas.microsoft.com/office/drawing/2014/main" id="{8CDBE813-4A7A-1CCE-5F0E-E386E7F16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2954" name="Rectangle 1034">
            <a:extLst>
              <a:ext uri="{FF2B5EF4-FFF2-40B4-BE49-F238E27FC236}">
                <a16:creationId xmlns:a16="http://schemas.microsoft.com/office/drawing/2014/main" id="{A8F965A4-6EE0-73BC-3940-881998ED5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2955" name="Rectangle 1035">
            <a:extLst>
              <a:ext uri="{FF2B5EF4-FFF2-40B4-BE49-F238E27FC236}">
                <a16:creationId xmlns:a16="http://schemas.microsoft.com/office/drawing/2014/main" id="{9545993B-71D3-614D-FD37-9C845F763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2956" name="Rectangle 1036">
            <a:extLst>
              <a:ext uri="{FF2B5EF4-FFF2-40B4-BE49-F238E27FC236}">
                <a16:creationId xmlns:a16="http://schemas.microsoft.com/office/drawing/2014/main" id="{E05F86E1-0D8E-2D5E-6123-212217DCD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2957" name="Rectangle 1037">
            <a:extLst>
              <a:ext uri="{FF2B5EF4-FFF2-40B4-BE49-F238E27FC236}">
                <a16:creationId xmlns:a16="http://schemas.microsoft.com/office/drawing/2014/main" id="{47AD3B89-9C36-F4F4-D975-DD045EDA0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2958" name="Rectangle 1038">
            <a:extLst>
              <a:ext uri="{FF2B5EF4-FFF2-40B4-BE49-F238E27FC236}">
                <a16:creationId xmlns:a16="http://schemas.microsoft.com/office/drawing/2014/main" id="{9CDA34C8-1A9B-49C1-3993-CFEDE1E7D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2959" name="Rectangle 1039">
            <a:extLst>
              <a:ext uri="{FF2B5EF4-FFF2-40B4-BE49-F238E27FC236}">
                <a16:creationId xmlns:a16="http://schemas.microsoft.com/office/drawing/2014/main" id="{850F49C6-417D-2467-6A73-2CF2B8317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2960" name="Rectangle 1040">
            <a:extLst>
              <a:ext uri="{FF2B5EF4-FFF2-40B4-BE49-F238E27FC236}">
                <a16:creationId xmlns:a16="http://schemas.microsoft.com/office/drawing/2014/main" id="{F4DCAFBA-A066-B391-1751-7D278D8F2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2961" name="Rectangle 1041">
            <a:extLst>
              <a:ext uri="{FF2B5EF4-FFF2-40B4-BE49-F238E27FC236}">
                <a16:creationId xmlns:a16="http://schemas.microsoft.com/office/drawing/2014/main" id="{4EA7DD4E-531A-CB74-A792-9D181B60F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2962" name="Line 1042">
            <a:extLst>
              <a:ext uri="{FF2B5EF4-FFF2-40B4-BE49-F238E27FC236}">
                <a16:creationId xmlns:a16="http://schemas.microsoft.com/office/drawing/2014/main" id="{AF135E79-8D4B-F8BD-DEDC-CE11B213B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3" name="Text Box 1043">
            <a:extLst>
              <a:ext uri="{FF2B5EF4-FFF2-40B4-BE49-F238E27FC236}">
                <a16:creationId xmlns:a16="http://schemas.microsoft.com/office/drawing/2014/main" id="{73D49385-8A0D-0691-37AE-EBEB520BF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275" y="5756275"/>
            <a:ext cx="3435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Is 7 &lt; midpoint key? YES.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D13589-D466-223D-E6EB-1067D9A1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026">
            <a:extLst>
              <a:ext uri="{FF2B5EF4-FFF2-40B4-BE49-F238E27FC236}">
                <a16:creationId xmlns:a16="http://schemas.microsoft.com/office/drawing/2014/main" id="{D6C945B6-A26F-7B0A-8C59-279AE0302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4995" name="Rectangle 1027">
            <a:extLst>
              <a:ext uri="{FF2B5EF4-FFF2-40B4-BE49-F238E27FC236}">
                <a16:creationId xmlns:a16="http://schemas.microsoft.com/office/drawing/2014/main" id="{5C64572C-6AAE-CCB5-6AFE-AAACF25FA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4996" name="Rectangle 1028">
            <a:extLst>
              <a:ext uri="{FF2B5EF4-FFF2-40B4-BE49-F238E27FC236}">
                <a16:creationId xmlns:a16="http://schemas.microsoft.com/office/drawing/2014/main" id="{7C20C573-412C-D1F1-368B-867BE23AF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4997" name="Text Box 1029">
            <a:extLst>
              <a:ext uri="{FF2B5EF4-FFF2-40B4-BE49-F238E27FC236}">
                <a16:creationId xmlns:a16="http://schemas.microsoft.com/office/drawing/2014/main" id="{9A21D063-CD63-3514-4C5E-37DE23F22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4998" name="Rectangle 1030">
            <a:extLst>
              <a:ext uri="{FF2B5EF4-FFF2-40B4-BE49-F238E27FC236}">
                <a16:creationId xmlns:a16="http://schemas.microsoft.com/office/drawing/2014/main" id="{97DE381F-38C9-E6A3-9EC9-B7C617E0B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4999" name="Rectangle 1031">
            <a:extLst>
              <a:ext uri="{FF2B5EF4-FFF2-40B4-BE49-F238E27FC236}">
                <a16:creationId xmlns:a16="http://schemas.microsoft.com/office/drawing/2014/main" id="{42C7C8D1-35B5-58F9-58A7-3A7976A3C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5000" name="Rectangle 1032">
            <a:extLst>
              <a:ext uri="{FF2B5EF4-FFF2-40B4-BE49-F238E27FC236}">
                <a16:creationId xmlns:a16="http://schemas.microsoft.com/office/drawing/2014/main" id="{77BA2A06-2217-D267-10CB-1887E3D96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5001" name="Rectangle 1033">
            <a:extLst>
              <a:ext uri="{FF2B5EF4-FFF2-40B4-BE49-F238E27FC236}">
                <a16:creationId xmlns:a16="http://schemas.microsoft.com/office/drawing/2014/main" id="{6716FB26-4955-E0F4-49FA-4E45D272B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5002" name="Rectangle 1034">
            <a:extLst>
              <a:ext uri="{FF2B5EF4-FFF2-40B4-BE49-F238E27FC236}">
                <a16:creationId xmlns:a16="http://schemas.microsoft.com/office/drawing/2014/main" id="{98389267-A653-5455-D9AB-355499C6C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5003" name="Rectangle 1035">
            <a:extLst>
              <a:ext uri="{FF2B5EF4-FFF2-40B4-BE49-F238E27FC236}">
                <a16:creationId xmlns:a16="http://schemas.microsoft.com/office/drawing/2014/main" id="{6569503A-A62C-97D4-5707-061EF8CC1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5004" name="Rectangle 1036">
            <a:extLst>
              <a:ext uri="{FF2B5EF4-FFF2-40B4-BE49-F238E27FC236}">
                <a16:creationId xmlns:a16="http://schemas.microsoft.com/office/drawing/2014/main" id="{FD8005C5-C3D1-4048-C015-A5C2E7796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5005" name="Rectangle 1037">
            <a:extLst>
              <a:ext uri="{FF2B5EF4-FFF2-40B4-BE49-F238E27FC236}">
                <a16:creationId xmlns:a16="http://schemas.microsoft.com/office/drawing/2014/main" id="{A71AB3F1-8C0C-E364-C184-4F6B9008E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5006" name="Rectangle 1038">
            <a:extLst>
              <a:ext uri="{FF2B5EF4-FFF2-40B4-BE49-F238E27FC236}">
                <a16:creationId xmlns:a16="http://schemas.microsoft.com/office/drawing/2014/main" id="{2FB5634A-CB3B-359D-6D74-25580F3AC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5007" name="Rectangle 1039">
            <a:extLst>
              <a:ext uri="{FF2B5EF4-FFF2-40B4-BE49-F238E27FC236}">
                <a16:creationId xmlns:a16="http://schemas.microsoft.com/office/drawing/2014/main" id="{146530CA-1597-33B9-515C-F7F29D5D3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5008" name="Rectangle 1040">
            <a:extLst>
              <a:ext uri="{FF2B5EF4-FFF2-40B4-BE49-F238E27FC236}">
                <a16:creationId xmlns:a16="http://schemas.microsoft.com/office/drawing/2014/main" id="{6160946B-E28A-2546-21E9-86042B7E7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5009" name="Rectangle 1041">
            <a:extLst>
              <a:ext uri="{FF2B5EF4-FFF2-40B4-BE49-F238E27FC236}">
                <a16:creationId xmlns:a16="http://schemas.microsoft.com/office/drawing/2014/main" id="{92C153A1-4242-829B-A1F7-464927A3E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5010" name="Text Box 1042">
            <a:extLst>
              <a:ext uri="{FF2B5EF4-FFF2-40B4-BE49-F238E27FC236}">
                <a16:creationId xmlns:a16="http://schemas.microsoft.com/office/drawing/2014/main" id="{AB512968-8479-E17D-B841-5043EC9E9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7650" y="5257800"/>
            <a:ext cx="6108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Search for the target in the area before midpoint.</a:t>
            </a:r>
          </a:p>
          <a:p>
            <a:pPr algn="ctr"/>
            <a:r>
              <a:rPr lang="en-US" altLang="en-US"/>
              <a:t> </a:t>
            </a:r>
          </a:p>
        </p:txBody>
      </p:sp>
      <p:sp>
        <p:nvSpPr>
          <p:cNvPr id="85011" name="AutoShape 1043">
            <a:extLst>
              <a:ext uri="{FF2B5EF4-FFF2-40B4-BE49-F238E27FC236}">
                <a16:creationId xmlns:a16="http://schemas.microsoft.com/office/drawing/2014/main" id="{9BF8D8DD-0ED1-60F8-99C6-5F926BFCEFFE}"/>
              </a:ext>
            </a:extLst>
          </p:cNvPr>
          <p:cNvSpPr>
            <a:spLocks/>
          </p:cNvSpPr>
          <p:nvPr/>
        </p:nvSpPr>
        <p:spPr bwMode="auto">
          <a:xfrm rot="-5400000">
            <a:off x="2095500" y="331470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3253B3-28C5-34E9-BFCB-578D9199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>
            <a:extLst>
              <a:ext uri="{FF2B5EF4-FFF2-40B4-BE49-F238E27FC236}">
                <a16:creationId xmlns:a16="http://schemas.microsoft.com/office/drawing/2014/main" id="{0ED0BC0C-6992-48D3-E893-BD5644A4F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6019" name="Rectangle 1027">
            <a:extLst>
              <a:ext uri="{FF2B5EF4-FFF2-40B4-BE49-F238E27FC236}">
                <a16:creationId xmlns:a16="http://schemas.microsoft.com/office/drawing/2014/main" id="{D50EA12E-EE91-14CD-29BB-2B4D51E85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6020" name="Rectangle 1028">
            <a:extLst>
              <a:ext uri="{FF2B5EF4-FFF2-40B4-BE49-F238E27FC236}">
                <a16:creationId xmlns:a16="http://schemas.microsoft.com/office/drawing/2014/main" id="{571DDC33-BD3A-8889-0288-ED07FFA4D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6021" name="Text Box 1029">
            <a:extLst>
              <a:ext uri="{FF2B5EF4-FFF2-40B4-BE49-F238E27FC236}">
                <a16:creationId xmlns:a16="http://schemas.microsoft.com/office/drawing/2014/main" id="{1DE34CF8-8165-009B-F4F5-72B372389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6022" name="Rectangle 1030">
            <a:extLst>
              <a:ext uri="{FF2B5EF4-FFF2-40B4-BE49-F238E27FC236}">
                <a16:creationId xmlns:a16="http://schemas.microsoft.com/office/drawing/2014/main" id="{A0CEC0A1-0264-1E47-3675-39DF2DCF8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6023" name="Rectangle 1031">
            <a:extLst>
              <a:ext uri="{FF2B5EF4-FFF2-40B4-BE49-F238E27FC236}">
                <a16:creationId xmlns:a16="http://schemas.microsoft.com/office/drawing/2014/main" id="{B5319BD4-6001-4160-5210-AA44F750D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6024" name="Rectangle 1032">
            <a:extLst>
              <a:ext uri="{FF2B5EF4-FFF2-40B4-BE49-F238E27FC236}">
                <a16:creationId xmlns:a16="http://schemas.microsoft.com/office/drawing/2014/main" id="{962D5FB4-CFEE-3A8C-B2A5-31EBB2A95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6025" name="Rectangle 1033">
            <a:extLst>
              <a:ext uri="{FF2B5EF4-FFF2-40B4-BE49-F238E27FC236}">
                <a16:creationId xmlns:a16="http://schemas.microsoft.com/office/drawing/2014/main" id="{C1D4DC77-A0DE-CDC5-CE96-C6E722AD3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6026" name="Rectangle 1034">
            <a:extLst>
              <a:ext uri="{FF2B5EF4-FFF2-40B4-BE49-F238E27FC236}">
                <a16:creationId xmlns:a16="http://schemas.microsoft.com/office/drawing/2014/main" id="{BC931A36-12BC-B9EC-E53A-DB992B6FB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6027" name="Rectangle 1035">
            <a:extLst>
              <a:ext uri="{FF2B5EF4-FFF2-40B4-BE49-F238E27FC236}">
                <a16:creationId xmlns:a16="http://schemas.microsoft.com/office/drawing/2014/main" id="{19EF41A3-D141-8157-3DE8-F30179AAF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6028" name="Rectangle 1036">
            <a:extLst>
              <a:ext uri="{FF2B5EF4-FFF2-40B4-BE49-F238E27FC236}">
                <a16:creationId xmlns:a16="http://schemas.microsoft.com/office/drawing/2014/main" id="{57C839AF-7D4C-D803-F9AC-4E3418BC8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6029" name="Rectangle 1037">
            <a:extLst>
              <a:ext uri="{FF2B5EF4-FFF2-40B4-BE49-F238E27FC236}">
                <a16:creationId xmlns:a16="http://schemas.microsoft.com/office/drawing/2014/main" id="{67407790-2790-7D72-0D7B-2162BC48B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6030" name="Rectangle 1038">
            <a:extLst>
              <a:ext uri="{FF2B5EF4-FFF2-40B4-BE49-F238E27FC236}">
                <a16:creationId xmlns:a16="http://schemas.microsoft.com/office/drawing/2014/main" id="{1EE295C0-A98E-0E3B-29B5-6EDB767F7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6031" name="Rectangle 1039">
            <a:extLst>
              <a:ext uri="{FF2B5EF4-FFF2-40B4-BE49-F238E27FC236}">
                <a16:creationId xmlns:a16="http://schemas.microsoft.com/office/drawing/2014/main" id="{39084375-B856-9FD7-2DEB-CC2D8A0B3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6032" name="Rectangle 1040">
            <a:extLst>
              <a:ext uri="{FF2B5EF4-FFF2-40B4-BE49-F238E27FC236}">
                <a16:creationId xmlns:a16="http://schemas.microsoft.com/office/drawing/2014/main" id="{33DDB97D-91F6-A69E-0331-3A2FB3BC9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6033" name="Rectangle 1041">
            <a:extLst>
              <a:ext uri="{FF2B5EF4-FFF2-40B4-BE49-F238E27FC236}">
                <a16:creationId xmlns:a16="http://schemas.microsoft.com/office/drawing/2014/main" id="{C7494BAE-AAFB-E00A-011E-02A02938E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6036" name="Line 1044">
            <a:extLst>
              <a:ext uri="{FF2B5EF4-FFF2-40B4-BE49-F238E27FC236}">
                <a16:creationId xmlns:a16="http://schemas.microsoft.com/office/drawing/2014/main" id="{57D6832C-D54A-D483-6DB5-F23703280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7" name="Text Box 1045">
            <a:extLst>
              <a:ext uri="{FF2B5EF4-FFF2-40B4-BE49-F238E27FC236}">
                <a16:creationId xmlns:a16="http://schemas.microsoft.com/office/drawing/2014/main" id="{24CDACDA-12D6-7C9D-961B-8012AD169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56275"/>
            <a:ext cx="3514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Find approximate midpoint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E81879-415C-5548-1437-E48E4F4C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>
            <a:extLst>
              <a:ext uri="{FF2B5EF4-FFF2-40B4-BE49-F238E27FC236}">
                <a16:creationId xmlns:a16="http://schemas.microsoft.com/office/drawing/2014/main" id="{6C8A793C-0D5E-A5A8-C418-9964B0FC2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7043" name="Rectangle 1027">
            <a:extLst>
              <a:ext uri="{FF2B5EF4-FFF2-40B4-BE49-F238E27FC236}">
                <a16:creationId xmlns:a16="http://schemas.microsoft.com/office/drawing/2014/main" id="{8503CA4E-A3E6-8286-5512-F23741729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7044" name="Rectangle 1028">
            <a:extLst>
              <a:ext uri="{FF2B5EF4-FFF2-40B4-BE49-F238E27FC236}">
                <a16:creationId xmlns:a16="http://schemas.microsoft.com/office/drawing/2014/main" id="{5FB36114-62EB-DB58-4599-625DFB0C3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7045" name="Text Box 1029">
            <a:extLst>
              <a:ext uri="{FF2B5EF4-FFF2-40B4-BE49-F238E27FC236}">
                <a16:creationId xmlns:a16="http://schemas.microsoft.com/office/drawing/2014/main" id="{D3923D85-EA2F-E654-1BFF-9D9472CA5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7046" name="Rectangle 1030">
            <a:extLst>
              <a:ext uri="{FF2B5EF4-FFF2-40B4-BE49-F238E27FC236}">
                <a16:creationId xmlns:a16="http://schemas.microsoft.com/office/drawing/2014/main" id="{8163E834-9208-3325-9603-9122CDD00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7047" name="Rectangle 1031">
            <a:extLst>
              <a:ext uri="{FF2B5EF4-FFF2-40B4-BE49-F238E27FC236}">
                <a16:creationId xmlns:a16="http://schemas.microsoft.com/office/drawing/2014/main" id="{93AFB1CD-76FA-188C-17DC-F66FEBDF6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7048" name="Rectangle 1032">
            <a:extLst>
              <a:ext uri="{FF2B5EF4-FFF2-40B4-BE49-F238E27FC236}">
                <a16:creationId xmlns:a16="http://schemas.microsoft.com/office/drawing/2014/main" id="{00E0A047-BF85-25B7-3A0D-5EC01B3AB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7049" name="Rectangle 1033">
            <a:extLst>
              <a:ext uri="{FF2B5EF4-FFF2-40B4-BE49-F238E27FC236}">
                <a16:creationId xmlns:a16="http://schemas.microsoft.com/office/drawing/2014/main" id="{48DC4819-A057-5FFF-02FB-1CF3D045F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7050" name="Rectangle 1034">
            <a:extLst>
              <a:ext uri="{FF2B5EF4-FFF2-40B4-BE49-F238E27FC236}">
                <a16:creationId xmlns:a16="http://schemas.microsoft.com/office/drawing/2014/main" id="{92739DC4-ADC8-31F8-996E-3A88FA518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7051" name="Rectangle 1035">
            <a:extLst>
              <a:ext uri="{FF2B5EF4-FFF2-40B4-BE49-F238E27FC236}">
                <a16:creationId xmlns:a16="http://schemas.microsoft.com/office/drawing/2014/main" id="{E3DA0D73-41F6-6149-4373-867A865D2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7052" name="Rectangle 1036">
            <a:extLst>
              <a:ext uri="{FF2B5EF4-FFF2-40B4-BE49-F238E27FC236}">
                <a16:creationId xmlns:a16="http://schemas.microsoft.com/office/drawing/2014/main" id="{77F34C82-C9CE-5BCD-11CE-596AD44D8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7053" name="Rectangle 1037">
            <a:extLst>
              <a:ext uri="{FF2B5EF4-FFF2-40B4-BE49-F238E27FC236}">
                <a16:creationId xmlns:a16="http://schemas.microsoft.com/office/drawing/2014/main" id="{7F4DD4E5-78E2-457F-4FD4-5C70A861E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7054" name="Rectangle 1038">
            <a:extLst>
              <a:ext uri="{FF2B5EF4-FFF2-40B4-BE49-F238E27FC236}">
                <a16:creationId xmlns:a16="http://schemas.microsoft.com/office/drawing/2014/main" id="{C6CFF0E2-18FB-1438-2CD1-2CF9FD6B3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7055" name="Rectangle 1039">
            <a:extLst>
              <a:ext uri="{FF2B5EF4-FFF2-40B4-BE49-F238E27FC236}">
                <a16:creationId xmlns:a16="http://schemas.microsoft.com/office/drawing/2014/main" id="{FAD97E1C-2C48-34BC-F286-711662416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7056" name="Rectangle 1040">
            <a:extLst>
              <a:ext uri="{FF2B5EF4-FFF2-40B4-BE49-F238E27FC236}">
                <a16:creationId xmlns:a16="http://schemas.microsoft.com/office/drawing/2014/main" id="{B5C30B85-056D-05DB-E8BD-87FA49A82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7057" name="Rectangle 1041">
            <a:extLst>
              <a:ext uri="{FF2B5EF4-FFF2-40B4-BE49-F238E27FC236}">
                <a16:creationId xmlns:a16="http://schemas.microsoft.com/office/drawing/2014/main" id="{3E817BE9-2040-537D-ACC7-97780ACC8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7058" name="Line 1042">
            <a:extLst>
              <a:ext uri="{FF2B5EF4-FFF2-40B4-BE49-F238E27FC236}">
                <a16:creationId xmlns:a16="http://schemas.microsoft.com/office/drawing/2014/main" id="{3FC30C81-7172-A48E-6EB7-0CA88C04D4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9" name="Text Box 1043">
            <a:extLst>
              <a:ext uri="{FF2B5EF4-FFF2-40B4-BE49-F238E27FC236}">
                <a16:creationId xmlns:a16="http://schemas.microsoft.com/office/drawing/2014/main" id="{DD096255-DDC5-A840-D66F-247921C1D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56275"/>
            <a:ext cx="3975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Target = key of midpoint? NO.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59676-E0E1-BFA5-CB0A-14B61C78F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Searching Algorithms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Linear Search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Binary Search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Difference between both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Complexity Analysis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>
            <a:extLst>
              <a:ext uri="{FF2B5EF4-FFF2-40B4-BE49-F238E27FC236}">
                <a16:creationId xmlns:a16="http://schemas.microsoft.com/office/drawing/2014/main" id="{44B347DC-C84F-11DD-B4F6-96ACAA887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9091" name="Rectangle 1027">
            <a:extLst>
              <a:ext uri="{FF2B5EF4-FFF2-40B4-BE49-F238E27FC236}">
                <a16:creationId xmlns:a16="http://schemas.microsoft.com/office/drawing/2014/main" id="{ED52736A-EAC8-6747-74F8-14CFD7095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9092" name="Rectangle 1028">
            <a:extLst>
              <a:ext uri="{FF2B5EF4-FFF2-40B4-BE49-F238E27FC236}">
                <a16:creationId xmlns:a16="http://schemas.microsoft.com/office/drawing/2014/main" id="{6A7E772F-E870-CE46-F5A5-7A737F982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9093" name="Text Box 1029">
            <a:extLst>
              <a:ext uri="{FF2B5EF4-FFF2-40B4-BE49-F238E27FC236}">
                <a16:creationId xmlns:a16="http://schemas.microsoft.com/office/drawing/2014/main" id="{5B27666C-D7F9-E3A9-0EC0-58085E4F2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9094" name="Rectangle 1030">
            <a:extLst>
              <a:ext uri="{FF2B5EF4-FFF2-40B4-BE49-F238E27FC236}">
                <a16:creationId xmlns:a16="http://schemas.microsoft.com/office/drawing/2014/main" id="{99C5CAC1-2402-DD5B-E63D-AF51E8FC2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9095" name="Rectangle 1031">
            <a:extLst>
              <a:ext uri="{FF2B5EF4-FFF2-40B4-BE49-F238E27FC236}">
                <a16:creationId xmlns:a16="http://schemas.microsoft.com/office/drawing/2014/main" id="{BCABF486-6B69-F8A1-8316-85C36A379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9096" name="Rectangle 1032">
            <a:extLst>
              <a:ext uri="{FF2B5EF4-FFF2-40B4-BE49-F238E27FC236}">
                <a16:creationId xmlns:a16="http://schemas.microsoft.com/office/drawing/2014/main" id="{476C803F-0A53-46C3-E070-3117AD1C1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9097" name="Rectangle 1033">
            <a:extLst>
              <a:ext uri="{FF2B5EF4-FFF2-40B4-BE49-F238E27FC236}">
                <a16:creationId xmlns:a16="http://schemas.microsoft.com/office/drawing/2014/main" id="{95BFA265-E683-C126-4179-10877A82E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9098" name="Rectangle 1034">
            <a:extLst>
              <a:ext uri="{FF2B5EF4-FFF2-40B4-BE49-F238E27FC236}">
                <a16:creationId xmlns:a16="http://schemas.microsoft.com/office/drawing/2014/main" id="{0B4DEEEA-87CE-ECBA-C93C-CBA207D16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9099" name="Rectangle 1035">
            <a:extLst>
              <a:ext uri="{FF2B5EF4-FFF2-40B4-BE49-F238E27FC236}">
                <a16:creationId xmlns:a16="http://schemas.microsoft.com/office/drawing/2014/main" id="{1C0520AF-987A-3B53-F243-0ACC435D8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9100" name="Rectangle 1036">
            <a:extLst>
              <a:ext uri="{FF2B5EF4-FFF2-40B4-BE49-F238E27FC236}">
                <a16:creationId xmlns:a16="http://schemas.microsoft.com/office/drawing/2014/main" id="{D1880D6F-719F-F605-34B8-3AEE57187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9101" name="Rectangle 1037">
            <a:extLst>
              <a:ext uri="{FF2B5EF4-FFF2-40B4-BE49-F238E27FC236}">
                <a16:creationId xmlns:a16="http://schemas.microsoft.com/office/drawing/2014/main" id="{8BAAA224-A438-50A7-6219-2A847841F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9102" name="Rectangle 1038">
            <a:extLst>
              <a:ext uri="{FF2B5EF4-FFF2-40B4-BE49-F238E27FC236}">
                <a16:creationId xmlns:a16="http://schemas.microsoft.com/office/drawing/2014/main" id="{20EA20D0-57C9-9F43-B018-15406FF42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9103" name="Rectangle 1039">
            <a:extLst>
              <a:ext uri="{FF2B5EF4-FFF2-40B4-BE49-F238E27FC236}">
                <a16:creationId xmlns:a16="http://schemas.microsoft.com/office/drawing/2014/main" id="{CB5BBA3F-0794-7B5C-4375-50E8AF1FB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9104" name="Rectangle 1040">
            <a:extLst>
              <a:ext uri="{FF2B5EF4-FFF2-40B4-BE49-F238E27FC236}">
                <a16:creationId xmlns:a16="http://schemas.microsoft.com/office/drawing/2014/main" id="{938A2711-18C7-0DC6-ECC5-4D0255446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9105" name="Rectangle 1041">
            <a:extLst>
              <a:ext uri="{FF2B5EF4-FFF2-40B4-BE49-F238E27FC236}">
                <a16:creationId xmlns:a16="http://schemas.microsoft.com/office/drawing/2014/main" id="{B9B1C41D-D6F2-5F04-EFE3-B250A621D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9106" name="Line 1042">
            <a:extLst>
              <a:ext uri="{FF2B5EF4-FFF2-40B4-BE49-F238E27FC236}">
                <a16:creationId xmlns:a16="http://schemas.microsoft.com/office/drawing/2014/main" id="{963A8AC6-E27F-F624-3591-F8B12BA31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7" name="Text Box 1043">
            <a:extLst>
              <a:ext uri="{FF2B5EF4-FFF2-40B4-BE49-F238E27FC236}">
                <a16:creationId xmlns:a16="http://schemas.microsoft.com/office/drawing/2014/main" id="{3E2EDE81-E050-5882-25DE-D22BD5693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56275"/>
            <a:ext cx="3975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Target &lt; key of midpoint? NO.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B91EF7-A8C4-30FE-301A-2BBAD8ED8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>
            <a:extLst>
              <a:ext uri="{FF2B5EF4-FFF2-40B4-BE49-F238E27FC236}">
                <a16:creationId xmlns:a16="http://schemas.microsoft.com/office/drawing/2014/main" id="{C145940E-2377-486C-31D7-994FA7DFF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88067" name="Rectangle 1027">
            <a:extLst>
              <a:ext uri="{FF2B5EF4-FFF2-40B4-BE49-F238E27FC236}">
                <a16:creationId xmlns:a16="http://schemas.microsoft.com/office/drawing/2014/main" id="{4E25F154-46FB-217A-9830-EB9D03490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8068" name="Rectangle 1028">
            <a:extLst>
              <a:ext uri="{FF2B5EF4-FFF2-40B4-BE49-F238E27FC236}">
                <a16:creationId xmlns:a16="http://schemas.microsoft.com/office/drawing/2014/main" id="{3691A792-6D90-53DA-C72A-F05C83FEE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8069" name="Text Box 1029">
            <a:extLst>
              <a:ext uri="{FF2B5EF4-FFF2-40B4-BE49-F238E27FC236}">
                <a16:creationId xmlns:a16="http://schemas.microsoft.com/office/drawing/2014/main" id="{DED179DD-1802-DDDE-2F0F-E93435B14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88070" name="Rectangle 1030">
            <a:extLst>
              <a:ext uri="{FF2B5EF4-FFF2-40B4-BE49-F238E27FC236}">
                <a16:creationId xmlns:a16="http://schemas.microsoft.com/office/drawing/2014/main" id="{AADE16E0-6C68-1A56-B236-F79512983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8071" name="Rectangle 1031">
            <a:extLst>
              <a:ext uri="{FF2B5EF4-FFF2-40B4-BE49-F238E27FC236}">
                <a16:creationId xmlns:a16="http://schemas.microsoft.com/office/drawing/2014/main" id="{A7083663-2C1C-F278-5608-0B792CB1C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8072" name="Rectangle 1032">
            <a:extLst>
              <a:ext uri="{FF2B5EF4-FFF2-40B4-BE49-F238E27FC236}">
                <a16:creationId xmlns:a16="http://schemas.microsoft.com/office/drawing/2014/main" id="{375CF3E1-BB05-3EA1-17CB-9E1689AA5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8073" name="Rectangle 1033">
            <a:extLst>
              <a:ext uri="{FF2B5EF4-FFF2-40B4-BE49-F238E27FC236}">
                <a16:creationId xmlns:a16="http://schemas.microsoft.com/office/drawing/2014/main" id="{9CBAAF6D-8764-FDE2-2039-76BDA49D8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88074" name="Rectangle 1034">
            <a:extLst>
              <a:ext uri="{FF2B5EF4-FFF2-40B4-BE49-F238E27FC236}">
                <a16:creationId xmlns:a16="http://schemas.microsoft.com/office/drawing/2014/main" id="{990A3B15-628D-8CE6-9FBC-D9FC98188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8075" name="Rectangle 1035">
            <a:extLst>
              <a:ext uri="{FF2B5EF4-FFF2-40B4-BE49-F238E27FC236}">
                <a16:creationId xmlns:a16="http://schemas.microsoft.com/office/drawing/2014/main" id="{875827D5-04BC-EA6B-FE9B-ECD5458C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88076" name="Rectangle 1036">
            <a:extLst>
              <a:ext uri="{FF2B5EF4-FFF2-40B4-BE49-F238E27FC236}">
                <a16:creationId xmlns:a16="http://schemas.microsoft.com/office/drawing/2014/main" id="{6EF6EB94-3410-0B8E-25D3-8FFD85E54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88077" name="Rectangle 1037">
            <a:extLst>
              <a:ext uri="{FF2B5EF4-FFF2-40B4-BE49-F238E27FC236}">
                <a16:creationId xmlns:a16="http://schemas.microsoft.com/office/drawing/2014/main" id="{161183F9-F5AC-0E4F-38DB-7B82AC55E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8078" name="Rectangle 1038">
            <a:extLst>
              <a:ext uri="{FF2B5EF4-FFF2-40B4-BE49-F238E27FC236}">
                <a16:creationId xmlns:a16="http://schemas.microsoft.com/office/drawing/2014/main" id="{DA8ADD54-9048-37FB-689A-58DE567A1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8079" name="Rectangle 1039">
            <a:extLst>
              <a:ext uri="{FF2B5EF4-FFF2-40B4-BE49-F238E27FC236}">
                <a16:creationId xmlns:a16="http://schemas.microsoft.com/office/drawing/2014/main" id="{01571581-51BE-FC59-DCEB-88CC010B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8080" name="Rectangle 1040">
            <a:extLst>
              <a:ext uri="{FF2B5EF4-FFF2-40B4-BE49-F238E27FC236}">
                <a16:creationId xmlns:a16="http://schemas.microsoft.com/office/drawing/2014/main" id="{4097CD12-E90B-08EB-DAC9-49F9EE0C5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88081" name="Rectangle 1041">
            <a:extLst>
              <a:ext uri="{FF2B5EF4-FFF2-40B4-BE49-F238E27FC236}">
                <a16:creationId xmlns:a16="http://schemas.microsoft.com/office/drawing/2014/main" id="{0BE9566E-3099-0BE6-960C-ED43AE3AE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88082" name="Line 1042">
            <a:extLst>
              <a:ext uri="{FF2B5EF4-FFF2-40B4-BE49-F238E27FC236}">
                <a16:creationId xmlns:a16="http://schemas.microsoft.com/office/drawing/2014/main" id="{6D076EB3-65C8-1EE9-A9A8-F00154BF0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3" name="Text Box 1043">
            <a:extLst>
              <a:ext uri="{FF2B5EF4-FFF2-40B4-BE49-F238E27FC236}">
                <a16:creationId xmlns:a16="http://schemas.microsoft.com/office/drawing/2014/main" id="{19415EB4-183A-F4ED-B1D9-61662194D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56275"/>
            <a:ext cx="411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Target &gt; key of midpoint? YES.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522E10-6F33-9A20-B7B2-1DAB4A8AA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>
            <a:extLst>
              <a:ext uri="{FF2B5EF4-FFF2-40B4-BE49-F238E27FC236}">
                <a16:creationId xmlns:a16="http://schemas.microsoft.com/office/drawing/2014/main" id="{38580F77-E761-05DE-13CF-E0019E4CA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90115" name="Rectangle 1027">
            <a:extLst>
              <a:ext uri="{FF2B5EF4-FFF2-40B4-BE49-F238E27FC236}">
                <a16:creationId xmlns:a16="http://schemas.microsoft.com/office/drawing/2014/main" id="{B12E8A8D-1022-3D72-F0DB-BB57A7868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90116" name="Rectangle 1028">
            <a:extLst>
              <a:ext uri="{FF2B5EF4-FFF2-40B4-BE49-F238E27FC236}">
                <a16:creationId xmlns:a16="http://schemas.microsoft.com/office/drawing/2014/main" id="{52A94D65-EBDD-E1B9-0C3C-F26394681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90117" name="Text Box 1029">
            <a:extLst>
              <a:ext uri="{FF2B5EF4-FFF2-40B4-BE49-F238E27FC236}">
                <a16:creationId xmlns:a16="http://schemas.microsoft.com/office/drawing/2014/main" id="{69C9C540-8C47-EFE9-A7C1-3D5BB5E99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0118" name="Rectangle 1030">
            <a:extLst>
              <a:ext uri="{FF2B5EF4-FFF2-40B4-BE49-F238E27FC236}">
                <a16:creationId xmlns:a16="http://schemas.microsoft.com/office/drawing/2014/main" id="{D65C2AAC-BCEC-6AB6-82F6-C025C4E67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0119" name="Rectangle 1031">
            <a:extLst>
              <a:ext uri="{FF2B5EF4-FFF2-40B4-BE49-F238E27FC236}">
                <a16:creationId xmlns:a16="http://schemas.microsoft.com/office/drawing/2014/main" id="{25F7B821-DFCB-F944-EF1D-02EC6C2BD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0120" name="Rectangle 1032">
            <a:extLst>
              <a:ext uri="{FF2B5EF4-FFF2-40B4-BE49-F238E27FC236}">
                <a16:creationId xmlns:a16="http://schemas.microsoft.com/office/drawing/2014/main" id="{4ABFD55A-6608-A4E9-F9F5-EE5FD9B1D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0121" name="Rectangle 1033">
            <a:extLst>
              <a:ext uri="{FF2B5EF4-FFF2-40B4-BE49-F238E27FC236}">
                <a16:creationId xmlns:a16="http://schemas.microsoft.com/office/drawing/2014/main" id="{485471D1-F48E-BAF8-8FC2-674215D47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0122" name="Rectangle 1034">
            <a:extLst>
              <a:ext uri="{FF2B5EF4-FFF2-40B4-BE49-F238E27FC236}">
                <a16:creationId xmlns:a16="http://schemas.microsoft.com/office/drawing/2014/main" id="{2175C65A-8133-1F0E-C2A3-2A78CD2B6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0123" name="Rectangle 1035">
            <a:extLst>
              <a:ext uri="{FF2B5EF4-FFF2-40B4-BE49-F238E27FC236}">
                <a16:creationId xmlns:a16="http://schemas.microsoft.com/office/drawing/2014/main" id="{C28938B6-38B6-6399-975F-B97CE269A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0124" name="Rectangle 1036">
            <a:extLst>
              <a:ext uri="{FF2B5EF4-FFF2-40B4-BE49-F238E27FC236}">
                <a16:creationId xmlns:a16="http://schemas.microsoft.com/office/drawing/2014/main" id="{62D45757-DCB9-4D54-98B1-25D6E49BC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0125" name="Rectangle 1037">
            <a:extLst>
              <a:ext uri="{FF2B5EF4-FFF2-40B4-BE49-F238E27FC236}">
                <a16:creationId xmlns:a16="http://schemas.microsoft.com/office/drawing/2014/main" id="{BEA49D5E-A9FD-9278-7ABC-7EC81C4A7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90126" name="Rectangle 1038">
            <a:extLst>
              <a:ext uri="{FF2B5EF4-FFF2-40B4-BE49-F238E27FC236}">
                <a16:creationId xmlns:a16="http://schemas.microsoft.com/office/drawing/2014/main" id="{2B09EB03-ABE0-B0CA-70AD-70DCD3021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90127" name="Rectangle 1039">
            <a:extLst>
              <a:ext uri="{FF2B5EF4-FFF2-40B4-BE49-F238E27FC236}">
                <a16:creationId xmlns:a16="http://schemas.microsoft.com/office/drawing/2014/main" id="{035FBE3E-3542-854A-917D-58CB7C2BB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90128" name="Rectangle 1040">
            <a:extLst>
              <a:ext uri="{FF2B5EF4-FFF2-40B4-BE49-F238E27FC236}">
                <a16:creationId xmlns:a16="http://schemas.microsoft.com/office/drawing/2014/main" id="{213E2E15-A1BB-DD20-942E-F2A9EC9D2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90129" name="Rectangle 1041">
            <a:extLst>
              <a:ext uri="{FF2B5EF4-FFF2-40B4-BE49-F238E27FC236}">
                <a16:creationId xmlns:a16="http://schemas.microsoft.com/office/drawing/2014/main" id="{0F1EA797-11B5-B47E-ED1C-4D00F96CD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90132" name="Text Box 1044">
            <a:extLst>
              <a:ext uri="{FF2B5EF4-FFF2-40B4-BE49-F238E27FC236}">
                <a16:creationId xmlns:a16="http://schemas.microsoft.com/office/drawing/2014/main" id="{3AB7EFE6-CA2F-5C82-CBFB-0A434D8EA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5257800"/>
            <a:ext cx="5888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Search for the target in the area after midpoint.</a:t>
            </a:r>
          </a:p>
          <a:p>
            <a:pPr algn="ctr"/>
            <a:r>
              <a:rPr lang="en-US" altLang="en-US"/>
              <a:t> </a:t>
            </a:r>
          </a:p>
        </p:txBody>
      </p:sp>
      <p:sp>
        <p:nvSpPr>
          <p:cNvPr id="90133" name="AutoShape 1045">
            <a:extLst>
              <a:ext uri="{FF2B5EF4-FFF2-40B4-BE49-F238E27FC236}">
                <a16:creationId xmlns:a16="http://schemas.microsoft.com/office/drawing/2014/main" id="{F1122E6A-393A-1A62-4D06-B62609B00E7E}"/>
              </a:ext>
            </a:extLst>
          </p:cNvPr>
          <p:cNvSpPr>
            <a:spLocks/>
          </p:cNvSpPr>
          <p:nvPr/>
        </p:nvSpPr>
        <p:spPr bwMode="auto">
          <a:xfrm rot="-5400000">
            <a:off x="3009900" y="4229100"/>
            <a:ext cx="533400" cy="914400"/>
          </a:xfrm>
          <a:prstGeom prst="leftBrace">
            <a:avLst>
              <a:gd name="adj1" fmla="val 1428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203349-430B-8117-DB9B-DB383067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26">
            <a:extLst>
              <a:ext uri="{FF2B5EF4-FFF2-40B4-BE49-F238E27FC236}">
                <a16:creationId xmlns:a16="http://schemas.microsoft.com/office/drawing/2014/main" id="{8574CE1B-0C6A-F7E5-9412-C96100B22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91139" name="Rectangle 1027">
            <a:extLst>
              <a:ext uri="{FF2B5EF4-FFF2-40B4-BE49-F238E27FC236}">
                <a16:creationId xmlns:a16="http://schemas.microsoft.com/office/drawing/2014/main" id="{F2C428AF-C2B4-ECD0-3044-35F9BABA9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91140" name="Rectangle 1028">
            <a:extLst>
              <a:ext uri="{FF2B5EF4-FFF2-40B4-BE49-F238E27FC236}">
                <a16:creationId xmlns:a16="http://schemas.microsoft.com/office/drawing/2014/main" id="{53ED59C5-F461-5153-298D-46BD6E52F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6563"/>
            <a:ext cx="722313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91141" name="Text Box 1029">
            <a:extLst>
              <a:ext uri="{FF2B5EF4-FFF2-40B4-BE49-F238E27FC236}">
                <a16:creationId xmlns:a16="http://schemas.microsoft.com/office/drawing/2014/main" id="{8A83AE02-710B-4AC6-67F1-24B9965E3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Example: sorted array of integer keys.  Target=7.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1142" name="Rectangle 1030">
            <a:extLst>
              <a:ext uri="{FF2B5EF4-FFF2-40B4-BE49-F238E27FC236}">
                <a16:creationId xmlns:a16="http://schemas.microsoft.com/office/drawing/2014/main" id="{0EA9FD62-7F6D-CD31-2C69-CC467E7A8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1143" name="Rectangle 1031">
            <a:extLst>
              <a:ext uri="{FF2B5EF4-FFF2-40B4-BE49-F238E27FC236}">
                <a16:creationId xmlns:a16="http://schemas.microsoft.com/office/drawing/2014/main" id="{B05EDED7-C503-FAEE-BEA6-4F419D47A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1144" name="Rectangle 1032">
            <a:extLst>
              <a:ext uri="{FF2B5EF4-FFF2-40B4-BE49-F238E27FC236}">
                <a16:creationId xmlns:a16="http://schemas.microsoft.com/office/drawing/2014/main" id="{AD6151EA-CBEF-4B20-7E86-E1B17A1A7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1145" name="Rectangle 1033">
            <a:extLst>
              <a:ext uri="{FF2B5EF4-FFF2-40B4-BE49-F238E27FC236}">
                <a16:creationId xmlns:a16="http://schemas.microsoft.com/office/drawing/2014/main" id="{98AB66FC-C33E-93F0-6809-1736403A4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1146" name="Rectangle 1034">
            <a:extLst>
              <a:ext uri="{FF2B5EF4-FFF2-40B4-BE49-F238E27FC236}">
                <a16:creationId xmlns:a16="http://schemas.microsoft.com/office/drawing/2014/main" id="{FC47AC94-8CE5-1EAB-DACE-DB85ECCF3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1147" name="Rectangle 1035">
            <a:extLst>
              <a:ext uri="{FF2B5EF4-FFF2-40B4-BE49-F238E27FC236}">
                <a16:creationId xmlns:a16="http://schemas.microsoft.com/office/drawing/2014/main" id="{3F2C5D01-4038-F6FD-20C2-666596E36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1148" name="Rectangle 1036">
            <a:extLst>
              <a:ext uri="{FF2B5EF4-FFF2-40B4-BE49-F238E27FC236}">
                <a16:creationId xmlns:a16="http://schemas.microsoft.com/office/drawing/2014/main" id="{E6633B6C-3C21-6B68-6593-45D2DF0F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1149" name="Rectangle 1037">
            <a:extLst>
              <a:ext uri="{FF2B5EF4-FFF2-40B4-BE49-F238E27FC236}">
                <a16:creationId xmlns:a16="http://schemas.microsoft.com/office/drawing/2014/main" id="{AE6A7BF1-3759-72DD-2E8D-01A084605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91150" name="Rectangle 1038">
            <a:extLst>
              <a:ext uri="{FF2B5EF4-FFF2-40B4-BE49-F238E27FC236}">
                <a16:creationId xmlns:a16="http://schemas.microsoft.com/office/drawing/2014/main" id="{8D777D9A-BC41-A50A-800C-B47DCB651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91151" name="Rectangle 1039">
            <a:extLst>
              <a:ext uri="{FF2B5EF4-FFF2-40B4-BE49-F238E27FC236}">
                <a16:creationId xmlns:a16="http://schemas.microsoft.com/office/drawing/2014/main" id="{82A127D6-30F9-3D96-76D4-1C348F9FD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91152" name="Rectangle 1040">
            <a:extLst>
              <a:ext uri="{FF2B5EF4-FFF2-40B4-BE49-F238E27FC236}">
                <a16:creationId xmlns:a16="http://schemas.microsoft.com/office/drawing/2014/main" id="{CE333AE7-D7F2-AD15-D658-2E454CE65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91153" name="Rectangle 1041">
            <a:extLst>
              <a:ext uri="{FF2B5EF4-FFF2-40B4-BE49-F238E27FC236}">
                <a16:creationId xmlns:a16="http://schemas.microsoft.com/office/drawing/2014/main" id="{FCFD2E25-CCEE-14FA-0F90-A54840534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91156" name="Line 1044">
            <a:extLst>
              <a:ext uri="{FF2B5EF4-FFF2-40B4-BE49-F238E27FC236}">
                <a16:creationId xmlns:a16="http://schemas.microsoft.com/office/drawing/2014/main" id="{B18B6E12-A2CE-08B3-336D-174D59F86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7075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7" name="Text Box 1045">
            <a:extLst>
              <a:ext uri="{FF2B5EF4-FFF2-40B4-BE49-F238E27FC236}">
                <a16:creationId xmlns:a16="http://schemas.microsoft.com/office/drawing/2014/main" id="{9712CF00-AD15-2640-41B0-985533F05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5" y="5756275"/>
            <a:ext cx="4051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Find approximate midpoint.</a:t>
            </a:r>
          </a:p>
          <a:p>
            <a:r>
              <a:rPr lang="en-US" altLang="en-US"/>
              <a:t>Is target = midpoint key?  YES.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548C1F-37D5-99F8-3488-B63C9B54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26">
            <a:extLst>
              <a:ext uri="{FF2B5EF4-FFF2-40B4-BE49-F238E27FC236}">
                <a16:creationId xmlns:a16="http://schemas.microsoft.com/office/drawing/2014/main" id="{3E3C654C-65E5-3AE8-8EEA-F706D150A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en-US"/>
              <a:t>Binary Search Implementation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354157-87DE-1A5B-486E-92D36460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8D978-D4FE-64A2-2562-DC51FB2C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92B672-B06F-368B-B606-25075B7CD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90" y="1183419"/>
            <a:ext cx="8001000" cy="549201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26">
            <a:extLst>
              <a:ext uri="{FF2B5EF4-FFF2-40B4-BE49-F238E27FC236}">
                <a16:creationId xmlns:a16="http://schemas.microsoft.com/office/drawing/2014/main" id="{3E3C654C-65E5-3AE8-8EEA-F706D150A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en-US"/>
              <a:t>Binary Search Implementation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354157-87DE-1A5B-486E-92D36460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8D978-D4FE-64A2-2562-DC51FB2C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277556-4E2D-9222-4B3E-6A1AAB01A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62054"/>
            <a:ext cx="7277100" cy="489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87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>
            <a:extLst>
              <a:ext uri="{FF2B5EF4-FFF2-40B4-BE49-F238E27FC236}">
                <a16:creationId xmlns:a16="http://schemas.microsoft.com/office/drawing/2014/main" id="{F640DFD6-B728-D879-A23B-EF1CDF9F0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 to Binary Search Tree</a:t>
            </a:r>
          </a:p>
        </p:txBody>
      </p:sp>
      <p:sp>
        <p:nvSpPr>
          <p:cNvPr id="79916" name="Text Box 1068">
            <a:extLst>
              <a:ext uri="{FF2B5EF4-FFF2-40B4-BE49-F238E27FC236}">
                <a16:creationId xmlns:a16="http://schemas.microsoft.com/office/drawing/2014/main" id="{7BF31883-455C-26B8-D787-A28D77C4F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95663"/>
            <a:ext cx="62992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Corresponding complete binary search tree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79921" name="Rectangle 1073">
            <a:extLst>
              <a:ext uri="{FF2B5EF4-FFF2-40B4-BE49-F238E27FC236}">
                <a16:creationId xmlns:a16="http://schemas.microsoft.com/office/drawing/2014/main" id="{24F57254-8490-2CD8-649A-80373FD63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79922" name="Rectangle 1074">
            <a:extLst>
              <a:ext uri="{FF2B5EF4-FFF2-40B4-BE49-F238E27FC236}">
                <a16:creationId xmlns:a16="http://schemas.microsoft.com/office/drawing/2014/main" id="{05D014D0-6332-FADF-E204-DE14F373E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79925" name="Rectangle 1077">
            <a:extLst>
              <a:ext uri="{FF2B5EF4-FFF2-40B4-BE49-F238E27FC236}">
                <a16:creationId xmlns:a16="http://schemas.microsoft.com/office/drawing/2014/main" id="{20AACD92-384D-5D27-BBA8-E1AD729A3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79926" name="Rectangle 1078">
            <a:extLst>
              <a:ext uri="{FF2B5EF4-FFF2-40B4-BE49-F238E27FC236}">
                <a16:creationId xmlns:a16="http://schemas.microsoft.com/office/drawing/2014/main" id="{F632D18A-140F-8AD4-8C26-07AE6913A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79927" name="Rectangle 1079">
            <a:extLst>
              <a:ext uri="{FF2B5EF4-FFF2-40B4-BE49-F238E27FC236}">
                <a16:creationId xmlns:a16="http://schemas.microsoft.com/office/drawing/2014/main" id="{A1E9D1EF-AB83-DF5F-7FA8-1BF65CF5D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79928" name="Rectangle 1080">
            <a:extLst>
              <a:ext uri="{FF2B5EF4-FFF2-40B4-BE49-F238E27FC236}">
                <a16:creationId xmlns:a16="http://schemas.microsoft.com/office/drawing/2014/main" id="{88949CB5-B871-1641-465B-BD7D1EE36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79929" name="Rectangle 1081">
            <a:extLst>
              <a:ext uri="{FF2B5EF4-FFF2-40B4-BE49-F238E27FC236}">
                <a16:creationId xmlns:a16="http://schemas.microsoft.com/office/drawing/2014/main" id="{B401C4D7-7C21-E3A2-802B-49EBE344E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79948" name="Line 1100">
            <a:extLst>
              <a:ext uri="{FF2B5EF4-FFF2-40B4-BE49-F238E27FC236}">
                <a16:creationId xmlns:a16="http://schemas.microsoft.com/office/drawing/2014/main" id="{9BFBDDAB-1A1A-D372-B2D6-5412B5C619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6938" y="4519613"/>
            <a:ext cx="966787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49" name="Line 1101">
            <a:extLst>
              <a:ext uri="{FF2B5EF4-FFF2-40B4-BE49-F238E27FC236}">
                <a16:creationId xmlns:a16="http://schemas.microsoft.com/office/drawing/2014/main" id="{7D73C6F4-1F41-E0AF-9C74-30D14D8EA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4519613"/>
            <a:ext cx="966788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50" name="Line 1102">
            <a:extLst>
              <a:ext uri="{FF2B5EF4-FFF2-40B4-BE49-F238E27FC236}">
                <a16:creationId xmlns:a16="http://schemas.microsoft.com/office/drawing/2014/main" id="{52D0E142-CCD1-9BFB-7F74-13EA16075A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5006975"/>
            <a:ext cx="398462" cy="608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51" name="Line 1103">
            <a:extLst>
              <a:ext uri="{FF2B5EF4-FFF2-40B4-BE49-F238E27FC236}">
                <a16:creationId xmlns:a16="http://schemas.microsoft.com/office/drawing/2014/main" id="{9ED53339-FC07-D251-72C9-9C59D7890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9788" y="5006975"/>
            <a:ext cx="569912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52" name="Line 1104">
            <a:extLst>
              <a:ext uri="{FF2B5EF4-FFF2-40B4-BE49-F238E27FC236}">
                <a16:creationId xmlns:a16="http://schemas.microsoft.com/office/drawing/2014/main" id="{C6D00FEB-BD84-4232-2410-0B8809087D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0" y="4824413"/>
            <a:ext cx="627063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53" name="Line 1105">
            <a:extLst>
              <a:ext uri="{FF2B5EF4-FFF2-40B4-BE49-F238E27FC236}">
                <a16:creationId xmlns:a16="http://schemas.microsoft.com/office/drawing/2014/main" id="{9D4D951B-7B74-FF97-DBCF-219655746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824413"/>
            <a:ext cx="625475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41" name="Rectangle 1093">
            <a:extLst>
              <a:ext uri="{FF2B5EF4-FFF2-40B4-BE49-F238E27FC236}">
                <a16:creationId xmlns:a16="http://schemas.microsoft.com/office/drawing/2014/main" id="{6756DD66-38AA-B2D0-3D60-FDE0BFDBD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79942" name="Rectangle 1094">
            <a:extLst>
              <a:ext uri="{FF2B5EF4-FFF2-40B4-BE49-F238E27FC236}">
                <a16:creationId xmlns:a16="http://schemas.microsoft.com/office/drawing/2014/main" id="{8B3AE70F-4744-B072-481D-29998D98E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021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79943" name="Rectangle 1095">
            <a:extLst>
              <a:ext uri="{FF2B5EF4-FFF2-40B4-BE49-F238E27FC236}">
                <a16:creationId xmlns:a16="http://schemas.microsoft.com/office/drawing/2014/main" id="{6283E439-207E-FEFC-8F43-385BEE04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79944" name="Rectangle 1096">
            <a:extLst>
              <a:ext uri="{FF2B5EF4-FFF2-40B4-BE49-F238E27FC236}">
                <a16:creationId xmlns:a16="http://schemas.microsoft.com/office/drawing/2014/main" id="{10DA1916-BCEF-D16B-D9D0-FB49F0AA6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21640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79945" name="Rectangle 1097">
            <a:extLst>
              <a:ext uri="{FF2B5EF4-FFF2-40B4-BE49-F238E27FC236}">
                <a16:creationId xmlns:a16="http://schemas.microsoft.com/office/drawing/2014/main" id="{1F4DFBB3-0DAC-7A74-AA3F-E53BC096E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4530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79946" name="Rectangle 1098">
            <a:extLst>
              <a:ext uri="{FF2B5EF4-FFF2-40B4-BE49-F238E27FC236}">
                <a16:creationId xmlns:a16="http://schemas.microsoft.com/office/drawing/2014/main" id="{5A5B10DA-0E87-9CE1-BCF1-A4C3F671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021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79947" name="Rectangle 1099">
            <a:extLst>
              <a:ext uri="{FF2B5EF4-FFF2-40B4-BE49-F238E27FC236}">
                <a16:creationId xmlns:a16="http://schemas.microsoft.com/office/drawing/2014/main" id="{AFABB52F-4718-1EBE-B5C3-E222D463B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530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79959" name="Text Box 1111">
            <a:extLst>
              <a:ext uri="{FF2B5EF4-FFF2-40B4-BE49-F238E27FC236}">
                <a16:creationId xmlns:a16="http://schemas.microsoft.com/office/drawing/2014/main" id="{33DE0912-1FE6-AAEE-721F-B16FA1913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19263"/>
            <a:ext cx="63246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Array of previous example: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31F3F2-6BA9-A7BB-069E-2EBDE7F05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45D337F3-1B4F-7A3B-D835-BA888673A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Search for target = 7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138473F8-63B9-1B8D-3E7E-8144F6806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95663"/>
            <a:ext cx="1960563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Start at root: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4232" name="Text Box 24">
            <a:extLst>
              <a:ext uri="{FF2B5EF4-FFF2-40B4-BE49-F238E27FC236}">
                <a16:creationId xmlns:a16="http://schemas.microsoft.com/office/drawing/2014/main" id="{01729555-80C5-CD83-C5EF-68F17EB78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19263"/>
            <a:ext cx="63246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Find midpoint: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6CD7C3E8-2563-A54C-0F08-9C4901B8E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BA04F111-60DE-F88D-CD9B-9D72746E2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C9E564EF-B495-0727-F16C-ADE8701C6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68778312-2B88-E4CE-0931-D60FF88C0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322513"/>
            <a:ext cx="685800" cy="573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4216" name="Rectangle 8">
            <a:extLst>
              <a:ext uri="{FF2B5EF4-FFF2-40B4-BE49-F238E27FC236}">
                <a16:creationId xmlns:a16="http://schemas.microsoft.com/office/drawing/2014/main" id="{844F5ACF-6E7D-1580-6F09-91153D88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4217" name="Rectangle 9">
            <a:extLst>
              <a:ext uri="{FF2B5EF4-FFF2-40B4-BE49-F238E27FC236}">
                <a16:creationId xmlns:a16="http://schemas.microsoft.com/office/drawing/2014/main" id="{18181CE7-7798-0394-DD32-3AFB0C5B7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4218" name="Rectangle 10">
            <a:extLst>
              <a:ext uri="{FF2B5EF4-FFF2-40B4-BE49-F238E27FC236}">
                <a16:creationId xmlns:a16="http://schemas.microsoft.com/office/drawing/2014/main" id="{4B1D0091-D538-7B3C-2335-00BB6ADD4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4219" name="Line 11">
            <a:extLst>
              <a:ext uri="{FF2B5EF4-FFF2-40B4-BE49-F238E27FC236}">
                <a16:creationId xmlns:a16="http://schemas.microsoft.com/office/drawing/2014/main" id="{134A7E9B-A21C-D847-91A5-4D506CCA51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6938" y="4519613"/>
            <a:ext cx="966787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20" name="Line 12">
            <a:extLst>
              <a:ext uri="{FF2B5EF4-FFF2-40B4-BE49-F238E27FC236}">
                <a16:creationId xmlns:a16="http://schemas.microsoft.com/office/drawing/2014/main" id="{15E01EEA-271E-04C4-E9D5-C599B2EA2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4519613"/>
            <a:ext cx="966788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21" name="Line 13">
            <a:extLst>
              <a:ext uri="{FF2B5EF4-FFF2-40B4-BE49-F238E27FC236}">
                <a16:creationId xmlns:a16="http://schemas.microsoft.com/office/drawing/2014/main" id="{86339848-9423-9335-03AA-804175BF09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5006975"/>
            <a:ext cx="398462" cy="608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22" name="Line 14">
            <a:extLst>
              <a:ext uri="{FF2B5EF4-FFF2-40B4-BE49-F238E27FC236}">
                <a16:creationId xmlns:a16="http://schemas.microsoft.com/office/drawing/2014/main" id="{F74AFAA4-E5D0-C43A-A8B7-1DB0EC154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9788" y="5006975"/>
            <a:ext cx="569912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23" name="Line 15">
            <a:extLst>
              <a:ext uri="{FF2B5EF4-FFF2-40B4-BE49-F238E27FC236}">
                <a16:creationId xmlns:a16="http://schemas.microsoft.com/office/drawing/2014/main" id="{04384129-1D3D-1D2A-0E41-A70D153834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0" y="4824413"/>
            <a:ext cx="627063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24" name="Line 16">
            <a:extLst>
              <a:ext uri="{FF2B5EF4-FFF2-40B4-BE49-F238E27FC236}">
                <a16:creationId xmlns:a16="http://schemas.microsoft.com/office/drawing/2014/main" id="{BCA3EB30-D542-52A4-D8E1-66D1D5E6D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824413"/>
            <a:ext cx="625475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25" name="Rectangle 17">
            <a:extLst>
              <a:ext uri="{FF2B5EF4-FFF2-40B4-BE49-F238E27FC236}">
                <a16:creationId xmlns:a16="http://schemas.microsoft.com/office/drawing/2014/main" id="{9BCF42F7-E9F3-80BC-CC26-98C8BB485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4226" name="Rectangle 18">
            <a:extLst>
              <a:ext uri="{FF2B5EF4-FFF2-40B4-BE49-F238E27FC236}">
                <a16:creationId xmlns:a16="http://schemas.microsoft.com/office/drawing/2014/main" id="{175F0FF5-6F8B-F4EA-B30F-DDA9C47A1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021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4227" name="Rectangle 19">
            <a:extLst>
              <a:ext uri="{FF2B5EF4-FFF2-40B4-BE49-F238E27FC236}">
                <a16:creationId xmlns:a16="http://schemas.microsoft.com/office/drawing/2014/main" id="{16523623-C038-6A0A-00CD-9258B3A37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4228" name="Rectangle 20">
            <a:extLst>
              <a:ext uri="{FF2B5EF4-FFF2-40B4-BE49-F238E27FC236}">
                <a16:creationId xmlns:a16="http://schemas.microsoft.com/office/drawing/2014/main" id="{1EC7E3E9-011B-C002-4C5F-509E6D770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216400"/>
            <a:ext cx="609600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4229" name="Rectangle 21">
            <a:extLst>
              <a:ext uri="{FF2B5EF4-FFF2-40B4-BE49-F238E27FC236}">
                <a16:creationId xmlns:a16="http://schemas.microsoft.com/office/drawing/2014/main" id="{5E42A4F8-2189-7A37-0FFB-93968FFD1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4530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4230" name="Rectangle 22">
            <a:extLst>
              <a:ext uri="{FF2B5EF4-FFF2-40B4-BE49-F238E27FC236}">
                <a16:creationId xmlns:a16="http://schemas.microsoft.com/office/drawing/2014/main" id="{F9DEACB7-289E-4421-2CCC-BFB2C2AD7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021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4231" name="Rectangle 23">
            <a:extLst>
              <a:ext uri="{FF2B5EF4-FFF2-40B4-BE49-F238E27FC236}">
                <a16:creationId xmlns:a16="http://schemas.microsoft.com/office/drawing/2014/main" id="{AAFA86FD-4621-68B5-4B52-2423960AD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530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8297A5-774A-F3F4-6E26-3C7CFA583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Text Box 4">
            <a:extLst>
              <a:ext uri="{FF2B5EF4-FFF2-40B4-BE49-F238E27FC236}">
                <a16:creationId xmlns:a16="http://schemas.microsoft.com/office/drawing/2014/main" id="{5F32D706-F2AA-2814-15DC-A0057D861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19263"/>
            <a:ext cx="63246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Search left subarray: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06743273-D251-B85E-BD73-E59E8A6C3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Search for target = 7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C58A2B45-60E9-B98E-8A9A-63BD76B7B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00463"/>
            <a:ext cx="2925763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Search left subtree: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69A81C46-FA0B-9778-BF0F-370DFABCB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84F06A0A-91C1-095B-6991-FB51A915F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F545DBB1-D7F7-5D73-7B4E-8A280ACA9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7263BADD-E054-A21C-E4D4-2C8D8312A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5241" name="Rectangle 9">
            <a:extLst>
              <a:ext uri="{FF2B5EF4-FFF2-40B4-BE49-F238E27FC236}">
                <a16:creationId xmlns:a16="http://schemas.microsoft.com/office/drawing/2014/main" id="{1425EDE1-25D8-6755-55B1-28F858A34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5242" name="Rectangle 10">
            <a:extLst>
              <a:ext uri="{FF2B5EF4-FFF2-40B4-BE49-F238E27FC236}">
                <a16:creationId xmlns:a16="http://schemas.microsoft.com/office/drawing/2014/main" id="{10232A6D-EE76-FF6B-8796-76714B5E4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5243" name="Rectangle 11">
            <a:extLst>
              <a:ext uri="{FF2B5EF4-FFF2-40B4-BE49-F238E27FC236}">
                <a16:creationId xmlns:a16="http://schemas.microsoft.com/office/drawing/2014/main" id="{5E1ACB7C-A595-0EB0-27A4-68301E7AE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5244" name="Line 12">
            <a:extLst>
              <a:ext uri="{FF2B5EF4-FFF2-40B4-BE49-F238E27FC236}">
                <a16:creationId xmlns:a16="http://schemas.microsoft.com/office/drawing/2014/main" id="{38B645E4-0849-BE3E-3A7A-1225309492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6938" y="4519613"/>
            <a:ext cx="966787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5" name="Line 13">
            <a:extLst>
              <a:ext uri="{FF2B5EF4-FFF2-40B4-BE49-F238E27FC236}">
                <a16:creationId xmlns:a16="http://schemas.microsoft.com/office/drawing/2014/main" id="{6DD4BB35-BB18-FE9A-60C1-4F04BFD28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4519613"/>
            <a:ext cx="966788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6" name="Line 14">
            <a:extLst>
              <a:ext uri="{FF2B5EF4-FFF2-40B4-BE49-F238E27FC236}">
                <a16:creationId xmlns:a16="http://schemas.microsoft.com/office/drawing/2014/main" id="{143C83B1-79E1-D5CF-3BD3-7E16EE1CE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5006975"/>
            <a:ext cx="398462" cy="608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7" name="Line 15">
            <a:extLst>
              <a:ext uri="{FF2B5EF4-FFF2-40B4-BE49-F238E27FC236}">
                <a16:creationId xmlns:a16="http://schemas.microsoft.com/office/drawing/2014/main" id="{06F607C1-4CFB-8199-8128-45264675CD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9788" y="5006975"/>
            <a:ext cx="569912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8" name="Line 16">
            <a:extLst>
              <a:ext uri="{FF2B5EF4-FFF2-40B4-BE49-F238E27FC236}">
                <a16:creationId xmlns:a16="http://schemas.microsoft.com/office/drawing/2014/main" id="{85E7BBDC-4F03-B0B4-CDC7-07D00CC277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0" y="4824413"/>
            <a:ext cx="627063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9" name="Line 17">
            <a:extLst>
              <a:ext uri="{FF2B5EF4-FFF2-40B4-BE49-F238E27FC236}">
                <a16:creationId xmlns:a16="http://schemas.microsoft.com/office/drawing/2014/main" id="{C0769BC1-A378-8A88-6892-C3AEAD0FD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824413"/>
            <a:ext cx="625475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50" name="Rectangle 18">
            <a:extLst>
              <a:ext uri="{FF2B5EF4-FFF2-40B4-BE49-F238E27FC236}">
                <a16:creationId xmlns:a16="http://schemas.microsoft.com/office/drawing/2014/main" id="{945B85AA-DA3E-29F2-69F7-E42E04069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5251" name="Rectangle 19">
            <a:extLst>
              <a:ext uri="{FF2B5EF4-FFF2-40B4-BE49-F238E27FC236}">
                <a16:creationId xmlns:a16="http://schemas.microsoft.com/office/drawing/2014/main" id="{4D953423-BE29-8D92-8683-061077F55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02163"/>
            <a:ext cx="609600" cy="525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5252" name="Rectangle 20">
            <a:extLst>
              <a:ext uri="{FF2B5EF4-FFF2-40B4-BE49-F238E27FC236}">
                <a16:creationId xmlns:a16="http://schemas.microsoft.com/office/drawing/2014/main" id="{72356378-A0DB-0E19-C30E-241392FBA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5253" name="Rectangle 21">
            <a:extLst>
              <a:ext uri="{FF2B5EF4-FFF2-40B4-BE49-F238E27FC236}">
                <a16:creationId xmlns:a16="http://schemas.microsoft.com/office/drawing/2014/main" id="{4C24D7F2-E818-E8F6-999C-D56F974CB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216400"/>
            <a:ext cx="609600" cy="5270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5254" name="Rectangle 22">
            <a:extLst>
              <a:ext uri="{FF2B5EF4-FFF2-40B4-BE49-F238E27FC236}">
                <a16:creationId xmlns:a16="http://schemas.microsoft.com/office/drawing/2014/main" id="{2A0220FD-75B0-661C-B8CA-A93DF636F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4530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5255" name="Rectangle 23">
            <a:extLst>
              <a:ext uri="{FF2B5EF4-FFF2-40B4-BE49-F238E27FC236}">
                <a16:creationId xmlns:a16="http://schemas.microsoft.com/office/drawing/2014/main" id="{19E8641C-AA14-236C-1FD7-45398D3B4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021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5256" name="Rectangle 24">
            <a:extLst>
              <a:ext uri="{FF2B5EF4-FFF2-40B4-BE49-F238E27FC236}">
                <a16:creationId xmlns:a16="http://schemas.microsoft.com/office/drawing/2014/main" id="{EA7CFEBB-37C7-8F1E-AA81-624CB4720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530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5257" name="AutoShape 25">
            <a:extLst>
              <a:ext uri="{FF2B5EF4-FFF2-40B4-BE49-F238E27FC236}">
                <a16:creationId xmlns:a16="http://schemas.microsoft.com/office/drawing/2014/main" id="{5CAF57A9-C8DF-AC60-33BF-F3E58DB13972}"/>
              </a:ext>
            </a:extLst>
          </p:cNvPr>
          <p:cNvSpPr>
            <a:spLocks/>
          </p:cNvSpPr>
          <p:nvPr/>
        </p:nvSpPr>
        <p:spPr bwMode="auto">
          <a:xfrm rot="-5400000">
            <a:off x="1219200" y="2209800"/>
            <a:ext cx="533400" cy="2057400"/>
          </a:xfrm>
          <a:prstGeom prst="leftBrace">
            <a:avLst>
              <a:gd name="adj1" fmla="val 3214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00CA23-C81C-6042-E192-937AC2A1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49D3374F-FB43-5BDC-A164-56E8ADB50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19263"/>
            <a:ext cx="63246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Find approximate midpoint of subarray: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0C1C207-A379-4D3A-84BF-04DB6DAD4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Search for target = 7</a:t>
            </a:r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1D90899C-0F0B-8D01-2715-0B5CB5529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657600"/>
            <a:ext cx="3135313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Visit root of subtree: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6261" name="Rectangle 5">
            <a:extLst>
              <a:ext uri="{FF2B5EF4-FFF2-40B4-BE49-F238E27FC236}">
                <a16:creationId xmlns:a16="http://schemas.microsoft.com/office/drawing/2014/main" id="{A313E80F-DA01-95DE-7652-EE84EF658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6262" name="Rectangle 6">
            <a:extLst>
              <a:ext uri="{FF2B5EF4-FFF2-40B4-BE49-F238E27FC236}">
                <a16:creationId xmlns:a16="http://schemas.microsoft.com/office/drawing/2014/main" id="{827DC9FE-DC6D-738F-58FF-777D9E808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22513"/>
            <a:ext cx="685800" cy="573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6263" name="Rectangle 7">
            <a:extLst>
              <a:ext uri="{FF2B5EF4-FFF2-40B4-BE49-F238E27FC236}">
                <a16:creationId xmlns:a16="http://schemas.microsoft.com/office/drawing/2014/main" id="{1218CC7D-6729-8966-7A17-B09CB468F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6264" name="Rectangle 8">
            <a:extLst>
              <a:ext uri="{FF2B5EF4-FFF2-40B4-BE49-F238E27FC236}">
                <a16:creationId xmlns:a16="http://schemas.microsoft.com/office/drawing/2014/main" id="{4C890397-0E9A-CD61-4BE7-E8E0B9503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6265" name="Rectangle 9">
            <a:extLst>
              <a:ext uri="{FF2B5EF4-FFF2-40B4-BE49-F238E27FC236}">
                <a16:creationId xmlns:a16="http://schemas.microsoft.com/office/drawing/2014/main" id="{7AAAE4E0-8E24-9DB9-83E6-8F824EE00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6266" name="Rectangle 10">
            <a:extLst>
              <a:ext uri="{FF2B5EF4-FFF2-40B4-BE49-F238E27FC236}">
                <a16:creationId xmlns:a16="http://schemas.microsoft.com/office/drawing/2014/main" id="{AD2BA192-CBBF-9580-3BD3-E1F428474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6267" name="Rectangle 11">
            <a:extLst>
              <a:ext uri="{FF2B5EF4-FFF2-40B4-BE49-F238E27FC236}">
                <a16:creationId xmlns:a16="http://schemas.microsoft.com/office/drawing/2014/main" id="{5E4C2AB1-90B9-3F98-FC1D-892FB455B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6268" name="Line 12">
            <a:extLst>
              <a:ext uri="{FF2B5EF4-FFF2-40B4-BE49-F238E27FC236}">
                <a16:creationId xmlns:a16="http://schemas.microsoft.com/office/drawing/2014/main" id="{30DC83CA-00D9-2B63-69EA-62EF876C5C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6938" y="4519613"/>
            <a:ext cx="966787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9" name="Line 13">
            <a:extLst>
              <a:ext uri="{FF2B5EF4-FFF2-40B4-BE49-F238E27FC236}">
                <a16:creationId xmlns:a16="http://schemas.microsoft.com/office/drawing/2014/main" id="{72FA1653-4853-D5D3-427A-D13C39B3B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4519613"/>
            <a:ext cx="966788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0" name="Line 14">
            <a:extLst>
              <a:ext uri="{FF2B5EF4-FFF2-40B4-BE49-F238E27FC236}">
                <a16:creationId xmlns:a16="http://schemas.microsoft.com/office/drawing/2014/main" id="{A9219724-09C7-83BC-E541-48EE561660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5006975"/>
            <a:ext cx="398462" cy="608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1" name="Line 15">
            <a:extLst>
              <a:ext uri="{FF2B5EF4-FFF2-40B4-BE49-F238E27FC236}">
                <a16:creationId xmlns:a16="http://schemas.microsoft.com/office/drawing/2014/main" id="{56467127-0A34-C0BD-434B-E1A7AD7E99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9788" y="5006975"/>
            <a:ext cx="569912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2" name="Line 16">
            <a:extLst>
              <a:ext uri="{FF2B5EF4-FFF2-40B4-BE49-F238E27FC236}">
                <a16:creationId xmlns:a16="http://schemas.microsoft.com/office/drawing/2014/main" id="{4D0CD6C8-C086-C7DD-EFD2-838CFDACC9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0" y="4824413"/>
            <a:ext cx="627063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3" name="Line 17">
            <a:extLst>
              <a:ext uri="{FF2B5EF4-FFF2-40B4-BE49-F238E27FC236}">
                <a16:creationId xmlns:a16="http://schemas.microsoft.com/office/drawing/2014/main" id="{B2F018E5-2D7C-8E06-77A3-734FF11AC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824413"/>
            <a:ext cx="625475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4" name="Rectangle 18">
            <a:extLst>
              <a:ext uri="{FF2B5EF4-FFF2-40B4-BE49-F238E27FC236}">
                <a16:creationId xmlns:a16="http://schemas.microsoft.com/office/drawing/2014/main" id="{478040AF-CDD2-FCC0-6057-8DE6FDA1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6275" name="Rectangle 19">
            <a:extLst>
              <a:ext uri="{FF2B5EF4-FFF2-40B4-BE49-F238E27FC236}">
                <a16:creationId xmlns:a16="http://schemas.microsoft.com/office/drawing/2014/main" id="{804D5C7B-9392-B19E-CC75-016D660D2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02163"/>
            <a:ext cx="609600" cy="525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6276" name="Rectangle 20">
            <a:extLst>
              <a:ext uri="{FF2B5EF4-FFF2-40B4-BE49-F238E27FC236}">
                <a16:creationId xmlns:a16="http://schemas.microsoft.com/office/drawing/2014/main" id="{F57C745F-F42C-739F-33B2-13DAFE332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6277" name="Rectangle 21">
            <a:extLst>
              <a:ext uri="{FF2B5EF4-FFF2-40B4-BE49-F238E27FC236}">
                <a16:creationId xmlns:a16="http://schemas.microsoft.com/office/drawing/2014/main" id="{BDC809DA-44CA-D1B2-23A0-F4FC00DA5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216400"/>
            <a:ext cx="609600" cy="5270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6278" name="Rectangle 22">
            <a:extLst>
              <a:ext uri="{FF2B5EF4-FFF2-40B4-BE49-F238E27FC236}">
                <a16:creationId xmlns:a16="http://schemas.microsoft.com/office/drawing/2014/main" id="{7BC76C47-C9C3-E5D2-ED6A-3EE0168E9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4530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6279" name="Rectangle 23">
            <a:extLst>
              <a:ext uri="{FF2B5EF4-FFF2-40B4-BE49-F238E27FC236}">
                <a16:creationId xmlns:a16="http://schemas.microsoft.com/office/drawing/2014/main" id="{1B7C7A75-A0A5-7A48-8F1E-D49230227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021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6280" name="Rectangle 24">
            <a:extLst>
              <a:ext uri="{FF2B5EF4-FFF2-40B4-BE49-F238E27FC236}">
                <a16:creationId xmlns:a16="http://schemas.microsoft.com/office/drawing/2014/main" id="{4FE772B0-5AE1-FA26-4837-082E1805A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530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6281" name="AutoShape 25">
            <a:extLst>
              <a:ext uri="{FF2B5EF4-FFF2-40B4-BE49-F238E27FC236}">
                <a16:creationId xmlns:a16="http://schemas.microsoft.com/office/drawing/2014/main" id="{D480AC5F-535C-807E-CE95-275FF40BBA22}"/>
              </a:ext>
            </a:extLst>
          </p:cNvPr>
          <p:cNvSpPr>
            <a:spLocks/>
          </p:cNvSpPr>
          <p:nvPr/>
        </p:nvSpPr>
        <p:spPr bwMode="auto">
          <a:xfrm rot="-5400000">
            <a:off x="1219200" y="2209800"/>
            <a:ext cx="533400" cy="2057400"/>
          </a:xfrm>
          <a:prstGeom prst="leftBrace">
            <a:avLst>
              <a:gd name="adj1" fmla="val 3214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0CBB6C-078A-94DB-5325-BA18C259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6E0D1FC-631F-FF2E-DC6A-6398D6D5A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Problem: Search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190FD49-4946-0F22-14CE-77CB51C7A4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We are given a list of records.  </a:t>
            </a:r>
          </a:p>
          <a:p>
            <a:r>
              <a:rPr lang="en-US" altLang="en-US"/>
              <a:t>Each record has an associated key.</a:t>
            </a:r>
          </a:p>
          <a:p>
            <a:r>
              <a:rPr lang="en-US" altLang="en-US"/>
              <a:t>Give efficient algorithm for searching for a record containing a particular key.</a:t>
            </a:r>
          </a:p>
          <a:p>
            <a:r>
              <a:rPr lang="en-US" altLang="en-US"/>
              <a:t>Efficiency is quantified in terms of average time analysis (number of comparisons) to retrieve an item.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2410A8-63C4-9452-934A-2692BD53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>
            <a:extLst>
              <a:ext uri="{FF2B5EF4-FFF2-40B4-BE49-F238E27FC236}">
                <a16:creationId xmlns:a16="http://schemas.microsoft.com/office/drawing/2014/main" id="{9E3B0191-A9F6-66A5-FBF5-329335590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19263"/>
            <a:ext cx="63246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Search right subarray: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E881698F-7421-87DB-8EED-C6C5D31550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Search for target = 7</a:t>
            </a:r>
          </a:p>
        </p:txBody>
      </p:sp>
      <p:sp>
        <p:nvSpPr>
          <p:cNvPr id="97284" name="Text Box 4">
            <a:extLst>
              <a:ext uri="{FF2B5EF4-FFF2-40B4-BE49-F238E27FC236}">
                <a16:creationId xmlns:a16="http://schemas.microsoft.com/office/drawing/2014/main" id="{1FD74E1D-0708-4FF5-BBFD-0C53C45CA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657600"/>
            <a:ext cx="31242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Search right subtree: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EFB0B6A5-FD1C-5F15-E3B6-B754A6F24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7286" name="Rectangle 6">
            <a:extLst>
              <a:ext uri="{FF2B5EF4-FFF2-40B4-BE49-F238E27FC236}">
                <a16:creationId xmlns:a16="http://schemas.microsoft.com/office/drawing/2014/main" id="{D326B8FC-5AE5-79FF-DBE7-4554CDC2F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7287" name="Rectangle 7">
            <a:extLst>
              <a:ext uri="{FF2B5EF4-FFF2-40B4-BE49-F238E27FC236}">
                <a16:creationId xmlns:a16="http://schemas.microsoft.com/office/drawing/2014/main" id="{4D7F27A3-50C6-470B-CEE9-183CABFCD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22513"/>
            <a:ext cx="685800" cy="573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7288" name="Rectangle 8">
            <a:extLst>
              <a:ext uri="{FF2B5EF4-FFF2-40B4-BE49-F238E27FC236}">
                <a16:creationId xmlns:a16="http://schemas.microsoft.com/office/drawing/2014/main" id="{A996A976-605A-1797-3704-C9E7E99A4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7289" name="Rectangle 9">
            <a:extLst>
              <a:ext uri="{FF2B5EF4-FFF2-40B4-BE49-F238E27FC236}">
                <a16:creationId xmlns:a16="http://schemas.microsoft.com/office/drawing/2014/main" id="{FDA058F9-C376-BC39-F4CA-33890BF6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7290" name="Rectangle 10">
            <a:extLst>
              <a:ext uri="{FF2B5EF4-FFF2-40B4-BE49-F238E27FC236}">
                <a16:creationId xmlns:a16="http://schemas.microsoft.com/office/drawing/2014/main" id="{023A2D96-33F9-2604-A135-51A9295B3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7291" name="Rectangle 11">
            <a:extLst>
              <a:ext uri="{FF2B5EF4-FFF2-40B4-BE49-F238E27FC236}">
                <a16:creationId xmlns:a16="http://schemas.microsoft.com/office/drawing/2014/main" id="{E09742A9-5375-6576-FE58-2DD268C9C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322513"/>
            <a:ext cx="685800" cy="573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7292" name="Line 12">
            <a:extLst>
              <a:ext uri="{FF2B5EF4-FFF2-40B4-BE49-F238E27FC236}">
                <a16:creationId xmlns:a16="http://schemas.microsoft.com/office/drawing/2014/main" id="{619DEE5F-A46A-A793-241E-2A80F12548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6938" y="4519613"/>
            <a:ext cx="966787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3" name="Line 13">
            <a:extLst>
              <a:ext uri="{FF2B5EF4-FFF2-40B4-BE49-F238E27FC236}">
                <a16:creationId xmlns:a16="http://schemas.microsoft.com/office/drawing/2014/main" id="{C2567FF5-740C-715A-B1BA-F43E488571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4519613"/>
            <a:ext cx="966788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4" name="Line 14">
            <a:extLst>
              <a:ext uri="{FF2B5EF4-FFF2-40B4-BE49-F238E27FC236}">
                <a16:creationId xmlns:a16="http://schemas.microsoft.com/office/drawing/2014/main" id="{2A2A260C-FEFD-E273-25C1-91DFE9A3DF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5006975"/>
            <a:ext cx="398462" cy="608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5" name="Line 15">
            <a:extLst>
              <a:ext uri="{FF2B5EF4-FFF2-40B4-BE49-F238E27FC236}">
                <a16:creationId xmlns:a16="http://schemas.microsoft.com/office/drawing/2014/main" id="{8478DD71-E6F0-5522-C685-5C07C4D020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9788" y="5006975"/>
            <a:ext cx="569912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6" name="Line 16">
            <a:extLst>
              <a:ext uri="{FF2B5EF4-FFF2-40B4-BE49-F238E27FC236}">
                <a16:creationId xmlns:a16="http://schemas.microsoft.com/office/drawing/2014/main" id="{F3F0A135-DDAE-FFF2-FE55-6BBAF2C412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3500" y="4824413"/>
            <a:ext cx="627063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7" name="Line 17">
            <a:extLst>
              <a:ext uri="{FF2B5EF4-FFF2-40B4-BE49-F238E27FC236}">
                <a16:creationId xmlns:a16="http://schemas.microsoft.com/office/drawing/2014/main" id="{DF856036-2D63-6595-3315-2475706AF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824413"/>
            <a:ext cx="625475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8" name="Rectangle 18">
            <a:extLst>
              <a:ext uri="{FF2B5EF4-FFF2-40B4-BE49-F238E27FC236}">
                <a16:creationId xmlns:a16="http://schemas.microsoft.com/office/drawing/2014/main" id="{457DB474-6CA9-3100-1BE2-9C79549D8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92750"/>
            <a:ext cx="609600" cy="5270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97299" name="Rectangle 19">
            <a:extLst>
              <a:ext uri="{FF2B5EF4-FFF2-40B4-BE49-F238E27FC236}">
                <a16:creationId xmlns:a16="http://schemas.microsoft.com/office/drawing/2014/main" id="{844FAA00-DC83-6EAB-CEE8-78C5C6D38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021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97300" name="Rectangle 20">
            <a:extLst>
              <a:ext uri="{FF2B5EF4-FFF2-40B4-BE49-F238E27FC236}">
                <a16:creationId xmlns:a16="http://schemas.microsoft.com/office/drawing/2014/main" id="{495A7814-ED72-3564-CB6E-B46EB7AAF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492750"/>
            <a:ext cx="609600" cy="527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97301" name="Rectangle 21">
            <a:extLst>
              <a:ext uri="{FF2B5EF4-FFF2-40B4-BE49-F238E27FC236}">
                <a16:creationId xmlns:a16="http://schemas.microsoft.com/office/drawing/2014/main" id="{194BB54E-4F17-A63E-BD2A-4057CB018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216400"/>
            <a:ext cx="609600" cy="5270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7302" name="Rectangle 22">
            <a:extLst>
              <a:ext uri="{FF2B5EF4-FFF2-40B4-BE49-F238E27FC236}">
                <a16:creationId xmlns:a16="http://schemas.microsoft.com/office/drawing/2014/main" id="{7E7D28BF-AD2B-65FB-FAFC-7F9C00116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4530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7303" name="Rectangle 23">
            <a:extLst>
              <a:ext uri="{FF2B5EF4-FFF2-40B4-BE49-F238E27FC236}">
                <a16:creationId xmlns:a16="http://schemas.microsoft.com/office/drawing/2014/main" id="{3D20F997-F528-6A29-16ED-9982C1E93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021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33</a:t>
            </a:r>
          </a:p>
        </p:txBody>
      </p:sp>
      <p:sp>
        <p:nvSpPr>
          <p:cNvPr id="97304" name="Rectangle 24">
            <a:extLst>
              <a:ext uri="{FF2B5EF4-FFF2-40B4-BE49-F238E27FC236}">
                <a16:creationId xmlns:a16="http://schemas.microsoft.com/office/drawing/2014/main" id="{ABB940CD-CAD7-D3F1-6528-6EA3214A5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53063"/>
            <a:ext cx="609600" cy="5254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53</a:t>
            </a:r>
          </a:p>
        </p:txBody>
      </p:sp>
      <p:sp>
        <p:nvSpPr>
          <p:cNvPr id="97305" name="AutoShape 25">
            <a:extLst>
              <a:ext uri="{FF2B5EF4-FFF2-40B4-BE49-F238E27FC236}">
                <a16:creationId xmlns:a16="http://schemas.microsoft.com/office/drawing/2014/main" id="{E7F8926D-7349-B9D3-8B6C-6971DEAED1BC}"/>
              </a:ext>
            </a:extLst>
          </p:cNvPr>
          <p:cNvSpPr>
            <a:spLocks/>
          </p:cNvSpPr>
          <p:nvPr/>
        </p:nvSpPr>
        <p:spPr bwMode="auto">
          <a:xfrm rot="-5400000">
            <a:off x="1905000" y="2895600"/>
            <a:ext cx="533400" cy="685800"/>
          </a:xfrm>
          <a:prstGeom prst="leftBrace">
            <a:avLst>
              <a:gd name="adj1" fmla="val 1071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45087F-487B-00EA-B006-9E984CAC6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1B57F718-CED4-DD5B-F7D5-667609398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Search: Analysis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8980998B-63C3-3059-6F74-87C242AD38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Worst case complexity? 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What is the maximum depth of recursive calls in binary search as function of </a:t>
            </a:r>
            <a:r>
              <a:rPr lang="en-US" altLang="en-US" i="1"/>
              <a:t>n</a:t>
            </a:r>
            <a:r>
              <a:rPr lang="en-US" altLang="en-US"/>
              <a:t>?</a:t>
            </a:r>
          </a:p>
          <a:p>
            <a:pPr>
              <a:lnSpc>
                <a:spcPct val="90000"/>
              </a:lnSpc>
            </a:pPr>
            <a:r>
              <a:rPr lang="en-US" altLang="en-US"/>
              <a:t>Each level in the recursion, we split the array in half (divide by two). 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Therefore maximum recursion depth is floor(log</a:t>
            </a:r>
            <a:r>
              <a:rPr lang="en-US" altLang="en-US" baseline="-25000"/>
              <a:t>2</a:t>
            </a:r>
            <a:r>
              <a:rPr lang="en-US" altLang="en-US" i="1"/>
              <a:t>n</a:t>
            </a:r>
            <a:r>
              <a:rPr lang="en-US" altLang="en-US"/>
              <a:t>) and worst case = O(log</a:t>
            </a:r>
            <a:r>
              <a:rPr lang="en-US" altLang="en-US" baseline="-25000"/>
              <a:t>2</a:t>
            </a:r>
            <a:r>
              <a:rPr lang="en-US" altLang="en-US" i="1"/>
              <a:t>n</a:t>
            </a:r>
            <a:r>
              <a:rPr lang="en-US" altLang="en-US"/>
              <a:t>).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Average case is also = O(log</a:t>
            </a:r>
            <a:r>
              <a:rPr lang="en-US" altLang="en-US" baseline="-25000"/>
              <a:t>2</a:t>
            </a:r>
            <a:r>
              <a:rPr lang="en-US" altLang="en-US" i="1"/>
              <a:t>n</a:t>
            </a:r>
            <a:r>
              <a:rPr lang="en-US" altLang="en-US"/>
              <a:t>).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33AEC1-768B-BB6A-AB0D-221A06C6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72728DBA-5A46-B14C-81F3-496CC846F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Can we do better than O(log</a:t>
            </a:r>
            <a:r>
              <a:rPr lang="en-US" altLang="en-US" baseline="-25000"/>
              <a:t>2</a:t>
            </a:r>
            <a:r>
              <a:rPr lang="en-US" altLang="en-US"/>
              <a:t>n)?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AAE8A43-2B5D-DB73-1AD6-ACD858DE00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153400" cy="4114800"/>
          </a:xfrm>
        </p:spPr>
        <p:txBody>
          <a:bodyPr/>
          <a:lstStyle/>
          <a:p>
            <a:r>
              <a:rPr lang="en-US" altLang="en-US" sz="2800" dirty="0"/>
              <a:t>Average and worst case of Linear search = O(n)</a:t>
            </a:r>
          </a:p>
          <a:p>
            <a:r>
              <a:rPr lang="en-US" altLang="en-US" sz="2800" dirty="0"/>
              <a:t>Average and worst case of binary search = O(log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n)</a:t>
            </a:r>
          </a:p>
          <a:p>
            <a:endParaRPr lang="en-US" altLang="en-US" sz="2800" dirty="0"/>
          </a:p>
          <a:p>
            <a:r>
              <a:rPr lang="en-US" altLang="en-US" sz="2800" dirty="0"/>
              <a:t>Can we do better than this? </a:t>
            </a:r>
          </a:p>
          <a:p>
            <a:pPr lvl="1">
              <a:buFontTx/>
              <a:buNone/>
            </a:pPr>
            <a:endParaRPr lang="en-US" altLang="en-US" sz="2400" dirty="0"/>
          </a:p>
          <a:p>
            <a:pPr lvl="1"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YES.  Use a hash table!</a:t>
            </a:r>
          </a:p>
          <a:p>
            <a:pPr lvl="1"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We will discuss it in coming lectures</a:t>
            </a:r>
            <a:endParaRPr lang="en-US" alt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EA06A2-315F-ADA5-7D6E-D74EA4686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55A059-EF21-89F0-2CC9-63EDA922F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Search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36EF063-18C5-7C41-2094-BA4853633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54263"/>
            <a:ext cx="5930900" cy="117951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1C1C81AD-1D59-1DDF-88A0-BE1AD99700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1475" y="2360613"/>
            <a:ext cx="0" cy="117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EA24FF7E-F74D-ACB3-3F24-BF8D0ECE9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8925" y="2360613"/>
            <a:ext cx="0" cy="117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A1202922-CE42-2670-966E-31E74C68B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2360613"/>
            <a:ext cx="1588" cy="117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E504AA3E-B4B1-8156-4B11-1B546BC81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650" y="2365375"/>
            <a:ext cx="0" cy="1166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155AF4AA-8BEC-6A9E-8CC3-0C9464E51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8100" y="2365375"/>
            <a:ext cx="0" cy="1166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439A9535-38CB-4FA7-B32C-AB8DB9A41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1828800"/>
            <a:ext cx="72231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200367E1-168F-0B72-C7E1-0DF56FC1E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1828800"/>
            <a:ext cx="722312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0AB664EE-FFAD-536D-A2E3-5BE9E4128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1828800"/>
            <a:ext cx="722312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BD71C533-CE7C-3BEF-7569-EA364C54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1950" y="1828800"/>
            <a:ext cx="72072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6B9D7AD9-4FC5-073C-E93B-BA42193D1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0" y="1828800"/>
            <a:ext cx="7239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4112" name="Rectangle 16">
            <a:extLst>
              <a:ext uri="{FF2B5EF4-FFF2-40B4-BE49-F238E27FC236}">
                <a16:creationId xmlns:a16="http://schemas.microsoft.com/office/drawing/2014/main" id="{536D9C47-13F0-E2CB-37CC-F28522D4F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213" y="2365375"/>
            <a:ext cx="1169987" cy="11684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Rectangle 17">
            <a:extLst>
              <a:ext uri="{FF2B5EF4-FFF2-40B4-BE49-F238E27FC236}">
                <a16:creationId xmlns:a16="http://schemas.microsoft.com/office/drawing/2014/main" id="{2741C0F3-1F3E-748C-6D7A-CC65F0811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833563"/>
            <a:ext cx="10620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panose="020B0604020202020204" pitchFamily="34" charset="0"/>
              </a:rPr>
              <a:t>[ 700 ]</a:t>
            </a:r>
          </a:p>
        </p:txBody>
      </p:sp>
      <p:grpSp>
        <p:nvGrpSpPr>
          <p:cNvPr id="4114" name="Group 18">
            <a:extLst>
              <a:ext uri="{FF2B5EF4-FFF2-40B4-BE49-F238E27FC236}">
                <a16:creationId xmlns:a16="http://schemas.microsoft.com/office/drawing/2014/main" id="{EC612018-8398-43D0-7A12-6F9F429C96A8}"/>
              </a:ext>
            </a:extLst>
          </p:cNvPr>
          <p:cNvGrpSpPr>
            <a:grpSpLocks/>
          </p:cNvGrpSpPr>
          <p:nvPr/>
        </p:nvGrpSpPr>
        <p:grpSpPr bwMode="auto">
          <a:xfrm>
            <a:off x="5335588" y="2563813"/>
            <a:ext cx="671512" cy="771525"/>
            <a:chOff x="2897" y="3449"/>
            <a:chExt cx="326" cy="327"/>
          </a:xfrm>
        </p:grpSpPr>
        <p:sp>
          <p:nvSpPr>
            <p:cNvPr id="4115" name="Rectangle 19">
              <a:extLst>
                <a:ext uri="{FF2B5EF4-FFF2-40B4-BE49-F238E27FC236}">
                  <a16:creationId xmlns:a16="http://schemas.microsoft.com/office/drawing/2014/main" id="{73EB8655-8D41-B53F-A4C7-4CD192FA2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3449"/>
              <a:ext cx="326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143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2286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3429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4572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9144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13716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18288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22860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500" b="1">
                  <a:latin typeface="Arial" panose="020B0604020202020204" pitchFamily="34" charset="0"/>
                </a:rPr>
                <a:t>Number    506643548</a:t>
              </a:r>
            </a:p>
          </p:txBody>
        </p:sp>
        <p:pic>
          <p:nvPicPr>
            <p:cNvPr id="4116" name="Picture 20">
              <a:extLst>
                <a:ext uri="{FF2B5EF4-FFF2-40B4-BE49-F238E27FC236}">
                  <a16:creationId xmlns:a16="http://schemas.microsoft.com/office/drawing/2014/main" id="{6AA32D32-9D6E-B06E-F85C-547E0AB3E7F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5910" b="42465"/>
            <a:stretch>
              <a:fillRect/>
            </a:stretch>
          </p:blipFill>
          <p:spPr bwMode="auto">
            <a:xfrm>
              <a:off x="2945" y="3524"/>
              <a:ext cx="25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17" name="Group 21">
            <a:extLst>
              <a:ext uri="{FF2B5EF4-FFF2-40B4-BE49-F238E27FC236}">
                <a16:creationId xmlns:a16="http://schemas.microsoft.com/office/drawing/2014/main" id="{09C15821-57E6-4424-1E7F-C04C6AEB8F67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2525713"/>
            <a:ext cx="730250" cy="847725"/>
            <a:chOff x="1778" y="3433"/>
            <a:chExt cx="355" cy="359"/>
          </a:xfrm>
        </p:grpSpPr>
        <p:sp>
          <p:nvSpPr>
            <p:cNvPr id="4118" name="Rectangle 22">
              <a:extLst>
                <a:ext uri="{FF2B5EF4-FFF2-40B4-BE49-F238E27FC236}">
                  <a16:creationId xmlns:a16="http://schemas.microsoft.com/office/drawing/2014/main" id="{D073AA0D-0B85-88B3-EC47-6C6BB4688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" y="3433"/>
              <a:ext cx="326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143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2286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3429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4572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9144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13716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18288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22860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500" b="1">
                  <a:latin typeface="Arial" panose="020B0604020202020204" pitchFamily="34" charset="0"/>
                </a:rPr>
                <a:t>Number    233667136</a:t>
              </a:r>
            </a:p>
          </p:txBody>
        </p:sp>
        <p:pic>
          <p:nvPicPr>
            <p:cNvPr id="4119" name="Picture 23">
              <a:extLst>
                <a:ext uri="{FF2B5EF4-FFF2-40B4-BE49-F238E27FC236}">
                  <a16:creationId xmlns:a16="http://schemas.microsoft.com/office/drawing/2014/main" id="{927289AF-EF6C-8F9A-DD2C-0B01B4F307D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" y="3488"/>
              <a:ext cx="327" cy="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20" name="Group 24">
            <a:extLst>
              <a:ext uri="{FF2B5EF4-FFF2-40B4-BE49-F238E27FC236}">
                <a16:creationId xmlns:a16="http://schemas.microsoft.com/office/drawing/2014/main" id="{8622FD31-2BF2-837A-5BA9-4DC1BE4625FC}"/>
              </a:ext>
            </a:extLst>
          </p:cNvPr>
          <p:cNvGrpSpPr>
            <a:grpSpLocks/>
          </p:cNvGrpSpPr>
          <p:nvPr/>
        </p:nvGrpSpPr>
        <p:grpSpPr bwMode="auto">
          <a:xfrm>
            <a:off x="1841500" y="2519363"/>
            <a:ext cx="727075" cy="858837"/>
            <a:chOff x="1201" y="3430"/>
            <a:chExt cx="353" cy="364"/>
          </a:xfrm>
        </p:grpSpPr>
        <p:sp>
          <p:nvSpPr>
            <p:cNvPr id="4121" name="Rectangle 25">
              <a:extLst>
                <a:ext uri="{FF2B5EF4-FFF2-40B4-BE49-F238E27FC236}">
                  <a16:creationId xmlns:a16="http://schemas.microsoft.com/office/drawing/2014/main" id="{2ADD8F14-9C72-2206-80E6-B82E4CDAA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3430"/>
              <a:ext cx="301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143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2286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3429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4572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9144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13716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18288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22860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500" b="1">
                  <a:latin typeface="Arial" panose="020B0604020202020204" pitchFamily="34" charset="0"/>
                </a:rPr>
                <a:t>Number 281942902</a:t>
              </a:r>
            </a:p>
          </p:txBody>
        </p:sp>
        <p:pic>
          <p:nvPicPr>
            <p:cNvPr id="4122" name="Picture 26">
              <a:extLst>
                <a:ext uri="{FF2B5EF4-FFF2-40B4-BE49-F238E27FC236}">
                  <a16:creationId xmlns:a16="http://schemas.microsoft.com/office/drawing/2014/main" id="{3EF8D940-CF67-9EF6-B710-D5DE5FF412F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" y="3493"/>
              <a:ext cx="335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23" name="Group 27">
            <a:extLst>
              <a:ext uri="{FF2B5EF4-FFF2-40B4-BE49-F238E27FC236}">
                <a16:creationId xmlns:a16="http://schemas.microsoft.com/office/drawing/2014/main" id="{A79173FD-C72A-CD97-746A-5817816FB070}"/>
              </a:ext>
            </a:extLst>
          </p:cNvPr>
          <p:cNvGrpSpPr>
            <a:grpSpLocks/>
          </p:cNvGrpSpPr>
          <p:nvPr/>
        </p:nvGrpSpPr>
        <p:grpSpPr bwMode="auto">
          <a:xfrm>
            <a:off x="7412038" y="2570163"/>
            <a:ext cx="942975" cy="755650"/>
            <a:chOff x="4891" y="3452"/>
            <a:chExt cx="458" cy="320"/>
          </a:xfrm>
        </p:grpSpPr>
        <p:sp>
          <p:nvSpPr>
            <p:cNvPr id="4124" name="Rectangle 28">
              <a:extLst>
                <a:ext uri="{FF2B5EF4-FFF2-40B4-BE49-F238E27FC236}">
                  <a16:creationId xmlns:a16="http://schemas.microsoft.com/office/drawing/2014/main" id="{1252BFAB-5088-6627-E6EB-B0F57FEF5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" y="3452"/>
              <a:ext cx="301" cy="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143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2286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3429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4572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9144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13716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18288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22860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500" b="1">
                  <a:latin typeface="Arial" panose="020B0604020202020204" pitchFamily="34" charset="0"/>
                </a:rPr>
                <a:t>Number 155778322</a:t>
              </a:r>
            </a:p>
          </p:txBody>
        </p:sp>
        <p:pic>
          <p:nvPicPr>
            <p:cNvPr id="4125" name="Picture 29">
              <a:extLst>
                <a:ext uri="{FF2B5EF4-FFF2-40B4-BE49-F238E27FC236}">
                  <a16:creationId xmlns:a16="http://schemas.microsoft.com/office/drawing/2014/main" id="{EA7B89E1-4143-0C69-93D4-B25B72FAEFB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3265"/>
            <a:stretch>
              <a:fillRect/>
            </a:stretch>
          </p:blipFill>
          <p:spPr bwMode="auto">
            <a:xfrm>
              <a:off x="4891" y="3500"/>
              <a:ext cx="458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126" name="Group 30">
            <a:extLst>
              <a:ext uri="{FF2B5EF4-FFF2-40B4-BE49-F238E27FC236}">
                <a16:creationId xmlns:a16="http://schemas.microsoft.com/office/drawing/2014/main" id="{CF06D179-CFCF-3CCE-EE7A-145338DDFF4E}"/>
              </a:ext>
            </a:extLst>
          </p:cNvPr>
          <p:cNvGrpSpPr>
            <a:grpSpLocks/>
          </p:cNvGrpSpPr>
          <p:nvPr/>
        </p:nvGrpSpPr>
        <p:grpSpPr bwMode="auto">
          <a:xfrm>
            <a:off x="4186238" y="2549525"/>
            <a:ext cx="749300" cy="830263"/>
            <a:chOff x="2339" y="3443"/>
            <a:chExt cx="364" cy="352"/>
          </a:xfrm>
        </p:grpSpPr>
        <p:pic>
          <p:nvPicPr>
            <p:cNvPr id="4127" name="Picture 31">
              <a:extLst>
                <a:ext uri="{FF2B5EF4-FFF2-40B4-BE49-F238E27FC236}">
                  <a16:creationId xmlns:a16="http://schemas.microsoft.com/office/drawing/2014/main" id="{58005EE9-1E9E-2FFD-34E0-B23AE2D2385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12" b="42639"/>
            <a:stretch>
              <a:fillRect/>
            </a:stretch>
          </p:blipFill>
          <p:spPr bwMode="auto">
            <a:xfrm>
              <a:off x="2369" y="3495"/>
              <a:ext cx="334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28" name="Rectangle 32">
              <a:extLst>
                <a:ext uri="{FF2B5EF4-FFF2-40B4-BE49-F238E27FC236}">
                  <a16:creationId xmlns:a16="http://schemas.microsoft.com/office/drawing/2014/main" id="{9A9040B8-5947-630A-43AD-A471CEC79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" y="3443"/>
              <a:ext cx="301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143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2286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3429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4572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9144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13716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18288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22860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500" b="1">
                  <a:latin typeface="Arial" panose="020B0604020202020204" pitchFamily="34" charset="0"/>
                </a:rPr>
                <a:t>Number 580625685</a:t>
              </a:r>
            </a:p>
          </p:txBody>
        </p:sp>
      </p:grpSp>
      <p:grpSp>
        <p:nvGrpSpPr>
          <p:cNvPr id="4129" name="Group 33">
            <a:extLst>
              <a:ext uri="{FF2B5EF4-FFF2-40B4-BE49-F238E27FC236}">
                <a16:creationId xmlns:a16="http://schemas.microsoft.com/office/drawing/2014/main" id="{17AD193D-2281-12F7-B256-968413AF13A4}"/>
              </a:ext>
            </a:extLst>
          </p:cNvPr>
          <p:cNvGrpSpPr>
            <a:grpSpLocks/>
          </p:cNvGrpSpPr>
          <p:nvPr/>
        </p:nvGrpSpPr>
        <p:grpSpPr bwMode="auto">
          <a:xfrm>
            <a:off x="652463" y="2554288"/>
            <a:ext cx="679450" cy="819150"/>
            <a:chOff x="3495" y="3436"/>
            <a:chExt cx="330" cy="347"/>
          </a:xfrm>
        </p:grpSpPr>
        <p:pic>
          <p:nvPicPr>
            <p:cNvPr id="4130" name="Picture 34">
              <a:extLst>
                <a:ext uri="{FF2B5EF4-FFF2-40B4-BE49-F238E27FC236}">
                  <a16:creationId xmlns:a16="http://schemas.microsoft.com/office/drawing/2014/main" id="{45CAACD8-A219-194B-0FD5-F031F2A70CC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0" y="3511"/>
              <a:ext cx="29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31" name="Rectangle 35">
              <a:extLst>
                <a:ext uri="{FF2B5EF4-FFF2-40B4-BE49-F238E27FC236}">
                  <a16:creationId xmlns:a16="http://schemas.microsoft.com/office/drawing/2014/main" id="{FA9C5203-0E1B-712E-6EF0-C5527FEDA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5" y="3436"/>
              <a:ext cx="300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143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2286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3429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457200" defTabSz="571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9144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13716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18288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2286000" defTabSz="571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500" b="1">
                  <a:latin typeface="Arial" panose="020B0604020202020204" pitchFamily="34" charset="0"/>
                </a:rPr>
                <a:t>Number 701466868</a:t>
              </a:r>
            </a:p>
          </p:txBody>
        </p:sp>
      </p:grpSp>
      <p:sp>
        <p:nvSpPr>
          <p:cNvPr id="4132" name="Text Box 36">
            <a:extLst>
              <a:ext uri="{FF2B5EF4-FFF2-40B4-BE49-F238E27FC236}">
                <a16:creationId xmlns:a16="http://schemas.microsoft.com/office/drawing/2014/main" id="{DB0FA801-B255-FB6B-409B-945258174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463" y="2276475"/>
            <a:ext cx="7445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/>
              <a:t>…</a:t>
            </a:r>
          </a:p>
        </p:txBody>
      </p:sp>
      <p:sp>
        <p:nvSpPr>
          <p:cNvPr id="4133" name="Rectangle 37">
            <a:extLst>
              <a:ext uri="{FF2B5EF4-FFF2-40B4-BE49-F238E27FC236}">
                <a16:creationId xmlns:a16="http://schemas.microsoft.com/office/drawing/2014/main" id="{8EB75069-849D-B2D2-7A80-471F7A90E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325" y="4306888"/>
            <a:ext cx="2589213" cy="247491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34" name="Picture 38">
            <a:extLst>
              <a:ext uri="{FF2B5EF4-FFF2-40B4-BE49-F238E27FC236}">
                <a16:creationId xmlns:a16="http://schemas.microsoft.com/office/drawing/2014/main" id="{E4103383-56F3-9996-33EB-72F59F84E867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90" b="42133"/>
          <a:stretch>
            <a:fillRect/>
          </a:stretch>
        </p:blipFill>
        <p:spPr bwMode="auto">
          <a:xfrm>
            <a:off x="6342063" y="4810125"/>
            <a:ext cx="2119312" cy="190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35" name="Oval 39">
            <a:extLst>
              <a:ext uri="{FF2B5EF4-FFF2-40B4-BE49-F238E27FC236}">
                <a16:creationId xmlns:a16="http://schemas.microsoft.com/office/drawing/2014/main" id="{B3C6F165-B79F-C6A5-D727-9E8F28711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350" y="4289425"/>
            <a:ext cx="1874838" cy="8588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Rectangle 40">
            <a:extLst>
              <a:ext uri="{FF2B5EF4-FFF2-40B4-BE49-F238E27FC236}">
                <a16:creationId xmlns:a16="http://schemas.microsoft.com/office/drawing/2014/main" id="{5AF2738E-1D04-0249-52A0-4CA1D4B17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7913" y="4498975"/>
            <a:ext cx="2251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1800" b="1">
                <a:latin typeface="Arial" panose="020B0604020202020204" pitchFamily="34" charset="0"/>
              </a:rPr>
              <a:t>Number 580625685</a:t>
            </a:r>
          </a:p>
        </p:txBody>
      </p:sp>
      <p:sp>
        <p:nvSpPr>
          <p:cNvPr id="4137" name="Text Box 41">
            <a:extLst>
              <a:ext uri="{FF2B5EF4-FFF2-40B4-BE49-F238E27FC236}">
                <a16:creationId xmlns:a16="http://schemas.microsoft.com/office/drawing/2014/main" id="{7660F8F7-A03D-F5CF-2960-10AAD66FD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83100"/>
            <a:ext cx="5486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Each record in list has an associated key.</a:t>
            </a:r>
          </a:p>
          <a:p>
            <a:r>
              <a:rPr lang="en-US" altLang="en-US"/>
              <a:t>In this example, the keys are ID numbers.</a:t>
            </a:r>
          </a:p>
          <a:p>
            <a:endParaRPr lang="en-US" altLang="en-US"/>
          </a:p>
          <a:p>
            <a:r>
              <a:rPr lang="en-US" altLang="en-US"/>
              <a:t>Given a particular key, how can we efficiently retrieve the record from the list?</a:t>
            </a:r>
          </a:p>
        </p:txBody>
      </p:sp>
      <p:sp>
        <p:nvSpPr>
          <p:cNvPr id="4141" name="Line 45">
            <a:extLst>
              <a:ext uri="{FF2B5EF4-FFF2-40B4-BE49-F238E27FC236}">
                <a16:creationId xmlns:a16="http://schemas.microsoft.com/office/drawing/2014/main" id="{8858B1EF-BE63-380A-2AAE-11D9977394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505200"/>
            <a:ext cx="1981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3" name="Line 47">
            <a:extLst>
              <a:ext uri="{FF2B5EF4-FFF2-40B4-BE49-F238E27FC236}">
                <a16:creationId xmlns:a16="http://schemas.microsoft.com/office/drawing/2014/main" id="{73E1FFF1-EB95-AAE5-D5AD-F80E69EF0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505200"/>
            <a:ext cx="3429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B5D50F-9E33-4F20-00F2-5B04B107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26">
            <a:extLst>
              <a:ext uri="{FF2B5EF4-FFF2-40B4-BE49-F238E27FC236}">
                <a16:creationId xmlns:a16="http://schemas.microsoft.com/office/drawing/2014/main" id="{15D665F8-9F94-4F54-6F49-C820D56F4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Linear Search</a:t>
            </a:r>
          </a:p>
        </p:txBody>
      </p:sp>
      <p:sp>
        <p:nvSpPr>
          <p:cNvPr id="71683" name="Rectangle 1027">
            <a:extLst>
              <a:ext uri="{FF2B5EF4-FFF2-40B4-BE49-F238E27FC236}">
                <a16:creationId xmlns:a16="http://schemas.microsoft.com/office/drawing/2014/main" id="{3DCA7D91-5797-B333-BC2F-7C596A121B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Step through array of records, one at a time.</a:t>
            </a:r>
          </a:p>
          <a:p>
            <a:r>
              <a:rPr lang="en-US" altLang="en-US"/>
              <a:t>Look for record with matching key.</a:t>
            </a:r>
          </a:p>
          <a:p>
            <a:r>
              <a:rPr lang="en-US" altLang="en-US"/>
              <a:t>Search stops when </a:t>
            </a:r>
          </a:p>
          <a:p>
            <a:pPr lvl="1"/>
            <a:r>
              <a:rPr lang="en-US" altLang="en-US"/>
              <a:t>record with matching key is found</a:t>
            </a:r>
          </a:p>
          <a:p>
            <a:pPr lvl="1"/>
            <a:r>
              <a:rPr lang="en-US" altLang="en-US"/>
              <a:t>or when search has examined all records without success.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F90B23-DDF6-E1AD-3D01-0F6F4A40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>
            <a:extLst>
              <a:ext uri="{FF2B5EF4-FFF2-40B4-BE49-F238E27FC236}">
                <a16:creationId xmlns:a16="http://schemas.microsoft.com/office/drawing/2014/main" id="{AED1F8DD-30DE-CBBE-7710-F8ACB4E30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Pseudocode for Linear Search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DB8D-0AF1-161C-57A6-EA6E3B37C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8DA5-8953-4C91-A588-401DECB8CE96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C558AB-D1A1-5465-2443-B743A7212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07" y="1354494"/>
            <a:ext cx="8321786" cy="41671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26">
            <a:extLst>
              <a:ext uri="{FF2B5EF4-FFF2-40B4-BE49-F238E27FC236}">
                <a16:creationId xmlns:a16="http://schemas.microsoft.com/office/drawing/2014/main" id="{2A687227-A8E0-4904-2055-B22F74B45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Linear Search Analysis</a:t>
            </a:r>
          </a:p>
        </p:txBody>
      </p:sp>
      <p:sp>
        <p:nvSpPr>
          <p:cNvPr id="73731" name="Rectangle 1027">
            <a:extLst>
              <a:ext uri="{FF2B5EF4-FFF2-40B4-BE49-F238E27FC236}">
                <a16:creationId xmlns:a16="http://schemas.microsoft.com/office/drawing/2014/main" id="{502EC297-9CF1-5B1A-DEFE-DC84A788E4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are the worst and average case running times for Linear search? </a:t>
            </a:r>
          </a:p>
          <a:p>
            <a:r>
              <a:rPr lang="en-US" altLang="en-US" dirty="0"/>
              <a:t>We must determine the O-notation for the number of operations required in search.</a:t>
            </a:r>
          </a:p>
          <a:p>
            <a:r>
              <a:rPr lang="en-US" altLang="en-US" dirty="0"/>
              <a:t>Number of operations depends on </a:t>
            </a:r>
            <a:r>
              <a:rPr lang="en-US" altLang="en-US" i="1" dirty="0"/>
              <a:t>n</a:t>
            </a:r>
            <a:r>
              <a:rPr lang="en-US" altLang="en-US" dirty="0"/>
              <a:t>, the number of entries in the list.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162357-DC2D-3ACB-223F-FA2CCC2A9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>
            <a:extLst>
              <a:ext uri="{FF2B5EF4-FFF2-40B4-BE49-F238E27FC236}">
                <a16:creationId xmlns:a16="http://schemas.microsoft.com/office/drawing/2014/main" id="{15CA82DD-AD3F-41D7-70CC-6D470FFE9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77200" cy="1143000"/>
          </a:xfrm>
        </p:spPr>
        <p:txBody>
          <a:bodyPr>
            <a:normAutofit/>
          </a:bodyPr>
          <a:lstStyle/>
          <a:p>
            <a:r>
              <a:rPr lang="en-US" altLang="en-US" dirty="0"/>
              <a:t>Worst Case Time for Linear Search</a:t>
            </a:r>
          </a:p>
        </p:txBody>
      </p:sp>
      <p:sp>
        <p:nvSpPr>
          <p:cNvPr id="74755" name="Rectangle 1027">
            <a:extLst>
              <a:ext uri="{FF2B5EF4-FFF2-40B4-BE49-F238E27FC236}">
                <a16:creationId xmlns:a16="http://schemas.microsoft.com/office/drawing/2014/main" id="{F075C43C-5341-982F-7675-0FEE0ACCB9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r>
              <a:rPr lang="en-US" altLang="en-US" sz="2800" dirty="0"/>
              <a:t>For an array of </a:t>
            </a:r>
            <a:r>
              <a:rPr lang="en-US" altLang="en-US" sz="2800" i="1" dirty="0"/>
              <a:t>n</a:t>
            </a:r>
            <a:r>
              <a:rPr lang="en-US" altLang="en-US" sz="2800" dirty="0"/>
              <a:t> elements, the worst case time for Linear search requires </a:t>
            </a:r>
            <a:r>
              <a:rPr lang="en-US" altLang="en-US" sz="2800" i="1" dirty="0"/>
              <a:t>n</a:t>
            </a:r>
            <a:r>
              <a:rPr lang="en-US" altLang="en-US" sz="2800" dirty="0"/>
              <a:t> array accesses: O(</a:t>
            </a:r>
            <a:r>
              <a:rPr lang="en-US" altLang="en-US" sz="2800" i="1" dirty="0"/>
              <a:t>n</a:t>
            </a:r>
            <a:r>
              <a:rPr lang="en-US" altLang="en-US" sz="2800" dirty="0"/>
              <a:t>).</a:t>
            </a:r>
          </a:p>
          <a:p>
            <a:r>
              <a:rPr lang="en-US" altLang="en-US" sz="2800" dirty="0"/>
              <a:t>Consider cases where we must loop over all </a:t>
            </a:r>
            <a:r>
              <a:rPr lang="en-US" altLang="en-US" sz="2800" i="1" dirty="0"/>
              <a:t>n</a:t>
            </a:r>
            <a:r>
              <a:rPr lang="en-US" altLang="en-US" sz="2800" dirty="0"/>
              <a:t> records:</a:t>
            </a:r>
          </a:p>
          <a:p>
            <a:pPr lvl="1"/>
            <a:r>
              <a:rPr lang="en-US" altLang="en-US" dirty="0"/>
              <a:t>desired record appears in the last position of the array</a:t>
            </a:r>
          </a:p>
          <a:p>
            <a:pPr lvl="1"/>
            <a:r>
              <a:rPr lang="en-US" altLang="en-US" dirty="0"/>
              <a:t>desired record does not appear in the array at all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319144-DDEF-BD97-0573-037350A54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>
            <a:extLst>
              <a:ext uri="{FF2B5EF4-FFF2-40B4-BE49-F238E27FC236}">
                <a16:creationId xmlns:a16="http://schemas.microsoft.com/office/drawing/2014/main" id="{5309F3DE-E10D-0198-240B-D62EABDF4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Average Case for Linear Search</a:t>
            </a:r>
          </a:p>
        </p:txBody>
      </p:sp>
      <p:sp>
        <p:nvSpPr>
          <p:cNvPr id="75779" name="Rectangle 1027">
            <a:extLst>
              <a:ext uri="{FF2B5EF4-FFF2-40B4-BE49-F238E27FC236}">
                <a16:creationId xmlns:a16="http://schemas.microsoft.com/office/drawing/2014/main" id="{1C498FDA-4B19-55A5-160C-A785247D3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153400" cy="41148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Assumptions: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All keys are equally likely in a search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We always search for a key that is in the array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Example: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800"/>
              <a:t>We have an array of 10 records.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800"/>
              <a:t>If search for the first record, then it requires 1 array access; if the second, then 2 array accesses. </a:t>
            </a:r>
            <a:r>
              <a:rPr lang="en-US" altLang="en-US" sz="2800" i="1"/>
              <a:t>etc.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The average of all these searches is: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altLang="en-US" sz="2400" i="1"/>
              <a:t>(1+2+3+4+5+6+7+8+9+10)/10 = 5.5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1F0CD0-0BB4-3548-16F3-1BA173B1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C9C6F-58C3-40E4-9D6E-0BB8FC9C11C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1449</Words>
  <Application>Microsoft Office PowerPoint</Application>
  <PresentationFormat>On-screen Show (4:3)</PresentationFormat>
  <Paragraphs>507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Calibri</vt:lpstr>
      <vt:lpstr>Cambria</vt:lpstr>
      <vt:lpstr>Century Gothic</vt:lpstr>
      <vt:lpstr>Georgia</vt:lpstr>
      <vt:lpstr>Times New Roman</vt:lpstr>
      <vt:lpstr>Wingdings</vt:lpstr>
      <vt:lpstr>Wingdings 3</vt:lpstr>
      <vt:lpstr>Office Theme</vt:lpstr>
      <vt:lpstr>Slice</vt:lpstr>
      <vt:lpstr>PowerPoint Presentation</vt:lpstr>
      <vt:lpstr>PowerPoint Presentation</vt:lpstr>
      <vt:lpstr>Problem: Search</vt:lpstr>
      <vt:lpstr>Search</vt:lpstr>
      <vt:lpstr>Linear Search</vt:lpstr>
      <vt:lpstr>Pseudocode for Linear Search </vt:lpstr>
      <vt:lpstr>Linear Search Analysis</vt:lpstr>
      <vt:lpstr>Worst Case Time for Linear Search</vt:lpstr>
      <vt:lpstr>Average Case for Linear Search</vt:lpstr>
      <vt:lpstr>Average Case Time for Linear Search</vt:lpstr>
      <vt:lpstr>Binary Search</vt:lpstr>
      <vt:lpstr>Binary Search Pseudocode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 Implementation</vt:lpstr>
      <vt:lpstr>Binary Search Implementation</vt:lpstr>
      <vt:lpstr>Relation to Binary Search Tree</vt:lpstr>
      <vt:lpstr>Search for target = 7</vt:lpstr>
      <vt:lpstr>Search for target = 7</vt:lpstr>
      <vt:lpstr>Search for target = 7</vt:lpstr>
      <vt:lpstr>Search for target = 7</vt:lpstr>
      <vt:lpstr>Binary Search: Analysis</vt:lpstr>
      <vt:lpstr>Can we do better than O(log2n)?</vt:lpstr>
      <vt:lpstr>PowerPoint Presentation</vt:lpstr>
      <vt:lpstr>PowerPoint Presentation</vt:lpstr>
    </vt:vector>
  </TitlesOfParts>
  <Company>Boston 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</dc:title>
  <dc:creator>Stan Sclaroff</dc:creator>
  <cp:lastModifiedBy>Dr. Waqas Jadoon</cp:lastModifiedBy>
  <cp:revision>29</cp:revision>
  <dcterms:created xsi:type="dcterms:W3CDTF">2000-04-11T12:01:56Z</dcterms:created>
  <dcterms:modified xsi:type="dcterms:W3CDTF">2023-07-03T17:40:27Z</dcterms:modified>
</cp:coreProperties>
</file>