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</p:sldMasterIdLst>
  <p:notesMasterIdLst>
    <p:notesMasterId r:id="rId27"/>
  </p:notesMasterIdLst>
  <p:sldIdLst>
    <p:sldId id="279" r:id="rId3"/>
    <p:sldId id="280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7" r:id="rId21"/>
    <p:sldId id="278" r:id="rId22"/>
    <p:sldId id="275" r:id="rId23"/>
    <p:sldId id="276" r:id="rId24"/>
    <p:sldId id="415" r:id="rId25"/>
    <p:sldId id="416" r:id="rId26"/>
  </p:sldIdLst>
  <p:sldSz cx="10160000" cy="7620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65" autoAdjust="0"/>
    <p:restoredTop sz="90929"/>
  </p:normalViewPr>
  <p:slideViewPr>
    <p:cSldViewPr>
      <p:cViewPr varScale="1">
        <p:scale>
          <a:sx n="57" d="100"/>
          <a:sy n="57" d="100"/>
        </p:scale>
        <p:origin x="6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61A498-4691-C2BC-CDFB-03CB76CDD8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3409E1-650B-2326-137B-2D7C713C3AF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89A69C68-67CA-4D60-B554-87FAD580B7C4}" type="datetimeFigureOut">
              <a:rPr lang="en-US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F72A9ED-DB0F-4D0B-5672-9CFC751466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A300BDA-BC1F-81D1-2775-CDAF15680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44BEF-5F3C-428C-F979-15F7120837F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79BC66-7B88-0F10-83A0-BA2BAB40D9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74493-BF9F-4CE1-854F-5EF15BD315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946214-9B05-41F3-AF90-C1754DD8471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27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29A34-8D9A-49B0-86D8-8BBB6980986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572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CC5C9B21-22FF-3AEC-9923-02FD1034D8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C1573A4D-B30D-5D78-DCA0-5F519A0839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65FCBBD7-DAA8-5ABB-500F-BDF32FD0F2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856CE57-C7CF-4E6C-962B-D135E1A20185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2E29B-DC1F-25FD-A980-5028EA65B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160C55-FB93-7F3E-A09F-4A3A28FB2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A0A87-EED1-D48D-CADD-1037018E33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46D44-1865-1539-024B-C21980784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D0B54-719C-AD8F-DA66-B0DC66F59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C567-A214-4CBD-BC66-9FAB863AA69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6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E2E6C-72AB-EDEE-8EAE-0BACEDF5F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ED146C-81AC-C73D-D532-637659098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DB565-1CBA-C91E-7E23-F7CD5F74F2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80F70-44A0-15B8-99FB-7B89D41A5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EB837-AB32-FA51-6757-DFE46BD54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F4BD-1DF7-4F39-946E-DFDB53D68E1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138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08A0B6-CD30-E3AE-B426-8FB539AEA9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47F883-2786-3103-30D5-825BA556D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3A8AD-0C0D-A4B4-865D-F21941CC8E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E2B6C-89C6-ADA2-AA71-16DA1B206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F3E2D-378B-249D-7299-9C31BC190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CCEC-545C-48D3-9CF0-B1760EEA7B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387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816593" y="1299923"/>
            <a:ext cx="5349817" cy="5548669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667" y="592667"/>
            <a:ext cx="6838570" cy="3471334"/>
          </a:xfrm>
        </p:spPr>
        <p:txBody>
          <a:bodyPr anchor="b">
            <a:normAutofit/>
          </a:bodyPr>
          <a:lstStyle>
            <a:lvl1pPr algn="l">
              <a:defRPr sz="4889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667" y="4270965"/>
            <a:ext cx="5504722" cy="2126073"/>
          </a:xfrm>
        </p:spPr>
        <p:txBody>
          <a:bodyPr anchor="t">
            <a:normAutofit/>
          </a:bodyPr>
          <a:lstStyle>
            <a:lvl1pPr marL="0" indent="0" algn="l">
              <a:buNone/>
              <a:defRPr sz="2222">
                <a:solidFill>
                  <a:schemeClr val="bg2">
                    <a:lumMod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6C567-A214-4CBD-BC66-9FAB863AA69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33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7" y="4995334"/>
            <a:ext cx="7283186" cy="16933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667" y="592667"/>
            <a:ext cx="7283186" cy="41863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3080-71FE-4192-9128-B9A70B67DF5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958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7" y="2201333"/>
            <a:ext cx="7113853" cy="2577630"/>
          </a:xfrm>
        </p:spPr>
        <p:txBody>
          <a:bodyPr anchor="b">
            <a:normAutofit/>
          </a:bodyPr>
          <a:lstStyle>
            <a:lvl1pPr algn="l">
              <a:defRPr sz="3556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2667" y="4985926"/>
            <a:ext cx="7113852" cy="170274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F574-46FA-4DC1-B0B6-FE4152DD291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6360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7" y="4995334"/>
            <a:ext cx="7283186" cy="1693333"/>
          </a:xfrm>
        </p:spPr>
        <p:txBody>
          <a:bodyPr>
            <a:normAutofit/>
          </a:bodyPr>
          <a:lstStyle>
            <a:lvl1pPr>
              <a:defRPr sz="35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92667" y="592667"/>
            <a:ext cx="4388852" cy="418629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5180402" y="592667"/>
            <a:ext cx="4386931" cy="4176889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A9C7-1057-4802-A4FD-0CFAB068F1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912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7" y="4995334"/>
            <a:ext cx="7283186" cy="1693333"/>
          </a:xfrm>
        </p:spPr>
        <p:txBody>
          <a:bodyPr>
            <a:normAutofit/>
          </a:bodyPr>
          <a:lstStyle>
            <a:lvl1pPr>
              <a:defRPr sz="35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668" y="592667"/>
            <a:ext cx="4129851" cy="677333"/>
          </a:xfrm>
        </p:spPr>
        <p:txBody>
          <a:bodyPr anchor="b">
            <a:noAutofit/>
          </a:bodyPr>
          <a:lstStyle>
            <a:lvl1pPr marL="0" indent="0">
              <a:buNone/>
              <a:defRPr sz="2667" b="0" cap="all">
                <a:solidFill>
                  <a:schemeClr val="tx1"/>
                </a:solidFill>
              </a:defRPr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666" y="1270001"/>
            <a:ext cx="4383852" cy="350896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94463" y="629709"/>
            <a:ext cx="4182279" cy="640291"/>
          </a:xfrm>
        </p:spPr>
        <p:txBody>
          <a:bodyPr anchor="b">
            <a:noAutofit/>
          </a:bodyPr>
          <a:lstStyle>
            <a:lvl1pPr marL="0" indent="0">
              <a:buNone/>
              <a:defRPr sz="2667" b="0" cap="all">
                <a:solidFill>
                  <a:schemeClr val="tx1"/>
                </a:solidFill>
              </a:defRPr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0403" y="1270000"/>
            <a:ext cx="4396339" cy="349955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65F6-47C6-46CF-B77E-90EE10B9BB7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722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7" y="4995334"/>
            <a:ext cx="7283186" cy="1693333"/>
          </a:xfrm>
        </p:spPr>
        <p:txBody>
          <a:bodyPr>
            <a:normAutofit/>
          </a:bodyPr>
          <a:lstStyle>
            <a:lvl1pPr>
              <a:defRPr sz="35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E80F-84DA-4444-805B-9AA68F9C6E7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681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BF4F-5198-469E-B0CA-A957338A83F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23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0741" y="592667"/>
            <a:ext cx="3556000" cy="1693333"/>
          </a:xfrm>
        </p:spPr>
        <p:txBody>
          <a:bodyPr anchor="b">
            <a:normAutofit/>
          </a:bodyPr>
          <a:lstStyle>
            <a:lvl1pPr algn="l">
              <a:defRPr sz="2222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666" y="592667"/>
            <a:ext cx="4931950" cy="6096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20741" y="2455336"/>
            <a:ext cx="3556000" cy="2323630"/>
          </a:xfrm>
        </p:spPr>
        <p:txBody>
          <a:bodyPr anchor="t">
            <a:normAutofit/>
          </a:bodyPr>
          <a:lstStyle>
            <a:lvl1pPr marL="0" indent="0">
              <a:buNone/>
              <a:defRPr sz="1778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32DD-93CE-403E-8AED-4FE037E67C6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08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A7F1A-C067-B099-BFDF-9E1B835E9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1F197-19E3-041E-95E5-F8DB92D3C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8E183-44FE-A80F-BA23-C9A83D6216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42B92-0845-A532-3C13-9F372133A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781C9-C108-794A-BE38-281D92FCE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23080-71FE-4192-9128-B9A70B67DF5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1931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5333" y="1608667"/>
            <a:ext cx="3959176" cy="1270000"/>
          </a:xfrm>
        </p:spPr>
        <p:txBody>
          <a:bodyPr anchor="b">
            <a:normAutofit/>
          </a:bodyPr>
          <a:lstStyle>
            <a:lvl1pPr algn="l">
              <a:defRPr sz="2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46667" y="1016000"/>
            <a:ext cx="3645527" cy="5334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78"/>
            </a:lvl1pPr>
            <a:lvl2pPr marL="507995" indent="0">
              <a:buNone/>
              <a:defRPr sz="1778"/>
            </a:lvl2pPr>
            <a:lvl3pPr marL="1015990" indent="0">
              <a:buNone/>
              <a:defRPr sz="1778"/>
            </a:lvl3pPr>
            <a:lvl4pPr marL="1523985" indent="0">
              <a:buNone/>
              <a:defRPr sz="1778"/>
            </a:lvl4pPr>
            <a:lvl5pPr marL="2031980" indent="0">
              <a:buNone/>
              <a:defRPr sz="1778"/>
            </a:lvl5pPr>
            <a:lvl6pPr marL="2539975" indent="0">
              <a:buNone/>
              <a:defRPr sz="1778"/>
            </a:lvl6pPr>
            <a:lvl7pPr marL="3047970" indent="0">
              <a:buNone/>
              <a:defRPr sz="1778"/>
            </a:lvl7pPr>
            <a:lvl8pPr marL="3555964" indent="0">
              <a:buNone/>
              <a:defRPr sz="1778"/>
            </a:lvl8pPr>
            <a:lvl9pPr marL="4063959" indent="0">
              <a:buNone/>
              <a:defRPr sz="177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5586" y="3048000"/>
            <a:ext cx="3960248" cy="2314222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2667" y="6858001"/>
            <a:ext cx="6457471" cy="40569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A9C7-1057-4802-A4FD-0CFAB068F1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454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7" y="4995334"/>
            <a:ext cx="7283186" cy="16933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92667" y="592667"/>
            <a:ext cx="8974667" cy="3471333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78"/>
            </a:lvl1pPr>
            <a:lvl2pPr marL="507995" indent="0">
              <a:buNone/>
              <a:defRPr sz="1778"/>
            </a:lvl2pPr>
            <a:lvl3pPr marL="1015990" indent="0">
              <a:buNone/>
              <a:defRPr sz="1778"/>
            </a:lvl3pPr>
            <a:lvl4pPr marL="1523985" indent="0">
              <a:buNone/>
              <a:defRPr sz="1778"/>
            </a:lvl4pPr>
            <a:lvl5pPr marL="2031980" indent="0">
              <a:buNone/>
              <a:defRPr sz="1778"/>
            </a:lvl5pPr>
            <a:lvl6pPr marL="2539975" indent="0">
              <a:buNone/>
              <a:defRPr sz="1778"/>
            </a:lvl6pPr>
            <a:lvl7pPr marL="3047970" indent="0">
              <a:buNone/>
              <a:defRPr sz="1778"/>
            </a:lvl7pPr>
            <a:lvl8pPr marL="3555964" indent="0">
              <a:buNone/>
              <a:defRPr sz="1778"/>
            </a:lvl8pPr>
            <a:lvl9pPr marL="4063959" indent="0">
              <a:buNone/>
              <a:defRPr sz="177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46669" y="4270963"/>
            <a:ext cx="8090369" cy="5080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778"/>
            </a:lvl1pPr>
            <a:lvl2pPr marL="507995" indent="0">
              <a:buFontTx/>
              <a:buNone/>
              <a:defRPr/>
            </a:lvl2pPr>
            <a:lvl3pPr marL="1015990" indent="0">
              <a:buFontTx/>
              <a:buNone/>
              <a:defRPr/>
            </a:lvl3pPr>
            <a:lvl4pPr marL="1523985" indent="0">
              <a:buFontTx/>
              <a:buNone/>
              <a:defRPr/>
            </a:lvl4pPr>
            <a:lvl5pPr marL="203198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A9C7-1057-4802-A4FD-0CFAB068F1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747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7" y="592667"/>
            <a:ext cx="8974667" cy="3217333"/>
          </a:xfrm>
        </p:spPr>
        <p:txBody>
          <a:bodyPr anchor="ctr">
            <a:normAutofit/>
          </a:bodyPr>
          <a:lstStyle>
            <a:lvl1pPr algn="l">
              <a:defRPr sz="3111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2666" y="4572000"/>
            <a:ext cx="7092836" cy="211666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A9C7-1057-4802-A4FD-0CFAB068F1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9743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426" y="592667"/>
            <a:ext cx="7621986" cy="3217333"/>
          </a:xfrm>
        </p:spPr>
        <p:txBody>
          <a:bodyPr anchor="ctr">
            <a:normAutofit/>
          </a:bodyPr>
          <a:lstStyle>
            <a:lvl1pPr algn="l">
              <a:defRPr sz="3111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85334" y="3810000"/>
            <a:ext cx="7113852" cy="536222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507995" indent="0">
              <a:buFontTx/>
              <a:buNone/>
              <a:defRPr/>
            </a:lvl2pPr>
            <a:lvl3pPr marL="1015990" indent="0">
              <a:buFontTx/>
              <a:buNone/>
              <a:defRPr/>
            </a:lvl3pPr>
            <a:lvl4pPr marL="1523985" indent="0">
              <a:buFontTx/>
              <a:buNone/>
              <a:defRPr/>
            </a:lvl4pPr>
            <a:lvl5pPr marL="203198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2667" y="4778967"/>
            <a:ext cx="7091512" cy="19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2222">
                <a:solidFill>
                  <a:schemeClr val="bg2">
                    <a:lumMod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A9C7-1057-4802-A4FD-0CFAB068F18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54001" y="789582"/>
            <a:ext cx="508132" cy="649751"/>
          </a:xfrm>
          <a:prstGeom prst="rect">
            <a:avLst/>
          </a:prstGeom>
        </p:spPr>
        <p:txBody>
          <a:bodyPr vert="horz" lIns="101600" tIns="50800" rIns="101600" bIns="50800" rtlCol="0" anchor="ctr">
            <a:noAutofit/>
          </a:bodyPr>
          <a:lstStyle/>
          <a:p>
            <a:pPr lvl="0"/>
            <a:r>
              <a:rPr lang="en-US" sz="888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51334" y="3076223"/>
            <a:ext cx="508132" cy="649751"/>
          </a:xfrm>
          <a:prstGeom prst="rect">
            <a:avLst/>
          </a:prstGeom>
        </p:spPr>
        <p:txBody>
          <a:bodyPr vert="horz" lIns="101600" tIns="50800" rIns="101600" bIns="50800" rtlCol="0" anchor="ctr">
            <a:noAutofit/>
          </a:bodyPr>
          <a:lstStyle/>
          <a:p>
            <a:pPr lvl="0" algn="r"/>
            <a:r>
              <a:rPr lang="en-US" sz="8889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4443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7" y="3810000"/>
            <a:ext cx="7091512" cy="1886000"/>
          </a:xfrm>
        </p:spPr>
        <p:txBody>
          <a:bodyPr anchor="b">
            <a:normAutofit/>
          </a:bodyPr>
          <a:lstStyle>
            <a:lvl1pPr algn="l">
              <a:defRPr sz="3111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2666" y="5703312"/>
            <a:ext cx="7092836" cy="98535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A9C7-1057-4802-A4FD-0CFAB068F1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260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427" y="592667"/>
            <a:ext cx="7621984" cy="3217333"/>
          </a:xfrm>
        </p:spPr>
        <p:txBody>
          <a:bodyPr anchor="ctr">
            <a:normAutofit/>
          </a:bodyPr>
          <a:lstStyle>
            <a:lvl1pPr algn="l">
              <a:defRPr sz="3111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92667" y="4318000"/>
            <a:ext cx="7091512" cy="116651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222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2667" y="5503334"/>
            <a:ext cx="7091511" cy="1185333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A9C7-1057-4802-A4FD-0CFAB068F18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54001" y="789582"/>
            <a:ext cx="508132" cy="649751"/>
          </a:xfrm>
          <a:prstGeom prst="rect">
            <a:avLst/>
          </a:prstGeom>
        </p:spPr>
        <p:txBody>
          <a:bodyPr vert="horz" lIns="101600" tIns="50800" rIns="101600" bIns="50800" rtlCol="0" anchor="ctr">
            <a:noAutofit/>
          </a:bodyPr>
          <a:lstStyle/>
          <a:p>
            <a:pPr lvl="0"/>
            <a:r>
              <a:rPr lang="en-US" sz="888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51334" y="3076223"/>
            <a:ext cx="508132" cy="649751"/>
          </a:xfrm>
          <a:prstGeom prst="rect">
            <a:avLst/>
          </a:prstGeom>
        </p:spPr>
        <p:txBody>
          <a:bodyPr vert="horz" lIns="101600" tIns="50800" rIns="101600" bIns="50800" rtlCol="0" anchor="ctr">
            <a:noAutofit/>
          </a:bodyPr>
          <a:lstStyle/>
          <a:p>
            <a:pPr lvl="0" algn="r"/>
            <a:r>
              <a:rPr lang="en-US" sz="8889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3167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7" y="592667"/>
            <a:ext cx="8361842" cy="321733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111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92667" y="4365038"/>
            <a:ext cx="7091512" cy="93133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222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2667" y="5296373"/>
            <a:ext cx="7091511" cy="139229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A9C7-1057-4802-A4FD-0CFAB068F1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071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7" y="4995334"/>
            <a:ext cx="7283186" cy="1693333"/>
          </a:xfrm>
        </p:spPr>
        <p:txBody>
          <a:bodyPr>
            <a:normAutofit/>
          </a:bodyPr>
          <a:lstStyle>
            <a:lvl1pPr algn="l">
              <a:defRPr sz="311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67" y="592668"/>
            <a:ext cx="7283186" cy="41863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CF4BD-1DF7-4F39-946E-DFDB53D68E1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9453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6007" y="592667"/>
            <a:ext cx="2271327" cy="4910667"/>
          </a:xfrm>
        </p:spPr>
        <p:txBody>
          <a:bodyPr vert="eaVert">
            <a:normAutofit/>
          </a:bodyPr>
          <a:lstStyle>
            <a:lvl1pPr>
              <a:defRPr sz="311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67" y="592667"/>
            <a:ext cx="6500013" cy="6096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7CCEC-545C-48D3-9CF0-B1760EEA7B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40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6727C-EFF6-5FC6-0065-03AEB835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1899709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656EC8-1ADE-A433-E7E6-142C00ABC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5099404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677B4-2866-0097-3891-94BB9E3A3C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3B165-4B85-4D5E-41E8-1984AFF09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C5C81-C45A-FA63-0FDE-7A3A3DFFA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F574-46FA-4DC1-B0B6-FE4152DD291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90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E52AF-4C09-E0CF-D3C3-6CEA2F894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4C120-562E-980E-C364-37B225248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427A4-B374-CC7D-68A6-9976DBBD6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A1F8B-DC5A-34D2-DCFD-72BF3E02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04972-F21E-E8E4-0C5A-7D6A8CA68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E4CB6-47B1-6CF6-A916-E0E85E1F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A9C7-1057-4802-A4FD-0CFAB068F1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91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A85A1-5637-FEEB-51D2-9508D2FCE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405695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0BD55-E8C1-FD68-96F5-E9B89F752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EBDC87-52DE-B206-884B-E6AB3DBC3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1758FA-DD75-87C5-BFF8-D2BB087CB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0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C811AF-BD9A-2184-85BB-BDED78B419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0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792C24-E318-B7F3-5E51-7327659C81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913688-A4BA-E514-6899-BB5419868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339267-A063-C68E-9EB3-75BD9F2F6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165F6-47C6-46CF-B77E-90EE10B9BB7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09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363A9-415C-4163-5A9A-83F9F400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1FC223-415B-56FA-853A-BD35D7B893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E15CCC-978B-CF10-20FC-3A5B2A75D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B04FAB-FD8E-8508-748C-7C4CB00F9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4E80F-84DA-4444-805B-9AA68F9C6E7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602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EA78D4-DC54-32CF-E5A6-53439A525D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D4006A-1EB3-81F6-6706-1B564F9E9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2C1F9-AAC5-6EC9-36B9-84CA378AD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FBF4F-5198-469E-B0CA-A957338A83F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35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F482C-EEC5-934E-E8D4-1F9F80381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B1BB5-D22A-B05A-0707-E6ED8C785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1097139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BC0EC-7252-94CA-A407-972001428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E1AB5-83EC-9AA0-1925-B8D05F6F9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03604-69E9-F7D4-B7CC-A5DA06DFA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1D103-9207-A804-AB04-AD655BD9C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732DD-93CE-403E-8AED-4FE037E67C6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4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F38E9-97E0-2A3A-8B85-ECD5A8BE8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6253AB-BCC1-8B4B-6D3E-BEDE311E3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1097139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600E7-030B-6D10-F525-3021428B2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D52AD-D46D-31D2-25C7-80FFE232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500" y="7062612"/>
            <a:ext cx="2286000" cy="40569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313FD-A651-0D9A-30FC-F0D18405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5500" y="7062612"/>
            <a:ext cx="3429000" cy="40569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BB9A2-A2A2-4F0E-ACD1-70020DF5F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6A9C7-1057-4802-A4FD-0CFAB068F1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43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BB64C9-6213-97E2-5984-6FE55882B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05695"/>
            <a:ext cx="8763000" cy="1042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61632-2CD3-95E7-13FA-DEBC7C847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1600200"/>
            <a:ext cx="8763000" cy="5263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7E97D-7D5A-0C41-E663-A17497BD1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612"/>
            <a:ext cx="2286000" cy="32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5D66A9C7-1057-4802-A4FD-0CFAB068F1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9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C000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Clr>
          <a:srgbClr val="FFC000"/>
        </a:buClr>
        <a:buFont typeface="Wingdings" panose="05000000000000000000" pitchFamily="2" charset="2"/>
        <a:buChar char="§"/>
        <a:defRPr sz="2333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Clr>
          <a:srgbClr val="FFC00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Clr>
          <a:srgbClr val="FFC000"/>
        </a:buClr>
        <a:buFont typeface="Wingdings" panose="05000000000000000000" pitchFamily="2" charset="2"/>
        <a:buChar char="§"/>
        <a:defRPr sz="1667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Clr>
          <a:srgbClr val="FFC000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Clr>
          <a:srgbClr val="FFC000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411861" y="4327408"/>
            <a:ext cx="2744951" cy="2953926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2667" y="4995334"/>
            <a:ext cx="7283186" cy="16933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2667" y="592668"/>
            <a:ext cx="7283186" cy="4186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55828" y="6858004"/>
            <a:ext cx="1333848" cy="40569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11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2667" y="6858001"/>
            <a:ext cx="6457471" cy="40569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11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8252" y="6198310"/>
            <a:ext cx="952119" cy="7443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111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D66A9C7-1057-4802-A4FD-0CFAB068F1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554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l" defTabSz="507995" rtl="0" eaLnBrk="1" latinLnBrk="0" hangingPunct="1">
        <a:spcBef>
          <a:spcPct val="0"/>
        </a:spcBef>
        <a:buNone/>
        <a:defRPr sz="3556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7497" indent="-317497" algn="l" defTabSz="507995" rtl="0" eaLnBrk="1" latinLnBrk="0" hangingPunct="1">
        <a:spcBef>
          <a:spcPct val="20000"/>
        </a:spcBef>
        <a:spcAft>
          <a:spcPts val="667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222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825492" indent="-317497" algn="l" defTabSz="507995" rtl="0" eaLnBrk="1" latinLnBrk="0" hangingPunct="1">
        <a:spcBef>
          <a:spcPct val="20000"/>
        </a:spcBef>
        <a:spcAft>
          <a:spcPts val="667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333487" indent="-317497" algn="l" defTabSz="507995" rtl="0" eaLnBrk="1" latinLnBrk="0" hangingPunct="1">
        <a:spcBef>
          <a:spcPct val="20000"/>
        </a:spcBef>
        <a:spcAft>
          <a:spcPts val="667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77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714483" indent="-190498" algn="l" defTabSz="507995" rtl="0" eaLnBrk="1" latinLnBrk="0" hangingPunct="1">
        <a:spcBef>
          <a:spcPct val="20000"/>
        </a:spcBef>
        <a:spcAft>
          <a:spcPts val="667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56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222478" indent="-190498" algn="l" defTabSz="507995" rtl="0" eaLnBrk="1" latinLnBrk="0" hangingPunct="1">
        <a:spcBef>
          <a:spcPct val="20000"/>
        </a:spcBef>
        <a:spcAft>
          <a:spcPts val="667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56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793972" indent="-253997" algn="l" defTabSz="507995" rtl="0" eaLnBrk="1" latinLnBrk="0" hangingPunct="1">
        <a:spcBef>
          <a:spcPct val="20000"/>
        </a:spcBef>
        <a:spcAft>
          <a:spcPts val="667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56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3301967" indent="-253997" algn="l" defTabSz="507995" rtl="0" eaLnBrk="1" latinLnBrk="0" hangingPunct="1">
        <a:spcBef>
          <a:spcPct val="20000"/>
        </a:spcBef>
        <a:spcAft>
          <a:spcPts val="667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56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809962" indent="-253997" algn="l" defTabSz="507995" rtl="0" eaLnBrk="1" latinLnBrk="0" hangingPunct="1">
        <a:spcBef>
          <a:spcPct val="20000"/>
        </a:spcBef>
        <a:spcAft>
          <a:spcPts val="667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56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4317957" indent="-253997" algn="l" defTabSz="507995" rtl="0" eaLnBrk="1" latinLnBrk="0" hangingPunct="1">
        <a:spcBef>
          <a:spcPct val="20000"/>
        </a:spcBef>
        <a:spcAft>
          <a:spcPts val="667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56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5079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1693334" y="2852797"/>
            <a:ext cx="7977481" cy="68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 eaLnBrk="0" hangingPunct="0"/>
            <a:r>
              <a:rPr kumimoji="1" lang="en-US" sz="4346" dirty="0">
                <a:solidFill>
                  <a:schemeClr val="bg1">
                    <a:lumMod val="95000"/>
                    <a:lumOff val="5000"/>
                  </a:schemeClr>
                </a:solidFill>
                <a:latin typeface="Georgia" pitchFamily="18" charset="0"/>
                <a:cs typeface="Arial" pitchFamily="34" charset="0"/>
              </a:rPr>
              <a:t>Data Structures and Algorithms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1400" y="3545586"/>
            <a:ext cx="4814040" cy="639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778" dirty="0">
                <a:solidFill>
                  <a:schemeClr val="bg1">
                    <a:lumMod val="95000"/>
                    <a:lumOff val="5000"/>
                  </a:schemeClr>
                </a:solidFill>
                <a:latin typeface="Georgia" pitchFamily="18" charset="0"/>
                <a:cs typeface="Arial" pitchFamily="34" charset="0"/>
              </a:rPr>
              <a:t>Lecture No. 26</a:t>
            </a:r>
          </a:p>
          <a:p>
            <a:pPr algn="r">
              <a:defRPr/>
            </a:pPr>
            <a:r>
              <a:rPr lang="en-US" sz="1778" dirty="0">
                <a:solidFill>
                  <a:schemeClr val="bg1">
                    <a:lumMod val="95000"/>
                    <a:lumOff val="5000"/>
                  </a:schemeClr>
                </a:solidFill>
                <a:latin typeface="Georgia" pitchFamily="18" charset="0"/>
                <a:cs typeface="Arial" pitchFamily="34" charset="0"/>
              </a:rPr>
              <a:t> Shortest Path: Dijkstra Algorithm</a:t>
            </a:r>
          </a:p>
        </p:txBody>
      </p:sp>
      <p:sp>
        <p:nvSpPr>
          <p:cNvPr id="2054" name="TextBox 40"/>
          <p:cNvSpPr txBox="1">
            <a:spLocks noChangeArrowheads="1"/>
          </p:cNvSpPr>
          <p:nvPr/>
        </p:nvSpPr>
        <p:spPr bwMode="auto">
          <a:xfrm>
            <a:off x="112889" y="1684710"/>
            <a:ext cx="7149630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370" dirty="0">
                <a:solidFill>
                  <a:schemeClr val="bg1">
                    <a:lumMod val="95000"/>
                    <a:lumOff val="5000"/>
                  </a:schemeClr>
                </a:solidFill>
                <a:latin typeface="Georgia" pitchFamily="18" charset="0"/>
              </a:rPr>
              <a:t>Department of Computer Science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188148" y="1639464"/>
            <a:ext cx="9708444" cy="0"/>
          </a:xfrm>
          <a:prstGeom prst="line">
            <a:avLst/>
          </a:prstGeom>
          <a:ln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392297" y="498594"/>
            <a:ext cx="7074370" cy="91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r>
              <a:rPr kumimoji="1" lang="en-US" sz="4741" dirty="0">
                <a:solidFill>
                  <a:schemeClr val="bg1">
                    <a:lumMod val="95000"/>
                    <a:lumOff val="5000"/>
                  </a:schemeClr>
                </a:solidFill>
                <a:latin typeface="Georgia" pitchFamily="18" charset="0"/>
                <a:cs typeface="Arial" pitchFamily="34" charset="0"/>
              </a:rPr>
              <a:t>CUI Abbottabad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92667" y="6858001"/>
            <a:ext cx="6457471" cy="405694"/>
          </a:xfrm>
        </p:spPr>
        <p:txBody>
          <a:bodyPr/>
          <a:lstStyle/>
          <a:p>
            <a:pPr>
              <a:defRPr/>
            </a:pPr>
            <a:r>
              <a:rPr lang="en-US" sz="1382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COMSATS University Islamabad, Abbottabad Campus</a:t>
            </a:r>
          </a:p>
        </p:txBody>
      </p:sp>
      <p:pic>
        <p:nvPicPr>
          <p:cNvPr id="3" name="Picture 2" descr="Cui Logo PNG Vectors Free Download">
            <a:extLst>
              <a:ext uri="{FF2B5EF4-FFF2-40B4-BE49-F238E27FC236}">
                <a16:creationId xmlns:a16="http://schemas.microsoft.com/office/drawing/2014/main" id="{2B7B6C1B-6A9A-3EFB-0C2C-EE38B0CB5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49" y="498592"/>
            <a:ext cx="1060173" cy="105664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5">
            <a:extLst>
              <a:ext uri="{FF2B5EF4-FFF2-40B4-BE49-F238E27FC236}">
                <a16:creationId xmlns:a16="http://schemas.microsoft.com/office/drawing/2014/main" id="{3DC5FACA-CFD6-3874-ACFC-3846CD12B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828800"/>
            <a:ext cx="91630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21F95E6C-F1A5-B05F-DEE9-28CC4E4C48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7650" y="609600"/>
            <a:ext cx="9664700" cy="914400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5000"/>
              </a:lnSpc>
            </a:pPr>
            <a:r>
              <a:rPr lang="en-US" b="1"/>
              <a:t>Dijkstra Animated Example</a:t>
            </a:r>
            <a:endParaRPr 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5">
            <a:extLst>
              <a:ext uri="{FF2B5EF4-FFF2-40B4-BE49-F238E27FC236}">
                <a16:creationId xmlns:a16="http://schemas.microsoft.com/office/drawing/2014/main" id="{75AB6753-CA3B-57FD-0B06-E51041624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828800"/>
            <a:ext cx="91630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864A9462-EDB0-F924-15ED-699E7FCA2128}"/>
              </a:ext>
            </a:extLst>
          </p:cNvPr>
          <p:cNvSpPr txBox="1">
            <a:spLocks noChangeArrowheads="1"/>
          </p:cNvSpPr>
          <p:nvPr/>
        </p:nvSpPr>
        <p:spPr>
          <a:xfrm>
            <a:off x="247650" y="609600"/>
            <a:ext cx="9664700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FFC000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b="1"/>
              <a:t>Dijkstra Animated Example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5">
            <a:extLst>
              <a:ext uri="{FF2B5EF4-FFF2-40B4-BE49-F238E27FC236}">
                <a16:creationId xmlns:a16="http://schemas.microsoft.com/office/drawing/2014/main" id="{56B1808A-31F6-838A-3001-8A52E6FB0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828800"/>
            <a:ext cx="91630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BDC79776-1713-BCF2-45E9-5D5305E759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7650" y="609600"/>
            <a:ext cx="9664700" cy="914400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5000"/>
              </a:lnSpc>
            </a:pPr>
            <a:r>
              <a:rPr lang="en-US" b="1"/>
              <a:t>Dijkstra Animated Example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5">
            <a:extLst>
              <a:ext uri="{FF2B5EF4-FFF2-40B4-BE49-F238E27FC236}">
                <a16:creationId xmlns:a16="http://schemas.microsoft.com/office/drawing/2014/main" id="{762032E2-F207-08D2-3C2F-1F0808F56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828800"/>
            <a:ext cx="91630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592EBD6D-DF65-3225-7C80-D89083C77E51}"/>
              </a:ext>
            </a:extLst>
          </p:cNvPr>
          <p:cNvSpPr txBox="1">
            <a:spLocks noChangeArrowheads="1"/>
          </p:cNvSpPr>
          <p:nvPr/>
        </p:nvSpPr>
        <p:spPr>
          <a:xfrm>
            <a:off x="247650" y="609600"/>
            <a:ext cx="9664700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FFC000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b="1"/>
              <a:t>Dijkstra Animated Example</a:t>
            </a:r>
            <a:endParaRPr 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5">
            <a:extLst>
              <a:ext uri="{FF2B5EF4-FFF2-40B4-BE49-F238E27FC236}">
                <a16:creationId xmlns:a16="http://schemas.microsoft.com/office/drawing/2014/main" id="{ACB444A8-DCDA-F761-6C7B-7AC392D55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828800"/>
            <a:ext cx="91630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150F2A6F-DB6E-5D03-4075-9CE1B6E462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7650" y="609600"/>
            <a:ext cx="9664700" cy="914400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5000"/>
              </a:lnSpc>
            </a:pPr>
            <a:r>
              <a:rPr lang="en-US" b="1"/>
              <a:t>Dijkstra Animated Example</a:t>
            </a:r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5">
            <a:extLst>
              <a:ext uri="{FF2B5EF4-FFF2-40B4-BE49-F238E27FC236}">
                <a16:creationId xmlns:a16="http://schemas.microsoft.com/office/drawing/2014/main" id="{D4A8A5A5-5416-B165-1BB3-F9F61010E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828800"/>
            <a:ext cx="91630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2B6D5971-23EF-C1C2-66EA-B06E64DAFC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7650" y="609600"/>
            <a:ext cx="9664700" cy="914400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5000"/>
              </a:lnSpc>
            </a:pPr>
            <a:r>
              <a:rPr lang="en-US" b="1"/>
              <a:t>Dijkstra Animated Example</a:t>
            </a:r>
            <a:endParaRPr 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5">
            <a:extLst>
              <a:ext uri="{FF2B5EF4-FFF2-40B4-BE49-F238E27FC236}">
                <a16:creationId xmlns:a16="http://schemas.microsoft.com/office/drawing/2014/main" id="{A8DFB07F-3215-90B8-2CA0-BDEEBCFB4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828800"/>
            <a:ext cx="91630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2E11AF4A-5E42-B83F-36EE-35839B4D78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7650" y="609600"/>
            <a:ext cx="9664700" cy="914400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Dijkstra Animated Example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ED5D037E-365B-FBAA-CF18-74111AF8AA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7650" y="695325"/>
            <a:ext cx="9664700" cy="914400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Implementations and Running Times    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9DA5F5CB-DFFA-F76E-10AD-5D841011B9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77813" y="1435100"/>
            <a:ext cx="9221787" cy="5489575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444444"/>
                </a:solidFill>
                <a:latin typeface="Arial" panose="020B0604020202020204" pitchFamily="34" charset="0"/>
              </a:rPr>
              <a:t>The simplest implementation is to store vertices in an array or linked list. This will produce a running time of </a:t>
            </a:r>
            <a:endParaRPr lang="en-US" alt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444444"/>
                </a:solidFill>
                <a:latin typeface="Arial" panose="020B0604020202020204" pitchFamily="34" charset="0"/>
              </a:rPr>
              <a:t> </a:t>
            </a:r>
            <a:endParaRPr lang="en-US" alt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444444"/>
                </a:solidFill>
                <a:latin typeface="Arial" panose="020B0604020202020204" pitchFamily="34" charset="0"/>
              </a:rPr>
              <a:t>O(|V|^2 + |E|)</a:t>
            </a:r>
            <a:endParaRPr lang="en-US" alt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444444"/>
                </a:solidFill>
                <a:latin typeface="Arial" panose="020B0604020202020204" pitchFamily="34" charset="0"/>
              </a:rPr>
              <a:t>For sparse graphs, or graphs with very few edges and many nodes, it can be implemented more efficiently storing the graph in an adjacency list using a binary heap or priority queue. This will produce a running time of</a:t>
            </a:r>
            <a:endParaRPr lang="en-US" alt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i="1">
                <a:solidFill>
                  <a:srgbClr val="444444"/>
                </a:solidFill>
                <a:latin typeface="Arial" panose="020B0604020202020204" pitchFamily="34" charset="0"/>
              </a:rPr>
              <a:t>O</a:t>
            </a:r>
            <a:r>
              <a:rPr lang="en-US" altLang="en-US">
                <a:solidFill>
                  <a:srgbClr val="444444"/>
                </a:solidFill>
                <a:latin typeface="Arial" panose="020B0604020202020204" pitchFamily="34" charset="0"/>
              </a:rPr>
              <a:t>((|</a:t>
            </a:r>
            <a:r>
              <a:rPr lang="en-US" altLang="en-US" i="1">
                <a:solidFill>
                  <a:srgbClr val="444444"/>
                </a:solidFill>
                <a:latin typeface="Arial" panose="020B0604020202020204" pitchFamily="34" charset="0"/>
              </a:rPr>
              <a:t>E</a:t>
            </a:r>
            <a:r>
              <a:rPr lang="en-US" altLang="en-US">
                <a:solidFill>
                  <a:srgbClr val="444444"/>
                </a:solidFill>
                <a:latin typeface="Arial" panose="020B0604020202020204" pitchFamily="34" charset="0"/>
              </a:rPr>
              <a:t>|+|</a:t>
            </a:r>
            <a:r>
              <a:rPr lang="en-US" altLang="en-US" i="1">
                <a:solidFill>
                  <a:srgbClr val="444444"/>
                </a:solidFill>
                <a:latin typeface="Arial" panose="020B0604020202020204" pitchFamily="34" charset="0"/>
              </a:rPr>
              <a:t>V</a:t>
            </a:r>
            <a:r>
              <a:rPr lang="en-US" altLang="en-US">
                <a:solidFill>
                  <a:srgbClr val="444444"/>
                </a:solidFill>
                <a:latin typeface="Arial" panose="020B0604020202020204" pitchFamily="34" charset="0"/>
              </a:rPr>
              <a:t>|) log |</a:t>
            </a:r>
            <a:r>
              <a:rPr lang="en-US" altLang="en-US" i="1">
                <a:solidFill>
                  <a:srgbClr val="444444"/>
                </a:solidFill>
                <a:latin typeface="Arial" panose="020B0604020202020204" pitchFamily="34" charset="0"/>
              </a:rPr>
              <a:t>V</a:t>
            </a:r>
            <a:r>
              <a:rPr lang="en-US" altLang="en-US">
                <a:solidFill>
                  <a:srgbClr val="444444"/>
                </a:solidFill>
                <a:latin typeface="Arial" panose="020B0604020202020204" pitchFamily="34" charset="0"/>
              </a:rPr>
              <a:t>|)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F89EDADC-D83B-446F-28B4-6A397F30E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7650" y="685800"/>
            <a:ext cx="9664700" cy="914400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5000"/>
              </a:lnSpc>
            </a:pPr>
            <a:r>
              <a:rPr lang="en-US" b="1" dirty="0" err="1"/>
              <a:t>Dijkstra's</a:t>
            </a:r>
            <a:r>
              <a:rPr lang="en-US" b="1" dirty="0"/>
              <a:t> Algorithm - Why It Works</a:t>
            </a: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C855EC3E-2785-E90B-883E-1A3E366837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2250" y="1917700"/>
            <a:ext cx="9429750" cy="37211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</a:pPr>
            <a:r>
              <a:rPr lang="en-US" altLang="en-US">
                <a:solidFill>
                  <a:srgbClr val="444444"/>
                </a:solidFill>
                <a:latin typeface="Arial" panose="020B0604020202020204" pitchFamily="34" charset="0"/>
              </a:rPr>
              <a:t> As with all greedy algorithms, we need to make sure that it is a correct algorithm (e.g., it </a:t>
            </a:r>
            <a:r>
              <a:rPr lang="en-US" altLang="en-US" i="1">
                <a:solidFill>
                  <a:srgbClr val="444444"/>
                </a:solidFill>
                <a:latin typeface="Arial" panose="020B0604020202020204" pitchFamily="34" charset="0"/>
              </a:rPr>
              <a:t>always </a:t>
            </a:r>
            <a:r>
              <a:rPr lang="en-US" altLang="en-US">
                <a:solidFill>
                  <a:srgbClr val="444444"/>
                </a:solidFill>
                <a:latin typeface="Arial" panose="020B0604020202020204" pitchFamily="34" charset="0"/>
              </a:rPr>
              <a:t>returns the right solution if it is given correct input).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</a:pPr>
            <a:endParaRPr lang="en-US" altLang="en-US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</a:pPr>
            <a:r>
              <a:rPr lang="en-US" altLang="en-US">
                <a:solidFill>
                  <a:srgbClr val="444444"/>
                </a:solidFill>
                <a:latin typeface="Arial" panose="020B0604020202020204" pitchFamily="34" charset="0"/>
              </a:rPr>
              <a:t> A formal proof would take longer than this presentation, but we can understand how the argument works intuitively.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</a:pPr>
            <a:endParaRPr lang="en-US" altLang="en-US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</a:pPr>
            <a:r>
              <a:rPr lang="en-US" altLang="en-US">
                <a:solidFill>
                  <a:srgbClr val="444444"/>
                </a:solidFill>
                <a:latin typeface="Arial" panose="020B0604020202020204" pitchFamily="34" charset="0"/>
              </a:rPr>
              <a:t> If you can’t sleep unless you see a proof, see the second reference or ask us where you can find it.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81884-30DD-5815-53A8-0DC408413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290638"/>
            <a:ext cx="8297863" cy="5872162"/>
          </a:xfrm>
        </p:spPr>
        <p:txBody>
          <a:bodyPr>
            <a:normAutofit/>
          </a:bodyPr>
          <a:lstStyle/>
          <a:p>
            <a:pPr marL="304797" indent="-304797" fontAlgn="auto">
              <a:spcBef>
                <a:spcPts val="667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To understand how it works, we’ll go over the previous example again. However, we need two mathematical results first:</a:t>
            </a:r>
          </a:p>
          <a:p>
            <a:pPr marL="304797" indent="-304797" fontAlgn="auto">
              <a:spcBef>
                <a:spcPts val="667"/>
              </a:spcBef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  <a:p>
            <a:pPr marL="304797" indent="-304797" fontAlgn="auto">
              <a:spcBef>
                <a:spcPts val="667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/>
              <a:t>Lemma 1</a:t>
            </a:r>
            <a:r>
              <a:rPr lang="en-US" dirty="0"/>
              <a:t>: Triangle inequality</a:t>
            </a:r>
            <a:br>
              <a:rPr lang="en-US" dirty="0"/>
            </a:br>
            <a:r>
              <a:rPr lang="en-US" dirty="0"/>
              <a:t>If </a:t>
            </a:r>
            <a:r>
              <a:rPr lang="el-GR" dirty="0">
                <a:latin typeface="Calibri"/>
              </a:rPr>
              <a:t>δ</a:t>
            </a:r>
            <a:r>
              <a:rPr lang="es-MX" dirty="0">
                <a:latin typeface="Calibri"/>
              </a:rPr>
              <a:t>(</a:t>
            </a:r>
            <a:r>
              <a:rPr lang="es-MX" dirty="0" err="1">
                <a:latin typeface="Calibri"/>
              </a:rPr>
              <a:t>u,v</a:t>
            </a:r>
            <a:r>
              <a:rPr lang="es-MX" dirty="0">
                <a:latin typeface="Calibri"/>
              </a:rPr>
              <a:t>) </a:t>
            </a:r>
            <a:r>
              <a:rPr lang="es-MX" dirty="0" err="1">
                <a:latin typeface="Calibri"/>
              </a:rPr>
              <a:t>is</a:t>
            </a:r>
            <a:r>
              <a:rPr lang="es-MX" dirty="0">
                <a:latin typeface="Calibri"/>
              </a:rPr>
              <a:t> </a:t>
            </a:r>
            <a:r>
              <a:rPr lang="es-MX" dirty="0" err="1">
                <a:latin typeface="Calibri"/>
              </a:rPr>
              <a:t>the</a:t>
            </a:r>
            <a:r>
              <a:rPr lang="es-MX" dirty="0">
                <a:latin typeface="Calibri"/>
              </a:rPr>
              <a:t> </a:t>
            </a:r>
            <a:r>
              <a:rPr lang="es-MX" dirty="0" err="1">
                <a:latin typeface="Calibri"/>
              </a:rPr>
              <a:t>shortest</a:t>
            </a:r>
            <a:r>
              <a:rPr lang="es-MX" dirty="0">
                <a:latin typeface="Calibri"/>
              </a:rPr>
              <a:t> </a:t>
            </a:r>
            <a:r>
              <a:rPr lang="es-MX" dirty="0" err="1">
                <a:latin typeface="Calibri"/>
              </a:rPr>
              <a:t>path</a:t>
            </a:r>
            <a:r>
              <a:rPr lang="es-MX" dirty="0">
                <a:latin typeface="Calibri"/>
              </a:rPr>
              <a:t> </a:t>
            </a:r>
            <a:r>
              <a:rPr lang="es-MX" dirty="0" err="1">
                <a:latin typeface="Calibri"/>
              </a:rPr>
              <a:t>length</a:t>
            </a:r>
            <a:r>
              <a:rPr lang="es-MX" dirty="0">
                <a:latin typeface="Calibri"/>
              </a:rPr>
              <a:t> </a:t>
            </a:r>
            <a:r>
              <a:rPr lang="es-MX" dirty="0" err="1">
                <a:latin typeface="Calibri"/>
              </a:rPr>
              <a:t>between</a:t>
            </a:r>
            <a:r>
              <a:rPr lang="es-MX" dirty="0">
                <a:latin typeface="Calibri"/>
              </a:rPr>
              <a:t> u and v,</a:t>
            </a:r>
            <a:br>
              <a:rPr lang="es-MX" dirty="0">
                <a:latin typeface="Calibri"/>
              </a:rPr>
            </a:br>
            <a:r>
              <a:rPr lang="el-GR" dirty="0">
                <a:latin typeface="Calibri"/>
              </a:rPr>
              <a:t> δ</a:t>
            </a:r>
            <a:r>
              <a:rPr lang="es-MX" dirty="0">
                <a:latin typeface="Calibri"/>
              </a:rPr>
              <a:t>(</a:t>
            </a:r>
            <a:r>
              <a:rPr lang="es-MX" dirty="0" err="1">
                <a:latin typeface="Calibri"/>
              </a:rPr>
              <a:t>u,v</a:t>
            </a:r>
            <a:r>
              <a:rPr lang="es-MX" dirty="0">
                <a:latin typeface="Calibri"/>
              </a:rPr>
              <a:t>) ≤ </a:t>
            </a:r>
            <a:r>
              <a:rPr lang="el-GR" dirty="0">
                <a:latin typeface="Calibri"/>
              </a:rPr>
              <a:t>δ</a:t>
            </a:r>
            <a:r>
              <a:rPr lang="es-MX" dirty="0">
                <a:latin typeface="Calibri"/>
              </a:rPr>
              <a:t>(</a:t>
            </a:r>
            <a:r>
              <a:rPr lang="es-MX" dirty="0" err="1">
                <a:latin typeface="Calibri"/>
              </a:rPr>
              <a:t>u,x</a:t>
            </a:r>
            <a:r>
              <a:rPr lang="es-MX" dirty="0">
                <a:latin typeface="Calibri"/>
              </a:rPr>
              <a:t>) + </a:t>
            </a:r>
            <a:r>
              <a:rPr lang="el-GR" dirty="0">
                <a:latin typeface="Calibri"/>
              </a:rPr>
              <a:t>δ</a:t>
            </a:r>
            <a:r>
              <a:rPr lang="es-MX" dirty="0">
                <a:latin typeface="Calibri"/>
              </a:rPr>
              <a:t>(</a:t>
            </a:r>
            <a:r>
              <a:rPr lang="es-MX" dirty="0" err="1">
                <a:latin typeface="Calibri"/>
              </a:rPr>
              <a:t>x,v</a:t>
            </a:r>
            <a:r>
              <a:rPr lang="es-MX" dirty="0">
                <a:latin typeface="Calibri"/>
              </a:rPr>
              <a:t>) </a:t>
            </a:r>
          </a:p>
          <a:p>
            <a:pPr marL="304797" indent="-304797" fontAlgn="auto">
              <a:spcBef>
                <a:spcPts val="667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en-US" b="1" dirty="0"/>
              <a:t>Lemma 2</a:t>
            </a:r>
            <a:r>
              <a:rPr lang="en-US" dirty="0"/>
              <a:t>: </a:t>
            </a:r>
            <a:br>
              <a:rPr lang="en-US" dirty="0"/>
            </a:b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subpath</a:t>
            </a:r>
            <a:r>
              <a:rPr lang="es-MX" dirty="0"/>
              <a:t> of </a:t>
            </a:r>
            <a:r>
              <a:rPr lang="es-MX" dirty="0" err="1"/>
              <a:t>any</a:t>
            </a:r>
            <a:r>
              <a:rPr lang="es-MX" dirty="0"/>
              <a:t> </a:t>
            </a:r>
            <a:r>
              <a:rPr lang="es-MX" dirty="0" err="1"/>
              <a:t>shortest</a:t>
            </a:r>
            <a:r>
              <a:rPr lang="es-MX" dirty="0"/>
              <a:t> </a:t>
            </a:r>
            <a:r>
              <a:rPr lang="es-MX" dirty="0" err="1"/>
              <a:t>path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itself</a:t>
            </a:r>
            <a:r>
              <a:rPr lang="es-MX" dirty="0"/>
              <a:t> a </a:t>
            </a:r>
            <a:r>
              <a:rPr lang="es-MX" dirty="0" err="1"/>
              <a:t>shortest</a:t>
            </a:r>
            <a:r>
              <a:rPr lang="es-MX" dirty="0"/>
              <a:t> </a:t>
            </a:r>
            <a:r>
              <a:rPr lang="es-MX" dirty="0" err="1"/>
              <a:t>path</a:t>
            </a:r>
            <a:r>
              <a:rPr lang="es-MX" dirty="0"/>
              <a:t>.</a:t>
            </a:r>
          </a:p>
          <a:p>
            <a:pPr marL="304797" indent="-304797" fontAlgn="auto">
              <a:spcBef>
                <a:spcPts val="667"/>
              </a:spcBef>
              <a:spcAft>
                <a:spcPts val="0"/>
              </a:spcAft>
              <a:buFont typeface="Wingdings"/>
              <a:buChar char=""/>
              <a:defRPr/>
            </a:pPr>
            <a:endParaRPr lang="es-MX" dirty="0">
              <a:latin typeface="Calibri"/>
            </a:endParaRPr>
          </a:p>
          <a:p>
            <a:pPr marL="304797" indent="-304797" fontAlgn="auto">
              <a:spcBef>
                <a:spcPts val="667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es-MX" dirty="0" err="1">
                <a:latin typeface="Calibri"/>
              </a:rPr>
              <a:t>The</a:t>
            </a:r>
            <a:r>
              <a:rPr lang="es-MX" dirty="0">
                <a:latin typeface="Calibri"/>
              </a:rPr>
              <a:t> </a:t>
            </a:r>
            <a:r>
              <a:rPr lang="es-MX" dirty="0" err="1">
                <a:latin typeface="Calibri"/>
              </a:rPr>
              <a:t>key</a:t>
            </a:r>
            <a:r>
              <a:rPr lang="es-MX" dirty="0">
                <a:latin typeface="Calibri"/>
              </a:rPr>
              <a:t> </a:t>
            </a:r>
            <a:r>
              <a:rPr lang="es-MX" dirty="0" err="1">
                <a:latin typeface="Calibri"/>
              </a:rPr>
              <a:t>is</a:t>
            </a:r>
            <a:r>
              <a:rPr lang="es-MX" dirty="0">
                <a:latin typeface="Calibri"/>
              </a:rPr>
              <a:t> </a:t>
            </a:r>
            <a:r>
              <a:rPr lang="es-MX" dirty="0" err="1">
                <a:latin typeface="Calibri"/>
              </a:rPr>
              <a:t>to</a:t>
            </a:r>
            <a:r>
              <a:rPr lang="es-MX" dirty="0">
                <a:latin typeface="Calibri"/>
              </a:rPr>
              <a:t> </a:t>
            </a:r>
            <a:r>
              <a:rPr lang="es-MX" dirty="0" err="1">
                <a:latin typeface="Calibri"/>
              </a:rPr>
              <a:t>understand</a:t>
            </a:r>
            <a:r>
              <a:rPr lang="es-MX" dirty="0">
                <a:latin typeface="Calibri"/>
              </a:rPr>
              <a:t> </a:t>
            </a:r>
            <a:r>
              <a:rPr lang="es-MX" dirty="0" err="1">
                <a:latin typeface="Calibri"/>
              </a:rPr>
              <a:t>why</a:t>
            </a:r>
            <a:r>
              <a:rPr lang="es-MX" dirty="0">
                <a:latin typeface="Calibri"/>
              </a:rPr>
              <a:t> </a:t>
            </a:r>
            <a:r>
              <a:rPr lang="es-MX" dirty="0" err="1">
                <a:latin typeface="Calibri"/>
              </a:rPr>
              <a:t>we</a:t>
            </a:r>
            <a:r>
              <a:rPr lang="es-MX" dirty="0">
                <a:latin typeface="Calibri"/>
              </a:rPr>
              <a:t> can </a:t>
            </a:r>
            <a:r>
              <a:rPr lang="es-MX" dirty="0" err="1">
                <a:latin typeface="Calibri"/>
              </a:rPr>
              <a:t>claim</a:t>
            </a:r>
            <a:r>
              <a:rPr lang="es-MX" dirty="0">
                <a:latin typeface="Calibri"/>
              </a:rPr>
              <a:t> </a:t>
            </a:r>
            <a:r>
              <a:rPr lang="es-MX" dirty="0" err="1">
                <a:latin typeface="Calibri"/>
              </a:rPr>
              <a:t>that</a:t>
            </a:r>
            <a:r>
              <a:rPr lang="es-MX" dirty="0">
                <a:latin typeface="Calibri"/>
              </a:rPr>
              <a:t> </a:t>
            </a:r>
            <a:r>
              <a:rPr lang="es-MX" dirty="0" err="1">
                <a:latin typeface="Calibri"/>
              </a:rPr>
              <a:t>anytime</a:t>
            </a:r>
            <a:r>
              <a:rPr lang="es-MX" dirty="0">
                <a:latin typeface="Calibri"/>
              </a:rPr>
              <a:t> </a:t>
            </a:r>
            <a:r>
              <a:rPr lang="es-MX" dirty="0" err="1">
                <a:latin typeface="Calibri"/>
              </a:rPr>
              <a:t>we</a:t>
            </a:r>
            <a:r>
              <a:rPr lang="es-MX" dirty="0">
                <a:latin typeface="Calibri"/>
              </a:rPr>
              <a:t> </a:t>
            </a:r>
            <a:r>
              <a:rPr lang="es-MX" dirty="0" err="1">
                <a:latin typeface="Calibri"/>
              </a:rPr>
              <a:t>put</a:t>
            </a:r>
            <a:r>
              <a:rPr lang="es-MX" dirty="0">
                <a:latin typeface="Calibri"/>
              </a:rPr>
              <a:t> a new </a:t>
            </a:r>
            <a:r>
              <a:rPr lang="es-MX" dirty="0" err="1">
                <a:latin typeface="Calibri"/>
              </a:rPr>
              <a:t>vertex</a:t>
            </a:r>
            <a:r>
              <a:rPr lang="es-MX" dirty="0">
                <a:latin typeface="Calibri"/>
              </a:rPr>
              <a:t> in S, </a:t>
            </a:r>
            <a:r>
              <a:rPr lang="es-MX" dirty="0" err="1">
                <a:latin typeface="Calibri"/>
              </a:rPr>
              <a:t>we</a:t>
            </a:r>
            <a:r>
              <a:rPr lang="es-MX" dirty="0">
                <a:latin typeface="Calibri"/>
              </a:rPr>
              <a:t> can </a:t>
            </a:r>
            <a:r>
              <a:rPr lang="es-MX" dirty="0" err="1">
                <a:latin typeface="Calibri"/>
              </a:rPr>
              <a:t>say</a:t>
            </a:r>
            <a:r>
              <a:rPr lang="es-MX" dirty="0">
                <a:latin typeface="Calibri"/>
              </a:rPr>
              <a:t> </a:t>
            </a:r>
            <a:r>
              <a:rPr lang="es-MX" dirty="0" err="1">
                <a:latin typeface="Calibri"/>
              </a:rPr>
              <a:t>that</a:t>
            </a:r>
            <a:r>
              <a:rPr lang="es-MX" dirty="0">
                <a:latin typeface="Calibri"/>
              </a:rPr>
              <a:t> </a:t>
            </a:r>
            <a:r>
              <a:rPr lang="es-MX" dirty="0" err="1">
                <a:latin typeface="Calibri"/>
              </a:rPr>
              <a:t>we</a:t>
            </a:r>
            <a:r>
              <a:rPr lang="es-MX" dirty="0">
                <a:latin typeface="Calibri"/>
              </a:rPr>
              <a:t> </a:t>
            </a:r>
            <a:r>
              <a:rPr lang="es-MX" dirty="0" err="1">
                <a:latin typeface="Calibri"/>
              </a:rPr>
              <a:t>already</a:t>
            </a:r>
            <a:r>
              <a:rPr lang="es-MX" dirty="0">
                <a:latin typeface="Calibri"/>
              </a:rPr>
              <a:t> </a:t>
            </a:r>
            <a:r>
              <a:rPr lang="es-MX" dirty="0" err="1">
                <a:latin typeface="Calibri"/>
              </a:rPr>
              <a:t>know</a:t>
            </a:r>
            <a:r>
              <a:rPr lang="es-MX" dirty="0">
                <a:latin typeface="Calibri"/>
              </a:rPr>
              <a:t> </a:t>
            </a:r>
            <a:r>
              <a:rPr lang="es-MX" dirty="0" err="1">
                <a:latin typeface="Calibri"/>
              </a:rPr>
              <a:t>the</a:t>
            </a:r>
            <a:r>
              <a:rPr lang="es-MX" dirty="0">
                <a:latin typeface="Calibri"/>
              </a:rPr>
              <a:t> </a:t>
            </a:r>
            <a:r>
              <a:rPr lang="es-MX" dirty="0" err="1">
                <a:latin typeface="Calibri"/>
              </a:rPr>
              <a:t>shortest</a:t>
            </a:r>
            <a:r>
              <a:rPr lang="es-MX" dirty="0">
                <a:latin typeface="Calibri"/>
              </a:rPr>
              <a:t> </a:t>
            </a:r>
            <a:r>
              <a:rPr lang="es-MX" dirty="0" err="1">
                <a:latin typeface="Calibri"/>
              </a:rPr>
              <a:t>path</a:t>
            </a:r>
            <a:r>
              <a:rPr lang="es-MX" dirty="0">
                <a:latin typeface="Calibri"/>
              </a:rPr>
              <a:t> </a:t>
            </a:r>
            <a:r>
              <a:rPr lang="es-MX" dirty="0" err="1">
                <a:latin typeface="Calibri"/>
              </a:rPr>
              <a:t>to</a:t>
            </a:r>
            <a:r>
              <a:rPr lang="es-MX" dirty="0">
                <a:latin typeface="Calibri"/>
              </a:rPr>
              <a:t> </a:t>
            </a:r>
            <a:r>
              <a:rPr lang="es-MX" dirty="0" err="1">
                <a:latin typeface="Calibri"/>
              </a:rPr>
              <a:t>it</a:t>
            </a:r>
            <a:r>
              <a:rPr lang="es-MX" dirty="0">
                <a:latin typeface="Calibri"/>
              </a:rPr>
              <a:t>.</a:t>
            </a:r>
          </a:p>
          <a:p>
            <a:pPr marL="304797" indent="-304797" fontAlgn="auto">
              <a:spcBef>
                <a:spcPts val="667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es-MX" dirty="0" err="1">
                <a:latin typeface="Calibri"/>
              </a:rPr>
              <a:t>Now</a:t>
            </a:r>
            <a:r>
              <a:rPr lang="es-MX" dirty="0">
                <a:latin typeface="Calibri"/>
              </a:rPr>
              <a:t>, back </a:t>
            </a:r>
            <a:r>
              <a:rPr lang="es-MX" dirty="0" err="1">
                <a:latin typeface="Calibri"/>
              </a:rPr>
              <a:t>to</a:t>
            </a:r>
            <a:r>
              <a:rPr lang="es-MX" dirty="0">
                <a:latin typeface="Calibri"/>
              </a:rPr>
              <a:t> </a:t>
            </a:r>
            <a:r>
              <a:rPr lang="es-MX" dirty="0" err="1">
                <a:latin typeface="Calibri"/>
              </a:rPr>
              <a:t>the</a:t>
            </a:r>
            <a:r>
              <a:rPr lang="es-MX" dirty="0">
                <a:latin typeface="Calibri"/>
              </a:rPr>
              <a:t> </a:t>
            </a:r>
            <a:r>
              <a:rPr lang="es-MX" dirty="0" err="1">
                <a:latin typeface="Calibri"/>
              </a:rPr>
              <a:t>example</a:t>
            </a:r>
            <a:r>
              <a:rPr lang="es-MX" dirty="0">
                <a:latin typeface="Calibri"/>
              </a:rPr>
              <a:t>…</a:t>
            </a:r>
          </a:p>
          <a:p>
            <a:pPr marL="304797" indent="-304797" fontAlgn="auto">
              <a:spcBef>
                <a:spcPts val="667"/>
              </a:spcBef>
              <a:spcAft>
                <a:spcPts val="0"/>
              </a:spcAft>
              <a:buFont typeface="Wingdings"/>
              <a:buNone/>
              <a:defRPr/>
            </a:pPr>
            <a:endParaRPr lang="es-MX" dirty="0">
              <a:latin typeface="Calibri"/>
            </a:endParaRPr>
          </a:p>
          <a:p>
            <a:pPr marL="304797" indent="-304797" fontAlgn="auto">
              <a:spcBef>
                <a:spcPts val="667"/>
              </a:spcBef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  <a:p>
            <a:pPr marL="304797" indent="-304797" fontAlgn="auto">
              <a:spcBef>
                <a:spcPts val="667"/>
              </a:spcBef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  <a:p>
            <a:pPr marL="304797" indent="-304797" fontAlgn="auto">
              <a:spcBef>
                <a:spcPts val="667"/>
              </a:spcBef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  <a:p>
            <a:pPr marL="304797" indent="-304797" fontAlgn="auto">
              <a:spcBef>
                <a:spcPts val="667"/>
              </a:spcBef>
              <a:spcAft>
                <a:spcPts val="0"/>
              </a:spcAft>
              <a:buFont typeface="Wingdings"/>
              <a:buChar char=""/>
              <a:defRPr/>
            </a:pP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1C0FCA7-4181-BAAF-CA8A-CFEB2E2AD34A}"/>
              </a:ext>
            </a:extLst>
          </p:cNvPr>
          <p:cNvSpPr txBox="1">
            <a:spLocks noChangeArrowheads="1"/>
          </p:cNvSpPr>
          <p:nvPr/>
        </p:nvSpPr>
        <p:spPr>
          <a:xfrm>
            <a:off x="247650" y="685800"/>
            <a:ext cx="9664700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defTabSz="761970">
              <a:lnSpc>
                <a:spcPct val="95000"/>
              </a:lnSpc>
              <a:spcBef>
                <a:spcPct val="0"/>
              </a:spcBef>
              <a:buNone/>
              <a:defRPr sz="3600" b="1">
                <a:solidFill>
                  <a:srgbClr val="FFC000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 err="1"/>
              <a:t>Dijkstra's</a:t>
            </a:r>
            <a:r>
              <a:rPr lang="en-US" dirty="0"/>
              <a:t> Algorithm - Why It Works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112889" y="197556"/>
            <a:ext cx="9714716" cy="112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r>
              <a:rPr kumimoji="1" lang="en-US" sz="5333" dirty="0">
                <a:solidFill>
                  <a:srgbClr val="FFC000"/>
                </a:solidFill>
                <a:latin typeface="Georgia" pitchFamily="18" charset="0"/>
              </a:rPr>
              <a:t>Agenda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12890" y="1778001"/>
            <a:ext cx="9971852" cy="466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7163" indent="-627163" eaLnBrk="0" hangingPunct="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kumimoji="1" lang="en-US" sz="4346" dirty="0">
                <a:solidFill>
                  <a:srgbClr val="FFC000"/>
                </a:solidFill>
                <a:latin typeface="Georgia" pitchFamily="18" charset="0"/>
              </a:rPr>
              <a:t>Shortest Path Algorithm</a:t>
            </a:r>
            <a:endParaRPr kumimoji="1" lang="en-US" sz="4346" dirty="0">
              <a:solidFill>
                <a:schemeClr val="bg1"/>
              </a:solidFill>
              <a:latin typeface="Georgia" pitchFamily="18" charset="0"/>
            </a:endParaRPr>
          </a:p>
          <a:p>
            <a:pPr marL="1078719" lvl="1" indent="-406088" eaLnBrk="0" hangingPunct="0">
              <a:spcBef>
                <a:spcPts val="592"/>
              </a:spcBef>
              <a:spcAft>
                <a:spcPts val="592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kumimoji="1" lang="en-US" sz="3160" dirty="0">
                <a:solidFill>
                  <a:schemeClr val="bg1"/>
                </a:solidFill>
                <a:latin typeface="Georgia" pitchFamily="18" charset="0"/>
              </a:rPr>
              <a:t>Dijkstra Algorithm</a:t>
            </a:r>
          </a:p>
          <a:p>
            <a:pPr marL="1535919" lvl="2" indent="-406088" eaLnBrk="0" hangingPunct="0">
              <a:spcBef>
                <a:spcPts val="592"/>
              </a:spcBef>
              <a:spcAft>
                <a:spcPts val="592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kumimoji="1" lang="en-US" sz="2400" dirty="0">
                <a:solidFill>
                  <a:schemeClr val="bg1"/>
                </a:solidFill>
                <a:latin typeface="Georgia" pitchFamily="18" charset="0"/>
              </a:rPr>
              <a:t>Introduction</a:t>
            </a:r>
          </a:p>
          <a:p>
            <a:pPr marL="1535919" lvl="2" indent="-406088" eaLnBrk="0" hangingPunct="0">
              <a:spcBef>
                <a:spcPts val="592"/>
              </a:spcBef>
              <a:spcAft>
                <a:spcPts val="592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kumimoji="1" lang="en-US" sz="2400" dirty="0">
                <a:solidFill>
                  <a:schemeClr val="bg1"/>
                </a:solidFill>
                <a:latin typeface="Georgia" pitchFamily="18" charset="0"/>
              </a:rPr>
              <a:t>Algorithm Working</a:t>
            </a:r>
          </a:p>
          <a:p>
            <a:pPr marL="1535919" lvl="2" indent="-406088" eaLnBrk="0" hangingPunct="0">
              <a:spcBef>
                <a:spcPts val="592"/>
              </a:spcBef>
              <a:spcAft>
                <a:spcPts val="592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kumimoji="1" lang="en-US" sz="2400" dirty="0">
                <a:solidFill>
                  <a:schemeClr val="bg1"/>
                </a:solidFill>
                <a:latin typeface="Georgia" pitchFamily="18" charset="0"/>
              </a:rPr>
              <a:t>Why it Work?</a:t>
            </a:r>
          </a:p>
          <a:p>
            <a:pPr marL="1535919" lvl="2" indent="-406088" eaLnBrk="0" hangingPunct="0">
              <a:spcBef>
                <a:spcPts val="592"/>
              </a:spcBef>
              <a:spcAft>
                <a:spcPts val="592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kumimoji="1" lang="en-US" sz="2400" dirty="0">
                <a:solidFill>
                  <a:schemeClr val="bg1"/>
                </a:solidFill>
                <a:latin typeface="Georgia" pitchFamily="18" charset="0"/>
              </a:rPr>
              <a:t>Advantages and Applications</a:t>
            </a:r>
          </a:p>
          <a:p>
            <a:pPr marL="451557" indent="-451557" eaLnBrk="0" hangingPunct="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  <a:defRPr/>
            </a:pPr>
            <a:endParaRPr kumimoji="1" lang="en-US" sz="474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8148" y="1401703"/>
            <a:ext cx="9708444" cy="0"/>
          </a:xfrm>
          <a:prstGeom prst="line">
            <a:avLst/>
          </a:prstGeom>
          <a:ln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92667" y="6858001"/>
            <a:ext cx="6457471" cy="405694"/>
          </a:xfrm>
        </p:spPr>
        <p:txBody>
          <a:bodyPr/>
          <a:lstStyle/>
          <a:p>
            <a:pPr>
              <a:defRPr/>
            </a:pPr>
            <a:r>
              <a:rPr lang="en-US" sz="1382" b="1" dirty="0"/>
              <a:t>COMSATS University Islamabad, Abbottabad Campus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CA24A880-5A90-C9E0-EDEE-276DEB9D1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As mentioned, Dijkstra’s algorithm calculates the shortest path to every vertex. </a:t>
            </a:r>
          </a:p>
          <a:p>
            <a:r>
              <a:rPr lang="en-US" altLang="en-US"/>
              <a:t>However, it is about as computationally expensive to calculate the shortest path from vertex </a:t>
            </a:r>
            <a:r>
              <a:rPr lang="en-US" altLang="en-US" i="1"/>
              <a:t>u </a:t>
            </a:r>
            <a:r>
              <a:rPr lang="en-US" altLang="en-US"/>
              <a:t>to every vertex using Dijkstra’s as it is to calculate the shortest path to some particular vertex </a:t>
            </a:r>
            <a:r>
              <a:rPr lang="en-US" altLang="en-US" i="1"/>
              <a:t>v</a:t>
            </a:r>
            <a:r>
              <a:rPr lang="en-US" altLang="en-US"/>
              <a:t>.</a:t>
            </a:r>
          </a:p>
          <a:p>
            <a:r>
              <a:rPr lang="en-US" altLang="en-US"/>
              <a:t>Therefore, anytime we want to know the optimal path to some other vertex from a determined origin, we can use Dijkstra’s algorithm.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D2F25C3-6F1B-F5E8-F5EC-F3B6AD14B15C}"/>
              </a:ext>
            </a:extLst>
          </p:cNvPr>
          <p:cNvSpPr txBox="1">
            <a:spLocks noChangeArrowheads="1"/>
          </p:cNvSpPr>
          <p:nvPr/>
        </p:nvSpPr>
        <p:spPr>
          <a:xfrm>
            <a:off x="247650" y="685800"/>
            <a:ext cx="9664700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defPPr>
              <a:defRPr lang="en-US"/>
            </a:defPPr>
            <a:lvl1pPr defTabSz="761970">
              <a:lnSpc>
                <a:spcPct val="95000"/>
              </a:lnSpc>
              <a:spcBef>
                <a:spcPct val="0"/>
              </a:spcBef>
              <a:buNone/>
              <a:defRPr sz="3600" b="1">
                <a:solidFill>
                  <a:srgbClr val="FFC000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dirty="0" err="1"/>
              <a:t>Dijkstra's</a:t>
            </a:r>
            <a:r>
              <a:rPr lang="en-US" dirty="0"/>
              <a:t> Algorithm - Why use it?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56AB2EBB-0DEA-F908-C56A-29F097F301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7650" y="584200"/>
            <a:ext cx="9664700" cy="914400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Applications of Dijkstra's Algorithm</a:t>
            </a: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CA51EFDD-4ADD-4449-E443-841B678CDC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4475" y="1498600"/>
            <a:ext cx="9671050" cy="5191125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444444"/>
                </a:solidFill>
                <a:latin typeface="Arial" panose="020B0604020202020204" pitchFamily="34" charset="0"/>
              </a:rPr>
              <a:t>- Traffic Information Systems are most prominent use  </a:t>
            </a:r>
            <a:endParaRPr lang="en-US" alt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444444"/>
                </a:solidFill>
                <a:latin typeface="Arial" panose="020B0604020202020204" pitchFamily="34" charset="0"/>
              </a:rPr>
              <a:t>- Mapping (Map Quest, Google Maps) </a:t>
            </a:r>
            <a:endParaRPr lang="en-US" alt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444444"/>
                </a:solidFill>
                <a:latin typeface="Arial" panose="020B0604020202020204" pitchFamily="34" charset="0"/>
              </a:rPr>
              <a:t>- Routing Systems</a:t>
            </a:r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65C458ED-CED3-8BDD-BD8A-FEE1773D2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2670175"/>
            <a:ext cx="3792537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>
            <a:extLst>
              <a:ext uri="{FF2B5EF4-FFF2-40B4-BE49-F238E27FC236}">
                <a16:creationId xmlns:a16="http://schemas.microsoft.com/office/drawing/2014/main" id="{50703E7F-9579-EC5B-B952-2973C9578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3" y="2300288"/>
            <a:ext cx="4178300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9B384894-AF9F-E111-DE9B-F9FF0DB766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8500" y="702028"/>
            <a:ext cx="8763000" cy="1042105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Applications of </a:t>
            </a:r>
            <a:r>
              <a:rPr lang="en-US" b="1" dirty="0" err="1"/>
              <a:t>Dijkstra's</a:t>
            </a:r>
            <a:r>
              <a:rPr lang="en-US" b="1" dirty="0"/>
              <a:t> Algorithm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227440DA-CBF0-F13D-2B62-D23AB79F116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 lIns="0" tIns="0" rIns="0" bIns="0">
            <a:normAutofit fontScale="85000" lnSpcReduction="10000"/>
          </a:bodyPr>
          <a:lstStyle/>
          <a:p>
            <a:pPr marL="0" indent="0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>
                <a:solidFill>
                  <a:srgbClr val="444444"/>
                </a:solidFill>
                <a:latin typeface="Arial" charset="0"/>
              </a:rPr>
              <a:t> One particularly relevant this week: epidemiology</a:t>
            </a:r>
          </a:p>
          <a:p>
            <a:pPr marL="0" indent="0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Font typeface="Wingdings"/>
              <a:buChar char=""/>
              <a:defRPr/>
            </a:pPr>
            <a:endParaRPr lang="en-US" dirty="0">
              <a:solidFill>
                <a:srgbClr val="444444"/>
              </a:solidFill>
              <a:latin typeface="Arial" charset="0"/>
            </a:endParaRPr>
          </a:p>
          <a:p>
            <a:pPr marL="0" indent="0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>
                <a:solidFill>
                  <a:srgbClr val="444444"/>
                </a:solidFill>
                <a:latin typeface="Arial" charset="0"/>
              </a:rPr>
              <a:t> Prof. Lauren Meyers (Biology Dept.) uses networks to model the spread of infectious diseases and design prevention and response strategies.</a:t>
            </a:r>
          </a:p>
          <a:p>
            <a:pPr marL="0" indent="0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Font typeface="Wingdings"/>
              <a:buChar char=""/>
              <a:defRPr/>
            </a:pPr>
            <a:endParaRPr lang="en-US" dirty="0">
              <a:solidFill>
                <a:srgbClr val="444444"/>
              </a:solidFill>
              <a:latin typeface="Arial" charset="0"/>
            </a:endParaRPr>
          </a:p>
          <a:p>
            <a:pPr marL="0" indent="0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>
                <a:solidFill>
                  <a:srgbClr val="444444"/>
                </a:solidFill>
                <a:latin typeface="Arial" charset="0"/>
              </a:rPr>
              <a:t> Vertices represent individuals, and edges their possible contacts. It is useful to calculate how a particular individual is connected to others.</a:t>
            </a:r>
          </a:p>
          <a:p>
            <a:pPr marL="0" indent="0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Font typeface="Wingdings"/>
              <a:buNone/>
              <a:defRPr/>
            </a:pPr>
            <a:endParaRPr lang="en-US" dirty="0">
              <a:solidFill>
                <a:srgbClr val="444444"/>
              </a:solidFill>
              <a:latin typeface="Arial" charset="0"/>
            </a:endParaRPr>
          </a:p>
          <a:p>
            <a:pPr marL="0" indent="0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>
                <a:solidFill>
                  <a:srgbClr val="444444"/>
                </a:solidFill>
                <a:latin typeface="Arial" charset="0"/>
              </a:rPr>
              <a:t> Knowing the shortest path lengths to other individuals can be a relevant indicator of the potential of a particular individual to infect others.</a:t>
            </a:r>
          </a:p>
          <a:p>
            <a:pPr marL="0" indent="0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Font typeface="Wingdings"/>
              <a:buChar char=""/>
              <a:defRPr/>
            </a:pPr>
            <a:endParaRPr lang="en-US" dirty="0">
              <a:solidFill>
                <a:srgbClr val="444444"/>
              </a:solidFill>
              <a:latin typeface="Arial" charset="0"/>
            </a:endParaRPr>
          </a:p>
          <a:p>
            <a:pPr marL="0" indent="0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Font typeface="Wingdings"/>
              <a:buChar char=""/>
              <a:defRPr/>
            </a:pPr>
            <a:endParaRPr lang="en-US" dirty="0">
              <a:solidFill>
                <a:srgbClr val="444444"/>
              </a:solidFill>
              <a:latin typeface="Arial" charset="0"/>
            </a:endParaRPr>
          </a:p>
          <a:p>
            <a:pPr marL="0" indent="0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srgbClr val="444444"/>
              </a:solidFill>
              <a:latin typeface="Arial" charset="0"/>
            </a:endParaRPr>
          </a:p>
          <a:p>
            <a:pPr marL="0" indent="0" fontAlgn="auto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dirty="0">
              <a:solidFill>
                <a:srgbClr val="444444"/>
              </a:solidFill>
              <a:latin typeface="Arial" charset="0"/>
            </a:endParaRPr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0DB7B1F3-9284-D0C0-782C-3BF1306979B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752600"/>
            <a:ext cx="4064000" cy="4235450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112889" y="197556"/>
            <a:ext cx="9714716" cy="112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0" hangingPunct="0"/>
            <a:r>
              <a:rPr kumimoji="1" lang="en-US" sz="5333" dirty="0">
                <a:solidFill>
                  <a:srgbClr val="FFC000"/>
                </a:solidFill>
                <a:latin typeface="Georgia" pitchFamily="18" charset="0"/>
              </a:rPr>
              <a:t>Summary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12889" y="1561080"/>
            <a:ext cx="9934222" cy="488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7163" lvl="1" indent="-627163" eaLnBrk="0" hangingPunct="0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1778" dirty="0">
                <a:solidFill>
                  <a:srgbClr val="000000"/>
                </a:solidFill>
                <a:latin typeface="Cambria" panose="02040503050406030204" pitchFamily="18" charset="0"/>
              </a:rPr>
              <a:t>Summary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88148" y="1401703"/>
            <a:ext cx="9708444" cy="0"/>
          </a:xfrm>
          <a:prstGeom prst="line">
            <a:avLst/>
          </a:prstGeom>
          <a:ln cmpd="dbl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92667" y="6858001"/>
            <a:ext cx="6457471" cy="405694"/>
          </a:xfrm>
        </p:spPr>
        <p:txBody>
          <a:bodyPr/>
          <a:lstStyle/>
          <a:p>
            <a:pPr>
              <a:defRPr/>
            </a:pPr>
            <a:r>
              <a:rPr lang="en-US" sz="1382" b="1" dirty="0"/>
              <a:t>COMSATS University Islamabad, Abbottabad Campus</a:t>
            </a:r>
          </a:p>
        </p:txBody>
      </p:sp>
    </p:spTree>
    <p:extLst>
      <p:ext uri="{BB962C8B-B14F-4D97-AF65-F5344CB8AC3E}">
        <p14:creationId xmlns:p14="http://schemas.microsoft.com/office/powerpoint/2010/main" val="2485112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FE3611-E0FC-BA0C-00BF-2A0D7CCDB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2667" y="6858001"/>
            <a:ext cx="6457471" cy="405694"/>
          </a:xfrm>
        </p:spPr>
        <p:txBody>
          <a:bodyPr/>
          <a:lstStyle/>
          <a:p>
            <a:pPr>
              <a:defRPr/>
            </a:pPr>
            <a:r>
              <a:rPr lang="en-US"/>
              <a:t>COMSATS University Islamabad, Abbottabad Campus</a:t>
            </a: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153A5502-15CE-CCEE-1880-A0907D6F4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5926" y="1928519"/>
            <a:ext cx="4967111" cy="322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ctr" eaLnBrk="0" hangingPunct="0">
              <a:spcBef>
                <a:spcPct val="20000"/>
              </a:spcBef>
              <a:buClr>
                <a:srgbClr val="FFC000"/>
              </a:buClr>
              <a:defRPr/>
            </a:pPr>
            <a:r>
              <a:rPr lang="en-US" sz="5925" dirty="0">
                <a:solidFill>
                  <a:srgbClr val="000000"/>
                </a:solidFill>
                <a:latin typeface="Cambria" panose="02040503050406030204" pitchFamily="18" charset="0"/>
              </a:rPr>
              <a:t>THANK YOU</a:t>
            </a:r>
          </a:p>
          <a:p>
            <a:pPr marL="0" lvl="1" algn="ctr" eaLnBrk="0" hangingPunct="0">
              <a:spcBef>
                <a:spcPct val="20000"/>
              </a:spcBef>
              <a:buClr>
                <a:srgbClr val="FFC000"/>
              </a:buClr>
              <a:defRPr/>
            </a:pPr>
            <a:endParaRPr lang="en-US" sz="5925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0" lvl="1" algn="ctr" eaLnBrk="0" hangingPunct="0">
              <a:spcBef>
                <a:spcPct val="20000"/>
              </a:spcBef>
              <a:buClr>
                <a:srgbClr val="FFC000"/>
              </a:buClr>
              <a:defRPr/>
            </a:pPr>
            <a:r>
              <a:rPr lang="en-US" sz="5925" dirty="0">
                <a:solidFill>
                  <a:srgbClr val="000000"/>
                </a:solidFill>
                <a:latin typeface="Cambria" panose="02040503050406030204" pitchFamily="18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804745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785D6667-D969-18A9-F920-58C8D2F16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7650" y="685800"/>
            <a:ext cx="9664700" cy="914400"/>
          </a:xfrm>
        </p:spPr>
        <p:txBody>
          <a:bodyPr lIns="0" tIns="0" rIns="0" bIns="0" anchor="t">
            <a:normAutofit/>
          </a:bodyPr>
          <a:lstStyle/>
          <a:p>
            <a:pPr fontAlgn="auto">
              <a:lnSpc>
                <a:spcPct val="95000"/>
              </a:lnSpc>
              <a:spcAft>
                <a:spcPts val="0"/>
              </a:spcAft>
              <a:defRPr/>
            </a:pPr>
            <a:r>
              <a:rPr lang="en-US" b="1" dirty="0"/>
              <a:t>The author: </a:t>
            </a:r>
            <a:r>
              <a:rPr lang="en-US" b="1" dirty="0" err="1"/>
              <a:t>Edsger</a:t>
            </a:r>
            <a:r>
              <a:rPr lang="en-US" b="1" dirty="0"/>
              <a:t> </a:t>
            </a:r>
            <a:r>
              <a:rPr lang="en-US" b="1" dirty="0" err="1"/>
              <a:t>Wybe</a:t>
            </a:r>
            <a:r>
              <a:rPr lang="en-US" b="1" dirty="0"/>
              <a:t> </a:t>
            </a:r>
            <a:r>
              <a:rPr lang="en-US" b="1" dirty="0" err="1"/>
              <a:t>Dijkstra</a:t>
            </a:r>
            <a:endParaRPr lang="en-US" b="1" dirty="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02C77FBE-41D8-A2D4-F506-F21A021DE9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1828800"/>
            <a:ext cx="7162800" cy="5105400"/>
          </a:xfrm>
        </p:spPr>
        <p:txBody>
          <a:bodyPr lIns="0" tIns="0" rIns="0" bIns="0">
            <a:normAutofit fontScale="92500" lnSpcReduction="20000"/>
          </a:bodyPr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"Computer Science is no more about computers than astronomy is about telescopes."</a:t>
            </a:r>
            <a:endParaRPr lang="en-US" altLang="en-US" b="1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 </a:t>
            </a:r>
            <a:endParaRPr lang="en-US" alt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- May 11, 1930 – August 6, 2002</a:t>
            </a:r>
            <a:endParaRPr lang="en-US" alt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 </a:t>
            </a:r>
            <a:endParaRPr lang="en-US" alt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- Received the 1972 A. M. Turing Award, widely considered the most prestigious award in computer science.  </a:t>
            </a:r>
            <a:endParaRPr lang="en-US" alt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- The Schlumberger Centennial Chair of Computer Sciences at The University of Texas at Austin from 1984 until 2000</a:t>
            </a:r>
            <a:endParaRPr lang="en-US" alt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 </a:t>
            </a:r>
            <a:endParaRPr lang="en-US" alt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- Made a strong case against use of the GOTO statement in programming languages and helped lead to its deprecation.</a:t>
            </a:r>
            <a:endParaRPr lang="en-US" alt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 </a:t>
            </a:r>
            <a:endParaRPr lang="en-US" alt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- Known for his many essays on programming.</a:t>
            </a:r>
            <a:endParaRPr lang="en-US" altLang="en-US" dirty="0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6E442850-B931-5AA1-ECB4-BCD8DFF9B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1828800"/>
            <a:ext cx="2116034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D3A57F26-6B56-A6D6-4CED-82B5A6A984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7650" y="685800"/>
            <a:ext cx="9664700" cy="914400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Single-Source Shortest Path Problem 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62B262A2-3CA8-08CF-DEB2-BE3637C6BB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5600" y="1600200"/>
            <a:ext cx="9664700" cy="54864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b="1" u="sng" dirty="0">
                <a:latin typeface="Arial" panose="020B0604020202020204" pitchFamily="34" charset="0"/>
              </a:rPr>
              <a:t>Single-Source Shortest Path Problem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</a:rPr>
              <a:t>- The problem of finding shortest paths from a source vertex </a:t>
            </a:r>
            <a:r>
              <a:rPr lang="en-US" altLang="en-US" i="1" dirty="0">
                <a:latin typeface="Arial" panose="020B0604020202020204" pitchFamily="34" charset="0"/>
              </a:rPr>
              <a:t>v</a:t>
            </a:r>
            <a:r>
              <a:rPr lang="en-US" altLang="en-US" dirty="0">
                <a:latin typeface="Arial" panose="020B0604020202020204" pitchFamily="34" charset="0"/>
              </a:rPr>
              <a:t> to all other vertices in the graph.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65F9044E-38FB-A0FB-4CB8-94D5AB463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3429000"/>
            <a:ext cx="4230687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138C00D8-A2FA-652F-31C1-672B2F463D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7650" y="609600"/>
            <a:ext cx="9664700" cy="914400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Dijkstra's algorithm 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E86D753-F467-E8AA-6E78-388E15224A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4475" y="1524000"/>
            <a:ext cx="9331325" cy="5265738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b="1" u="sng" dirty="0">
                <a:solidFill>
                  <a:srgbClr val="444444"/>
                </a:solidFill>
                <a:latin typeface="Arial" panose="020B0604020202020204" pitchFamily="34" charset="0"/>
              </a:rPr>
              <a:t>Dijkstra's algorithm</a:t>
            </a:r>
            <a:r>
              <a:rPr lang="en-US" altLang="en-US" b="1" dirty="0">
                <a:solidFill>
                  <a:srgbClr val="444444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444444"/>
                </a:solidFill>
                <a:latin typeface="Arial" panose="020B0604020202020204" pitchFamily="34" charset="0"/>
              </a:rPr>
              <a:t>-</a:t>
            </a:r>
            <a:r>
              <a:rPr lang="en-US" altLang="en-US" b="1" dirty="0">
                <a:solidFill>
                  <a:srgbClr val="444444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444444"/>
                </a:solidFill>
                <a:latin typeface="Arial" panose="020B0604020202020204" pitchFamily="34" charset="0"/>
              </a:rPr>
              <a:t>is a solution to the single-source shortest path problem in graph theory. </a:t>
            </a:r>
            <a:endParaRPr lang="en-US" alt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444444"/>
                </a:solidFill>
                <a:latin typeface="Arial" panose="020B0604020202020204" pitchFamily="34" charset="0"/>
              </a:rPr>
              <a:t> </a:t>
            </a:r>
            <a:endParaRPr lang="en-US" alt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444444"/>
                </a:solidFill>
                <a:latin typeface="Arial" panose="020B0604020202020204" pitchFamily="34" charset="0"/>
              </a:rPr>
              <a:t>Works on both directed and undirected graphs. However, all edges must have nonnegative weights.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990000"/>
                </a:solidFill>
                <a:latin typeface="Arial" panose="020B0604020202020204" pitchFamily="34" charset="0"/>
              </a:rPr>
              <a:t>Approach:</a:t>
            </a:r>
            <a:r>
              <a:rPr lang="en-US" altLang="en-US" dirty="0">
                <a:solidFill>
                  <a:srgbClr val="444444"/>
                </a:solidFill>
                <a:latin typeface="Arial" panose="020B0604020202020204" pitchFamily="34" charset="0"/>
              </a:rPr>
              <a:t> Greedy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990000"/>
                </a:solidFill>
                <a:latin typeface="Arial" panose="020B0604020202020204" pitchFamily="34" charset="0"/>
              </a:rPr>
              <a:t>Input:</a:t>
            </a:r>
            <a:r>
              <a:rPr lang="en-US" altLang="en-US" dirty="0">
                <a:solidFill>
                  <a:srgbClr val="444444"/>
                </a:solidFill>
                <a:latin typeface="Arial" panose="020B0604020202020204" pitchFamily="34" charset="0"/>
              </a:rPr>
              <a:t> Weighted graph G={E,V} and source vertex </a:t>
            </a:r>
            <a:r>
              <a:rPr lang="en-US" altLang="en-US" i="1" dirty="0" err="1">
                <a:solidFill>
                  <a:srgbClr val="444444"/>
                </a:solidFill>
                <a:latin typeface="Arial" panose="020B0604020202020204" pitchFamily="34" charset="0"/>
              </a:rPr>
              <a:t>v</a:t>
            </a:r>
            <a:r>
              <a:rPr lang="en-US" altLang="en-US" dirty="0" err="1">
                <a:latin typeface="Constantia" panose="02030602050306030303" pitchFamily="18" charset="0"/>
              </a:rPr>
              <a:t>∈</a:t>
            </a:r>
            <a:r>
              <a:rPr lang="en-US" altLang="en-US" dirty="0" err="1">
                <a:solidFill>
                  <a:srgbClr val="444444"/>
                </a:solidFill>
                <a:latin typeface="Arial" panose="020B0604020202020204" pitchFamily="34" charset="0"/>
              </a:rPr>
              <a:t>V</a:t>
            </a:r>
            <a:r>
              <a:rPr lang="en-US" altLang="en-US" dirty="0">
                <a:solidFill>
                  <a:srgbClr val="444444"/>
                </a:solidFill>
                <a:latin typeface="Arial" panose="020B0604020202020204" pitchFamily="34" charset="0"/>
              </a:rPr>
              <a:t>, such that all edge weights are nonnegative</a:t>
            </a:r>
            <a:endParaRPr lang="en-US" alt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444444"/>
                </a:solidFill>
                <a:latin typeface="Arial" panose="020B0604020202020204" pitchFamily="34" charset="0"/>
              </a:rPr>
              <a:t> </a:t>
            </a:r>
            <a:endParaRPr lang="en-US" alt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990000"/>
                </a:solidFill>
                <a:latin typeface="Arial" panose="020B0604020202020204" pitchFamily="34" charset="0"/>
              </a:rPr>
              <a:t>Output:</a:t>
            </a:r>
            <a:r>
              <a:rPr lang="en-US" altLang="en-US" dirty="0">
                <a:solidFill>
                  <a:srgbClr val="444444"/>
                </a:solidFill>
                <a:latin typeface="Arial" panose="020B0604020202020204" pitchFamily="34" charset="0"/>
              </a:rPr>
              <a:t> Lengths of shortest paths (or the shortest paths themselves) from a given source vertex</a:t>
            </a:r>
            <a:r>
              <a:rPr lang="en-US" altLang="en-US" i="1" dirty="0">
                <a:solidFill>
                  <a:srgbClr val="444444"/>
                </a:solidFill>
                <a:latin typeface="Arial" panose="020B0604020202020204" pitchFamily="34" charset="0"/>
              </a:rPr>
              <a:t> </a:t>
            </a:r>
            <a:r>
              <a:rPr lang="en-US" altLang="en-US" i="1" dirty="0" err="1">
                <a:solidFill>
                  <a:srgbClr val="444444"/>
                </a:solidFill>
                <a:latin typeface="Arial" panose="020B0604020202020204" pitchFamily="34" charset="0"/>
              </a:rPr>
              <a:t>v</a:t>
            </a:r>
            <a:r>
              <a:rPr lang="en-US" altLang="en-US" dirty="0" err="1">
                <a:latin typeface="Constantia" panose="02030602050306030303" pitchFamily="18" charset="0"/>
              </a:rPr>
              <a:t>∈</a:t>
            </a:r>
            <a:r>
              <a:rPr lang="en-US" altLang="en-US" dirty="0" err="1">
                <a:solidFill>
                  <a:srgbClr val="444444"/>
                </a:solidFill>
                <a:latin typeface="Arial" panose="020B0604020202020204" pitchFamily="34" charset="0"/>
              </a:rPr>
              <a:t>V</a:t>
            </a:r>
            <a:r>
              <a:rPr lang="en-US" altLang="en-US" dirty="0">
                <a:solidFill>
                  <a:srgbClr val="444444"/>
                </a:solidFill>
                <a:latin typeface="Arial" panose="020B0604020202020204" pitchFamily="34" charset="0"/>
              </a:rPr>
              <a:t>  to all other vertices</a:t>
            </a:r>
            <a:endParaRPr lang="en-US" alt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b="1" u="sng" dirty="0">
              <a:solidFill>
                <a:srgbClr val="444444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9871ED0A-1B05-41FE-2147-2ACB0FC70F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7650" y="706437"/>
            <a:ext cx="9664700" cy="914400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5000"/>
              </a:lnSpc>
            </a:pPr>
            <a:r>
              <a:rPr lang="en-US" b="1" dirty="0" err="1"/>
              <a:t>Dijkstra's</a:t>
            </a:r>
            <a:r>
              <a:rPr lang="en-US" b="1" dirty="0"/>
              <a:t> algorithm - </a:t>
            </a:r>
            <a:r>
              <a:rPr lang="en-US" b="1" dirty="0" err="1"/>
              <a:t>Pseudocode</a:t>
            </a:r>
            <a:endParaRPr lang="en-US" b="1" dirty="0"/>
          </a:p>
        </p:txBody>
      </p:sp>
      <p:sp>
        <p:nvSpPr>
          <p:cNvPr id="13315" name="Text Box 4">
            <a:extLst>
              <a:ext uri="{FF2B5EF4-FFF2-40B4-BE49-F238E27FC236}">
                <a16:creationId xmlns:a16="http://schemas.microsoft.com/office/drawing/2014/main" id="{8431341F-3C36-9101-DA2B-7CE35B81A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905000"/>
            <a:ext cx="92202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sz="2000" dirty="0" err="1">
                <a:solidFill>
                  <a:srgbClr val="674EA7"/>
                </a:solidFill>
                <a:latin typeface="Constantia" panose="02030602050306030303" pitchFamily="18" charset="0"/>
              </a:rPr>
              <a:t>dist</a:t>
            </a:r>
            <a:r>
              <a:rPr lang="en-US" altLang="en-US" sz="2000" dirty="0">
                <a:solidFill>
                  <a:srgbClr val="674EA7"/>
                </a:solidFill>
                <a:latin typeface="Constantia" panose="02030602050306030303" pitchFamily="18" charset="0"/>
              </a:rPr>
              <a:t>[s] ←0        			</a:t>
            </a:r>
            <a:r>
              <a:rPr lang="en-US" altLang="en-US" sz="2000" dirty="0">
                <a:solidFill>
                  <a:srgbClr val="C00000"/>
                </a:solidFill>
                <a:latin typeface="Constantia" panose="02030602050306030303" pitchFamily="18" charset="0"/>
              </a:rPr>
              <a:t>(distance to source vertex is zero)</a:t>
            </a:r>
            <a:br>
              <a:rPr lang="en-US" altLang="en-US" sz="2000" dirty="0">
                <a:solidFill>
                  <a:srgbClr val="444444"/>
                </a:solidFill>
                <a:latin typeface="Constantia" panose="02030602050306030303" pitchFamily="18" charset="0"/>
              </a:rPr>
            </a:br>
            <a:r>
              <a:rPr lang="en-US" altLang="en-US" sz="2000" dirty="0">
                <a:solidFill>
                  <a:srgbClr val="444444"/>
                </a:solidFill>
                <a:latin typeface="Constantia" panose="02030602050306030303" pitchFamily="18" charset="0"/>
              </a:rPr>
              <a:t>for  all </a:t>
            </a:r>
            <a:r>
              <a:rPr lang="en-US" altLang="en-US" sz="2000" dirty="0">
                <a:solidFill>
                  <a:srgbClr val="674EA7"/>
                </a:solidFill>
                <a:latin typeface="Constantia" panose="02030602050306030303" pitchFamily="18" charset="0"/>
              </a:rPr>
              <a:t>v ∈ V–{s}</a:t>
            </a:r>
            <a:br>
              <a:rPr lang="en-US" altLang="en-US" sz="2000" dirty="0">
                <a:solidFill>
                  <a:srgbClr val="444444"/>
                </a:solidFill>
                <a:latin typeface="Constantia" panose="02030602050306030303" pitchFamily="18" charset="0"/>
              </a:rPr>
            </a:br>
            <a:r>
              <a:rPr lang="en-US" altLang="en-US" sz="2000" dirty="0">
                <a:solidFill>
                  <a:srgbClr val="444444"/>
                </a:solidFill>
                <a:latin typeface="Constantia" panose="02030602050306030303" pitchFamily="18" charset="0"/>
              </a:rPr>
              <a:t>        do  </a:t>
            </a:r>
            <a:r>
              <a:rPr lang="en-US" altLang="en-US" sz="2000" dirty="0" err="1">
                <a:solidFill>
                  <a:srgbClr val="674EA7"/>
                </a:solidFill>
                <a:latin typeface="Constantia" panose="02030602050306030303" pitchFamily="18" charset="0"/>
              </a:rPr>
              <a:t>dist</a:t>
            </a:r>
            <a:r>
              <a:rPr lang="en-US" altLang="en-US" sz="2000" dirty="0">
                <a:solidFill>
                  <a:srgbClr val="674EA7"/>
                </a:solidFill>
                <a:latin typeface="Constantia" panose="02030602050306030303" pitchFamily="18" charset="0"/>
              </a:rPr>
              <a:t>[v] ←∞ 		</a:t>
            </a:r>
            <a:r>
              <a:rPr lang="en-US" altLang="en-US" sz="2000" dirty="0">
                <a:solidFill>
                  <a:srgbClr val="C00000"/>
                </a:solidFill>
                <a:latin typeface="Constantia" panose="02030602050306030303" pitchFamily="18" charset="0"/>
              </a:rPr>
              <a:t>(set all other distances to infinity) </a:t>
            </a:r>
            <a:br>
              <a:rPr lang="en-US" altLang="en-US" sz="2000" dirty="0">
                <a:solidFill>
                  <a:srgbClr val="444444"/>
                </a:solidFill>
                <a:latin typeface="Constantia" panose="02030602050306030303" pitchFamily="18" charset="0"/>
              </a:rPr>
            </a:br>
            <a:r>
              <a:rPr lang="en-US" altLang="en-US" sz="2000" dirty="0">
                <a:solidFill>
                  <a:srgbClr val="674EA7"/>
                </a:solidFill>
                <a:latin typeface="Constantia" panose="02030602050306030303" pitchFamily="18" charset="0"/>
              </a:rPr>
              <a:t>S←∅ 				</a:t>
            </a:r>
            <a:r>
              <a:rPr lang="en-US" altLang="en-US" sz="2000" dirty="0">
                <a:solidFill>
                  <a:srgbClr val="C00000"/>
                </a:solidFill>
                <a:latin typeface="Constantia" panose="02030602050306030303" pitchFamily="18" charset="0"/>
              </a:rPr>
              <a:t>(S, the set of visited vertices is initially empty) </a:t>
            </a:r>
            <a:br>
              <a:rPr lang="en-US" altLang="en-US" sz="2000" dirty="0">
                <a:solidFill>
                  <a:srgbClr val="444444"/>
                </a:solidFill>
                <a:latin typeface="Constantia" panose="02030602050306030303" pitchFamily="18" charset="0"/>
              </a:rPr>
            </a:br>
            <a:r>
              <a:rPr lang="en-US" altLang="en-US" sz="2000" dirty="0">
                <a:solidFill>
                  <a:srgbClr val="674EA7"/>
                </a:solidFill>
                <a:latin typeface="Constantia" panose="02030602050306030303" pitchFamily="18" charset="0"/>
              </a:rPr>
              <a:t>Q←V </a:t>
            </a:r>
            <a:r>
              <a:rPr lang="en-US" altLang="en-US" sz="2000" dirty="0">
                <a:solidFill>
                  <a:srgbClr val="C00000"/>
                </a:solidFill>
                <a:latin typeface="Constantia" panose="02030602050306030303" pitchFamily="18" charset="0"/>
              </a:rPr>
              <a:t> 				(Q, the queue initially contains all vertices) </a:t>
            </a:r>
            <a:r>
              <a:rPr lang="en-US" altLang="en-US" sz="2000" dirty="0">
                <a:solidFill>
                  <a:srgbClr val="674EA7"/>
                </a:solidFill>
                <a:latin typeface="Constantia" panose="02030602050306030303" pitchFamily="18" charset="0"/>
              </a:rPr>
              <a:t>              </a:t>
            </a:r>
            <a:br>
              <a:rPr lang="en-US" altLang="en-US" sz="2000" dirty="0">
                <a:solidFill>
                  <a:srgbClr val="444444"/>
                </a:solidFill>
                <a:latin typeface="Constantia" panose="02030602050306030303" pitchFamily="18" charset="0"/>
              </a:rPr>
            </a:br>
            <a:r>
              <a:rPr lang="en-US" altLang="en-US" sz="2000" dirty="0">
                <a:solidFill>
                  <a:srgbClr val="444444"/>
                </a:solidFill>
                <a:latin typeface="Constantia" panose="02030602050306030303" pitchFamily="18" charset="0"/>
              </a:rPr>
              <a:t>while </a:t>
            </a:r>
            <a:r>
              <a:rPr lang="en-US" altLang="en-US" sz="2000" dirty="0">
                <a:solidFill>
                  <a:srgbClr val="674EA7"/>
                </a:solidFill>
                <a:latin typeface="Constantia" panose="02030602050306030303" pitchFamily="18" charset="0"/>
              </a:rPr>
              <a:t>Q ≠∅ 			</a:t>
            </a:r>
            <a:r>
              <a:rPr lang="en-US" altLang="en-US" sz="2000" dirty="0">
                <a:solidFill>
                  <a:srgbClr val="C00000"/>
                </a:solidFill>
                <a:latin typeface="Constantia" panose="02030602050306030303" pitchFamily="18" charset="0"/>
              </a:rPr>
              <a:t>(while the queue is not empty) </a:t>
            </a:r>
            <a:br>
              <a:rPr lang="en-US" altLang="en-US" sz="2000" dirty="0">
                <a:solidFill>
                  <a:srgbClr val="444444"/>
                </a:solidFill>
                <a:latin typeface="Constantia" panose="02030602050306030303" pitchFamily="18" charset="0"/>
              </a:rPr>
            </a:br>
            <a:r>
              <a:rPr lang="en-US" altLang="en-US" sz="2000" dirty="0">
                <a:solidFill>
                  <a:srgbClr val="444444"/>
                </a:solidFill>
                <a:latin typeface="Constantia" panose="02030602050306030303" pitchFamily="18" charset="0"/>
              </a:rPr>
              <a:t>do  </a:t>
            </a:r>
            <a:r>
              <a:rPr lang="en-US" altLang="en-US" sz="2000" dirty="0">
                <a:solidFill>
                  <a:srgbClr val="674EA7"/>
                </a:solidFill>
                <a:latin typeface="Constantia" panose="02030602050306030303" pitchFamily="18" charset="0"/>
              </a:rPr>
              <a:t> u ← </a:t>
            </a:r>
            <a:r>
              <a:rPr lang="en-US" altLang="en-US" sz="2000" dirty="0" err="1">
                <a:solidFill>
                  <a:srgbClr val="444444"/>
                </a:solidFill>
                <a:latin typeface="Constantia" panose="02030602050306030303" pitchFamily="18" charset="0"/>
              </a:rPr>
              <a:t>mindistance</a:t>
            </a:r>
            <a:r>
              <a:rPr lang="en-US" altLang="en-US" sz="2000" dirty="0">
                <a:solidFill>
                  <a:srgbClr val="674EA7"/>
                </a:solidFill>
                <a:latin typeface="Constantia" panose="02030602050306030303" pitchFamily="18" charset="0"/>
              </a:rPr>
              <a:t>(</a:t>
            </a:r>
            <a:r>
              <a:rPr lang="en-US" altLang="en-US" sz="2000" dirty="0" err="1">
                <a:solidFill>
                  <a:srgbClr val="674EA7"/>
                </a:solidFill>
                <a:latin typeface="Constantia" panose="02030602050306030303" pitchFamily="18" charset="0"/>
              </a:rPr>
              <a:t>Q,dist</a:t>
            </a:r>
            <a:r>
              <a:rPr lang="en-US" altLang="en-US" sz="2000" dirty="0">
                <a:solidFill>
                  <a:srgbClr val="674EA7"/>
                </a:solidFill>
                <a:latin typeface="Constantia" panose="02030602050306030303" pitchFamily="18" charset="0"/>
              </a:rPr>
              <a:t>)	</a:t>
            </a:r>
            <a:r>
              <a:rPr lang="en-US" altLang="en-US" sz="2000" dirty="0">
                <a:solidFill>
                  <a:srgbClr val="C00000"/>
                </a:solidFill>
                <a:latin typeface="Constantia" panose="02030602050306030303" pitchFamily="18" charset="0"/>
              </a:rPr>
              <a:t>(select the element of Q with the min. distance) </a:t>
            </a:r>
            <a:br>
              <a:rPr lang="en-US" altLang="en-US" sz="2000" dirty="0">
                <a:solidFill>
                  <a:srgbClr val="444444"/>
                </a:solidFill>
                <a:latin typeface="Constantia" panose="02030602050306030303" pitchFamily="18" charset="0"/>
              </a:rPr>
            </a:br>
            <a:r>
              <a:rPr lang="en-US" altLang="en-US" sz="2000" dirty="0">
                <a:solidFill>
                  <a:srgbClr val="444444"/>
                </a:solidFill>
                <a:latin typeface="Constantia" panose="02030602050306030303" pitchFamily="18" charset="0"/>
              </a:rPr>
              <a:t>    </a:t>
            </a:r>
            <a:r>
              <a:rPr lang="en-US" altLang="en-US" sz="2000" dirty="0">
                <a:solidFill>
                  <a:srgbClr val="674EA7"/>
                </a:solidFill>
                <a:latin typeface="Constantia" panose="02030602050306030303" pitchFamily="18" charset="0"/>
              </a:rPr>
              <a:t>  S←S∪{u} 			</a:t>
            </a:r>
            <a:r>
              <a:rPr lang="en-US" altLang="en-US" sz="2000" dirty="0">
                <a:solidFill>
                  <a:srgbClr val="C00000"/>
                </a:solidFill>
                <a:latin typeface="Constantia" panose="02030602050306030303" pitchFamily="18" charset="0"/>
              </a:rPr>
              <a:t>(add u to list of visited vertices) </a:t>
            </a:r>
            <a:br>
              <a:rPr lang="en-US" altLang="en-US" sz="2000" dirty="0">
                <a:solidFill>
                  <a:srgbClr val="444444"/>
                </a:solidFill>
                <a:latin typeface="Constantia" panose="02030602050306030303" pitchFamily="18" charset="0"/>
              </a:rPr>
            </a:br>
            <a:r>
              <a:rPr lang="en-US" altLang="en-US" sz="2000" dirty="0">
                <a:solidFill>
                  <a:srgbClr val="444444"/>
                </a:solidFill>
                <a:latin typeface="Constantia" panose="02030602050306030303" pitchFamily="18" charset="0"/>
              </a:rPr>
              <a:t>       for all </a:t>
            </a:r>
            <a:r>
              <a:rPr lang="en-US" altLang="en-US" sz="2000" dirty="0">
                <a:solidFill>
                  <a:srgbClr val="674EA7"/>
                </a:solidFill>
                <a:latin typeface="Constantia" panose="02030602050306030303" pitchFamily="18" charset="0"/>
              </a:rPr>
              <a:t>v ∈ neighbors[u]		</a:t>
            </a:r>
            <a:r>
              <a:rPr lang="en-US" altLang="en-US" sz="2000" dirty="0">
                <a:solidFill>
                  <a:srgbClr val="C00000"/>
                </a:solidFill>
                <a:latin typeface="Constantia" panose="02030602050306030303" pitchFamily="18" charset="0"/>
              </a:rPr>
              <a:t> </a:t>
            </a:r>
            <a:br>
              <a:rPr lang="en-US" altLang="en-US" sz="2000" dirty="0">
                <a:solidFill>
                  <a:srgbClr val="444444"/>
                </a:solidFill>
                <a:latin typeface="Constantia" panose="02030602050306030303" pitchFamily="18" charset="0"/>
              </a:rPr>
            </a:br>
            <a:r>
              <a:rPr lang="en-US" altLang="en-US" sz="2000" dirty="0">
                <a:solidFill>
                  <a:srgbClr val="444444"/>
                </a:solidFill>
                <a:latin typeface="Constantia" panose="02030602050306030303" pitchFamily="18" charset="0"/>
              </a:rPr>
              <a:t>              do  if   </a:t>
            </a:r>
            <a:r>
              <a:rPr lang="en-US" altLang="en-US" sz="2000" dirty="0" err="1">
                <a:solidFill>
                  <a:srgbClr val="674EA7"/>
                </a:solidFill>
                <a:latin typeface="Constantia" panose="02030602050306030303" pitchFamily="18" charset="0"/>
              </a:rPr>
              <a:t>dist</a:t>
            </a:r>
            <a:r>
              <a:rPr lang="en-US" altLang="en-US" sz="2000" dirty="0">
                <a:solidFill>
                  <a:srgbClr val="674EA7"/>
                </a:solidFill>
                <a:latin typeface="Constantia" panose="02030602050306030303" pitchFamily="18" charset="0"/>
              </a:rPr>
              <a:t>[v] &gt; </a:t>
            </a:r>
            <a:r>
              <a:rPr lang="en-US" altLang="en-US" sz="2000" dirty="0" err="1">
                <a:solidFill>
                  <a:srgbClr val="674EA7"/>
                </a:solidFill>
                <a:latin typeface="Constantia" panose="02030602050306030303" pitchFamily="18" charset="0"/>
              </a:rPr>
              <a:t>dist</a:t>
            </a:r>
            <a:r>
              <a:rPr lang="en-US" altLang="en-US" sz="2000" dirty="0">
                <a:solidFill>
                  <a:srgbClr val="674EA7"/>
                </a:solidFill>
                <a:latin typeface="Constantia" panose="02030602050306030303" pitchFamily="18" charset="0"/>
              </a:rPr>
              <a:t>[u] + w(u, v) 		</a:t>
            </a:r>
            <a:r>
              <a:rPr lang="en-US" altLang="en-US" sz="2000" dirty="0">
                <a:solidFill>
                  <a:srgbClr val="C00000"/>
                </a:solidFill>
                <a:latin typeface="Constantia" panose="02030602050306030303" pitchFamily="18" charset="0"/>
              </a:rPr>
              <a:t>(if new shortest path found)</a:t>
            </a:r>
            <a:br>
              <a:rPr lang="en-US" altLang="en-US" sz="2000" dirty="0">
                <a:solidFill>
                  <a:srgbClr val="444444"/>
                </a:solidFill>
                <a:latin typeface="Constantia" panose="02030602050306030303" pitchFamily="18" charset="0"/>
              </a:rPr>
            </a:br>
            <a:r>
              <a:rPr lang="en-US" altLang="en-US" sz="2000" dirty="0">
                <a:solidFill>
                  <a:srgbClr val="444444"/>
                </a:solidFill>
                <a:latin typeface="Constantia" panose="02030602050306030303" pitchFamily="18" charset="0"/>
              </a:rPr>
              <a:t>                         then      </a:t>
            </a:r>
            <a:r>
              <a:rPr lang="en-US" altLang="en-US" sz="2000" dirty="0">
                <a:solidFill>
                  <a:srgbClr val="674EA7"/>
                </a:solidFill>
                <a:latin typeface="Constantia" panose="02030602050306030303" pitchFamily="18" charset="0"/>
              </a:rPr>
              <a:t>d[v] ←d[u] + w(u, v)	</a:t>
            </a:r>
            <a:r>
              <a:rPr lang="en-US" altLang="en-US" sz="2000" dirty="0">
                <a:solidFill>
                  <a:srgbClr val="C00000"/>
                </a:solidFill>
                <a:latin typeface="Constantia" panose="02030602050306030303" pitchFamily="18" charset="0"/>
              </a:rPr>
              <a:t>(set new value of shortest path)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sz="2000" dirty="0">
                <a:solidFill>
                  <a:srgbClr val="444444"/>
                </a:solidFill>
                <a:latin typeface="Constantia" panose="02030602050306030303" pitchFamily="18" charset="0"/>
              </a:rPr>
              <a:t>		</a:t>
            </a:r>
            <a:r>
              <a:rPr lang="en-US" altLang="en-US" sz="2000" dirty="0">
                <a:solidFill>
                  <a:srgbClr val="C00000"/>
                </a:solidFill>
                <a:latin typeface="Constantia" panose="02030602050306030303" pitchFamily="18" charset="0"/>
              </a:rPr>
              <a:t>(if desired, add traceback code)</a:t>
            </a:r>
            <a:endParaRPr lang="en-US" altLang="en-US" sz="2000" dirty="0">
              <a:solidFill>
                <a:srgbClr val="444444"/>
              </a:solidFill>
              <a:latin typeface="Constantia" panose="02030602050306030303" pitchFamily="18" charset="0"/>
            </a:endParaRPr>
          </a:p>
          <a:p>
            <a:pPr eaLnBrk="1" hangingPunct="1">
              <a:lnSpc>
                <a:spcPct val="95000"/>
              </a:lnSpc>
            </a:pPr>
            <a:r>
              <a:rPr lang="en-US" altLang="en-US" sz="2000" dirty="0">
                <a:solidFill>
                  <a:srgbClr val="444444"/>
                </a:solidFill>
                <a:latin typeface="Constantia" panose="02030602050306030303" pitchFamily="18" charset="0"/>
              </a:rPr>
              <a:t>return </a:t>
            </a:r>
            <a:r>
              <a:rPr lang="en-US" altLang="en-US" sz="2000" dirty="0" err="1">
                <a:solidFill>
                  <a:srgbClr val="674EA7"/>
                </a:solidFill>
                <a:latin typeface="Constantia" panose="02030602050306030303" pitchFamily="18" charset="0"/>
              </a:rPr>
              <a:t>dist</a:t>
            </a:r>
            <a:endParaRPr lang="en-US" altLang="en-US" sz="2000" dirty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 eaLnBrk="1" hangingPunct="1">
              <a:lnSpc>
                <a:spcPct val="95000"/>
              </a:lnSpc>
            </a:pPr>
            <a:endParaRPr lang="en-US" altLang="en-US" sz="2000" dirty="0">
              <a:solidFill>
                <a:srgbClr val="674EA7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78C51D49-C3F5-7F68-6D0B-626616A4C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7650" y="588433"/>
            <a:ext cx="9664700" cy="914400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5000"/>
              </a:lnSpc>
            </a:pPr>
            <a:r>
              <a:rPr lang="en-US" b="1" dirty="0"/>
              <a:t>Dijkstra Animated Example</a:t>
            </a:r>
          </a:p>
        </p:txBody>
      </p:sp>
      <p:pic>
        <p:nvPicPr>
          <p:cNvPr id="14339" name="Picture 4">
            <a:extLst>
              <a:ext uri="{FF2B5EF4-FFF2-40B4-BE49-F238E27FC236}">
                <a16:creationId xmlns:a16="http://schemas.microsoft.com/office/drawing/2014/main" id="{F0FB2860-2379-9138-C31B-88A0C458E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828800"/>
            <a:ext cx="91440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CE502465-D42D-6A24-2ABF-59878B482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7650" y="609600"/>
            <a:ext cx="9664700" cy="914400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5000"/>
              </a:lnSpc>
            </a:pPr>
            <a:r>
              <a:rPr lang="en-US" b="1"/>
              <a:t>Dijkstra Animated Example</a:t>
            </a:r>
            <a:endParaRPr lang="en-US" b="1" dirty="0"/>
          </a:p>
        </p:txBody>
      </p:sp>
      <p:pic>
        <p:nvPicPr>
          <p:cNvPr id="15363" name="Picture 5">
            <a:extLst>
              <a:ext uri="{FF2B5EF4-FFF2-40B4-BE49-F238E27FC236}">
                <a16:creationId xmlns:a16="http://schemas.microsoft.com/office/drawing/2014/main" id="{1FF751C1-6B81-F24D-1F6F-DD834D100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676400"/>
            <a:ext cx="879157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5">
            <a:extLst>
              <a:ext uri="{FF2B5EF4-FFF2-40B4-BE49-F238E27FC236}">
                <a16:creationId xmlns:a16="http://schemas.microsoft.com/office/drawing/2014/main" id="{8267BB85-25D6-1D94-283F-805C7E4E6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828800"/>
            <a:ext cx="91630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B650A3DB-BC9A-33DE-3C55-792E6635766C}"/>
              </a:ext>
            </a:extLst>
          </p:cNvPr>
          <p:cNvSpPr txBox="1">
            <a:spLocks noChangeArrowheads="1"/>
          </p:cNvSpPr>
          <p:nvPr/>
        </p:nvSpPr>
        <p:spPr>
          <a:xfrm>
            <a:off x="247650" y="609600"/>
            <a:ext cx="9664700" cy="9144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FFC000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95000"/>
              </a:lnSpc>
            </a:pPr>
            <a:r>
              <a:rPr lang="en-US" b="1"/>
              <a:t>Dijkstra Animated Example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</TotalTime>
  <Words>1041</Words>
  <Application>Microsoft Office PowerPoint</Application>
  <PresentationFormat>Custom</PresentationFormat>
  <Paragraphs>105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Cambria</vt:lpstr>
      <vt:lpstr>Century Gothic</vt:lpstr>
      <vt:lpstr>Constantia</vt:lpstr>
      <vt:lpstr>Georgia</vt:lpstr>
      <vt:lpstr>Times New Roman</vt:lpstr>
      <vt:lpstr>Wingdings</vt:lpstr>
      <vt:lpstr>Wingdings 3</vt:lpstr>
      <vt:lpstr>Office Theme</vt:lpstr>
      <vt:lpstr>Slice</vt:lpstr>
      <vt:lpstr>PowerPoint Presentation</vt:lpstr>
      <vt:lpstr>PowerPoint Presentation</vt:lpstr>
      <vt:lpstr>The author: Edsger Wybe Dijkstra</vt:lpstr>
      <vt:lpstr>Single-Source Shortest Path Problem </vt:lpstr>
      <vt:lpstr>Dijkstra's algorithm </vt:lpstr>
      <vt:lpstr>Dijkstra's algorithm - Pseudocode</vt:lpstr>
      <vt:lpstr>Dijkstra Animated Example</vt:lpstr>
      <vt:lpstr>Dijkstra Animated Example</vt:lpstr>
      <vt:lpstr>PowerPoint Presentation</vt:lpstr>
      <vt:lpstr>Dijkstra Animated Example</vt:lpstr>
      <vt:lpstr>PowerPoint Presentation</vt:lpstr>
      <vt:lpstr>Dijkstra Animated Example</vt:lpstr>
      <vt:lpstr>PowerPoint Presentation</vt:lpstr>
      <vt:lpstr>Dijkstra Animated Example</vt:lpstr>
      <vt:lpstr>Dijkstra Animated Example</vt:lpstr>
      <vt:lpstr>Dijkstra Animated Example</vt:lpstr>
      <vt:lpstr>Implementations and Running Times    </vt:lpstr>
      <vt:lpstr>Dijkstra's Algorithm - Why It Works</vt:lpstr>
      <vt:lpstr>PowerPoint Presentation</vt:lpstr>
      <vt:lpstr>PowerPoint Presentation</vt:lpstr>
      <vt:lpstr>Applications of Dijkstra's Algorithm</vt:lpstr>
      <vt:lpstr>Applications of Dijkstra's Algorithm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Waqar Khurshid</cp:lastModifiedBy>
  <cp:revision>11</cp:revision>
  <dcterms:created xsi:type="dcterms:W3CDTF">2004-05-06T09:28:21Z</dcterms:created>
  <dcterms:modified xsi:type="dcterms:W3CDTF">2022-09-11T16:15:51Z</dcterms:modified>
</cp:coreProperties>
</file>