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3" r:id="rId1"/>
    <p:sldMasterId id="2147483775" r:id="rId2"/>
  </p:sldMasterIdLst>
  <p:notesMasterIdLst>
    <p:notesMasterId r:id="rId80"/>
  </p:notesMasterIdLst>
  <p:handoutMasterIdLst>
    <p:handoutMasterId r:id="rId81"/>
  </p:handoutMasterIdLst>
  <p:sldIdLst>
    <p:sldId id="263" r:id="rId3"/>
    <p:sldId id="264" r:id="rId4"/>
    <p:sldId id="798" r:id="rId5"/>
    <p:sldId id="799" r:id="rId6"/>
    <p:sldId id="787" r:id="rId7"/>
    <p:sldId id="800" r:id="rId8"/>
    <p:sldId id="823" r:id="rId9"/>
    <p:sldId id="824" r:id="rId10"/>
    <p:sldId id="825" r:id="rId11"/>
    <p:sldId id="826" r:id="rId12"/>
    <p:sldId id="827" r:id="rId13"/>
    <p:sldId id="828" r:id="rId14"/>
    <p:sldId id="829" r:id="rId15"/>
    <p:sldId id="830" r:id="rId16"/>
    <p:sldId id="831" r:id="rId17"/>
    <p:sldId id="801" r:id="rId18"/>
    <p:sldId id="802" r:id="rId19"/>
    <p:sldId id="805" r:id="rId20"/>
    <p:sldId id="806" r:id="rId21"/>
    <p:sldId id="290" r:id="rId22"/>
    <p:sldId id="291" r:id="rId23"/>
    <p:sldId id="292" r:id="rId24"/>
    <p:sldId id="293" r:id="rId25"/>
    <p:sldId id="832" r:id="rId26"/>
    <p:sldId id="279" r:id="rId27"/>
    <p:sldId id="280" r:id="rId28"/>
    <p:sldId id="281" r:id="rId29"/>
    <p:sldId id="276" r:id="rId30"/>
    <p:sldId id="277" r:id="rId31"/>
    <p:sldId id="278" r:id="rId32"/>
    <p:sldId id="833" r:id="rId33"/>
    <p:sldId id="834" r:id="rId34"/>
    <p:sldId id="835" r:id="rId35"/>
    <p:sldId id="282" r:id="rId36"/>
    <p:sldId id="284" r:id="rId37"/>
    <p:sldId id="836" r:id="rId38"/>
    <p:sldId id="807" r:id="rId39"/>
    <p:sldId id="808" r:id="rId40"/>
    <p:sldId id="403" r:id="rId41"/>
    <p:sldId id="404" r:id="rId42"/>
    <p:sldId id="409" r:id="rId43"/>
    <p:sldId id="405" r:id="rId44"/>
    <p:sldId id="410" r:id="rId45"/>
    <p:sldId id="411" r:id="rId46"/>
    <p:sldId id="412" r:id="rId47"/>
    <p:sldId id="413" r:id="rId48"/>
    <p:sldId id="414" r:id="rId49"/>
    <p:sldId id="415" r:id="rId50"/>
    <p:sldId id="416" r:id="rId51"/>
    <p:sldId id="417" r:id="rId52"/>
    <p:sldId id="839" r:id="rId53"/>
    <p:sldId id="419" r:id="rId54"/>
    <p:sldId id="420" r:id="rId55"/>
    <p:sldId id="421" r:id="rId56"/>
    <p:sldId id="422" r:id="rId57"/>
    <p:sldId id="423" r:id="rId58"/>
    <p:sldId id="424" r:id="rId59"/>
    <p:sldId id="425" r:id="rId60"/>
    <p:sldId id="426" r:id="rId61"/>
    <p:sldId id="427" r:id="rId62"/>
    <p:sldId id="428" r:id="rId63"/>
    <p:sldId id="429" r:id="rId64"/>
    <p:sldId id="430" r:id="rId65"/>
    <p:sldId id="809" r:id="rId66"/>
    <p:sldId id="810" r:id="rId67"/>
    <p:sldId id="811" r:id="rId68"/>
    <p:sldId id="812" r:id="rId69"/>
    <p:sldId id="837" r:id="rId70"/>
    <p:sldId id="813" r:id="rId71"/>
    <p:sldId id="814" r:id="rId72"/>
    <p:sldId id="815" r:id="rId73"/>
    <p:sldId id="816" r:id="rId74"/>
    <p:sldId id="817" r:id="rId75"/>
    <p:sldId id="818" r:id="rId76"/>
    <p:sldId id="819" r:id="rId77"/>
    <p:sldId id="840" r:id="rId78"/>
    <p:sldId id="841" r:id="rId79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FFFF00"/>
    <a:srgbClr val="B8C26A"/>
    <a:srgbClr val="9900FF"/>
    <a:srgbClr val="00FF00"/>
    <a:srgbClr val="66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86432" autoAdjust="0"/>
  </p:normalViewPr>
  <p:slideViewPr>
    <p:cSldViewPr>
      <p:cViewPr varScale="1">
        <p:scale>
          <a:sx n="60" d="100"/>
          <a:sy n="60" d="100"/>
        </p:scale>
        <p:origin x="996" y="60"/>
      </p:cViewPr>
      <p:guideLst>
        <p:guide orient="horz" pos="292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38" y="8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371FF8A-FE56-48F7-A11A-B6AE975EA4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874" cy="351966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E37816-68D9-4E71-8469-349257C02F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6403" y="0"/>
            <a:ext cx="4027874" cy="351966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pPr>
              <a:defRPr/>
            </a:pPr>
            <a:fld id="{5E01638D-00D6-4B68-8791-41CA460C271F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A2FCD-AC52-44AB-9CE5-9AA400F0AB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434"/>
            <a:ext cx="4027874" cy="351966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Sajid Shah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3A933-1F03-4431-9951-A4445EE087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6403" y="6658434"/>
            <a:ext cx="4027874" cy="351966"/>
          </a:xfrm>
          <a:prstGeom prst="rect">
            <a:avLst/>
          </a:prstGeom>
        </p:spPr>
        <p:txBody>
          <a:bodyPr vert="horz" wrap="square" lIns="92153" tIns="46077" rIns="92153" bIns="460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B962EC-1FD0-420F-B207-0051DA459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F59C2064-A819-454B-921D-23201C3E772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7874" cy="35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343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176" tIns="46588" rIns="93176" bIns="46588" numCol="1" anchor="ctr" anchorCtr="0" compatLnSpc="1">
            <a:prstTxWarp prst="textNoShape">
              <a:avLst/>
            </a:prstTxWarp>
          </a:bodyPr>
          <a:lstStyle>
            <a:lvl1pPr defTabSz="931132">
              <a:defRPr sz="1200" i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A94DF99-A597-4C5A-9B30-C9B6F5F1801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68527" y="1"/>
            <a:ext cx="4027874" cy="35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343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176" tIns="46588" rIns="93176" bIns="46588" numCol="1" anchor="ctr" anchorCtr="0" compatLnSpc="1">
            <a:prstTxWarp prst="textNoShape">
              <a:avLst/>
            </a:prstTxWarp>
          </a:bodyPr>
          <a:lstStyle>
            <a:lvl1pPr algn="r" defTabSz="931132">
              <a:defRPr sz="1200" i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C342732-EFFB-40DC-B564-606D369D211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85E4F2FA-B80C-405E-B0D2-16D65F79BAF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8531" y="3330423"/>
            <a:ext cx="6819343" cy="315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343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176" tIns="46588" rIns="93176" bIns="465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FAEEF095-9C08-4E50-8742-8826BAB750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639"/>
            <a:ext cx="4027874" cy="35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343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176" tIns="46588" rIns="93176" bIns="46588" numCol="1" anchor="b" anchorCtr="0" compatLnSpc="1">
            <a:prstTxWarp prst="textNoShape">
              <a:avLst/>
            </a:prstTxWarp>
          </a:bodyPr>
          <a:lstStyle>
            <a:lvl1pPr defTabSz="931132">
              <a:defRPr sz="1200" i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Sajid Shah</a:t>
            </a:r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18C8C36B-9F2E-458D-958F-311870B951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527" y="6659639"/>
            <a:ext cx="4027874" cy="35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343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1132">
              <a:defRPr sz="1200" i="0">
                <a:latin typeface="Times New Roman" panose="02020603050405020304" pitchFamily="18" charset="0"/>
              </a:defRPr>
            </a:lvl1pPr>
          </a:lstStyle>
          <a:p>
            <a:fld id="{E868E655-F231-4F5F-BC6B-3E7E4152633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46214-9B05-41F3-AF90-C1754DD8471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2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29A34-8D9A-49B0-86D8-8BBB6980986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572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D5D5B6E3-AD12-48FC-A118-D5CB07246BD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315265" y="6705444"/>
            <a:ext cx="4066113" cy="35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4" tIns="46952" rIns="93904" bIns="46952" anchor="b"/>
          <a:lstStyle>
            <a:lvl1pPr defTabSz="931863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defTabSz="93186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defTabSz="93186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defTabSz="93186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defTabSz="93186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D341D0D9-211E-4D28-A975-AE5B229BCD43}" type="slidenum">
              <a:rPr lang="en-US" altLang="en-US" sz="1200">
                <a:latin typeface="Times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EFB71E4A-9901-4021-9FFC-BF9099D939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5763" y="528638"/>
            <a:ext cx="3530600" cy="2647950"/>
          </a:xfrm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6ED59561-65E5-4DC4-A1F9-902521243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1276" y="3353325"/>
            <a:ext cx="6878827" cy="31761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4" tIns="46952" rIns="93904" bIns="46952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Partial order, total order, what if we have cycles?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E2D01-72A5-4BA2-B9B5-4287B884C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9329D-60DD-44C9-8F68-416CDB658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C8040-30D4-4BB4-A18A-4266737DFC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6984B17-AF70-409D-8E08-D2ADA7B4EE17}" type="datetime1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FAAD7-C38D-4B9E-AC6E-0EFB74A02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2194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C90FA-B8EE-4F98-A53F-4F7B3892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6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65948-45D9-4F60-BE19-5D12DE00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C603B-184C-4EA6-AE35-46E73A11F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61902-E402-4C39-AB0E-24BAA415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59E9967-8143-4133-97E5-0A52AD2FC8E1}" type="datetime1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4B1DB-AD73-4812-A9C5-9316C048B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2194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0DED3-47F6-4C36-A832-9060E42C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6EE83C-914A-4D2C-BEB6-6EF2D0D68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E81CD-8A64-44BA-A59B-71875B021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CDCFD-E83C-495A-8B51-ED8E183C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854BBB-AB20-46BA-9CB4-41F331614418}" type="datetime1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A4B91-4A7B-4AC8-B585-C44EBAA1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2194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BEB41-842D-43EF-9032-7E6AB632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6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4B17-AF70-409D-8E08-D2ADA7B4EE17}" type="datetime1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56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6BD4-EEE1-49B7-85E9-E31BDF072BBE}" type="datetime1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42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4174-97E0-40D6-946B-61FFEA8A03C9}" type="datetime1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12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70905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3C918-9A1E-4BB2-85C2-95B142DE5370}" type="datetime1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35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43F2-4270-4F6A-BFCA-430DD8AA5438}" type="datetime1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20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4ADA1-672E-455F-89D3-0CD320A9B7B4}" type="datetime1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28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F8329-D37A-4260-9141-DAEFFEEEE977}" type="datetime1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1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A922-3240-4F7A-B2EC-62DAE636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FBB2-D50F-4B4A-9BD4-4F24E83B9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8E392-D0D4-4BE8-B11C-901BCD13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DF06BD4-EEE1-49B7-85E9-E31BDF072BBE}" type="datetime1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6E663-B739-445C-AAB3-F939B938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2194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629A6-CCD7-4D5E-96B4-BF420BAF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8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49509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91947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35550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6083290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74839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4661364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46492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9967-8143-4133-97E5-0A52AD2FC8E1}" type="datetime1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64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4BBB-AB20-46BA-9CB4-41F331614418}" type="datetime1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9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BE558-1B46-49FC-BBE8-EF9865AD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ACB77-08DF-449B-9237-6DE591242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D50A2-0009-404B-A454-E6A4BE8366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3814174-97E0-40D6-946B-61FFEA8A03C9}" type="datetime1">
              <a:rPr lang="en-US" smtClean="0"/>
              <a:t>9/11/2022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953F0-44F6-4A6D-96FC-730A3B741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2194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AE59C-3CCE-4B48-800B-553920E4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9F688-A434-4179-94DC-7B1E3504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8D1C5-3342-41F7-A8A3-ADBDD1210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8951B-23A9-4038-9C55-203AE3BAB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FAE61-ED45-4EAF-AD04-DFEC775E50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F00B478-522F-4AD6-9CB9-010EEDB20BCD}" type="datetime1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6515D-9C4F-423B-BB4F-011675AB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2194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9008D-33CF-42E0-9080-5888CE26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FAF4-763D-4DDD-A1D1-CC5288BA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6A2A2-D308-4349-9BC2-06251EB70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93822C-E7B2-4E44-A89E-04FFB0CCD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3D006-AFE1-4121-98A4-BF2B32B6D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3AF307-B56B-464D-9AA8-A7BB52BDB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EC9DCE-C90E-4AC3-9539-5625B1109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BA3C918-9A1E-4BB2-85C2-95B142DE5370}" type="datetime1">
              <a:rPr lang="en-US" smtClean="0"/>
              <a:t>9/11/2022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F0C934-379C-47F5-BAD0-D6CAEF9F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2194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82FCF5-3F97-40A0-A460-0ACA41AA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1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3CFFD-F829-43B0-903F-B6883EA57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6FE691-E8A0-4A1A-8F89-29BEAE5E1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8FB43F2-4270-4F6A-BFCA-430DD8AA5438}" type="datetime1">
              <a:rPr lang="en-US" smtClean="0"/>
              <a:t>9/11/2022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C750E-DE24-4367-975A-BAFAC395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2194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337B9-A830-437D-A3C5-A0BFE2B5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8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DB55B6-8E05-4A8B-9117-D68BDFD82C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784ADA1-672E-455F-89D3-0CD320A9B7B4}" type="datetime1">
              <a:rPr lang="en-US" smtClean="0"/>
              <a:t>9/11/2022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2B9BB-0F3A-46CE-A726-A46CC0BBE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2194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0661C-0C0A-4C65-B137-050DC04D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8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FA4F-2F0F-48C8-83B8-CA2B1D92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8ED63-1D22-4D23-BA70-127E626E7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8D763-2B1E-41CC-9FCF-2BDEDE400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2D09E-D935-41B5-902D-69FB980A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96F8329-D37A-4260-9141-DAEFFEEEE977}" type="datetime1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3D39A-CEED-4289-8B66-D9BF7E24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2194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43C85-9DFE-4176-B5C3-12B7D2DA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9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97EA-B574-46FF-81CB-5D646EF4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71CD4A-5712-4E1E-AC26-CC7CF69B8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33945-6449-4AB9-B23F-45577113D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29FE6-1128-4D0C-8E14-689FC3194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FBBA0F4-700C-4344-9557-7B52F78DEF19}" type="datetime1">
              <a:rPr lang="en-US" smtClean="0"/>
              <a:t>9/11/2022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8F20E-44EF-41C5-9D9D-28B92F010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21945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CSC201- Design and Analysis of Algorithms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4395E-0956-4E1D-B7CC-127A50F0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5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61AC08-CCED-4E3F-AB95-C9B41561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E49B0-BFD8-4833-9E50-387E4F0FE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E1210-EBAA-496D-B364-6F04C9C00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24601"/>
            <a:ext cx="2057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363EBB8-31B1-4B63-B6BA-047585760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9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C0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C0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363EBB8-31B1-4B63-B6BA-047585760B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5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6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1524000" y="2567517"/>
            <a:ext cx="7179733" cy="61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/>
            <a:r>
              <a:rPr kumimoji="1" lang="en-US" sz="3911" i="0" dirty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  <a:cs typeface="Arial" pitchFamily="34" charset="0"/>
              </a:rPr>
              <a:t>Data Structures and Algorithms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46134" y="3191027"/>
            <a:ext cx="36527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600" i="0" dirty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  <a:cs typeface="Arial" pitchFamily="34" charset="0"/>
              </a:rPr>
              <a:t>Lecture No. 25</a:t>
            </a:r>
          </a:p>
          <a:p>
            <a:pPr algn="r">
              <a:defRPr/>
            </a:pPr>
            <a:r>
              <a:rPr lang="en-US" sz="1600" i="0" dirty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  <a:cs typeface="Arial" pitchFamily="34" charset="0"/>
              </a:rPr>
              <a:t>Graph Traversal</a:t>
            </a:r>
          </a:p>
        </p:txBody>
      </p:sp>
      <p:sp>
        <p:nvSpPr>
          <p:cNvPr id="2054" name="TextBox 40"/>
          <p:cNvSpPr txBox="1">
            <a:spLocks noChangeArrowheads="1"/>
          </p:cNvSpPr>
          <p:nvPr/>
        </p:nvSpPr>
        <p:spPr bwMode="auto">
          <a:xfrm>
            <a:off x="101600" y="1516239"/>
            <a:ext cx="643466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133" i="0" dirty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</a:rPr>
              <a:t>Department of Computer Science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69333" y="1475518"/>
            <a:ext cx="87376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53067" y="448734"/>
            <a:ext cx="6366933" cy="82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267" i="0" dirty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  <a:cs typeface="Arial" pitchFamily="34" charset="0"/>
              </a:rPr>
              <a:t>CUI Abbottabad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en-US" sz="1244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COMSATS University Islamabad, Abbottabad Campus</a:t>
            </a:r>
          </a:p>
        </p:txBody>
      </p:sp>
      <p:pic>
        <p:nvPicPr>
          <p:cNvPr id="3" name="Picture 2" descr="Cui Logo PNG Vectors Free Download">
            <a:extLst>
              <a:ext uri="{FF2B5EF4-FFF2-40B4-BE49-F238E27FC236}">
                <a16:creationId xmlns:a16="http://schemas.microsoft.com/office/drawing/2014/main" id="{2B7B6C1B-6A9A-3EFB-0C2C-EE38B0CB5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4" y="448733"/>
            <a:ext cx="954156" cy="95097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>
            <a:extLst>
              <a:ext uri="{FF2B5EF4-FFF2-40B4-BE49-F238E27FC236}">
                <a16:creationId xmlns:a16="http://schemas.microsoft.com/office/drawing/2014/main" id="{ED9D2F4D-D6CC-4F7D-9394-9FEF998C8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Breadth-First Search: Example</a:t>
            </a:r>
          </a:p>
        </p:txBody>
      </p:sp>
      <p:sp>
        <p:nvSpPr>
          <p:cNvPr id="11270" name="Oval 3">
            <a:extLst>
              <a:ext uri="{FF2B5EF4-FFF2-40B4-BE49-F238E27FC236}">
                <a16:creationId xmlns:a16="http://schemas.microsoft.com/office/drawing/2014/main" id="{7A25A285-7E4F-4A75-9B8A-F460AECF3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133600"/>
            <a:ext cx="762000" cy="762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altLang="en-US" sz="40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1" name="Oval 4">
            <a:extLst>
              <a:ext uri="{FF2B5EF4-FFF2-40B4-BE49-F238E27FC236}">
                <a16:creationId xmlns:a16="http://schemas.microsoft.com/office/drawing/2014/main" id="{ACF0464E-0384-40CC-AD8D-11B8942E5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57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1272" name="Oval 5">
            <a:extLst>
              <a:ext uri="{FF2B5EF4-FFF2-40B4-BE49-F238E27FC236}">
                <a16:creationId xmlns:a16="http://schemas.microsoft.com/office/drawing/2014/main" id="{5DC29E0D-C49A-4F37-A659-6FF8568F2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133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1273" name="Oval 6">
            <a:extLst>
              <a:ext uri="{FF2B5EF4-FFF2-40B4-BE49-F238E27FC236}">
                <a16:creationId xmlns:a16="http://schemas.microsoft.com/office/drawing/2014/main" id="{F54D7F71-0F83-440B-8271-9FEEE80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657600"/>
            <a:ext cx="762000" cy="762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11274" name="Oval 7">
            <a:extLst>
              <a:ext uri="{FF2B5EF4-FFF2-40B4-BE49-F238E27FC236}">
                <a16:creationId xmlns:a16="http://schemas.microsoft.com/office/drawing/2014/main" id="{71CC4C95-EA9F-4B77-ADCF-C51D1F0FD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1275" name="Oval 8">
            <a:extLst>
              <a:ext uri="{FF2B5EF4-FFF2-40B4-BE49-F238E27FC236}">
                <a16:creationId xmlns:a16="http://schemas.microsoft.com/office/drawing/2014/main" id="{AF07A27A-4721-46F3-8479-1B31472E3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57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1276" name="Oval 9">
            <a:extLst>
              <a:ext uri="{FF2B5EF4-FFF2-40B4-BE49-F238E27FC236}">
                <a16:creationId xmlns:a16="http://schemas.microsoft.com/office/drawing/2014/main" id="{3C775417-5435-4A11-8ED8-A82CACE82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133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1277" name="Oval 10">
            <a:extLst>
              <a:ext uri="{FF2B5EF4-FFF2-40B4-BE49-F238E27FC236}">
                <a16:creationId xmlns:a16="http://schemas.microsoft.com/office/drawing/2014/main" id="{76885AA7-364C-4444-8FF4-785AB45B8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657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1278" name="Text Box 11">
            <a:extLst>
              <a:ext uri="{FF2B5EF4-FFF2-40B4-BE49-F238E27FC236}">
                <a16:creationId xmlns:a16="http://schemas.microsoft.com/office/drawing/2014/main" id="{8B6F4647-DAEE-4AE6-818A-1BD4C1F30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16764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11279" name="Text Box 12">
            <a:extLst>
              <a:ext uri="{FF2B5EF4-FFF2-40B4-BE49-F238E27FC236}">
                <a16:creationId xmlns:a16="http://schemas.microsoft.com/office/drawing/2014/main" id="{D65873D4-9E2D-4233-A5C8-5BABC84D3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6764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1280" name="Text Box 13">
            <a:extLst>
              <a:ext uri="{FF2B5EF4-FFF2-40B4-BE49-F238E27FC236}">
                <a16:creationId xmlns:a16="http://schemas.microsoft.com/office/drawing/2014/main" id="{2A802D9E-EF2B-40DB-9C5E-3CBF943FC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575" y="16764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1281" name="Text Box 14">
            <a:extLst>
              <a:ext uri="{FF2B5EF4-FFF2-40B4-BE49-F238E27FC236}">
                <a16:creationId xmlns:a16="http://schemas.microsoft.com/office/drawing/2014/main" id="{0EE32C6C-077B-4827-93BA-9809A63A2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16764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11282" name="Text Box 15">
            <a:extLst>
              <a:ext uri="{FF2B5EF4-FFF2-40B4-BE49-F238E27FC236}">
                <a16:creationId xmlns:a16="http://schemas.microsoft.com/office/drawing/2014/main" id="{CE618229-502D-4FA0-9504-3074CA189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41960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11283" name="Text Box 16">
            <a:extLst>
              <a:ext uri="{FF2B5EF4-FFF2-40B4-BE49-F238E27FC236}">
                <a16:creationId xmlns:a16="http://schemas.microsoft.com/office/drawing/2014/main" id="{FD2C9082-880A-4832-9E1A-03AF68000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4419600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11284" name="Text Box 17">
            <a:extLst>
              <a:ext uri="{FF2B5EF4-FFF2-40B4-BE49-F238E27FC236}">
                <a16:creationId xmlns:a16="http://schemas.microsoft.com/office/drawing/2014/main" id="{0A1C4A8F-31B3-4BBE-B731-1539078E4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44196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1285" name="Text Box 18">
            <a:extLst>
              <a:ext uri="{FF2B5EF4-FFF2-40B4-BE49-F238E27FC236}">
                <a16:creationId xmlns:a16="http://schemas.microsoft.com/office/drawing/2014/main" id="{2DF93973-4DCA-4ED5-BBF4-77EED1F9E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441960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y</a:t>
            </a:r>
          </a:p>
        </p:txBody>
      </p:sp>
      <p:cxnSp>
        <p:nvCxnSpPr>
          <p:cNvPr id="11286" name="AutoShape 19">
            <a:extLst>
              <a:ext uri="{FF2B5EF4-FFF2-40B4-BE49-F238E27FC236}">
                <a16:creationId xmlns:a16="http://schemas.microsoft.com/office/drawing/2014/main" id="{D487A547-3931-4AA7-9C87-835D55B46975}"/>
              </a:ext>
            </a:extLst>
          </p:cNvPr>
          <p:cNvCxnSpPr>
            <a:cxnSpLocks noChangeShapeType="1"/>
            <a:stCxn id="11271" idx="0"/>
            <a:endCxn id="11270" idx="4"/>
          </p:cNvCxnSpPr>
          <p:nvPr/>
        </p:nvCxnSpPr>
        <p:spPr bwMode="auto">
          <a:xfrm flipV="1">
            <a:off x="15240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7" name="AutoShape 20">
            <a:extLst>
              <a:ext uri="{FF2B5EF4-FFF2-40B4-BE49-F238E27FC236}">
                <a16:creationId xmlns:a16="http://schemas.microsoft.com/office/drawing/2014/main" id="{7F872834-F8E9-40C6-B930-6759681823A9}"/>
              </a:ext>
            </a:extLst>
          </p:cNvPr>
          <p:cNvCxnSpPr>
            <a:cxnSpLocks noChangeShapeType="1"/>
            <a:stCxn id="11270" idx="6"/>
            <a:endCxn id="11272" idx="2"/>
          </p:cNvCxnSpPr>
          <p:nvPr/>
        </p:nvCxnSpPr>
        <p:spPr bwMode="auto">
          <a:xfrm>
            <a:off x="1919288" y="2514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8" name="AutoShape 21">
            <a:extLst>
              <a:ext uri="{FF2B5EF4-FFF2-40B4-BE49-F238E27FC236}">
                <a16:creationId xmlns:a16="http://schemas.microsoft.com/office/drawing/2014/main" id="{CC2A3FEE-01B6-4640-90BD-B75ED2E464DB}"/>
              </a:ext>
            </a:extLst>
          </p:cNvPr>
          <p:cNvCxnSpPr>
            <a:cxnSpLocks noChangeShapeType="1"/>
            <a:stCxn id="11272" idx="4"/>
            <a:endCxn id="11273" idx="0"/>
          </p:cNvCxnSpPr>
          <p:nvPr/>
        </p:nvCxnSpPr>
        <p:spPr bwMode="auto">
          <a:xfrm>
            <a:off x="3581400" y="2909888"/>
            <a:ext cx="0" cy="7334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9" name="AutoShape 22">
            <a:extLst>
              <a:ext uri="{FF2B5EF4-FFF2-40B4-BE49-F238E27FC236}">
                <a16:creationId xmlns:a16="http://schemas.microsoft.com/office/drawing/2014/main" id="{989572A9-99C9-4982-B1F5-8C9054DD38F9}"/>
              </a:ext>
            </a:extLst>
          </p:cNvPr>
          <p:cNvCxnSpPr>
            <a:cxnSpLocks noChangeShapeType="1"/>
            <a:stCxn id="11273" idx="7"/>
            <a:endCxn id="11274" idx="3"/>
          </p:cNvCxnSpPr>
          <p:nvPr/>
        </p:nvCxnSpPr>
        <p:spPr bwMode="auto">
          <a:xfrm flipV="1">
            <a:off x="3851275" y="2798763"/>
            <a:ext cx="1517650" cy="955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90" name="AutoShape 23">
            <a:extLst>
              <a:ext uri="{FF2B5EF4-FFF2-40B4-BE49-F238E27FC236}">
                <a16:creationId xmlns:a16="http://schemas.microsoft.com/office/drawing/2014/main" id="{DE3FE96A-9D75-4786-9D11-48D69348FEF4}"/>
              </a:ext>
            </a:extLst>
          </p:cNvPr>
          <p:cNvCxnSpPr>
            <a:cxnSpLocks noChangeShapeType="1"/>
            <a:stCxn id="11273" idx="6"/>
            <a:endCxn id="11275" idx="2"/>
          </p:cNvCxnSpPr>
          <p:nvPr/>
        </p:nvCxnSpPr>
        <p:spPr bwMode="auto">
          <a:xfrm>
            <a:off x="3976688" y="4038600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91" name="AutoShape 24">
            <a:extLst>
              <a:ext uri="{FF2B5EF4-FFF2-40B4-BE49-F238E27FC236}">
                <a16:creationId xmlns:a16="http://schemas.microsoft.com/office/drawing/2014/main" id="{5BBE18B3-3244-4A78-AFD7-5EB7608B362E}"/>
              </a:ext>
            </a:extLst>
          </p:cNvPr>
          <p:cNvCxnSpPr>
            <a:cxnSpLocks noChangeShapeType="1"/>
            <a:stCxn id="11275" idx="0"/>
            <a:endCxn id="11274" idx="4"/>
          </p:cNvCxnSpPr>
          <p:nvPr/>
        </p:nvCxnSpPr>
        <p:spPr bwMode="auto">
          <a:xfrm flipV="1">
            <a:off x="56388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92" name="AutoShape 25">
            <a:extLst>
              <a:ext uri="{FF2B5EF4-FFF2-40B4-BE49-F238E27FC236}">
                <a16:creationId xmlns:a16="http://schemas.microsoft.com/office/drawing/2014/main" id="{EA9BC778-A2AF-440C-8CA0-45C09121769B}"/>
              </a:ext>
            </a:extLst>
          </p:cNvPr>
          <p:cNvCxnSpPr>
            <a:cxnSpLocks noChangeShapeType="1"/>
            <a:stCxn id="11274" idx="6"/>
            <a:endCxn id="11276" idx="2"/>
          </p:cNvCxnSpPr>
          <p:nvPr/>
        </p:nvCxnSpPr>
        <p:spPr bwMode="auto">
          <a:xfrm>
            <a:off x="6034088" y="2514600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93" name="AutoShape 26">
            <a:extLst>
              <a:ext uri="{FF2B5EF4-FFF2-40B4-BE49-F238E27FC236}">
                <a16:creationId xmlns:a16="http://schemas.microsoft.com/office/drawing/2014/main" id="{AB04FBA7-4D96-4E58-A5A7-4F0944ADBB6C}"/>
              </a:ext>
            </a:extLst>
          </p:cNvPr>
          <p:cNvCxnSpPr>
            <a:cxnSpLocks noChangeShapeType="1"/>
            <a:stCxn id="11275" idx="6"/>
            <a:endCxn id="11277" idx="2"/>
          </p:cNvCxnSpPr>
          <p:nvPr/>
        </p:nvCxnSpPr>
        <p:spPr bwMode="auto">
          <a:xfrm>
            <a:off x="6034088" y="4038600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94" name="AutoShape 27">
            <a:extLst>
              <a:ext uri="{FF2B5EF4-FFF2-40B4-BE49-F238E27FC236}">
                <a16:creationId xmlns:a16="http://schemas.microsoft.com/office/drawing/2014/main" id="{A327EA27-B4DC-42ED-ABD4-C93D819B1053}"/>
              </a:ext>
            </a:extLst>
          </p:cNvPr>
          <p:cNvCxnSpPr>
            <a:cxnSpLocks noChangeShapeType="1"/>
            <a:stCxn id="11277" idx="0"/>
            <a:endCxn id="11276" idx="4"/>
          </p:cNvCxnSpPr>
          <p:nvPr/>
        </p:nvCxnSpPr>
        <p:spPr bwMode="auto">
          <a:xfrm flipV="1">
            <a:off x="76962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95" name="Rectangle 28">
            <a:extLst>
              <a:ext uri="{FF2B5EF4-FFF2-40B4-BE49-F238E27FC236}">
                <a16:creationId xmlns:a16="http://schemas.microsoft.com/office/drawing/2014/main" id="{98746BCA-0C47-4595-9A91-02D7FDBBF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62600"/>
            <a:ext cx="685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11296" name="Rectangle 29">
            <a:extLst>
              <a:ext uri="{FF2B5EF4-FFF2-40B4-BE49-F238E27FC236}">
                <a16:creationId xmlns:a16="http://schemas.microsoft.com/office/drawing/2014/main" id="{950A8552-C240-47B7-BA13-FFDEFB0B7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56260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latin typeface="Times New Roman" panose="02020603050405020304" pitchFamily="18" charset="0"/>
              </a:rPr>
              <a:t>Q:</a:t>
            </a:r>
          </a:p>
        </p:txBody>
      </p:sp>
      <p:sp>
        <p:nvSpPr>
          <p:cNvPr id="11297" name="Rectangle 30">
            <a:extLst>
              <a:ext uri="{FF2B5EF4-FFF2-40B4-BE49-F238E27FC236}">
                <a16:creationId xmlns:a16="http://schemas.microsoft.com/office/drawing/2014/main" id="{94D9FD9F-97F9-4D4C-9958-47F1C7853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0"/>
            <a:ext cx="685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50A896-90CF-4786-82C9-A231F21A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>
            <a:extLst>
              <a:ext uri="{FF2B5EF4-FFF2-40B4-BE49-F238E27FC236}">
                <a16:creationId xmlns:a16="http://schemas.microsoft.com/office/drawing/2014/main" id="{F54BBB36-76DB-4D0C-8112-50E5FEA00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Breadth-First Search: Example</a:t>
            </a:r>
          </a:p>
        </p:txBody>
      </p:sp>
      <p:sp>
        <p:nvSpPr>
          <p:cNvPr id="12294" name="Oval 3">
            <a:extLst>
              <a:ext uri="{FF2B5EF4-FFF2-40B4-BE49-F238E27FC236}">
                <a16:creationId xmlns:a16="http://schemas.microsoft.com/office/drawing/2014/main" id="{EFA5163C-54FB-4B6E-AAF4-19CD49E50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133600"/>
            <a:ext cx="762000" cy="762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altLang="en-US" sz="40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5" name="Oval 4">
            <a:extLst>
              <a:ext uri="{FF2B5EF4-FFF2-40B4-BE49-F238E27FC236}">
                <a16:creationId xmlns:a16="http://schemas.microsoft.com/office/drawing/2014/main" id="{E94FF11F-6991-4160-A507-4EB25055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57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2296" name="Oval 5">
            <a:extLst>
              <a:ext uri="{FF2B5EF4-FFF2-40B4-BE49-F238E27FC236}">
                <a16:creationId xmlns:a16="http://schemas.microsoft.com/office/drawing/2014/main" id="{71F850D7-4CDC-4741-8828-FDED1EBAC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133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2297" name="Oval 6">
            <a:extLst>
              <a:ext uri="{FF2B5EF4-FFF2-40B4-BE49-F238E27FC236}">
                <a16:creationId xmlns:a16="http://schemas.microsoft.com/office/drawing/2014/main" id="{D9D89F6C-109F-4532-8924-EAC09BBFB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657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12298" name="Oval 7">
            <a:extLst>
              <a:ext uri="{FF2B5EF4-FFF2-40B4-BE49-F238E27FC236}">
                <a16:creationId xmlns:a16="http://schemas.microsoft.com/office/drawing/2014/main" id="{C5D65F53-39AF-47FF-90A7-600C02E6A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762000" cy="762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2299" name="Oval 8">
            <a:extLst>
              <a:ext uri="{FF2B5EF4-FFF2-40B4-BE49-F238E27FC236}">
                <a16:creationId xmlns:a16="http://schemas.microsoft.com/office/drawing/2014/main" id="{4A07A19B-2936-4E0A-AB6A-20845AAF6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57600"/>
            <a:ext cx="762000" cy="762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2300" name="Oval 9">
            <a:extLst>
              <a:ext uri="{FF2B5EF4-FFF2-40B4-BE49-F238E27FC236}">
                <a16:creationId xmlns:a16="http://schemas.microsoft.com/office/drawing/2014/main" id="{E20C017F-7384-4C18-9F26-1F51B1F11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133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2301" name="Oval 10">
            <a:extLst>
              <a:ext uri="{FF2B5EF4-FFF2-40B4-BE49-F238E27FC236}">
                <a16:creationId xmlns:a16="http://schemas.microsoft.com/office/drawing/2014/main" id="{4BF17DAE-3ABA-429C-82B9-CEE894E61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657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2302" name="Text Box 11">
            <a:extLst>
              <a:ext uri="{FF2B5EF4-FFF2-40B4-BE49-F238E27FC236}">
                <a16:creationId xmlns:a16="http://schemas.microsoft.com/office/drawing/2014/main" id="{EA8650C0-4829-4097-B829-FBF4761D9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16764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12303" name="Text Box 12">
            <a:extLst>
              <a:ext uri="{FF2B5EF4-FFF2-40B4-BE49-F238E27FC236}">
                <a16:creationId xmlns:a16="http://schemas.microsoft.com/office/drawing/2014/main" id="{7A71F307-BD46-468F-ADF1-176761E1C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6764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2304" name="Text Box 13">
            <a:extLst>
              <a:ext uri="{FF2B5EF4-FFF2-40B4-BE49-F238E27FC236}">
                <a16:creationId xmlns:a16="http://schemas.microsoft.com/office/drawing/2014/main" id="{869C5C23-347B-4C99-A447-9A7D2B3E8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575" y="16764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2305" name="Text Box 14">
            <a:extLst>
              <a:ext uri="{FF2B5EF4-FFF2-40B4-BE49-F238E27FC236}">
                <a16:creationId xmlns:a16="http://schemas.microsoft.com/office/drawing/2014/main" id="{FFC090BE-F7AA-434D-BDDB-B2C902460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16764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12306" name="Text Box 15">
            <a:extLst>
              <a:ext uri="{FF2B5EF4-FFF2-40B4-BE49-F238E27FC236}">
                <a16:creationId xmlns:a16="http://schemas.microsoft.com/office/drawing/2014/main" id="{6F14C412-BC9B-49F3-ABB1-A85EAC00E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41960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12307" name="Text Box 16">
            <a:extLst>
              <a:ext uri="{FF2B5EF4-FFF2-40B4-BE49-F238E27FC236}">
                <a16:creationId xmlns:a16="http://schemas.microsoft.com/office/drawing/2014/main" id="{59DDFBA0-E76A-4A8A-93E3-9CB3B2A23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4419600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12308" name="Text Box 17">
            <a:extLst>
              <a:ext uri="{FF2B5EF4-FFF2-40B4-BE49-F238E27FC236}">
                <a16:creationId xmlns:a16="http://schemas.microsoft.com/office/drawing/2014/main" id="{C2168B69-23D5-4AC8-BB7F-7F5AEA3FB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44196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2309" name="Text Box 18">
            <a:extLst>
              <a:ext uri="{FF2B5EF4-FFF2-40B4-BE49-F238E27FC236}">
                <a16:creationId xmlns:a16="http://schemas.microsoft.com/office/drawing/2014/main" id="{7BCAEDF8-61D9-430D-96F8-4C644762B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441960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y</a:t>
            </a:r>
          </a:p>
        </p:txBody>
      </p:sp>
      <p:cxnSp>
        <p:nvCxnSpPr>
          <p:cNvPr id="12310" name="AutoShape 19">
            <a:extLst>
              <a:ext uri="{FF2B5EF4-FFF2-40B4-BE49-F238E27FC236}">
                <a16:creationId xmlns:a16="http://schemas.microsoft.com/office/drawing/2014/main" id="{86E467D5-2A37-44F5-B069-61737580A7B4}"/>
              </a:ext>
            </a:extLst>
          </p:cNvPr>
          <p:cNvCxnSpPr>
            <a:cxnSpLocks noChangeShapeType="1"/>
            <a:stCxn id="12295" idx="0"/>
            <a:endCxn id="12294" idx="4"/>
          </p:cNvCxnSpPr>
          <p:nvPr/>
        </p:nvCxnSpPr>
        <p:spPr bwMode="auto">
          <a:xfrm flipV="1">
            <a:off x="15240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1" name="AutoShape 20">
            <a:extLst>
              <a:ext uri="{FF2B5EF4-FFF2-40B4-BE49-F238E27FC236}">
                <a16:creationId xmlns:a16="http://schemas.microsoft.com/office/drawing/2014/main" id="{C71E830B-2194-4492-AE79-7FDD231B2E07}"/>
              </a:ext>
            </a:extLst>
          </p:cNvPr>
          <p:cNvCxnSpPr>
            <a:cxnSpLocks noChangeShapeType="1"/>
            <a:stCxn id="12294" idx="6"/>
            <a:endCxn id="12296" idx="2"/>
          </p:cNvCxnSpPr>
          <p:nvPr/>
        </p:nvCxnSpPr>
        <p:spPr bwMode="auto">
          <a:xfrm>
            <a:off x="1919288" y="2514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2" name="AutoShape 21">
            <a:extLst>
              <a:ext uri="{FF2B5EF4-FFF2-40B4-BE49-F238E27FC236}">
                <a16:creationId xmlns:a16="http://schemas.microsoft.com/office/drawing/2014/main" id="{9B73277A-BF2C-4820-9625-FFC985DD48C4}"/>
              </a:ext>
            </a:extLst>
          </p:cNvPr>
          <p:cNvCxnSpPr>
            <a:cxnSpLocks noChangeShapeType="1"/>
            <a:stCxn id="12296" idx="4"/>
            <a:endCxn id="12297" idx="0"/>
          </p:cNvCxnSpPr>
          <p:nvPr/>
        </p:nvCxnSpPr>
        <p:spPr bwMode="auto">
          <a:xfrm>
            <a:off x="3581400" y="2909888"/>
            <a:ext cx="0" cy="7334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3" name="AutoShape 22">
            <a:extLst>
              <a:ext uri="{FF2B5EF4-FFF2-40B4-BE49-F238E27FC236}">
                <a16:creationId xmlns:a16="http://schemas.microsoft.com/office/drawing/2014/main" id="{678E2E6C-B1B9-4374-B2AE-320778AC1799}"/>
              </a:ext>
            </a:extLst>
          </p:cNvPr>
          <p:cNvCxnSpPr>
            <a:cxnSpLocks noChangeShapeType="1"/>
            <a:stCxn id="12297" idx="7"/>
            <a:endCxn id="12298" idx="3"/>
          </p:cNvCxnSpPr>
          <p:nvPr/>
        </p:nvCxnSpPr>
        <p:spPr bwMode="auto">
          <a:xfrm flipV="1">
            <a:off x="3851275" y="2798763"/>
            <a:ext cx="1517650" cy="9556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4" name="AutoShape 23">
            <a:extLst>
              <a:ext uri="{FF2B5EF4-FFF2-40B4-BE49-F238E27FC236}">
                <a16:creationId xmlns:a16="http://schemas.microsoft.com/office/drawing/2014/main" id="{E66A781A-D748-4C57-8C14-6E358033255E}"/>
              </a:ext>
            </a:extLst>
          </p:cNvPr>
          <p:cNvCxnSpPr>
            <a:cxnSpLocks noChangeShapeType="1"/>
            <a:stCxn id="12297" idx="6"/>
            <a:endCxn id="12299" idx="2"/>
          </p:cNvCxnSpPr>
          <p:nvPr/>
        </p:nvCxnSpPr>
        <p:spPr bwMode="auto">
          <a:xfrm>
            <a:off x="3976688" y="4038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5" name="AutoShape 24">
            <a:extLst>
              <a:ext uri="{FF2B5EF4-FFF2-40B4-BE49-F238E27FC236}">
                <a16:creationId xmlns:a16="http://schemas.microsoft.com/office/drawing/2014/main" id="{65239922-1163-4BA6-8358-8204944BAE8C}"/>
              </a:ext>
            </a:extLst>
          </p:cNvPr>
          <p:cNvCxnSpPr>
            <a:cxnSpLocks noChangeShapeType="1"/>
            <a:stCxn id="12299" idx="0"/>
            <a:endCxn id="12298" idx="4"/>
          </p:cNvCxnSpPr>
          <p:nvPr/>
        </p:nvCxnSpPr>
        <p:spPr bwMode="auto">
          <a:xfrm flipV="1">
            <a:off x="56388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6" name="AutoShape 25">
            <a:extLst>
              <a:ext uri="{FF2B5EF4-FFF2-40B4-BE49-F238E27FC236}">
                <a16:creationId xmlns:a16="http://schemas.microsoft.com/office/drawing/2014/main" id="{F87CF8E9-940A-4C02-ABEA-2F3CF6A95C99}"/>
              </a:ext>
            </a:extLst>
          </p:cNvPr>
          <p:cNvCxnSpPr>
            <a:cxnSpLocks noChangeShapeType="1"/>
            <a:stCxn id="12298" idx="6"/>
            <a:endCxn id="12300" idx="2"/>
          </p:cNvCxnSpPr>
          <p:nvPr/>
        </p:nvCxnSpPr>
        <p:spPr bwMode="auto">
          <a:xfrm>
            <a:off x="6034088" y="2514600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7" name="AutoShape 26">
            <a:extLst>
              <a:ext uri="{FF2B5EF4-FFF2-40B4-BE49-F238E27FC236}">
                <a16:creationId xmlns:a16="http://schemas.microsoft.com/office/drawing/2014/main" id="{80244538-199D-49BE-96AE-BEA6E8AA57E2}"/>
              </a:ext>
            </a:extLst>
          </p:cNvPr>
          <p:cNvCxnSpPr>
            <a:cxnSpLocks noChangeShapeType="1"/>
            <a:stCxn id="12299" idx="6"/>
            <a:endCxn id="12301" idx="2"/>
          </p:cNvCxnSpPr>
          <p:nvPr/>
        </p:nvCxnSpPr>
        <p:spPr bwMode="auto">
          <a:xfrm>
            <a:off x="6034088" y="4038600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18" name="AutoShape 27">
            <a:extLst>
              <a:ext uri="{FF2B5EF4-FFF2-40B4-BE49-F238E27FC236}">
                <a16:creationId xmlns:a16="http://schemas.microsoft.com/office/drawing/2014/main" id="{6BF6035C-563E-4D44-AE22-2602A1B7D59A}"/>
              </a:ext>
            </a:extLst>
          </p:cNvPr>
          <p:cNvCxnSpPr>
            <a:cxnSpLocks noChangeShapeType="1"/>
            <a:stCxn id="12301" idx="0"/>
            <a:endCxn id="12300" idx="4"/>
          </p:cNvCxnSpPr>
          <p:nvPr/>
        </p:nvCxnSpPr>
        <p:spPr bwMode="auto">
          <a:xfrm flipV="1">
            <a:off x="76962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19" name="Rectangle 28">
            <a:extLst>
              <a:ext uri="{FF2B5EF4-FFF2-40B4-BE49-F238E27FC236}">
                <a16:creationId xmlns:a16="http://schemas.microsoft.com/office/drawing/2014/main" id="{E59D6C04-F86F-4A5B-86A3-89E817DB5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62600"/>
            <a:ext cx="685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12320" name="Rectangle 29">
            <a:extLst>
              <a:ext uri="{FF2B5EF4-FFF2-40B4-BE49-F238E27FC236}">
                <a16:creationId xmlns:a16="http://schemas.microsoft.com/office/drawing/2014/main" id="{FB642146-CE88-4BFB-816E-862A2E0F5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56260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latin typeface="Times New Roman" panose="02020603050405020304" pitchFamily="18" charset="0"/>
              </a:rPr>
              <a:t>Q:</a:t>
            </a:r>
          </a:p>
        </p:txBody>
      </p:sp>
      <p:sp>
        <p:nvSpPr>
          <p:cNvPr id="12321" name="Rectangle 30">
            <a:extLst>
              <a:ext uri="{FF2B5EF4-FFF2-40B4-BE49-F238E27FC236}">
                <a16:creationId xmlns:a16="http://schemas.microsoft.com/office/drawing/2014/main" id="{BB92D3D3-811B-4D79-A7C1-F328109DA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0"/>
            <a:ext cx="685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2322" name="Rectangle 31">
            <a:extLst>
              <a:ext uri="{FF2B5EF4-FFF2-40B4-BE49-F238E27FC236}">
                <a16:creationId xmlns:a16="http://schemas.microsoft.com/office/drawing/2014/main" id="{4F9CE19C-C3EE-4724-B442-52DD6FCCC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562600"/>
            <a:ext cx="685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E583FD-5F80-4DB2-A586-3FF89331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>
            <a:extLst>
              <a:ext uri="{FF2B5EF4-FFF2-40B4-BE49-F238E27FC236}">
                <a16:creationId xmlns:a16="http://schemas.microsoft.com/office/drawing/2014/main" id="{AE87E3C3-00EA-4BD3-9862-8FE4CB442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Breadth-First Search: Example</a:t>
            </a:r>
          </a:p>
        </p:txBody>
      </p:sp>
      <p:sp>
        <p:nvSpPr>
          <p:cNvPr id="13318" name="Oval 3">
            <a:extLst>
              <a:ext uri="{FF2B5EF4-FFF2-40B4-BE49-F238E27FC236}">
                <a16:creationId xmlns:a16="http://schemas.microsoft.com/office/drawing/2014/main" id="{57AE6FF5-B3E3-42F9-9227-1FB3901AB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133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altLang="en-US" sz="40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9" name="Oval 4">
            <a:extLst>
              <a:ext uri="{FF2B5EF4-FFF2-40B4-BE49-F238E27FC236}">
                <a16:creationId xmlns:a16="http://schemas.microsoft.com/office/drawing/2014/main" id="{4846653C-C24E-4DC7-BAA9-695F79BA7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57600"/>
            <a:ext cx="762000" cy="762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3320" name="Oval 5">
            <a:extLst>
              <a:ext uri="{FF2B5EF4-FFF2-40B4-BE49-F238E27FC236}">
                <a16:creationId xmlns:a16="http://schemas.microsoft.com/office/drawing/2014/main" id="{93C5519E-48BF-460A-B3DC-A946AB600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133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3321" name="Oval 6">
            <a:extLst>
              <a:ext uri="{FF2B5EF4-FFF2-40B4-BE49-F238E27FC236}">
                <a16:creationId xmlns:a16="http://schemas.microsoft.com/office/drawing/2014/main" id="{F1D817B4-69F4-4308-AF41-5968680D7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657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13322" name="Oval 7">
            <a:extLst>
              <a:ext uri="{FF2B5EF4-FFF2-40B4-BE49-F238E27FC236}">
                <a16:creationId xmlns:a16="http://schemas.microsoft.com/office/drawing/2014/main" id="{D2294BC3-067B-4F63-ACB3-9AC68B8DA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762000" cy="762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3323" name="Oval 8">
            <a:extLst>
              <a:ext uri="{FF2B5EF4-FFF2-40B4-BE49-F238E27FC236}">
                <a16:creationId xmlns:a16="http://schemas.microsoft.com/office/drawing/2014/main" id="{E09CC85E-A567-42FB-9E33-67CE53B7E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57600"/>
            <a:ext cx="762000" cy="762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3324" name="Oval 9">
            <a:extLst>
              <a:ext uri="{FF2B5EF4-FFF2-40B4-BE49-F238E27FC236}">
                <a16:creationId xmlns:a16="http://schemas.microsoft.com/office/drawing/2014/main" id="{E7A955BE-7615-4ED6-B186-AE2D9BDEE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133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3325" name="Oval 10">
            <a:extLst>
              <a:ext uri="{FF2B5EF4-FFF2-40B4-BE49-F238E27FC236}">
                <a16:creationId xmlns:a16="http://schemas.microsoft.com/office/drawing/2014/main" id="{9B605034-5952-40C8-9109-5D20DF72A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657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3326" name="Text Box 11">
            <a:extLst>
              <a:ext uri="{FF2B5EF4-FFF2-40B4-BE49-F238E27FC236}">
                <a16:creationId xmlns:a16="http://schemas.microsoft.com/office/drawing/2014/main" id="{E5DCDDEB-72A8-4450-9043-10EC36FD7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16764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13327" name="Text Box 12">
            <a:extLst>
              <a:ext uri="{FF2B5EF4-FFF2-40B4-BE49-F238E27FC236}">
                <a16:creationId xmlns:a16="http://schemas.microsoft.com/office/drawing/2014/main" id="{7F95804B-7208-47F4-86A2-000F2A987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6764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3328" name="Text Box 13">
            <a:extLst>
              <a:ext uri="{FF2B5EF4-FFF2-40B4-BE49-F238E27FC236}">
                <a16:creationId xmlns:a16="http://schemas.microsoft.com/office/drawing/2014/main" id="{09F8D0B6-2083-4E0E-BC56-C4996564D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575" y="16764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329" name="Text Box 14">
            <a:extLst>
              <a:ext uri="{FF2B5EF4-FFF2-40B4-BE49-F238E27FC236}">
                <a16:creationId xmlns:a16="http://schemas.microsoft.com/office/drawing/2014/main" id="{5B3E6D16-8E57-4CD8-88EB-0C3C437DC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16764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13330" name="Text Box 15">
            <a:extLst>
              <a:ext uri="{FF2B5EF4-FFF2-40B4-BE49-F238E27FC236}">
                <a16:creationId xmlns:a16="http://schemas.microsoft.com/office/drawing/2014/main" id="{F93F10BD-D557-4BC5-8C44-B2819040E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41960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13331" name="Text Box 16">
            <a:extLst>
              <a:ext uri="{FF2B5EF4-FFF2-40B4-BE49-F238E27FC236}">
                <a16:creationId xmlns:a16="http://schemas.microsoft.com/office/drawing/2014/main" id="{C16C3A97-4CDB-4495-859F-CAEBA3E91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4419600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13332" name="Text Box 17">
            <a:extLst>
              <a:ext uri="{FF2B5EF4-FFF2-40B4-BE49-F238E27FC236}">
                <a16:creationId xmlns:a16="http://schemas.microsoft.com/office/drawing/2014/main" id="{6DE1C7B0-B8B6-4714-9B5D-A3B1055BF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44196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3333" name="Text Box 18">
            <a:extLst>
              <a:ext uri="{FF2B5EF4-FFF2-40B4-BE49-F238E27FC236}">
                <a16:creationId xmlns:a16="http://schemas.microsoft.com/office/drawing/2014/main" id="{2150B226-4EB7-454C-8FA6-C7B12DD07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441960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y</a:t>
            </a:r>
          </a:p>
        </p:txBody>
      </p:sp>
      <p:cxnSp>
        <p:nvCxnSpPr>
          <p:cNvPr id="13334" name="AutoShape 19">
            <a:extLst>
              <a:ext uri="{FF2B5EF4-FFF2-40B4-BE49-F238E27FC236}">
                <a16:creationId xmlns:a16="http://schemas.microsoft.com/office/drawing/2014/main" id="{5B81A050-BB5A-45FA-AB4B-4F054979CFD3}"/>
              </a:ext>
            </a:extLst>
          </p:cNvPr>
          <p:cNvCxnSpPr>
            <a:cxnSpLocks noChangeShapeType="1"/>
            <a:stCxn id="13319" idx="0"/>
            <a:endCxn id="13318" idx="4"/>
          </p:cNvCxnSpPr>
          <p:nvPr/>
        </p:nvCxnSpPr>
        <p:spPr bwMode="auto">
          <a:xfrm flipV="1">
            <a:off x="1524000" y="2909888"/>
            <a:ext cx="0" cy="7334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5" name="AutoShape 20">
            <a:extLst>
              <a:ext uri="{FF2B5EF4-FFF2-40B4-BE49-F238E27FC236}">
                <a16:creationId xmlns:a16="http://schemas.microsoft.com/office/drawing/2014/main" id="{6769E0D6-E8CA-4B4D-BB64-2EBC987B0CB2}"/>
              </a:ext>
            </a:extLst>
          </p:cNvPr>
          <p:cNvCxnSpPr>
            <a:cxnSpLocks noChangeShapeType="1"/>
            <a:stCxn id="13318" idx="6"/>
            <a:endCxn id="13320" idx="2"/>
          </p:cNvCxnSpPr>
          <p:nvPr/>
        </p:nvCxnSpPr>
        <p:spPr bwMode="auto">
          <a:xfrm>
            <a:off x="1919288" y="2514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6" name="AutoShape 21">
            <a:extLst>
              <a:ext uri="{FF2B5EF4-FFF2-40B4-BE49-F238E27FC236}">
                <a16:creationId xmlns:a16="http://schemas.microsoft.com/office/drawing/2014/main" id="{987E9ED8-D121-4AD7-BB45-3C58E2AEA479}"/>
              </a:ext>
            </a:extLst>
          </p:cNvPr>
          <p:cNvCxnSpPr>
            <a:cxnSpLocks noChangeShapeType="1"/>
            <a:stCxn id="13320" idx="4"/>
            <a:endCxn id="13321" idx="0"/>
          </p:cNvCxnSpPr>
          <p:nvPr/>
        </p:nvCxnSpPr>
        <p:spPr bwMode="auto">
          <a:xfrm>
            <a:off x="3581400" y="2909888"/>
            <a:ext cx="0" cy="7334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7" name="AutoShape 22">
            <a:extLst>
              <a:ext uri="{FF2B5EF4-FFF2-40B4-BE49-F238E27FC236}">
                <a16:creationId xmlns:a16="http://schemas.microsoft.com/office/drawing/2014/main" id="{03403107-3269-47A6-848A-685CE6AC8A8D}"/>
              </a:ext>
            </a:extLst>
          </p:cNvPr>
          <p:cNvCxnSpPr>
            <a:cxnSpLocks noChangeShapeType="1"/>
            <a:stCxn id="13321" idx="7"/>
            <a:endCxn id="13322" idx="3"/>
          </p:cNvCxnSpPr>
          <p:nvPr/>
        </p:nvCxnSpPr>
        <p:spPr bwMode="auto">
          <a:xfrm flipV="1">
            <a:off x="3851275" y="2798763"/>
            <a:ext cx="1517650" cy="9556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8" name="AutoShape 23">
            <a:extLst>
              <a:ext uri="{FF2B5EF4-FFF2-40B4-BE49-F238E27FC236}">
                <a16:creationId xmlns:a16="http://schemas.microsoft.com/office/drawing/2014/main" id="{31BA41E5-A077-45A3-8127-5C783001A92F}"/>
              </a:ext>
            </a:extLst>
          </p:cNvPr>
          <p:cNvCxnSpPr>
            <a:cxnSpLocks noChangeShapeType="1"/>
            <a:stCxn id="13321" idx="6"/>
            <a:endCxn id="13323" idx="2"/>
          </p:cNvCxnSpPr>
          <p:nvPr/>
        </p:nvCxnSpPr>
        <p:spPr bwMode="auto">
          <a:xfrm>
            <a:off x="3976688" y="4038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39" name="AutoShape 24">
            <a:extLst>
              <a:ext uri="{FF2B5EF4-FFF2-40B4-BE49-F238E27FC236}">
                <a16:creationId xmlns:a16="http://schemas.microsoft.com/office/drawing/2014/main" id="{4955E256-350E-4A0B-8249-8C54E771BCF0}"/>
              </a:ext>
            </a:extLst>
          </p:cNvPr>
          <p:cNvCxnSpPr>
            <a:cxnSpLocks noChangeShapeType="1"/>
            <a:stCxn id="13323" idx="0"/>
            <a:endCxn id="13322" idx="4"/>
          </p:cNvCxnSpPr>
          <p:nvPr/>
        </p:nvCxnSpPr>
        <p:spPr bwMode="auto">
          <a:xfrm flipV="1">
            <a:off x="56388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0" name="AutoShape 25">
            <a:extLst>
              <a:ext uri="{FF2B5EF4-FFF2-40B4-BE49-F238E27FC236}">
                <a16:creationId xmlns:a16="http://schemas.microsoft.com/office/drawing/2014/main" id="{E85899D7-C044-4EA7-A01B-E85130C5FC03}"/>
              </a:ext>
            </a:extLst>
          </p:cNvPr>
          <p:cNvCxnSpPr>
            <a:cxnSpLocks noChangeShapeType="1"/>
            <a:stCxn id="13322" idx="6"/>
            <a:endCxn id="13324" idx="2"/>
          </p:cNvCxnSpPr>
          <p:nvPr/>
        </p:nvCxnSpPr>
        <p:spPr bwMode="auto">
          <a:xfrm>
            <a:off x="6034088" y="2514600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1" name="AutoShape 26">
            <a:extLst>
              <a:ext uri="{FF2B5EF4-FFF2-40B4-BE49-F238E27FC236}">
                <a16:creationId xmlns:a16="http://schemas.microsoft.com/office/drawing/2014/main" id="{7D8A8185-609C-4094-9AF4-B5DA1FB13907}"/>
              </a:ext>
            </a:extLst>
          </p:cNvPr>
          <p:cNvCxnSpPr>
            <a:cxnSpLocks noChangeShapeType="1"/>
            <a:stCxn id="13323" idx="6"/>
            <a:endCxn id="13325" idx="2"/>
          </p:cNvCxnSpPr>
          <p:nvPr/>
        </p:nvCxnSpPr>
        <p:spPr bwMode="auto">
          <a:xfrm>
            <a:off x="6034088" y="4038600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42" name="AutoShape 27">
            <a:extLst>
              <a:ext uri="{FF2B5EF4-FFF2-40B4-BE49-F238E27FC236}">
                <a16:creationId xmlns:a16="http://schemas.microsoft.com/office/drawing/2014/main" id="{A5467BB8-598D-40E2-A4DB-C91B4811473B}"/>
              </a:ext>
            </a:extLst>
          </p:cNvPr>
          <p:cNvCxnSpPr>
            <a:cxnSpLocks noChangeShapeType="1"/>
            <a:stCxn id="13325" idx="0"/>
            <a:endCxn id="13324" idx="4"/>
          </p:cNvCxnSpPr>
          <p:nvPr/>
        </p:nvCxnSpPr>
        <p:spPr bwMode="auto">
          <a:xfrm flipV="1">
            <a:off x="76962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43" name="Rectangle 28">
            <a:extLst>
              <a:ext uri="{FF2B5EF4-FFF2-40B4-BE49-F238E27FC236}">
                <a16:creationId xmlns:a16="http://schemas.microsoft.com/office/drawing/2014/main" id="{0167F93A-BA12-46CB-A019-77F8FCA7F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56260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latin typeface="Times New Roman" panose="02020603050405020304" pitchFamily="18" charset="0"/>
              </a:rPr>
              <a:t>Q:</a:t>
            </a:r>
          </a:p>
        </p:txBody>
      </p:sp>
      <p:sp>
        <p:nvSpPr>
          <p:cNvPr id="13344" name="Rectangle 29">
            <a:extLst>
              <a:ext uri="{FF2B5EF4-FFF2-40B4-BE49-F238E27FC236}">
                <a16:creationId xmlns:a16="http://schemas.microsoft.com/office/drawing/2014/main" id="{5388E669-373B-48D5-85FD-F540610D6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62600"/>
            <a:ext cx="685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345" name="Rectangle 30">
            <a:extLst>
              <a:ext uri="{FF2B5EF4-FFF2-40B4-BE49-F238E27FC236}">
                <a16:creationId xmlns:a16="http://schemas.microsoft.com/office/drawing/2014/main" id="{766448BB-EDD4-4476-9926-65D371042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0"/>
            <a:ext cx="685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3346" name="Rectangle 31">
            <a:extLst>
              <a:ext uri="{FF2B5EF4-FFF2-40B4-BE49-F238E27FC236}">
                <a16:creationId xmlns:a16="http://schemas.microsoft.com/office/drawing/2014/main" id="{EE12C57A-1395-46CF-A56B-A1B5A2CAE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562600"/>
            <a:ext cx="685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E8C951-DFF2-45FB-9C6E-07073071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>
            <a:extLst>
              <a:ext uri="{FF2B5EF4-FFF2-40B4-BE49-F238E27FC236}">
                <a16:creationId xmlns:a16="http://schemas.microsoft.com/office/drawing/2014/main" id="{9FA35086-68AE-4B57-A950-8B0935E78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Breadth-First Search: Example</a:t>
            </a:r>
          </a:p>
        </p:txBody>
      </p:sp>
      <p:sp>
        <p:nvSpPr>
          <p:cNvPr id="14342" name="Oval 3">
            <a:extLst>
              <a:ext uri="{FF2B5EF4-FFF2-40B4-BE49-F238E27FC236}">
                <a16:creationId xmlns:a16="http://schemas.microsoft.com/office/drawing/2014/main" id="{26D89FBE-B6D3-44CC-A126-2EE3C089C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133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altLang="en-US" sz="40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3" name="Oval 4">
            <a:extLst>
              <a:ext uri="{FF2B5EF4-FFF2-40B4-BE49-F238E27FC236}">
                <a16:creationId xmlns:a16="http://schemas.microsoft.com/office/drawing/2014/main" id="{D58ED045-F0B6-454A-9461-DFFE8006C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57600"/>
            <a:ext cx="762000" cy="762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4344" name="Oval 5">
            <a:extLst>
              <a:ext uri="{FF2B5EF4-FFF2-40B4-BE49-F238E27FC236}">
                <a16:creationId xmlns:a16="http://schemas.microsoft.com/office/drawing/2014/main" id="{5FBA5F51-0BC2-4084-B8EA-C14E37B82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133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4345" name="Oval 6">
            <a:extLst>
              <a:ext uri="{FF2B5EF4-FFF2-40B4-BE49-F238E27FC236}">
                <a16:creationId xmlns:a16="http://schemas.microsoft.com/office/drawing/2014/main" id="{81DEBC3E-BD60-446B-A7C1-F49DFFD43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657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14346" name="Oval 7">
            <a:extLst>
              <a:ext uri="{FF2B5EF4-FFF2-40B4-BE49-F238E27FC236}">
                <a16:creationId xmlns:a16="http://schemas.microsoft.com/office/drawing/2014/main" id="{28A9BF0E-8D27-443A-B9EB-961F20ECB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4347" name="Oval 8">
            <a:extLst>
              <a:ext uri="{FF2B5EF4-FFF2-40B4-BE49-F238E27FC236}">
                <a16:creationId xmlns:a16="http://schemas.microsoft.com/office/drawing/2014/main" id="{7CD9F434-A22C-43DF-A7A1-945D5FD19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57600"/>
            <a:ext cx="762000" cy="762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4348" name="Oval 9">
            <a:extLst>
              <a:ext uri="{FF2B5EF4-FFF2-40B4-BE49-F238E27FC236}">
                <a16:creationId xmlns:a16="http://schemas.microsoft.com/office/drawing/2014/main" id="{D2442202-72E3-416E-B6CE-480968186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133600"/>
            <a:ext cx="762000" cy="762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14349" name="Oval 10">
            <a:extLst>
              <a:ext uri="{FF2B5EF4-FFF2-40B4-BE49-F238E27FC236}">
                <a16:creationId xmlns:a16="http://schemas.microsoft.com/office/drawing/2014/main" id="{34FF456A-DD5A-453D-A81E-D955097DD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657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4350" name="Text Box 11">
            <a:extLst>
              <a:ext uri="{FF2B5EF4-FFF2-40B4-BE49-F238E27FC236}">
                <a16:creationId xmlns:a16="http://schemas.microsoft.com/office/drawing/2014/main" id="{6F234885-1C9A-4EDA-BF77-3B8FC5D04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16764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14351" name="Text Box 12">
            <a:extLst>
              <a:ext uri="{FF2B5EF4-FFF2-40B4-BE49-F238E27FC236}">
                <a16:creationId xmlns:a16="http://schemas.microsoft.com/office/drawing/2014/main" id="{12D59530-8829-4D5D-9333-1BFC16B37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6764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4352" name="Text Box 13">
            <a:extLst>
              <a:ext uri="{FF2B5EF4-FFF2-40B4-BE49-F238E27FC236}">
                <a16:creationId xmlns:a16="http://schemas.microsoft.com/office/drawing/2014/main" id="{352637A2-E08E-4ABB-9A8C-B97BC24EC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575" y="16764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4353" name="Text Box 14">
            <a:extLst>
              <a:ext uri="{FF2B5EF4-FFF2-40B4-BE49-F238E27FC236}">
                <a16:creationId xmlns:a16="http://schemas.microsoft.com/office/drawing/2014/main" id="{227B1A5E-B1F6-44AA-995E-617FBF293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16764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14354" name="Text Box 15">
            <a:extLst>
              <a:ext uri="{FF2B5EF4-FFF2-40B4-BE49-F238E27FC236}">
                <a16:creationId xmlns:a16="http://schemas.microsoft.com/office/drawing/2014/main" id="{4F654FC1-216C-4ED1-8A35-B2837EABC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41960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14355" name="Text Box 16">
            <a:extLst>
              <a:ext uri="{FF2B5EF4-FFF2-40B4-BE49-F238E27FC236}">
                <a16:creationId xmlns:a16="http://schemas.microsoft.com/office/drawing/2014/main" id="{7A2D0126-D351-43A6-AC8C-A18E82D70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4419600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14356" name="Text Box 17">
            <a:extLst>
              <a:ext uri="{FF2B5EF4-FFF2-40B4-BE49-F238E27FC236}">
                <a16:creationId xmlns:a16="http://schemas.microsoft.com/office/drawing/2014/main" id="{EFB9BA4F-EA83-47A1-971F-FADEE858B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44196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4357" name="Text Box 18">
            <a:extLst>
              <a:ext uri="{FF2B5EF4-FFF2-40B4-BE49-F238E27FC236}">
                <a16:creationId xmlns:a16="http://schemas.microsoft.com/office/drawing/2014/main" id="{D33B4F01-638E-4AFE-A4A7-C42CF239E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441960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y</a:t>
            </a:r>
          </a:p>
        </p:txBody>
      </p:sp>
      <p:cxnSp>
        <p:nvCxnSpPr>
          <p:cNvPr id="14358" name="AutoShape 19">
            <a:extLst>
              <a:ext uri="{FF2B5EF4-FFF2-40B4-BE49-F238E27FC236}">
                <a16:creationId xmlns:a16="http://schemas.microsoft.com/office/drawing/2014/main" id="{C29167EE-529C-46EC-A9C0-07AE18E45624}"/>
              </a:ext>
            </a:extLst>
          </p:cNvPr>
          <p:cNvCxnSpPr>
            <a:cxnSpLocks noChangeShapeType="1"/>
            <a:stCxn id="14343" idx="0"/>
            <a:endCxn id="14342" idx="4"/>
          </p:cNvCxnSpPr>
          <p:nvPr/>
        </p:nvCxnSpPr>
        <p:spPr bwMode="auto">
          <a:xfrm flipV="1">
            <a:off x="1524000" y="2909888"/>
            <a:ext cx="0" cy="7334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9" name="AutoShape 20">
            <a:extLst>
              <a:ext uri="{FF2B5EF4-FFF2-40B4-BE49-F238E27FC236}">
                <a16:creationId xmlns:a16="http://schemas.microsoft.com/office/drawing/2014/main" id="{FBE502DC-8AFB-45F9-98EB-3F160D7FC47C}"/>
              </a:ext>
            </a:extLst>
          </p:cNvPr>
          <p:cNvCxnSpPr>
            <a:cxnSpLocks noChangeShapeType="1"/>
            <a:stCxn id="14342" idx="6"/>
            <a:endCxn id="14344" idx="2"/>
          </p:cNvCxnSpPr>
          <p:nvPr/>
        </p:nvCxnSpPr>
        <p:spPr bwMode="auto">
          <a:xfrm>
            <a:off x="1919288" y="2514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0" name="AutoShape 21">
            <a:extLst>
              <a:ext uri="{FF2B5EF4-FFF2-40B4-BE49-F238E27FC236}">
                <a16:creationId xmlns:a16="http://schemas.microsoft.com/office/drawing/2014/main" id="{1EDA4378-3B62-4E5A-B823-FAD58FEF97C1}"/>
              </a:ext>
            </a:extLst>
          </p:cNvPr>
          <p:cNvCxnSpPr>
            <a:cxnSpLocks noChangeShapeType="1"/>
            <a:stCxn id="14344" idx="4"/>
            <a:endCxn id="14345" idx="0"/>
          </p:cNvCxnSpPr>
          <p:nvPr/>
        </p:nvCxnSpPr>
        <p:spPr bwMode="auto">
          <a:xfrm>
            <a:off x="3581400" y="2909888"/>
            <a:ext cx="0" cy="7334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1" name="AutoShape 22">
            <a:extLst>
              <a:ext uri="{FF2B5EF4-FFF2-40B4-BE49-F238E27FC236}">
                <a16:creationId xmlns:a16="http://schemas.microsoft.com/office/drawing/2014/main" id="{F6BFB4E4-292C-424B-8E5D-79871E16D12E}"/>
              </a:ext>
            </a:extLst>
          </p:cNvPr>
          <p:cNvCxnSpPr>
            <a:cxnSpLocks noChangeShapeType="1"/>
            <a:stCxn id="14345" idx="7"/>
            <a:endCxn id="14346" idx="3"/>
          </p:cNvCxnSpPr>
          <p:nvPr/>
        </p:nvCxnSpPr>
        <p:spPr bwMode="auto">
          <a:xfrm flipV="1">
            <a:off x="3851275" y="2798763"/>
            <a:ext cx="1517650" cy="9556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2" name="AutoShape 23">
            <a:extLst>
              <a:ext uri="{FF2B5EF4-FFF2-40B4-BE49-F238E27FC236}">
                <a16:creationId xmlns:a16="http://schemas.microsoft.com/office/drawing/2014/main" id="{DEC8FD09-B2E3-48B0-BE88-79D7B99EFE12}"/>
              </a:ext>
            </a:extLst>
          </p:cNvPr>
          <p:cNvCxnSpPr>
            <a:cxnSpLocks noChangeShapeType="1"/>
            <a:stCxn id="14345" idx="6"/>
            <a:endCxn id="14347" idx="2"/>
          </p:cNvCxnSpPr>
          <p:nvPr/>
        </p:nvCxnSpPr>
        <p:spPr bwMode="auto">
          <a:xfrm>
            <a:off x="3976688" y="4038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3" name="AutoShape 24">
            <a:extLst>
              <a:ext uri="{FF2B5EF4-FFF2-40B4-BE49-F238E27FC236}">
                <a16:creationId xmlns:a16="http://schemas.microsoft.com/office/drawing/2014/main" id="{9D8ADF2B-5B25-4F93-B937-79FB378542C2}"/>
              </a:ext>
            </a:extLst>
          </p:cNvPr>
          <p:cNvCxnSpPr>
            <a:cxnSpLocks noChangeShapeType="1"/>
            <a:stCxn id="14347" idx="0"/>
            <a:endCxn id="14346" idx="4"/>
          </p:cNvCxnSpPr>
          <p:nvPr/>
        </p:nvCxnSpPr>
        <p:spPr bwMode="auto">
          <a:xfrm flipV="1">
            <a:off x="56388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4" name="AutoShape 25">
            <a:extLst>
              <a:ext uri="{FF2B5EF4-FFF2-40B4-BE49-F238E27FC236}">
                <a16:creationId xmlns:a16="http://schemas.microsoft.com/office/drawing/2014/main" id="{1CAAD763-FF81-4FCA-93F6-1D89BB7D8CA2}"/>
              </a:ext>
            </a:extLst>
          </p:cNvPr>
          <p:cNvCxnSpPr>
            <a:cxnSpLocks noChangeShapeType="1"/>
            <a:stCxn id="14346" idx="6"/>
            <a:endCxn id="14348" idx="2"/>
          </p:cNvCxnSpPr>
          <p:nvPr/>
        </p:nvCxnSpPr>
        <p:spPr bwMode="auto">
          <a:xfrm>
            <a:off x="6034088" y="2514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5" name="AutoShape 26">
            <a:extLst>
              <a:ext uri="{FF2B5EF4-FFF2-40B4-BE49-F238E27FC236}">
                <a16:creationId xmlns:a16="http://schemas.microsoft.com/office/drawing/2014/main" id="{5E2B542B-A75E-483D-AF17-6A8921A8FB24}"/>
              </a:ext>
            </a:extLst>
          </p:cNvPr>
          <p:cNvCxnSpPr>
            <a:cxnSpLocks noChangeShapeType="1"/>
            <a:stCxn id="14347" idx="6"/>
            <a:endCxn id="14349" idx="2"/>
          </p:cNvCxnSpPr>
          <p:nvPr/>
        </p:nvCxnSpPr>
        <p:spPr bwMode="auto">
          <a:xfrm>
            <a:off x="6034088" y="4038600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66" name="AutoShape 27">
            <a:extLst>
              <a:ext uri="{FF2B5EF4-FFF2-40B4-BE49-F238E27FC236}">
                <a16:creationId xmlns:a16="http://schemas.microsoft.com/office/drawing/2014/main" id="{C074EED4-CFB8-4C86-A680-3CC109EAFA52}"/>
              </a:ext>
            </a:extLst>
          </p:cNvPr>
          <p:cNvCxnSpPr>
            <a:cxnSpLocks noChangeShapeType="1"/>
            <a:stCxn id="14349" idx="0"/>
            <a:endCxn id="14348" idx="4"/>
          </p:cNvCxnSpPr>
          <p:nvPr/>
        </p:nvCxnSpPr>
        <p:spPr bwMode="auto">
          <a:xfrm flipV="1">
            <a:off x="76962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67" name="Rectangle 28">
            <a:extLst>
              <a:ext uri="{FF2B5EF4-FFF2-40B4-BE49-F238E27FC236}">
                <a16:creationId xmlns:a16="http://schemas.microsoft.com/office/drawing/2014/main" id="{D866D54A-9F40-47A7-99F4-49601BFE4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56260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latin typeface="Times New Roman" panose="02020603050405020304" pitchFamily="18" charset="0"/>
              </a:rPr>
              <a:t>Q:</a:t>
            </a:r>
          </a:p>
        </p:txBody>
      </p:sp>
      <p:sp>
        <p:nvSpPr>
          <p:cNvPr id="14368" name="Rectangle 29">
            <a:extLst>
              <a:ext uri="{FF2B5EF4-FFF2-40B4-BE49-F238E27FC236}">
                <a16:creationId xmlns:a16="http://schemas.microsoft.com/office/drawing/2014/main" id="{06580D00-0C81-459E-A39A-0DB74FF65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62600"/>
            <a:ext cx="685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4369" name="Rectangle 30">
            <a:extLst>
              <a:ext uri="{FF2B5EF4-FFF2-40B4-BE49-F238E27FC236}">
                <a16:creationId xmlns:a16="http://schemas.microsoft.com/office/drawing/2014/main" id="{F6ABE4DF-507C-4E40-BC2F-8DA7A88F8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0"/>
            <a:ext cx="685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14370" name="Rectangle 31">
            <a:extLst>
              <a:ext uri="{FF2B5EF4-FFF2-40B4-BE49-F238E27FC236}">
                <a16:creationId xmlns:a16="http://schemas.microsoft.com/office/drawing/2014/main" id="{5FA70844-BB4C-48CA-BD84-C632D54A6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562600"/>
            <a:ext cx="685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ED8AFC-1446-4849-85D4-F34AC307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>
            <a:extLst>
              <a:ext uri="{FF2B5EF4-FFF2-40B4-BE49-F238E27FC236}">
                <a16:creationId xmlns:a16="http://schemas.microsoft.com/office/drawing/2014/main" id="{9CF67CEF-28D9-4C0E-A8CB-A7EC682FA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Breadth-First Search: Example</a:t>
            </a:r>
          </a:p>
        </p:txBody>
      </p:sp>
      <p:sp>
        <p:nvSpPr>
          <p:cNvPr id="15366" name="Oval 3">
            <a:extLst>
              <a:ext uri="{FF2B5EF4-FFF2-40B4-BE49-F238E27FC236}">
                <a16:creationId xmlns:a16="http://schemas.microsoft.com/office/drawing/2014/main" id="{4CABAD80-A3B2-4270-BBB6-B9CC21E4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133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altLang="en-US" sz="40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7" name="Oval 4">
            <a:extLst>
              <a:ext uri="{FF2B5EF4-FFF2-40B4-BE49-F238E27FC236}">
                <a16:creationId xmlns:a16="http://schemas.microsoft.com/office/drawing/2014/main" id="{6589E7D3-5C73-46CA-B785-32ECBF0D8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57600"/>
            <a:ext cx="762000" cy="762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5368" name="Oval 5">
            <a:extLst>
              <a:ext uri="{FF2B5EF4-FFF2-40B4-BE49-F238E27FC236}">
                <a16:creationId xmlns:a16="http://schemas.microsoft.com/office/drawing/2014/main" id="{F3763AFB-7B7A-4858-B736-066C18CAC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133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5369" name="Oval 6">
            <a:extLst>
              <a:ext uri="{FF2B5EF4-FFF2-40B4-BE49-F238E27FC236}">
                <a16:creationId xmlns:a16="http://schemas.microsoft.com/office/drawing/2014/main" id="{7248FAFD-811C-43F0-AE76-93405D60C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657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15370" name="Oval 7">
            <a:extLst>
              <a:ext uri="{FF2B5EF4-FFF2-40B4-BE49-F238E27FC236}">
                <a16:creationId xmlns:a16="http://schemas.microsoft.com/office/drawing/2014/main" id="{65A5CF94-0FCD-4D70-98DA-25BE2ADED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5371" name="Oval 8">
            <a:extLst>
              <a:ext uri="{FF2B5EF4-FFF2-40B4-BE49-F238E27FC236}">
                <a16:creationId xmlns:a16="http://schemas.microsoft.com/office/drawing/2014/main" id="{1588A6DC-6CFD-4834-8473-F5D242623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57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5372" name="Oval 9">
            <a:extLst>
              <a:ext uri="{FF2B5EF4-FFF2-40B4-BE49-F238E27FC236}">
                <a16:creationId xmlns:a16="http://schemas.microsoft.com/office/drawing/2014/main" id="{5D241087-11A6-4895-A7CF-B6BE787D3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133600"/>
            <a:ext cx="762000" cy="762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15373" name="Oval 10">
            <a:extLst>
              <a:ext uri="{FF2B5EF4-FFF2-40B4-BE49-F238E27FC236}">
                <a16:creationId xmlns:a16="http://schemas.microsoft.com/office/drawing/2014/main" id="{B95042E3-28A7-4C1F-8D72-FD219FD06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657600"/>
            <a:ext cx="762000" cy="762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15374" name="Text Box 11">
            <a:extLst>
              <a:ext uri="{FF2B5EF4-FFF2-40B4-BE49-F238E27FC236}">
                <a16:creationId xmlns:a16="http://schemas.microsoft.com/office/drawing/2014/main" id="{DE774ED9-BF17-4F60-9573-29861CF25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16764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15375" name="Text Box 12">
            <a:extLst>
              <a:ext uri="{FF2B5EF4-FFF2-40B4-BE49-F238E27FC236}">
                <a16:creationId xmlns:a16="http://schemas.microsoft.com/office/drawing/2014/main" id="{83821C1C-7AC0-43F1-888C-43D88F506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6764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5376" name="Text Box 13">
            <a:extLst>
              <a:ext uri="{FF2B5EF4-FFF2-40B4-BE49-F238E27FC236}">
                <a16:creationId xmlns:a16="http://schemas.microsoft.com/office/drawing/2014/main" id="{2470B561-19A1-4C40-8FA2-A55E107BD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575" y="16764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5377" name="Text Box 14">
            <a:extLst>
              <a:ext uri="{FF2B5EF4-FFF2-40B4-BE49-F238E27FC236}">
                <a16:creationId xmlns:a16="http://schemas.microsoft.com/office/drawing/2014/main" id="{2BC72745-5512-4EB4-B918-AB73CF4E0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16764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15378" name="Text Box 15">
            <a:extLst>
              <a:ext uri="{FF2B5EF4-FFF2-40B4-BE49-F238E27FC236}">
                <a16:creationId xmlns:a16="http://schemas.microsoft.com/office/drawing/2014/main" id="{9890087C-FBB2-48B5-BDBE-0FFD95B00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41960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15379" name="Text Box 16">
            <a:extLst>
              <a:ext uri="{FF2B5EF4-FFF2-40B4-BE49-F238E27FC236}">
                <a16:creationId xmlns:a16="http://schemas.microsoft.com/office/drawing/2014/main" id="{CB201660-057E-4DC9-A4C6-E9C6C8290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4419600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15380" name="Text Box 17">
            <a:extLst>
              <a:ext uri="{FF2B5EF4-FFF2-40B4-BE49-F238E27FC236}">
                <a16:creationId xmlns:a16="http://schemas.microsoft.com/office/drawing/2014/main" id="{9C511A9F-AB29-4FAD-8C68-996FD41DC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44196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5381" name="Text Box 18">
            <a:extLst>
              <a:ext uri="{FF2B5EF4-FFF2-40B4-BE49-F238E27FC236}">
                <a16:creationId xmlns:a16="http://schemas.microsoft.com/office/drawing/2014/main" id="{3243336E-ABF3-4C58-B63F-A9AB9722B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441960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y</a:t>
            </a:r>
          </a:p>
        </p:txBody>
      </p:sp>
      <p:cxnSp>
        <p:nvCxnSpPr>
          <p:cNvPr id="15382" name="AutoShape 19">
            <a:extLst>
              <a:ext uri="{FF2B5EF4-FFF2-40B4-BE49-F238E27FC236}">
                <a16:creationId xmlns:a16="http://schemas.microsoft.com/office/drawing/2014/main" id="{86D9CE17-BDFB-4037-BD0A-25FD294B9E40}"/>
              </a:ext>
            </a:extLst>
          </p:cNvPr>
          <p:cNvCxnSpPr>
            <a:cxnSpLocks noChangeShapeType="1"/>
            <a:stCxn id="15367" idx="0"/>
            <a:endCxn id="15366" idx="4"/>
          </p:cNvCxnSpPr>
          <p:nvPr/>
        </p:nvCxnSpPr>
        <p:spPr bwMode="auto">
          <a:xfrm flipV="1">
            <a:off x="1524000" y="2909888"/>
            <a:ext cx="0" cy="7334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83" name="AutoShape 20">
            <a:extLst>
              <a:ext uri="{FF2B5EF4-FFF2-40B4-BE49-F238E27FC236}">
                <a16:creationId xmlns:a16="http://schemas.microsoft.com/office/drawing/2014/main" id="{01BB204B-2480-4A06-97F0-E69A6D67DBBB}"/>
              </a:ext>
            </a:extLst>
          </p:cNvPr>
          <p:cNvCxnSpPr>
            <a:cxnSpLocks noChangeShapeType="1"/>
            <a:stCxn id="15366" idx="6"/>
            <a:endCxn id="15368" idx="2"/>
          </p:cNvCxnSpPr>
          <p:nvPr/>
        </p:nvCxnSpPr>
        <p:spPr bwMode="auto">
          <a:xfrm>
            <a:off x="1919288" y="2514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84" name="AutoShape 21">
            <a:extLst>
              <a:ext uri="{FF2B5EF4-FFF2-40B4-BE49-F238E27FC236}">
                <a16:creationId xmlns:a16="http://schemas.microsoft.com/office/drawing/2014/main" id="{5BB850FA-AB76-413E-9617-CAEAE7775436}"/>
              </a:ext>
            </a:extLst>
          </p:cNvPr>
          <p:cNvCxnSpPr>
            <a:cxnSpLocks noChangeShapeType="1"/>
            <a:stCxn id="15368" idx="4"/>
            <a:endCxn id="15369" idx="0"/>
          </p:cNvCxnSpPr>
          <p:nvPr/>
        </p:nvCxnSpPr>
        <p:spPr bwMode="auto">
          <a:xfrm>
            <a:off x="3581400" y="2909888"/>
            <a:ext cx="0" cy="7334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85" name="AutoShape 22">
            <a:extLst>
              <a:ext uri="{FF2B5EF4-FFF2-40B4-BE49-F238E27FC236}">
                <a16:creationId xmlns:a16="http://schemas.microsoft.com/office/drawing/2014/main" id="{19CFAAA0-C1F9-4BAC-9739-29AA58E36A62}"/>
              </a:ext>
            </a:extLst>
          </p:cNvPr>
          <p:cNvCxnSpPr>
            <a:cxnSpLocks noChangeShapeType="1"/>
            <a:stCxn id="15369" idx="7"/>
            <a:endCxn id="15370" idx="3"/>
          </p:cNvCxnSpPr>
          <p:nvPr/>
        </p:nvCxnSpPr>
        <p:spPr bwMode="auto">
          <a:xfrm flipV="1">
            <a:off x="3851275" y="2798763"/>
            <a:ext cx="1517650" cy="9556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86" name="AutoShape 23">
            <a:extLst>
              <a:ext uri="{FF2B5EF4-FFF2-40B4-BE49-F238E27FC236}">
                <a16:creationId xmlns:a16="http://schemas.microsoft.com/office/drawing/2014/main" id="{0248F9F6-B101-496D-8A59-3CB471764AB7}"/>
              </a:ext>
            </a:extLst>
          </p:cNvPr>
          <p:cNvCxnSpPr>
            <a:cxnSpLocks noChangeShapeType="1"/>
            <a:stCxn id="15369" idx="6"/>
            <a:endCxn id="15371" idx="2"/>
          </p:cNvCxnSpPr>
          <p:nvPr/>
        </p:nvCxnSpPr>
        <p:spPr bwMode="auto">
          <a:xfrm>
            <a:off x="3976688" y="4038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87" name="AutoShape 24">
            <a:extLst>
              <a:ext uri="{FF2B5EF4-FFF2-40B4-BE49-F238E27FC236}">
                <a16:creationId xmlns:a16="http://schemas.microsoft.com/office/drawing/2014/main" id="{5DD6E924-F937-43F8-BE20-890247855699}"/>
              </a:ext>
            </a:extLst>
          </p:cNvPr>
          <p:cNvCxnSpPr>
            <a:cxnSpLocks noChangeShapeType="1"/>
            <a:stCxn id="15371" idx="0"/>
            <a:endCxn id="15370" idx="4"/>
          </p:cNvCxnSpPr>
          <p:nvPr/>
        </p:nvCxnSpPr>
        <p:spPr bwMode="auto">
          <a:xfrm flipV="1">
            <a:off x="56388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88" name="AutoShape 25">
            <a:extLst>
              <a:ext uri="{FF2B5EF4-FFF2-40B4-BE49-F238E27FC236}">
                <a16:creationId xmlns:a16="http://schemas.microsoft.com/office/drawing/2014/main" id="{604D24A8-2169-445C-BD59-F86023F0682B}"/>
              </a:ext>
            </a:extLst>
          </p:cNvPr>
          <p:cNvCxnSpPr>
            <a:cxnSpLocks noChangeShapeType="1"/>
            <a:stCxn id="15370" idx="6"/>
            <a:endCxn id="15372" idx="2"/>
          </p:cNvCxnSpPr>
          <p:nvPr/>
        </p:nvCxnSpPr>
        <p:spPr bwMode="auto">
          <a:xfrm>
            <a:off x="6034088" y="2514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89" name="AutoShape 26">
            <a:extLst>
              <a:ext uri="{FF2B5EF4-FFF2-40B4-BE49-F238E27FC236}">
                <a16:creationId xmlns:a16="http://schemas.microsoft.com/office/drawing/2014/main" id="{28537F2F-D668-4768-8891-4D6B9121B507}"/>
              </a:ext>
            </a:extLst>
          </p:cNvPr>
          <p:cNvCxnSpPr>
            <a:cxnSpLocks noChangeShapeType="1"/>
            <a:stCxn id="15371" idx="6"/>
            <a:endCxn id="15373" idx="2"/>
          </p:cNvCxnSpPr>
          <p:nvPr/>
        </p:nvCxnSpPr>
        <p:spPr bwMode="auto">
          <a:xfrm>
            <a:off x="6034088" y="4038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90" name="AutoShape 27">
            <a:extLst>
              <a:ext uri="{FF2B5EF4-FFF2-40B4-BE49-F238E27FC236}">
                <a16:creationId xmlns:a16="http://schemas.microsoft.com/office/drawing/2014/main" id="{AF9A2223-C4A3-4CC6-BB55-98C756159BFB}"/>
              </a:ext>
            </a:extLst>
          </p:cNvPr>
          <p:cNvCxnSpPr>
            <a:cxnSpLocks noChangeShapeType="1"/>
            <a:stCxn id="15373" idx="0"/>
            <a:endCxn id="15372" idx="4"/>
          </p:cNvCxnSpPr>
          <p:nvPr/>
        </p:nvCxnSpPr>
        <p:spPr bwMode="auto">
          <a:xfrm flipV="1">
            <a:off x="76962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91" name="Rectangle 28">
            <a:extLst>
              <a:ext uri="{FF2B5EF4-FFF2-40B4-BE49-F238E27FC236}">
                <a16:creationId xmlns:a16="http://schemas.microsoft.com/office/drawing/2014/main" id="{E381D7E1-306E-489C-B0C4-52038EC2B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56260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latin typeface="Times New Roman" panose="02020603050405020304" pitchFamily="18" charset="0"/>
              </a:rPr>
              <a:t>Q:</a:t>
            </a:r>
          </a:p>
        </p:txBody>
      </p:sp>
      <p:sp>
        <p:nvSpPr>
          <p:cNvPr id="15392" name="Rectangle 29">
            <a:extLst>
              <a:ext uri="{FF2B5EF4-FFF2-40B4-BE49-F238E27FC236}">
                <a16:creationId xmlns:a16="http://schemas.microsoft.com/office/drawing/2014/main" id="{8D7119A1-8AE7-4ACE-9E0C-372DDFEBA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62600"/>
            <a:ext cx="685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15393" name="Rectangle 30">
            <a:extLst>
              <a:ext uri="{FF2B5EF4-FFF2-40B4-BE49-F238E27FC236}">
                <a16:creationId xmlns:a16="http://schemas.microsoft.com/office/drawing/2014/main" id="{8ED03323-BB7E-4463-B7E9-76C2562AB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0"/>
            <a:ext cx="685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15394" name="Rectangle 31">
            <a:extLst>
              <a:ext uri="{FF2B5EF4-FFF2-40B4-BE49-F238E27FC236}">
                <a16:creationId xmlns:a16="http://schemas.microsoft.com/office/drawing/2014/main" id="{B3066D19-C8A2-4ADA-B801-149DD5132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562600"/>
            <a:ext cx="685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382BFB-F131-4933-B9E7-5BC93837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>
            <a:extLst>
              <a:ext uri="{FF2B5EF4-FFF2-40B4-BE49-F238E27FC236}">
                <a16:creationId xmlns:a16="http://schemas.microsoft.com/office/drawing/2014/main" id="{E1786510-03A3-4AD5-B263-E552D4241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Breadth-First Search: Example</a:t>
            </a:r>
          </a:p>
        </p:txBody>
      </p:sp>
      <p:sp>
        <p:nvSpPr>
          <p:cNvPr id="16390" name="Oval 3">
            <a:extLst>
              <a:ext uri="{FF2B5EF4-FFF2-40B4-BE49-F238E27FC236}">
                <a16:creationId xmlns:a16="http://schemas.microsoft.com/office/drawing/2014/main" id="{F44994AC-2EF1-4FAD-B4DF-012989529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133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altLang="en-US" sz="40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1" name="Oval 4">
            <a:extLst>
              <a:ext uri="{FF2B5EF4-FFF2-40B4-BE49-F238E27FC236}">
                <a16:creationId xmlns:a16="http://schemas.microsoft.com/office/drawing/2014/main" id="{39079A58-87EF-41D5-A3BA-A433F2BC8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57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6392" name="Oval 5">
            <a:extLst>
              <a:ext uri="{FF2B5EF4-FFF2-40B4-BE49-F238E27FC236}">
                <a16:creationId xmlns:a16="http://schemas.microsoft.com/office/drawing/2014/main" id="{D0480103-F1F2-474E-9E4F-939E127A2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133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6393" name="Oval 6">
            <a:extLst>
              <a:ext uri="{FF2B5EF4-FFF2-40B4-BE49-F238E27FC236}">
                <a16:creationId xmlns:a16="http://schemas.microsoft.com/office/drawing/2014/main" id="{74FA37A3-0EFF-4047-A29B-37B4D145B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657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16394" name="Oval 7">
            <a:extLst>
              <a:ext uri="{FF2B5EF4-FFF2-40B4-BE49-F238E27FC236}">
                <a16:creationId xmlns:a16="http://schemas.microsoft.com/office/drawing/2014/main" id="{22064C68-E648-4782-B868-003CFDF13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6395" name="Oval 8">
            <a:extLst>
              <a:ext uri="{FF2B5EF4-FFF2-40B4-BE49-F238E27FC236}">
                <a16:creationId xmlns:a16="http://schemas.microsoft.com/office/drawing/2014/main" id="{ABBB8C66-AF73-42D3-98AB-CD3C6C484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57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6396" name="Oval 9">
            <a:extLst>
              <a:ext uri="{FF2B5EF4-FFF2-40B4-BE49-F238E27FC236}">
                <a16:creationId xmlns:a16="http://schemas.microsoft.com/office/drawing/2014/main" id="{50AB7564-0001-450D-892B-E9DF4340A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133600"/>
            <a:ext cx="762000" cy="762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16397" name="Oval 10">
            <a:extLst>
              <a:ext uri="{FF2B5EF4-FFF2-40B4-BE49-F238E27FC236}">
                <a16:creationId xmlns:a16="http://schemas.microsoft.com/office/drawing/2014/main" id="{109BDF57-A174-4F81-8553-9800AAA95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657600"/>
            <a:ext cx="762000" cy="762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16398" name="Text Box 11">
            <a:extLst>
              <a:ext uri="{FF2B5EF4-FFF2-40B4-BE49-F238E27FC236}">
                <a16:creationId xmlns:a16="http://schemas.microsoft.com/office/drawing/2014/main" id="{B601A35D-29B4-43E6-A568-7D56465D6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16764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16399" name="Text Box 12">
            <a:extLst>
              <a:ext uri="{FF2B5EF4-FFF2-40B4-BE49-F238E27FC236}">
                <a16:creationId xmlns:a16="http://schemas.microsoft.com/office/drawing/2014/main" id="{48C18785-2CC6-46D0-9F98-9482F762C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6764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6400" name="Text Box 13">
            <a:extLst>
              <a:ext uri="{FF2B5EF4-FFF2-40B4-BE49-F238E27FC236}">
                <a16:creationId xmlns:a16="http://schemas.microsoft.com/office/drawing/2014/main" id="{6C3BB889-5819-419A-B199-67D691BAA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575" y="16764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6401" name="Text Box 14">
            <a:extLst>
              <a:ext uri="{FF2B5EF4-FFF2-40B4-BE49-F238E27FC236}">
                <a16:creationId xmlns:a16="http://schemas.microsoft.com/office/drawing/2014/main" id="{151DA129-DA72-40D4-9E71-A78D7CE6D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16764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16402" name="Text Box 15">
            <a:extLst>
              <a:ext uri="{FF2B5EF4-FFF2-40B4-BE49-F238E27FC236}">
                <a16:creationId xmlns:a16="http://schemas.microsoft.com/office/drawing/2014/main" id="{FF5D7839-0752-4137-9BA9-8DD7FB438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41960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16403" name="Text Box 16">
            <a:extLst>
              <a:ext uri="{FF2B5EF4-FFF2-40B4-BE49-F238E27FC236}">
                <a16:creationId xmlns:a16="http://schemas.microsoft.com/office/drawing/2014/main" id="{F660F2DD-B93C-4827-960B-36D2DCBDA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4419600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16404" name="Text Box 17">
            <a:extLst>
              <a:ext uri="{FF2B5EF4-FFF2-40B4-BE49-F238E27FC236}">
                <a16:creationId xmlns:a16="http://schemas.microsoft.com/office/drawing/2014/main" id="{403A031D-105B-45D7-A997-79D40BC02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44196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6405" name="Text Box 18">
            <a:extLst>
              <a:ext uri="{FF2B5EF4-FFF2-40B4-BE49-F238E27FC236}">
                <a16:creationId xmlns:a16="http://schemas.microsoft.com/office/drawing/2014/main" id="{5DD1DFB8-521B-47EB-B561-2EB00EA59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441960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y</a:t>
            </a:r>
          </a:p>
        </p:txBody>
      </p:sp>
      <p:cxnSp>
        <p:nvCxnSpPr>
          <p:cNvPr id="16406" name="AutoShape 19">
            <a:extLst>
              <a:ext uri="{FF2B5EF4-FFF2-40B4-BE49-F238E27FC236}">
                <a16:creationId xmlns:a16="http://schemas.microsoft.com/office/drawing/2014/main" id="{319ECBED-8118-4164-9FFC-DFCA69FC223C}"/>
              </a:ext>
            </a:extLst>
          </p:cNvPr>
          <p:cNvCxnSpPr>
            <a:cxnSpLocks noChangeShapeType="1"/>
            <a:stCxn id="16391" idx="0"/>
            <a:endCxn id="16390" idx="4"/>
          </p:cNvCxnSpPr>
          <p:nvPr/>
        </p:nvCxnSpPr>
        <p:spPr bwMode="auto">
          <a:xfrm flipV="1">
            <a:off x="1524000" y="2909888"/>
            <a:ext cx="0" cy="7334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7" name="AutoShape 20">
            <a:extLst>
              <a:ext uri="{FF2B5EF4-FFF2-40B4-BE49-F238E27FC236}">
                <a16:creationId xmlns:a16="http://schemas.microsoft.com/office/drawing/2014/main" id="{B764F868-A0F8-4A57-8876-72811311E786}"/>
              </a:ext>
            </a:extLst>
          </p:cNvPr>
          <p:cNvCxnSpPr>
            <a:cxnSpLocks noChangeShapeType="1"/>
            <a:stCxn id="16390" idx="6"/>
            <a:endCxn id="16392" idx="2"/>
          </p:cNvCxnSpPr>
          <p:nvPr/>
        </p:nvCxnSpPr>
        <p:spPr bwMode="auto">
          <a:xfrm>
            <a:off x="1919288" y="2514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8" name="AutoShape 21">
            <a:extLst>
              <a:ext uri="{FF2B5EF4-FFF2-40B4-BE49-F238E27FC236}">
                <a16:creationId xmlns:a16="http://schemas.microsoft.com/office/drawing/2014/main" id="{E1D366E9-8C2F-4284-99D9-27D65AF3FD43}"/>
              </a:ext>
            </a:extLst>
          </p:cNvPr>
          <p:cNvCxnSpPr>
            <a:cxnSpLocks noChangeShapeType="1"/>
            <a:stCxn id="16392" idx="4"/>
            <a:endCxn id="16393" idx="0"/>
          </p:cNvCxnSpPr>
          <p:nvPr/>
        </p:nvCxnSpPr>
        <p:spPr bwMode="auto">
          <a:xfrm>
            <a:off x="3581400" y="2909888"/>
            <a:ext cx="0" cy="7334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09" name="AutoShape 22">
            <a:extLst>
              <a:ext uri="{FF2B5EF4-FFF2-40B4-BE49-F238E27FC236}">
                <a16:creationId xmlns:a16="http://schemas.microsoft.com/office/drawing/2014/main" id="{5A52C4F9-0AF4-4406-AD26-F7F7874024EE}"/>
              </a:ext>
            </a:extLst>
          </p:cNvPr>
          <p:cNvCxnSpPr>
            <a:cxnSpLocks noChangeShapeType="1"/>
            <a:stCxn id="16393" idx="7"/>
            <a:endCxn id="16394" idx="3"/>
          </p:cNvCxnSpPr>
          <p:nvPr/>
        </p:nvCxnSpPr>
        <p:spPr bwMode="auto">
          <a:xfrm flipV="1">
            <a:off x="3851275" y="2798763"/>
            <a:ext cx="1517650" cy="9556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0" name="AutoShape 23">
            <a:extLst>
              <a:ext uri="{FF2B5EF4-FFF2-40B4-BE49-F238E27FC236}">
                <a16:creationId xmlns:a16="http://schemas.microsoft.com/office/drawing/2014/main" id="{294E6E90-9386-41F0-9A46-73DE3B3C0A2C}"/>
              </a:ext>
            </a:extLst>
          </p:cNvPr>
          <p:cNvCxnSpPr>
            <a:cxnSpLocks noChangeShapeType="1"/>
            <a:stCxn id="16393" idx="6"/>
            <a:endCxn id="16395" idx="2"/>
          </p:cNvCxnSpPr>
          <p:nvPr/>
        </p:nvCxnSpPr>
        <p:spPr bwMode="auto">
          <a:xfrm>
            <a:off x="3976688" y="4038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1" name="AutoShape 24">
            <a:extLst>
              <a:ext uri="{FF2B5EF4-FFF2-40B4-BE49-F238E27FC236}">
                <a16:creationId xmlns:a16="http://schemas.microsoft.com/office/drawing/2014/main" id="{0DF03730-6735-428D-AF0B-A3D72BB0939C}"/>
              </a:ext>
            </a:extLst>
          </p:cNvPr>
          <p:cNvCxnSpPr>
            <a:cxnSpLocks noChangeShapeType="1"/>
            <a:stCxn id="16395" idx="0"/>
            <a:endCxn id="16394" idx="4"/>
          </p:cNvCxnSpPr>
          <p:nvPr/>
        </p:nvCxnSpPr>
        <p:spPr bwMode="auto">
          <a:xfrm flipV="1">
            <a:off x="56388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2" name="AutoShape 25">
            <a:extLst>
              <a:ext uri="{FF2B5EF4-FFF2-40B4-BE49-F238E27FC236}">
                <a16:creationId xmlns:a16="http://schemas.microsoft.com/office/drawing/2014/main" id="{EFAF6E30-5465-4116-AD02-BFD598981FEC}"/>
              </a:ext>
            </a:extLst>
          </p:cNvPr>
          <p:cNvCxnSpPr>
            <a:cxnSpLocks noChangeShapeType="1"/>
            <a:stCxn id="16394" idx="6"/>
            <a:endCxn id="16396" idx="2"/>
          </p:cNvCxnSpPr>
          <p:nvPr/>
        </p:nvCxnSpPr>
        <p:spPr bwMode="auto">
          <a:xfrm>
            <a:off x="6034088" y="2514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3" name="AutoShape 26">
            <a:extLst>
              <a:ext uri="{FF2B5EF4-FFF2-40B4-BE49-F238E27FC236}">
                <a16:creationId xmlns:a16="http://schemas.microsoft.com/office/drawing/2014/main" id="{549EB8A9-D355-483C-87CD-D381340C059F}"/>
              </a:ext>
            </a:extLst>
          </p:cNvPr>
          <p:cNvCxnSpPr>
            <a:cxnSpLocks noChangeShapeType="1"/>
            <a:stCxn id="16395" idx="6"/>
            <a:endCxn id="16397" idx="2"/>
          </p:cNvCxnSpPr>
          <p:nvPr/>
        </p:nvCxnSpPr>
        <p:spPr bwMode="auto">
          <a:xfrm>
            <a:off x="6034088" y="4038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4" name="AutoShape 27">
            <a:extLst>
              <a:ext uri="{FF2B5EF4-FFF2-40B4-BE49-F238E27FC236}">
                <a16:creationId xmlns:a16="http://schemas.microsoft.com/office/drawing/2014/main" id="{54888B1D-7073-406D-BC68-C130AECCF3D1}"/>
              </a:ext>
            </a:extLst>
          </p:cNvPr>
          <p:cNvCxnSpPr>
            <a:cxnSpLocks noChangeShapeType="1"/>
            <a:stCxn id="16397" idx="0"/>
            <a:endCxn id="16396" idx="4"/>
          </p:cNvCxnSpPr>
          <p:nvPr/>
        </p:nvCxnSpPr>
        <p:spPr bwMode="auto">
          <a:xfrm flipV="1">
            <a:off x="76962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15" name="Rectangle 28">
            <a:extLst>
              <a:ext uri="{FF2B5EF4-FFF2-40B4-BE49-F238E27FC236}">
                <a16:creationId xmlns:a16="http://schemas.microsoft.com/office/drawing/2014/main" id="{7C8FA9E8-25E0-4A7B-A2F8-87F6BF24E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56260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latin typeface="Times New Roman" panose="02020603050405020304" pitchFamily="18" charset="0"/>
              </a:rPr>
              <a:t>Q:</a:t>
            </a:r>
          </a:p>
        </p:txBody>
      </p:sp>
      <p:sp>
        <p:nvSpPr>
          <p:cNvPr id="16416" name="Rectangle 29">
            <a:extLst>
              <a:ext uri="{FF2B5EF4-FFF2-40B4-BE49-F238E27FC236}">
                <a16:creationId xmlns:a16="http://schemas.microsoft.com/office/drawing/2014/main" id="{6AD88A2F-12ED-486D-A22F-311A780DF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62600"/>
            <a:ext cx="685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16417" name="Rectangle 30">
            <a:extLst>
              <a:ext uri="{FF2B5EF4-FFF2-40B4-BE49-F238E27FC236}">
                <a16:creationId xmlns:a16="http://schemas.microsoft.com/office/drawing/2014/main" id="{BF6B3D11-D177-469E-B1E0-C8F4299E3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0"/>
            <a:ext cx="685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6213E8-C19F-4FD6-BB34-B3612C43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>
            <a:extLst>
              <a:ext uri="{FF2B5EF4-FFF2-40B4-BE49-F238E27FC236}">
                <a16:creationId xmlns:a16="http://schemas.microsoft.com/office/drawing/2014/main" id="{BD8F44D6-460D-4F45-97E8-BEE6AFCE5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Breadth-First Search: Example</a:t>
            </a:r>
          </a:p>
        </p:txBody>
      </p:sp>
      <p:sp>
        <p:nvSpPr>
          <p:cNvPr id="17414" name="Oval 3">
            <a:extLst>
              <a:ext uri="{FF2B5EF4-FFF2-40B4-BE49-F238E27FC236}">
                <a16:creationId xmlns:a16="http://schemas.microsoft.com/office/drawing/2014/main" id="{1104712D-9783-478D-A54D-F4E06E4B2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133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altLang="en-US" sz="40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5" name="Oval 4">
            <a:extLst>
              <a:ext uri="{FF2B5EF4-FFF2-40B4-BE49-F238E27FC236}">
                <a16:creationId xmlns:a16="http://schemas.microsoft.com/office/drawing/2014/main" id="{C03AE00C-73EF-4031-B473-86FE3CBAE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57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7416" name="Oval 5">
            <a:extLst>
              <a:ext uri="{FF2B5EF4-FFF2-40B4-BE49-F238E27FC236}">
                <a16:creationId xmlns:a16="http://schemas.microsoft.com/office/drawing/2014/main" id="{C90DD330-6A4B-4401-862B-A67B9B9AB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133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7417" name="Oval 6">
            <a:extLst>
              <a:ext uri="{FF2B5EF4-FFF2-40B4-BE49-F238E27FC236}">
                <a16:creationId xmlns:a16="http://schemas.microsoft.com/office/drawing/2014/main" id="{C7C42A3F-57D3-4632-A038-BF660A541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657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17418" name="Oval 7">
            <a:extLst>
              <a:ext uri="{FF2B5EF4-FFF2-40B4-BE49-F238E27FC236}">
                <a16:creationId xmlns:a16="http://schemas.microsoft.com/office/drawing/2014/main" id="{449A7951-74A2-46E5-903D-0626B6C8B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7419" name="Oval 8">
            <a:extLst>
              <a:ext uri="{FF2B5EF4-FFF2-40B4-BE49-F238E27FC236}">
                <a16:creationId xmlns:a16="http://schemas.microsoft.com/office/drawing/2014/main" id="{0E73B97F-C1CB-4F38-96E8-7117266AD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57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7420" name="Oval 9">
            <a:extLst>
              <a:ext uri="{FF2B5EF4-FFF2-40B4-BE49-F238E27FC236}">
                <a16:creationId xmlns:a16="http://schemas.microsoft.com/office/drawing/2014/main" id="{746615A5-DB85-4012-AA2A-866E16503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133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17421" name="Oval 10">
            <a:extLst>
              <a:ext uri="{FF2B5EF4-FFF2-40B4-BE49-F238E27FC236}">
                <a16:creationId xmlns:a16="http://schemas.microsoft.com/office/drawing/2014/main" id="{9F172986-68C0-4074-B67B-7392211E3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657600"/>
            <a:ext cx="762000" cy="762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17422" name="Text Box 11">
            <a:extLst>
              <a:ext uri="{FF2B5EF4-FFF2-40B4-BE49-F238E27FC236}">
                <a16:creationId xmlns:a16="http://schemas.microsoft.com/office/drawing/2014/main" id="{DDEF1254-E989-4BFC-8BC3-37B3772C6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16764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17423" name="Text Box 12">
            <a:extLst>
              <a:ext uri="{FF2B5EF4-FFF2-40B4-BE49-F238E27FC236}">
                <a16:creationId xmlns:a16="http://schemas.microsoft.com/office/drawing/2014/main" id="{F86E2035-1B3F-44BA-82E3-F6895EF0C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6764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7424" name="Text Box 13">
            <a:extLst>
              <a:ext uri="{FF2B5EF4-FFF2-40B4-BE49-F238E27FC236}">
                <a16:creationId xmlns:a16="http://schemas.microsoft.com/office/drawing/2014/main" id="{5249AFCB-33F2-4BA3-8010-DE3BCCF3A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575" y="16764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7425" name="Text Box 14">
            <a:extLst>
              <a:ext uri="{FF2B5EF4-FFF2-40B4-BE49-F238E27FC236}">
                <a16:creationId xmlns:a16="http://schemas.microsoft.com/office/drawing/2014/main" id="{22A6E61B-6039-472C-B6C4-A0C9AEDE3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16764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17426" name="Text Box 15">
            <a:extLst>
              <a:ext uri="{FF2B5EF4-FFF2-40B4-BE49-F238E27FC236}">
                <a16:creationId xmlns:a16="http://schemas.microsoft.com/office/drawing/2014/main" id="{1730836A-E089-4330-BF7F-94CF3F07A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41960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17427" name="Text Box 16">
            <a:extLst>
              <a:ext uri="{FF2B5EF4-FFF2-40B4-BE49-F238E27FC236}">
                <a16:creationId xmlns:a16="http://schemas.microsoft.com/office/drawing/2014/main" id="{52646F4B-4547-47AF-BC85-A58BDACAC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4419600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17428" name="Text Box 17">
            <a:extLst>
              <a:ext uri="{FF2B5EF4-FFF2-40B4-BE49-F238E27FC236}">
                <a16:creationId xmlns:a16="http://schemas.microsoft.com/office/drawing/2014/main" id="{77AB6322-53C9-4F6A-93A0-5EFD815A6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44196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7429" name="Text Box 18">
            <a:extLst>
              <a:ext uri="{FF2B5EF4-FFF2-40B4-BE49-F238E27FC236}">
                <a16:creationId xmlns:a16="http://schemas.microsoft.com/office/drawing/2014/main" id="{C828B307-AFEF-40B8-949F-B1FE19A02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441960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y</a:t>
            </a:r>
          </a:p>
        </p:txBody>
      </p:sp>
      <p:cxnSp>
        <p:nvCxnSpPr>
          <p:cNvPr id="17430" name="AutoShape 19">
            <a:extLst>
              <a:ext uri="{FF2B5EF4-FFF2-40B4-BE49-F238E27FC236}">
                <a16:creationId xmlns:a16="http://schemas.microsoft.com/office/drawing/2014/main" id="{4B5AC1DE-D0DB-42BE-8ED3-DF8967029695}"/>
              </a:ext>
            </a:extLst>
          </p:cNvPr>
          <p:cNvCxnSpPr>
            <a:cxnSpLocks noChangeShapeType="1"/>
            <a:stCxn id="17415" idx="0"/>
            <a:endCxn id="17414" idx="4"/>
          </p:cNvCxnSpPr>
          <p:nvPr/>
        </p:nvCxnSpPr>
        <p:spPr bwMode="auto">
          <a:xfrm flipV="1">
            <a:off x="1524000" y="2909888"/>
            <a:ext cx="0" cy="7334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1" name="AutoShape 20">
            <a:extLst>
              <a:ext uri="{FF2B5EF4-FFF2-40B4-BE49-F238E27FC236}">
                <a16:creationId xmlns:a16="http://schemas.microsoft.com/office/drawing/2014/main" id="{A1D0E871-F755-404B-8E50-9232EF1E925B}"/>
              </a:ext>
            </a:extLst>
          </p:cNvPr>
          <p:cNvCxnSpPr>
            <a:cxnSpLocks noChangeShapeType="1"/>
            <a:stCxn id="17414" idx="6"/>
            <a:endCxn id="17416" idx="2"/>
          </p:cNvCxnSpPr>
          <p:nvPr/>
        </p:nvCxnSpPr>
        <p:spPr bwMode="auto">
          <a:xfrm>
            <a:off x="1919288" y="2514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2" name="AutoShape 21">
            <a:extLst>
              <a:ext uri="{FF2B5EF4-FFF2-40B4-BE49-F238E27FC236}">
                <a16:creationId xmlns:a16="http://schemas.microsoft.com/office/drawing/2014/main" id="{617E5DF9-44E0-4C90-B84B-D33F479A8C7B}"/>
              </a:ext>
            </a:extLst>
          </p:cNvPr>
          <p:cNvCxnSpPr>
            <a:cxnSpLocks noChangeShapeType="1"/>
            <a:stCxn id="17416" idx="4"/>
            <a:endCxn id="17417" idx="0"/>
          </p:cNvCxnSpPr>
          <p:nvPr/>
        </p:nvCxnSpPr>
        <p:spPr bwMode="auto">
          <a:xfrm>
            <a:off x="3581400" y="2909888"/>
            <a:ext cx="0" cy="7334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3" name="AutoShape 22">
            <a:extLst>
              <a:ext uri="{FF2B5EF4-FFF2-40B4-BE49-F238E27FC236}">
                <a16:creationId xmlns:a16="http://schemas.microsoft.com/office/drawing/2014/main" id="{CB5256BA-D93A-4D69-912E-CE9B54DB0354}"/>
              </a:ext>
            </a:extLst>
          </p:cNvPr>
          <p:cNvCxnSpPr>
            <a:cxnSpLocks noChangeShapeType="1"/>
            <a:stCxn id="17417" idx="7"/>
            <a:endCxn id="17418" idx="3"/>
          </p:cNvCxnSpPr>
          <p:nvPr/>
        </p:nvCxnSpPr>
        <p:spPr bwMode="auto">
          <a:xfrm flipV="1">
            <a:off x="3851275" y="2798763"/>
            <a:ext cx="1517650" cy="9556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4" name="AutoShape 23">
            <a:extLst>
              <a:ext uri="{FF2B5EF4-FFF2-40B4-BE49-F238E27FC236}">
                <a16:creationId xmlns:a16="http://schemas.microsoft.com/office/drawing/2014/main" id="{1007A0AB-9C72-4292-B374-219D2B9FE47F}"/>
              </a:ext>
            </a:extLst>
          </p:cNvPr>
          <p:cNvCxnSpPr>
            <a:cxnSpLocks noChangeShapeType="1"/>
            <a:stCxn id="17417" idx="6"/>
            <a:endCxn id="17419" idx="2"/>
          </p:cNvCxnSpPr>
          <p:nvPr/>
        </p:nvCxnSpPr>
        <p:spPr bwMode="auto">
          <a:xfrm>
            <a:off x="3976688" y="4038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5" name="AutoShape 24">
            <a:extLst>
              <a:ext uri="{FF2B5EF4-FFF2-40B4-BE49-F238E27FC236}">
                <a16:creationId xmlns:a16="http://schemas.microsoft.com/office/drawing/2014/main" id="{CB25CA2F-5008-4B73-AD91-DB832DBDC06A}"/>
              </a:ext>
            </a:extLst>
          </p:cNvPr>
          <p:cNvCxnSpPr>
            <a:cxnSpLocks noChangeShapeType="1"/>
            <a:stCxn id="17419" idx="0"/>
            <a:endCxn id="17418" idx="4"/>
          </p:cNvCxnSpPr>
          <p:nvPr/>
        </p:nvCxnSpPr>
        <p:spPr bwMode="auto">
          <a:xfrm flipV="1">
            <a:off x="56388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6" name="AutoShape 25">
            <a:extLst>
              <a:ext uri="{FF2B5EF4-FFF2-40B4-BE49-F238E27FC236}">
                <a16:creationId xmlns:a16="http://schemas.microsoft.com/office/drawing/2014/main" id="{7B025625-AE49-450A-BA66-53DF7667F347}"/>
              </a:ext>
            </a:extLst>
          </p:cNvPr>
          <p:cNvCxnSpPr>
            <a:cxnSpLocks noChangeShapeType="1"/>
            <a:stCxn id="17418" idx="6"/>
            <a:endCxn id="17420" idx="2"/>
          </p:cNvCxnSpPr>
          <p:nvPr/>
        </p:nvCxnSpPr>
        <p:spPr bwMode="auto">
          <a:xfrm>
            <a:off x="6034088" y="2514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7" name="AutoShape 26">
            <a:extLst>
              <a:ext uri="{FF2B5EF4-FFF2-40B4-BE49-F238E27FC236}">
                <a16:creationId xmlns:a16="http://schemas.microsoft.com/office/drawing/2014/main" id="{7C7A308A-A2B0-4DA4-A176-1299C97A740E}"/>
              </a:ext>
            </a:extLst>
          </p:cNvPr>
          <p:cNvCxnSpPr>
            <a:cxnSpLocks noChangeShapeType="1"/>
            <a:stCxn id="17419" idx="6"/>
            <a:endCxn id="17421" idx="2"/>
          </p:cNvCxnSpPr>
          <p:nvPr/>
        </p:nvCxnSpPr>
        <p:spPr bwMode="auto">
          <a:xfrm>
            <a:off x="6034088" y="4038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38" name="AutoShape 27">
            <a:extLst>
              <a:ext uri="{FF2B5EF4-FFF2-40B4-BE49-F238E27FC236}">
                <a16:creationId xmlns:a16="http://schemas.microsoft.com/office/drawing/2014/main" id="{1B245FC8-44D1-4CDD-83C0-7A42633316D8}"/>
              </a:ext>
            </a:extLst>
          </p:cNvPr>
          <p:cNvCxnSpPr>
            <a:cxnSpLocks noChangeShapeType="1"/>
            <a:stCxn id="17421" idx="0"/>
            <a:endCxn id="17420" idx="4"/>
          </p:cNvCxnSpPr>
          <p:nvPr/>
        </p:nvCxnSpPr>
        <p:spPr bwMode="auto">
          <a:xfrm flipV="1">
            <a:off x="76962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439" name="Rectangle 28">
            <a:extLst>
              <a:ext uri="{FF2B5EF4-FFF2-40B4-BE49-F238E27FC236}">
                <a16:creationId xmlns:a16="http://schemas.microsoft.com/office/drawing/2014/main" id="{6D7F5718-83AF-48BA-98BA-E2C232CCE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56260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latin typeface="Times New Roman" panose="02020603050405020304" pitchFamily="18" charset="0"/>
              </a:rPr>
              <a:t>Q:</a:t>
            </a:r>
          </a:p>
        </p:txBody>
      </p:sp>
      <p:sp>
        <p:nvSpPr>
          <p:cNvPr id="17440" name="Rectangle 29">
            <a:extLst>
              <a:ext uri="{FF2B5EF4-FFF2-40B4-BE49-F238E27FC236}">
                <a16:creationId xmlns:a16="http://schemas.microsoft.com/office/drawing/2014/main" id="{E4621CFB-B7BA-4859-B129-AA25C5062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62600"/>
            <a:ext cx="685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61D019-72F1-4AE7-810D-880481A4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>
            <a:extLst>
              <a:ext uri="{FF2B5EF4-FFF2-40B4-BE49-F238E27FC236}">
                <a16:creationId xmlns:a16="http://schemas.microsoft.com/office/drawing/2014/main" id="{F285B307-EE77-4B86-8D96-73B98881F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Breadth-First Search: Example</a:t>
            </a:r>
          </a:p>
        </p:txBody>
      </p:sp>
      <p:sp>
        <p:nvSpPr>
          <p:cNvPr id="18438" name="Oval 3">
            <a:extLst>
              <a:ext uri="{FF2B5EF4-FFF2-40B4-BE49-F238E27FC236}">
                <a16:creationId xmlns:a16="http://schemas.microsoft.com/office/drawing/2014/main" id="{CB3C4E42-5B6A-4227-A453-F29BDCD02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133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n-US" altLang="en-US" sz="40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9" name="Oval 4">
            <a:extLst>
              <a:ext uri="{FF2B5EF4-FFF2-40B4-BE49-F238E27FC236}">
                <a16:creationId xmlns:a16="http://schemas.microsoft.com/office/drawing/2014/main" id="{FF76BCFA-8CD9-43E1-AE74-4E32EC809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57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8440" name="Oval 5">
            <a:extLst>
              <a:ext uri="{FF2B5EF4-FFF2-40B4-BE49-F238E27FC236}">
                <a16:creationId xmlns:a16="http://schemas.microsoft.com/office/drawing/2014/main" id="{6C946B4C-5331-4CEB-9B21-856784EDC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133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8441" name="Oval 6">
            <a:extLst>
              <a:ext uri="{FF2B5EF4-FFF2-40B4-BE49-F238E27FC236}">
                <a16:creationId xmlns:a16="http://schemas.microsoft.com/office/drawing/2014/main" id="{7B496C56-BD9D-47D4-A438-AD6503761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657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</a:p>
        </p:txBody>
      </p:sp>
      <p:sp>
        <p:nvSpPr>
          <p:cNvPr id="18442" name="Oval 7">
            <a:extLst>
              <a:ext uri="{FF2B5EF4-FFF2-40B4-BE49-F238E27FC236}">
                <a16:creationId xmlns:a16="http://schemas.microsoft.com/office/drawing/2014/main" id="{855B3A32-CE6F-486F-BB46-1EF0FB6CA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8443" name="Oval 8">
            <a:extLst>
              <a:ext uri="{FF2B5EF4-FFF2-40B4-BE49-F238E27FC236}">
                <a16:creationId xmlns:a16="http://schemas.microsoft.com/office/drawing/2014/main" id="{E21408BA-D404-474F-B76A-80062FB72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57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8444" name="Oval 9">
            <a:extLst>
              <a:ext uri="{FF2B5EF4-FFF2-40B4-BE49-F238E27FC236}">
                <a16:creationId xmlns:a16="http://schemas.microsoft.com/office/drawing/2014/main" id="{E88E6500-42C2-4D49-8671-24B0E4C9A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133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18445" name="Oval 10">
            <a:extLst>
              <a:ext uri="{FF2B5EF4-FFF2-40B4-BE49-F238E27FC236}">
                <a16:creationId xmlns:a16="http://schemas.microsoft.com/office/drawing/2014/main" id="{1A40FF7D-4C3D-40F0-9EC2-DC6DD3E2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657600"/>
            <a:ext cx="762000" cy="762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</a:t>
            </a:r>
          </a:p>
        </p:txBody>
      </p:sp>
      <p:sp>
        <p:nvSpPr>
          <p:cNvPr id="18446" name="Text Box 11">
            <a:extLst>
              <a:ext uri="{FF2B5EF4-FFF2-40B4-BE49-F238E27FC236}">
                <a16:creationId xmlns:a16="http://schemas.microsoft.com/office/drawing/2014/main" id="{D9FA21A4-95EC-40B8-AAA4-D4AF56D22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16764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18447" name="Text Box 12">
            <a:extLst>
              <a:ext uri="{FF2B5EF4-FFF2-40B4-BE49-F238E27FC236}">
                <a16:creationId xmlns:a16="http://schemas.microsoft.com/office/drawing/2014/main" id="{F06B1FBE-1F6F-48CC-9E92-F696F6D4F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6764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8448" name="Text Box 13">
            <a:extLst>
              <a:ext uri="{FF2B5EF4-FFF2-40B4-BE49-F238E27FC236}">
                <a16:creationId xmlns:a16="http://schemas.microsoft.com/office/drawing/2014/main" id="{FD9D5B0F-97E6-42AB-A0A7-A63BBE6BB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575" y="16764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8449" name="Text Box 14">
            <a:extLst>
              <a:ext uri="{FF2B5EF4-FFF2-40B4-BE49-F238E27FC236}">
                <a16:creationId xmlns:a16="http://schemas.microsoft.com/office/drawing/2014/main" id="{ACF8B169-61EE-4764-ACA2-550DDD94A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16764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18450" name="Text Box 15">
            <a:extLst>
              <a:ext uri="{FF2B5EF4-FFF2-40B4-BE49-F238E27FC236}">
                <a16:creationId xmlns:a16="http://schemas.microsoft.com/office/drawing/2014/main" id="{80964D6A-938C-4C28-BEEB-7B6D418A6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41960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18451" name="Text Box 16">
            <a:extLst>
              <a:ext uri="{FF2B5EF4-FFF2-40B4-BE49-F238E27FC236}">
                <a16:creationId xmlns:a16="http://schemas.microsoft.com/office/drawing/2014/main" id="{6EBFF040-C211-42FE-AA6B-B7B9F15E8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4419600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18452" name="Text Box 17">
            <a:extLst>
              <a:ext uri="{FF2B5EF4-FFF2-40B4-BE49-F238E27FC236}">
                <a16:creationId xmlns:a16="http://schemas.microsoft.com/office/drawing/2014/main" id="{178742F8-176C-4148-A3EB-0F1EA610B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44196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8453" name="Text Box 18">
            <a:extLst>
              <a:ext uri="{FF2B5EF4-FFF2-40B4-BE49-F238E27FC236}">
                <a16:creationId xmlns:a16="http://schemas.microsoft.com/office/drawing/2014/main" id="{51ED514F-BD78-440D-8ACA-41CE99103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441960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y</a:t>
            </a:r>
          </a:p>
        </p:txBody>
      </p:sp>
      <p:cxnSp>
        <p:nvCxnSpPr>
          <p:cNvPr id="18454" name="AutoShape 19">
            <a:extLst>
              <a:ext uri="{FF2B5EF4-FFF2-40B4-BE49-F238E27FC236}">
                <a16:creationId xmlns:a16="http://schemas.microsoft.com/office/drawing/2014/main" id="{A96A7CAB-F6D7-461C-8FD2-051032E7D7D9}"/>
              </a:ext>
            </a:extLst>
          </p:cNvPr>
          <p:cNvCxnSpPr>
            <a:cxnSpLocks noChangeShapeType="1"/>
            <a:stCxn id="18439" idx="0"/>
            <a:endCxn id="18438" idx="4"/>
          </p:cNvCxnSpPr>
          <p:nvPr/>
        </p:nvCxnSpPr>
        <p:spPr bwMode="auto">
          <a:xfrm flipV="1">
            <a:off x="1524000" y="2909888"/>
            <a:ext cx="0" cy="7334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5" name="AutoShape 20">
            <a:extLst>
              <a:ext uri="{FF2B5EF4-FFF2-40B4-BE49-F238E27FC236}">
                <a16:creationId xmlns:a16="http://schemas.microsoft.com/office/drawing/2014/main" id="{68B0B48B-5252-428A-9981-21D094E99C1E}"/>
              </a:ext>
            </a:extLst>
          </p:cNvPr>
          <p:cNvCxnSpPr>
            <a:cxnSpLocks noChangeShapeType="1"/>
            <a:stCxn id="18438" idx="6"/>
            <a:endCxn id="18440" idx="2"/>
          </p:cNvCxnSpPr>
          <p:nvPr/>
        </p:nvCxnSpPr>
        <p:spPr bwMode="auto">
          <a:xfrm>
            <a:off x="1919288" y="2514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6" name="AutoShape 21">
            <a:extLst>
              <a:ext uri="{FF2B5EF4-FFF2-40B4-BE49-F238E27FC236}">
                <a16:creationId xmlns:a16="http://schemas.microsoft.com/office/drawing/2014/main" id="{619E7309-1A2B-4E11-B52E-8EA0D85C4852}"/>
              </a:ext>
            </a:extLst>
          </p:cNvPr>
          <p:cNvCxnSpPr>
            <a:cxnSpLocks noChangeShapeType="1"/>
            <a:stCxn id="18440" idx="4"/>
            <a:endCxn id="18441" idx="0"/>
          </p:cNvCxnSpPr>
          <p:nvPr/>
        </p:nvCxnSpPr>
        <p:spPr bwMode="auto">
          <a:xfrm>
            <a:off x="3581400" y="2909888"/>
            <a:ext cx="0" cy="73342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7" name="AutoShape 22">
            <a:extLst>
              <a:ext uri="{FF2B5EF4-FFF2-40B4-BE49-F238E27FC236}">
                <a16:creationId xmlns:a16="http://schemas.microsoft.com/office/drawing/2014/main" id="{E40C7C42-EB63-448C-A486-A12184E50F76}"/>
              </a:ext>
            </a:extLst>
          </p:cNvPr>
          <p:cNvCxnSpPr>
            <a:cxnSpLocks noChangeShapeType="1"/>
            <a:stCxn id="18441" idx="7"/>
            <a:endCxn id="18442" idx="3"/>
          </p:cNvCxnSpPr>
          <p:nvPr/>
        </p:nvCxnSpPr>
        <p:spPr bwMode="auto">
          <a:xfrm flipV="1">
            <a:off x="3851275" y="2798763"/>
            <a:ext cx="1517650" cy="955675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8" name="AutoShape 23">
            <a:extLst>
              <a:ext uri="{FF2B5EF4-FFF2-40B4-BE49-F238E27FC236}">
                <a16:creationId xmlns:a16="http://schemas.microsoft.com/office/drawing/2014/main" id="{8EBC66BA-6EBB-4B13-A55C-7FC81AEABE95}"/>
              </a:ext>
            </a:extLst>
          </p:cNvPr>
          <p:cNvCxnSpPr>
            <a:cxnSpLocks noChangeShapeType="1"/>
            <a:stCxn id="18441" idx="6"/>
            <a:endCxn id="18443" idx="2"/>
          </p:cNvCxnSpPr>
          <p:nvPr/>
        </p:nvCxnSpPr>
        <p:spPr bwMode="auto">
          <a:xfrm>
            <a:off x="3976688" y="4038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59" name="AutoShape 24">
            <a:extLst>
              <a:ext uri="{FF2B5EF4-FFF2-40B4-BE49-F238E27FC236}">
                <a16:creationId xmlns:a16="http://schemas.microsoft.com/office/drawing/2014/main" id="{16D513AF-F2A2-4F52-8EE8-33A04354376D}"/>
              </a:ext>
            </a:extLst>
          </p:cNvPr>
          <p:cNvCxnSpPr>
            <a:cxnSpLocks noChangeShapeType="1"/>
            <a:stCxn id="18443" idx="0"/>
            <a:endCxn id="18442" idx="4"/>
          </p:cNvCxnSpPr>
          <p:nvPr/>
        </p:nvCxnSpPr>
        <p:spPr bwMode="auto">
          <a:xfrm flipV="1">
            <a:off x="56388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60" name="AutoShape 25">
            <a:extLst>
              <a:ext uri="{FF2B5EF4-FFF2-40B4-BE49-F238E27FC236}">
                <a16:creationId xmlns:a16="http://schemas.microsoft.com/office/drawing/2014/main" id="{B92E8F7A-9470-45D2-8287-32EB21B878A3}"/>
              </a:ext>
            </a:extLst>
          </p:cNvPr>
          <p:cNvCxnSpPr>
            <a:cxnSpLocks noChangeShapeType="1"/>
            <a:stCxn id="18442" idx="6"/>
            <a:endCxn id="18444" idx="2"/>
          </p:cNvCxnSpPr>
          <p:nvPr/>
        </p:nvCxnSpPr>
        <p:spPr bwMode="auto">
          <a:xfrm>
            <a:off x="6034088" y="2514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61" name="AutoShape 26">
            <a:extLst>
              <a:ext uri="{FF2B5EF4-FFF2-40B4-BE49-F238E27FC236}">
                <a16:creationId xmlns:a16="http://schemas.microsoft.com/office/drawing/2014/main" id="{7A14DD33-99A7-487D-99F6-D707586CB879}"/>
              </a:ext>
            </a:extLst>
          </p:cNvPr>
          <p:cNvCxnSpPr>
            <a:cxnSpLocks noChangeShapeType="1"/>
            <a:stCxn id="18443" idx="6"/>
            <a:endCxn id="18445" idx="2"/>
          </p:cNvCxnSpPr>
          <p:nvPr/>
        </p:nvCxnSpPr>
        <p:spPr bwMode="auto">
          <a:xfrm>
            <a:off x="6034088" y="4038600"/>
            <a:ext cx="1266825" cy="0"/>
          </a:xfrm>
          <a:prstGeom prst="straightConnector1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62" name="AutoShape 27">
            <a:extLst>
              <a:ext uri="{FF2B5EF4-FFF2-40B4-BE49-F238E27FC236}">
                <a16:creationId xmlns:a16="http://schemas.microsoft.com/office/drawing/2014/main" id="{435D2AC3-D64A-4475-BAE3-9A891EEEA65E}"/>
              </a:ext>
            </a:extLst>
          </p:cNvPr>
          <p:cNvCxnSpPr>
            <a:cxnSpLocks noChangeShapeType="1"/>
            <a:stCxn id="18445" idx="0"/>
            <a:endCxn id="18444" idx="4"/>
          </p:cNvCxnSpPr>
          <p:nvPr/>
        </p:nvCxnSpPr>
        <p:spPr bwMode="auto">
          <a:xfrm flipV="1">
            <a:off x="76962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63" name="Rectangle 28">
            <a:extLst>
              <a:ext uri="{FF2B5EF4-FFF2-40B4-BE49-F238E27FC236}">
                <a16:creationId xmlns:a16="http://schemas.microsoft.com/office/drawing/2014/main" id="{D10F9A3B-984D-4C72-88F1-FF7F0F880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56260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latin typeface="Times New Roman" panose="02020603050405020304" pitchFamily="18" charset="0"/>
              </a:rPr>
              <a:t>Q:</a:t>
            </a:r>
          </a:p>
        </p:txBody>
      </p:sp>
      <p:sp>
        <p:nvSpPr>
          <p:cNvPr id="18464" name="Rectangle 29">
            <a:extLst>
              <a:ext uri="{FF2B5EF4-FFF2-40B4-BE49-F238E27FC236}">
                <a16:creationId xmlns:a16="http://schemas.microsoft.com/office/drawing/2014/main" id="{B508B1A6-AED8-434A-9A15-50D57FF94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6260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79759-E324-4BC0-AFD4-1288F479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>
            <a:extLst>
              <a:ext uri="{FF2B5EF4-FFF2-40B4-BE49-F238E27FC236}">
                <a16:creationId xmlns:a16="http://schemas.microsoft.com/office/drawing/2014/main" id="{C42C47EB-73BC-469F-B696-044890E74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Breadth-First Search: Properties</a:t>
            </a:r>
          </a:p>
        </p:txBody>
      </p:sp>
      <p:sp>
        <p:nvSpPr>
          <p:cNvPr id="21510" name="Rectangle 3">
            <a:extLst>
              <a:ext uri="{FF2B5EF4-FFF2-40B4-BE49-F238E27FC236}">
                <a16:creationId xmlns:a16="http://schemas.microsoft.com/office/drawing/2014/main" id="{C4561F3F-9D90-430E-8207-17E2F6F9E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BFS calculates the </a:t>
            </a:r>
            <a:r>
              <a:rPr lang="en-US" altLang="en-US" i="1" dirty="0">
                <a:solidFill>
                  <a:schemeClr val="tx2"/>
                </a:solidFill>
              </a:rPr>
              <a:t>shortest-path distance</a:t>
            </a:r>
            <a:r>
              <a:rPr lang="en-US" altLang="en-US" dirty="0"/>
              <a:t> to the source node</a:t>
            </a:r>
          </a:p>
          <a:p>
            <a:pPr lvl="1" eaLnBrk="1" hangingPunct="1"/>
            <a:r>
              <a:rPr lang="en-US" altLang="en-US" dirty="0"/>
              <a:t>Shortest-path distance </a:t>
            </a:r>
            <a:r>
              <a:rPr lang="en-US" altLang="en-US" dirty="0">
                <a:sym typeface="Symbol" panose="05050102010706020507" pitchFamily="18" charset="2"/>
              </a:rPr>
              <a:t>(</a:t>
            </a:r>
            <a:r>
              <a:rPr lang="en-US" altLang="en-US" dirty="0" err="1">
                <a:sym typeface="Symbol" panose="05050102010706020507" pitchFamily="18" charset="2"/>
              </a:rPr>
              <a:t>s,v</a:t>
            </a:r>
            <a:r>
              <a:rPr lang="en-US" altLang="en-US">
                <a:sym typeface="Symbol" panose="05050102010706020507" pitchFamily="18" charset="2"/>
              </a:rPr>
              <a:t>) </a:t>
            </a:r>
            <a:r>
              <a:rPr lang="en-US" altLang="en-US"/>
              <a:t>= minimum number of edges from s to v, or </a:t>
            </a:r>
            <a:r>
              <a:rPr lang="en-US" altLang="en-US">
                <a:sym typeface="Symbol" panose="05050102010706020507" pitchFamily="18" charset="2"/>
              </a:rPr>
              <a:t> if v not reachable from s</a:t>
            </a:r>
            <a:endParaRPr lang="en-US" altLang="en-US"/>
          </a:p>
          <a:p>
            <a:pPr lvl="1" eaLnBrk="1" hangingPunct="1"/>
            <a:r>
              <a:rPr lang="en-US" altLang="en-US"/>
              <a:t>Proof given in the book (p. 472-5)</a:t>
            </a:r>
          </a:p>
          <a:p>
            <a:pPr eaLnBrk="1" hangingPunct="1"/>
            <a:r>
              <a:rPr lang="en-US" altLang="en-US">
                <a:sym typeface="Symbol" panose="05050102010706020507" pitchFamily="18" charset="2"/>
              </a:rPr>
              <a:t>BFS builds </a:t>
            </a:r>
            <a:r>
              <a:rPr lang="en-US" altLang="en-US" i="1">
                <a:solidFill>
                  <a:schemeClr val="tx2"/>
                </a:solidFill>
                <a:sym typeface="Symbol" panose="05050102010706020507" pitchFamily="18" charset="2"/>
              </a:rPr>
              <a:t>breadth-first tree</a:t>
            </a:r>
            <a:r>
              <a:rPr lang="en-US" altLang="en-US">
                <a:sym typeface="Symbol" panose="05050102010706020507" pitchFamily="18" charset="2"/>
              </a:rPr>
              <a:t>, in which paths to root represent shortest paths in G</a:t>
            </a:r>
          </a:p>
          <a:p>
            <a:pPr lvl="1" eaLnBrk="1" hangingPunct="1"/>
            <a:r>
              <a:rPr lang="en-US" altLang="en-US">
                <a:sym typeface="Symbol" panose="05050102010706020507" pitchFamily="18" charset="2"/>
              </a:rPr>
              <a:t>Thus can use BFS to calculate shortest path from one vertex to another in O(V+E)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AD3964-D548-4AF0-AB89-E983D71B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2">
            <a:extLst>
              <a:ext uri="{FF2B5EF4-FFF2-40B4-BE49-F238E27FC236}">
                <a16:creationId xmlns:a16="http://schemas.microsoft.com/office/drawing/2014/main" id="{5EF8058F-5D54-4B15-9E73-E4091A8032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Depth-first Search</a:t>
            </a:r>
          </a:p>
        </p:txBody>
      </p:sp>
      <p:sp>
        <p:nvSpPr>
          <p:cNvPr id="22535" name="Rectangle 3">
            <a:extLst>
              <a:ext uri="{FF2B5EF4-FFF2-40B4-BE49-F238E27FC236}">
                <a16:creationId xmlns:a16="http://schemas.microsoft.com/office/drawing/2014/main" id="{2984CAF9-CECB-46C7-A943-A185679746C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Breadth-first search: </a:t>
            </a:r>
          </a:p>
          <a:p>
            <a:pPr lvl="1" eaLnBrk="1" hangingPunct="1"/>
            <a:r>
              <a:rPr lang="en-US" altLang="en-US" dirty="0"/>
              <a:t>Go as broad as possible at each node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E29E04-A2F2-4F8D-828F-E803F1CFE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01600" y="177800"/>
            <a:ext cx="874324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800" i="0" dirty="0">
                <a:solidFill>
                  <a:srgbClr val="FFC000"/>
                </a:solidFill>
                <a:latin typeface="Georgia" pitchFamily="18" charset="0"/>
              </a:rPr>
              <a:t>Agenda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01600" y="1600200"/>
            <a:ext cx="8974667" cy="419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4452" indent="-564452" eaLnBrk="0" hangingPunct="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kumimoji="1" lang="en-US" sz="3911" i="0" dirty="0">
                <a:solidFill>
                  <a:srgbClr val="FFC000"/>
                </a:solidFill>
                <a:latin typeface="Georgia" pitchFamily="18" charset="0"/>
              </a:rPr>
              <a:t>Graph Traversal</a:t>
            </a:r>
            <a:endParaRPr kumimoji="1" lang="en-US" sz="3911" i="0" dirty="0">
              <a:solidFill>
                <a:schemeClr val="bg1"/>
              </a:solidFill>
              <a:latin typeface="Georgia" pitchFamily="18" charset="0"/>
            </a:endParaRPr>
          </a:p>
          <a:p>
            <a:pPr marL="970857" lvl="1" indent="-365483" eaLnBrk="0" hangingPunct="0">
              <a:spcBef>
                <a:spcPts val="533"/>
              </a:spcBef>
              <a:spcAft>
                <a:spcPts val="533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kumimoji="1" lang="en-US" sz="2844" i="0" dirty="0">
                <a:solidFill>
                  <a:schemeClr val="bg1"/>
                </a:solidFill>
                <a:latin typeface="Georgia" pitchFamily="18" charset="0"/>
              </a:rPr>
              <a:t>Depth First Search (DFS)</a:t>
            </a:r>
          </a:p>
          <a:p>
            <a:pPr marL="970857" lvl="1" indent="-365483" eaLnBrk="0" hangingPunct="0">
              <a:spcBef>
                <a:spcPts val="533"/>
              </a:spcBef>
              <a:spcAft>
                <a:spcPts val="533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kumimoji="1" lang="en-US" sz="2844" i="0" dirty="0">
                <a:solidFill>
                  <a:schemeClr val="bg1"/>
                </a:solidFill>
                <a:latin typeface="Georgia" pitchFamily="18" charset="0"/>
              </a:rPr>
              <a:t>Breadth First Search (BFS)</a:t>
            </a:r>
            <a:endParaRPr kumimoji="1" lang="en-US" sz="3911" i="0" dirty="0">
              <a:solidFill>
                <a:schemeClr val="bg1"/>
              </a:solidFill>
              <a:latin typeface="Georgia" pitchFamily="18" charset="0"/>
            </a:endParaRPr>
          </a:p>
          <a:p>
            <a:pPr marL="406405" indent="-406405"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endParaRPr kumimoji="1" lang="en-US" sz="4267" i="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9333" y="1261533"/>
            <a:ext cx="87376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en-US" sz="1244" b="1" dirty="0"/>
              <a:t>COMSATS University Islamabad, Abbottabad Campus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9" name="Rectangle 5">
            <a:extLst>
              <a:ext uri="{FF2B5EF4-FFF2-40B4-BE49-F238E27FC236}">
                <a16:creationId xmlns:a16="http://schemas.microsoft.com/office/drawing/2014/main" id="{74EAD93F-E7DF-4907-96F5-6F5D65384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Breadth-first Search</a:t>
            </a:r>
          </a:p>
        </p:txBody>
      </p:sp>
      <p:pic>
        <p:nvPicPr>
          <p:cNvPr id="354312" name="Picture 8">
            <a:extLst>
              <a:ext uri="{FF2B5EF4-FFF2-40B4-BE49-F238E27FC236}">
                <a16:creationId xmlns:a16="http://schemas.microsoft.com/office/drawing/2014/main" id="{FC8ED808-5990-4CD9-B237-9C7E51FA56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0" y="1371600"/>
            <a:ext cx="6400800" cy="4800600"/>
          </a:xfrm>
          <a:noFill/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914D38-B9F7-4544-8920-62EF207E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5" name="Rectangle 5">
            <a:extLst>
              <a:ext uri="{FF2B5EF4-FFF2-40B4-BE49-F238E27FC236}">
                <a16:creationId xmlns:a16="http://schemas.microsoft.com/office/drawing/2014/main" id="{CCD9268A-CB3A-4341-9D89-C4654F74B6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Breadth-first Search</a:t>
            </a:r>
          </a:p>
        </p:txBody>
      </p:sp>
      <p:pic>
        <p:nvPicPr>
          <p:cNvPr id="373768" name="Picture 8">
            <a:extLst>
              <a:ext uri="{FF2B5EF4-FFF2-40B4-BE49-F238E27FC236}">
                <a16:creationId xmlns:a16="http://schemas.microsoft.com/office/drawing/2014/main" id="{ADA0D4A4-8464-483F-ABA8-0895804676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0" y="1371600"/>
            <a:ext cx="6400800" cy="4800600"/>
          </a:xfrm>
          <a:noFill/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F4C19-8A42-477E-95FA-21F51729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9" name="Rectangle 5">
            <a:extLst>
              <a:ext uri="{FF2B5EF4-FFF2-40B4-BE49-F238E27FC236}">
                <a16:creationId xmlns:a16="http://schemas.microsoft.com/office/drawing/2014/main" id="{B83937D8-8D7B-409D-94F6-2B35C8476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Breadth-first Search</a:t>
            </a:r>
          </a:p>
        </p:txBody>
      </p:sp>
      <p:pic>
        <p:nvPicPr>
          <p:cNvPr id="374792" name="Picture 8">
            <a:extLst>
              <a:ext uri="{FF2B5EF4-FFF2-40B4-BE49-F238E27FC236}">
                <a16:creationId xmlns:a16="http://schemas.microsoft.com/office/drawing/2014/main" id="{5638A75C-2510-4406-89C2-AA89386A44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0" y="1371600"/>
            <a:ext cx="6400800" cy="4800600"/>
          </a:xfrm>
          <a:noFill/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24629B-F004-4E90-9CCC-3B2898BC0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3" name="Rectangle 5">
            <a:extLst>
              <a:ext uri="{FF2B5EF4-FFF2-40B4-BE49-F238E27FC236}">
                <a16:creationId xmlns:a16="http://schemas.microsoft.com/office/drawing/2014/main" id="{402B2AA6-EC7B-4660-9C32-25C83566A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Breadth-first Search</a:t>
            </a:r>
          </a:p>
        </p:txBody>
      </p:sp>
      <p:pic>
        <p:nvPicPr>
          <p:cNvPr id="375816" name="Picture 8">
            <a:extLst>
              <a:ext uri="{FF2B5EF4-FFF2-40B4-BE49-F238E27FC236}">
                <a16:creationId xmlns:a16="http://schemas.microsoft.com/office/drawing/2014/main" id="{BACD662F-594B-4735-A10D-9F242D8379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3500" y="1371600"/>
            <a:ext cx="6400800" cy="4800600"/>
          </a:xfrm>
          <a:noFill/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A58C53-2059-49B2-9D96-EAFBAB1D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2">
            <a:extLst>
              <a:ext uri="{FF2B5EF4-FFF2-40B4-BE49-F238E27FC236}">
                <a16:creationId xmlns:a16="http://schemas.microsoft.com/office/drawing/2014/main" id="{5EF8058F-5D54-4B15-9E73-E4091A8032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Depth-first Search</a:t>
            </a:r>
          </a:p>
        </p:txBody>
      </p:sp>
      <p:sp>
        <p:nvSpPr>
          <p:cNvPr id="22535" name="Rectangle 3">
            <a:extLst>
              <a:ext uri="{FF2B5EF4-FFF2-40B4-BE49-F238E27FC236}">
                <a16:creationId xmlns:a16="http://schemas.microsoft.com/office/drawing/2014/main" id="{2984CAF9-CECB-46C7-A943-A185679746C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Breadth-first search: </a:t>
            </a:r>
          </a:p>
          <a:p>
            <a:pPr lvl="1" eaLnBrk="1" hangingPunct="1"/>
            <a:r>
              <a:rPr lang="en-US" altLang="en-US"/>
              <a:t>Go as broad as possible at each node</a:t>
            </a:r>
          </a:p>
          <a:p>
            <a:pPr eaLnBrk="1" hangingPunct="1"/>
            <a:r>
              <a:rPr lang="en-US" altLang="en-US"/>
              <a:t>Depth-first search (a different strategy):</a:t>
            </a:r>
          </a:p>
          <a:p>
            <a:pPr lvl="1" eaLnBrk="1" hangingPunct="1"/>
            <a:r>
              <a:rPr lang="en-US" altLang="en-US"/>
              <a:t>Go as deep as possible first</a:t>
            </a:r>
          </a:p>
        </p:txBody>
      </p:sp>
      <p:grpSp>
        <p:nvGrpSpPr>
          <p:cNvPr id="22536" name="Group 15">
            <a:extLst>
              <a:ext uri="{FF2B5EF4-FFF2-40B4-BE49-F238E27FC236}">
                <a16:creationId xmlns:a16="http://schemas.microsoft.com/office/drawing/2014/main" id="{DBB22AEA-5DE7-4975-B518-53B739E2061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852863"/>
            <a:ext cx="6040437" cy="2640012"/>
            <a:chOff x="432" y="2208"/>
            <a:chExt cx="4116" cy="1819"/>
          </a:xfrm>
        </p:grpSpPr>
        <p:pic>
          <p:nvPicPr>
            <p:cNvPr id="22537" name="Picture 4" descr="b5.tiff                                                        001A45B3Macintosh HD                   BBA79A4C:">
              <a:extLst>
                <a:ext uri="{FF2B5EF4-FFF2-40B4-BE49-F238E27FC236}">
                  <a16:creationId xmlns:a16="http://schemas.microsoft.com/office/drawing/2014/main" id="{4C3D092F-E585-4EC1-AB0F-BCCDDD536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208"/>
              <a:ext cx="3444" cy="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Oval 5">
              <a:extLst>
                <a:ext uri="{FF2B5EF4-FFF2-40B4-BE49-F238E27FC236}">
                  <a16:creationId xmlns:a16="http://schemas.microsoft.com/office/drawing/2014/main" id="{0707661B-E260-4D6C-B6F8-240DE2A0E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544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endParaRPr lang="fr-FR" altLang="en-US" sz="2400" b="1">
                <a:latin typeface="Times" panose="02020603050405020304" pitchFamily="18" charset="0"/>
              </a:endParaRPr>
            </a:p>
          </p:txBody>
        </p:sp>
        <p:sp>
          <p:nvSpPr>
            <p:cNvPr id="22539" name="Oval 6">
              <a:extLst>
                <a:ext uri="{FF2B5EF4-FFF2-40B4-BE49-F238E27FC236}">
                  <a16:creationId xmlns:a16="http://schemas.microsoft.com/office/drawing/2014/main" id="{A50CF1CF-43C6-47EC-94BF-DE7A7D7FC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352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endParaRPr lang="fr-FR" altLang="en-US" sz="2400" b="1">
                <a:latin typeface="Times" panose="02020603050405020304" pitchFamily="18" charset="0"/>
              </a:endParaRPr>
            </a:p>
          </p:txBody>
        </p:sp>
        <p:sp>
          <p:nvSpPr>
            <p:cNvPr id="22540" name="Oval 7">
              <a:extLst>
                <a:ext uri="{FF2B5EF4-FFF2-40B4-BE49-F238E27FC236}">
                  <a16:creationId xmlns:a16="http://schemas.microsoft.com/office/drawing/2014/main" id="{7763152F-4F26-4295-B156-41CEB9735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448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endParaRPr lang="fr-FR" altLang="en-US" sz="2400" b="1">
                <a:latin typeface="Times" panose="02020603050405020304" pitchFamily="18" charset="0"/>
              </a:endParaRPr>
            </a:p>
          </p:txBody>
        </p:sp>
        <p:sp>
          <p:nvSpPr>
            <p:cNvPr id="22541" name="Oval 8">
              <a:extLst>
                <a:ext uri="{FF2B5EF4-FFF2-40B4-BE49-F238E27FC236}">
                  <a16:creationId xmlns:a16="http://schemas.microsoft.com/office/drawing/2014/main" id="{427D62E8-E6DF-47F8-A40D-9015C65EA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352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endParaRPr lang="fr-FR" altLang="en-US" sz="2400" b="1">
                <a:latin typeface="Times" panose="02020603050405020304" pitchFamily="18" charset="0"/>
              </a:endParaRPr>
            </a:p>
          </p:txBody>
        </p:sp>
        <p:sp>
          <p:nvSpPr>
            <p:cNvPr id="22542" name="Oval 9">
              <a:extLst>
                <a:ext uri="{FF2B5EF4-FFF2-40B4-BE49-F238E27FC236}">
                  <a16:creationId xmlns:a16="http://schemas.microsoft.com/office/drawing/2014/main" id="{FF12907A-E9E9-4A51-8ABD-32E5C1D99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880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endParaRPr lang="fr-FR" altLang="en-US" sz="2400" b="1">
                <a:latin typeface="Times" panose="02020603050405020304" pitchFamily="18" charset="0"/>
              </a:endParaRPr>
            </a:p>
          </p:txBody>
        </p:sp>
        <p:sp>
          <p:nvSpPr>
            <p:cNvPr id="22543" name="Oval 10">
              <a:extLst>
                <a:ext uri="{FF2B5EF4-FFF2-40B4-BE49-F238E27FC236}">
                  <a16:creationId xmlns:a16="http://schemas.microsoft.com/office/drawing/2014/main" id="{36F5D7C6-2740-4912-858A-7E9BA3976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168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endParaRPr lang="fr-FR" altLang="en-US" sz="2400" b="1">
                <a:latin typeface="Times" panose="02020603050405020304" pitchFamily="18" charset="0"/>
              </a:endParaRPr>
            </a:p>
          </p:txBody>
        </p:sp>
        <p:sp>
          <p:nvSpPr>
            <p:cNvPr id="22544" name="Oval 11">
              <a:extLst>
                <a:ext uri="{FF2B5EF4-FFF2-40B4-BE49-F238E27FC236}">
                  <a16:creationId xmlns:a16="http://schemas.microsoft.com/office/drawing/2014/main" id="{57DE9141-C7CA-4E98-A417-F9418CCF2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744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endParaRPr lang="fr-FR" altLang="en-US" sz="2400" b="1">
                <a:latin typeface="Times" panose="02020603050405020304" pitchFamily="18" charset="0"/>
              </a:endParaRPr>
            </a:p>
          </p:txBody>
        </p:sp>
        <p:sp>
          <p:nvSpPr>
            <p:cNvPr id="22545" name="Oval 12">
              <a:extLst>
                <a:ext uri="{FF2B5EF4-FFF2-40B4-BE49-F238E27FC236}">
                  <a16:creationId xmlns:a16="http://schemas.microsoft.com/office/drawing/2014/main" id="{35943367-F29F-4A1F-AC7C-1A58413F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880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endParaRPr lang="fr-FR" altLang="en-US" sz="2400" b="1">
                <a:latin typeface="Times" panose="02020603050405020304" pitchFamily="18" charset="0"/>
              </a:endParaRPr>
            </a:p>
          </p:txBody>
        </p:sp>
        <p:sp>
          <p:nvSpPr>
            <p:cNvPr id="22546" name="Oval 13">
              <a:extLst>
                <a:ext uri="{FF2B5EF4-FFF2-40B4-BE49-F238E27FC236}">
                  <a16:creationId xmlns:a16="http://schemas.microsoft.com/office/drawing/2014/main" id="{0212FED2-1C9D-4770-BAC3-2235AF7CA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456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endParaRPr lang="fr-FR" altLang="en-US" sz="2400" b="1">
                <a:latin typeface="Times" panose="02020603050405020304" pitchFamily="18" charset="0"/>
              </a:endParaRPr>
            </a:p>
          </p:txBody>
        </p:sp>
        <p:sp>
          <p:nvSpPr>
            <p:cNvPr id="22547" name="Oval 14">
              <a:extLst>
                <a:ext uri="{FF2B5EF4-FFF2-40B4-BE49-F238E27FC236}">
                  <a16:creationId xmlns:a16="http://schemas.microsoft.com/office/drawing/2014/main" id="{58D348CA-AF9C-4299-8D77-0E98BC7CD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696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endParaRPr lang="fr-FR" altLang="en-US" sz="2400" b="1">
                <a:latin typeface="Times" panose="02020603050405020304" pitchFamily="18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6E3B66-29CC-40B2-B467-20973E6E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32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5" name="Rectangle 5">
            <a:extLst>
              <a:ext uri="{FF2B5EF4-FFF2-40B4-BE49-F238E27FC236}">
                <a16:creationId xmlns:a16="http://schemas.microsoft.com/office/drawing/2014/main" id="{0ACC867B-0911-4E83-87F1-39B8B6E1F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Traversing Connected Graphs</a:t>
            </a:r>
          </a:p>
        </p:txBody>
      </p:sp>
      <p:pic>
        <p:nvPicPr>
          <p:cNvPr id="343048" name="Picture 8">
            <a:extLst>
              <a:ext uri="{FF2B5EF4-FFF2-40B4-BE49-F238E27FC236}">
                <a16:creationId xmlns:a16="http://schemas.microsoft.com/office/drawing/2014/main" id="{34EAF4EF-BC5E-40DD-982A-332E6D6885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2675" y="1371600"/>
            <a:ext cx="6902450" cy="4800600"/>
          </a:xfrm>
          <a:noFill/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3D617A-1CB8-49D1-8350-DB433451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9" name="Rectangle 5">
            <a:extLst>
              <a:ext uri="{FF2B5EF4-FFF2-40B4-BE49-F238E27FC236}">
                <a16:creationId xmlns:a16="http://schemas.microsoft.com/office/drawing/2014/main" id="{AAEAC405-ED0B-47E5-8CFF-2237431C7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Depth-first Search</a:t>
            </a:r>
          </a:p>
        </p:txBody>
      </p:sp>
      <p:pic>
        <p:nvPicPr>
          <p:cNvPr id="344072" name="Picture 8">
            <a:extLst>
              <a:ext uri="{FF2B5EF4-FFF2-40B4-BE49-F238E27FC236}">
                <a16:creationId xmlns:a16="http://schemas.microsoft.com/office/drawing/2014/main" id="{28CDF221-AD92-4D28-A630-F42A4BC01F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2675" y="1371600"/>
            <a:ext cx="6902450" cy="4800600"/>
          </a:xfrm>
          <a:noFill/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AAF73E-925A-43E6-B974-7CCC98E8A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3" name="Rectangle 5">
            <a:extLst>
              <a:ext uri="{FF2B5EF4-FFF2-40B4-BE49-F238E27FC236}">
                <a16:creationId xmlns:a16="http://schemas.microsoft.com/office/drawing/2014/main" id="{C7BEF677-4E75-4D3E-916F-FB6682B7F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Depth-first Search</a:t>
            </a:r>
          </a:p>
        </p:txBody>
      </p:sp>
      <p:pic>
        <p:nvPicPr>
          <p:cNvPr id="345096" name="Picture 8">
            <a:extLst>
              <a:ext uri="{FF2B5EF4-FFF2-40B4-BE49-F238E27FC236}">
                <a16:creationId xmlns:a16="http://schemas.microsoft.com/office/drawing/2014/main" id="{E951D371-6FAA-451D-8296-E5C66DB192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2675" y="1371600"/>
            <a:ext cx="6902450" cy="4800600"/>
          </a:xfrm>
          <a:noFill/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D6051-28EC-4CDF-A00E-F0B54A8F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3" name="Rectangle 5">
            <a:extLst>
              <a:ext uri="{FF2B5EF4-FFF2-40B4-BE49-F238E27FC236}">
                <a16:creationId xmlns:a16="http://schemas.microsoft.com/office/drawing/2014/main" id="{B3714C0D-EB22-4C15-8D9E-A4106F141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DFS Tree (bag=stack)</a:t>
            </a:r>
          </a:p>
        </p:txBody>
      </p:sp>
      <p:pic>
        <p:nvPicPr>
          <p:cNvPr id="339976" name="Picture 8">
            <a:extLst>
              <a:ext uri="{FF2B5EF4-FFF2-40B4-BE49-F238E27FC236}">
                <a16:creationId xmlns:a16="http://schemas.microsoft.com/office/drawing/2014/main" id="{C6D3ABAB-3E60-4019-BFDB-813EB106FA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2675" y="1371600"/>
            <a:ext cx="6902450" cy="4800600"/>
          </a:xfrm>
          <a:noFill/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66E1BA-63CF-4350-AA09-7C6091544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7" name="Rectangle 5">
            <a:extLst>
              <a:ext uri="{FF2B5EF4-FFF2-40B4-BE49-F238E27FC236}">
                <a16:creationId xmlns:a16="http://schemas.microsoft.com/office/drawing/2014/main" id="{28B9391E-0487-4AFC-BDD9-E8B881D15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DFS Tree (bag=stack)</a:t>
            </a:r>
          </a:p>
        </p:txBody>
      </p:sp>
      <p:pic>
        <p:nvPicPr>
          <p:cNvPr id="341000" name="Picture 8">
            <a:extLst>
              <a:ext uri="{FF2B5EF4-FFF2-40B4-BE49-F238E27FC236}">
                <a16:creationId xmlns:a16="http://schemas.microsoft.com/office/drawing/2014/main" id="{EA813A83-D7FD-49C1-B59F-9A036DF7E2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2675" y="1371600"/>
            <a:ext cx="6902450" cy="4800600"/>
          </a:xfrm>
          <a:noFill/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93E402-3233-4B48-B9B6-41DB03DA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>
            <a:extLst>
              <a:ext uri="{FF2B5EF4-FFF2-40B4-BE49-F238E27FC236}">
                <a16:creationId xmlns:a16="http://schemas.microsoft.com/office/drawing/2014/main" id="{B59FC0D2-0629-4A40-B0AB-9DBFE7FD73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Graph Searching</a:t>
            </a:r>
          </a:p>
        </p:txBody>
      </p:sp>
      <p:sp>
        <p:nvSpPr>
          <p:cNvPr id="4102" name="Rectangle 3">
            <a:extLst>
              <a:ext uri="{FF2B5EF4-FFF2-40B4-BE49-F238E27FC236}">
                <a16:creationId xmlns:a16="http://schemas.microsoft.com/office/drawing/2014/main" id="{F65CBD68-BD14-4A4E-BAAF-1CD3AE3F5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Given: a graph G = (V, E), directed or undirected</a:t>
            </a:r>
          </a:p>
          <a:p>
            <a:pPr eaLnBrk="1" hangingPunct="1"/>
            <a:r>
              <a:rPr lang="en-US" altLang="en-US" dirty="0"/>
              <a:t>Goal: methodically explore every vertex and every edge</a:t>
            </a:r>
          </a:p>
          <a:p>
            <a:pPr eaLnBrk="1" hangingPunct="1"/>
            <a:r>
              <a:rPr lang="en-US" altLang="en-US" dirty="0"/>
              <a:t>Ultimately: build a tree on the graph</a:t>
            </a:r>
          </a:p>
          <a:p>
            <a:pPr lvl="1" eaLnBrk="1" hangingPunct="1"/>
            <a:r>
              <a:rPr lang="en-US" altLang="en-US" dirty="0"/>
              <a:t>Pick a vertex as the root</a:t>
            </a:r>
          </a:p>
          <a:p>
            <a:pPr lvl="1" eaLnBrk="1" hangingPunct="1"/>
            <a:r>
              <a:rPr lang="en-US" altLang="en-US" dirty="0"/>
              <a:t>Choose certain edges to produce a tree</a:t>
            </a:r>
          </a:p>
          <a:p>
            <a:pPr lvl="1" eaLnBrk="1" hangingPunct="1"/>
            <a:r>
              <a:rPr lang="en-US" altLang="en-US" dirty="0"/>
              <a:t>Note: might also build a </a:t>
            </a:r>
            <a:r>
              <a:rPr lang="en-US" altLang="en-US" i="1" dirty="0">
                <a:solidFill>
                  <a:schemeClr val="tx2"/>
                </a:solidFill>
              </a:rPr>
              <a:t>forest</a:t>
            </a:r>
            <a:r>
              <a:rPr lang="en-US" altLang="en-US" dirty="0"/>
              <a:t> if graph is not connected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007B3D-B03F-45DA-A907-022E7CDAB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1" name="Rectangle 5">
            <a:extLst>
              <a:ext uri="{FF2B5EF4-FFF2-40B4-BE49-F238E27FC236}">
                <a16:creationId xmlns:a16="http://schemas.microsoft.com/office/drawing/2014/main" id="{DA8DA8B4-0B08-4155-8E3B-8A14CB3AF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DFS Tree (bag=stack)</a:t>
            </a:r>
          </a:p>
        </p:txBody>
      </p:sp>
      <p:pic>
        <p:nvPicPr>
          <p:cNvPr id="342024" name="Picture 8">
            <a:extLst>
              <a:ext uri="{FF2B5EF4-FFF2-40B4-BE49-F238E27FC236}">
                <a16:creationId xmlns:a16="http://schemas.microsoft.com/office/drawing/2014/main" id="{CDB48601-77E8-4642-9604-3141C316DC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2675" y="1371600"/>
            <a:ext cx="6902450" cy="4800600"/>
          </a:xfrm>
          <a:noFill/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09C4E-8AE5-45AD-92D3-9150FB844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5" name="Rectangle 5">
            <a:extLst>
              <a:ext uri="{FF2B5EF4-FFF2-40B4-BE49-F238E27FC236}">
                <a16:creationId xmlns:a16="http://schemas.microsoft.com/office/drawing/2014/main" id="{2AEEFD1D-B52D-4364-95D5-51A954F6C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DFS Tree (bag=stack)</a:t>
            </a:r>
          </a:p>
        </p:txBody>
      </p:sp>
      <p:pic>
        <p:nvPicPr>
          <p:cNvPr id="343048" name="Picture 8">
            <a:extLst>
              <a:ext uri="{FF2B5EF4-FFF2-40B4-BE49-F238E27FC236}">
                <a16:creationId xmlns:a16="http://schemas.microsoft.com/office/drawing/2014/main" id="{2E4A7049-4DD0-4E7E-B873-5584996277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2675" y="1371600"/>
            <a:ext cx="6902450" cy="4800600"/>
          </a:xfrm>
          <a:noFill/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6C0AE-041A-4B79-B5C0-072D9494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9" name="Rectangle 5">
            <a:extLst>
              <a:ext uri="{FF2B5EF4-FFF2-40B4-BE49-F238E27FC236}">
                <a16:creationId xmlns:a16="http://schemas.microsoft.com/office/drawing/2014/main" id="{027EE1A7-AC6A-4BA9-A5A1-5304AD4C1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DFS Tree (bag=stack)</a:t>
            </a:r>
          </a:p>
        </p:txBody>
      </p:sp>
      <p:pic>
        <p:nvPicPr>
          <p:cNvPr id="344072" name="Picture 8">
            <a:extLst>
              <a:ext uri="{FF2B5EF4-FFF2-40B4-BE49-F238E27FC236}">
                <a16:creationId xmlns:a16="http://schemas.microsoft.com/office/drawing/2014/main" id="{D4C11300-133D-46E8-BDA9-AB929CE903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2675" y="1371600"/>
            <a:ext cx="6902450" cy="4800600"/>
          </a:xfrm>
          <a:noFill/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CE871-A508-4BF8-A479-B54DB9C0B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3" name="Rectangle 5">
            <a:extLst>
              <a:ext uri="{FF2B5EF4-FFF2-40B4-BE49-F238E27FC236}">
                <a16:creationId xmlns:a16="http://schemas.microsoft.com/office/drawing/2014/main" id="{8C55FEC4-811E-452E-948A-97501A279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DFS Tree (bag=stack)</a:t>
            </a:r>
          </a:p>
        </p:txBody>
      </p:sp>
      <p:pic>
        <p:nvPicPr>
          <p:cNvPr id="345096" name="Picture 8">
            <a:extLst>
              <a:ext uri="{FF2B5EF4-FFF2-40B4-BE49-F238E27FC236}">
                <a16:creationId xmlns:a16="http://schemas.microsoft.com/office/drawing/2014/main" id="{EADA59CB-E989-4A2E-B2B0-5F1D8D8CC4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2675" y="1371600"/>
            <a:ext cx="6902450" cy="4800600"/>
          </a:xfrm>
          <a:noFill/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01A871-1FD8-44DE-BC9B-D597CB40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7" name="Rectangle 5">
            <a:extLst>
              <a:ext uri="{FF2B5EF4-FFF2-40B4-BE49-F238E27FC236}">
                <a16:creationId xmlns:a16="http://schemas.microsoft.com/office/drawing/2014/main" id="{32D8F942-7585-404B-9989-2062B0D33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DFS Tree (bag=stack)</a:t>
            </a:r>
          </a:p>
        </p:txBody>
      </p:sp>
      <p:pic>
        <p:nvPicPr>
          <p:cNvPr id="346120" name="Picture 8">
            <a:extLst>
              <a:ext uri="{FF2B5EF4-FFF2-40B4-BE49-F238E27FC236}">
                <a16:creationId xmlns:a16="http://schemas.microsoft.com/office/drawing/2014/main" id="{68CF6039-40C5-4503-AA65-CD315C0E86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2675" y="1371600"/>
            <a:ext cx="6902450" cy="4800600"/>
          </a:xfrm>
          <a:noFill/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94F92-490F-4D9E-BF5F-41722935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5" name="Rectangle 5">
            <a:extLst>
              <a:ext uri="{FF2B5EF4-FFF2-40B4-BE49-F238E27FC236}">
                <a16:creationId xmlns:a16="http://schemas.microsoft.com/office/drawing/2014/main" id="{162C5055-F45B-45E5-A566-4A7D3089C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DFS Tree (bag=stack)</a:t>
            </a:r>
          </a:p>
        </p:txBody>
      </p:sp>
      <p:pic>
        <p:nvPicPr>
          <p:cNvPr id="348168" name="Picture 8">
            <a:extLst>
              <a:ext uri="{FF2B5EF4-FFF2-40B4-BE49-F238E27FC236}">
                <a16:creationId xmlns:a16="http://schemas.microsoft.com/office/drawing/2014/main" id="{0F672503-8F52-4B0E-9CA1-2B7C2665EB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2675" y="1371600"/>
            <a:ext cx="6902450" cy="4800600"/>
          </a:xfrm>
          <a:noFill/>
          <a:ln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1A384-CB48-483C-B761-A3AED578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2">
            <a:extLst>
              <a:ext uri="{FF2B5EF4-FFF2-40B4-BE49-F238E27FC236}">
                <a16:creationId xmlns:a16="http://schemas.microsoft.com/office/drawing/2014/main" id="{5EF8058F-5D54-4B15-9E73-E4091A8032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Depth-first Search</a:t>
            </a:r>
          </a:p>
        </p:txBody>
      </p:sp>
      <p:sp>
        <p:nvSpPr>
          <p:cNvPr id="22535" name="Rectangle 3">
            <a:extLst>
              <a:ext uri="{FF2B5EF4-FFF2-40B4-BE49-F238E27FC236}">
                <a16:creationId xmlns:a16="http://schemas.microsoft.com/office/drawing/2014/main" id="{2984CAF9-CECB-46C7-A943-A185679746C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Depth-first search (a different strategy):</a:t>
            </a:r>
          </a:p>
          <a:p>
            <a:pPr lvl="1" eaLnBrk="1" hangingPunct="1"/>
            <a:r>
              <a:rPr lang="en-US" altLang="en-US" dirty="0"/>
              <a:t>Go as deep as possible first</a:t>
            </a:r>
          </a:p>
        </p:txBody>
      </p:sp>
      <p:grpSp>
        <p:nvGrpSpPr>
          <p:cNvPr id="22536" name="Group 15">
            <a:extLst>
              <a:ext uri="{FF2B5EF4-FFF2-40B4-BE49-F238E27FC236}">
                <a16:creationId xmlns:a16="http://schemas.microsoft.com/office/drawing/2014/main" id="{DBB22AEA-5DE7-4975-B518-53B739E2061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124200"/>
            <a:ext cx="6040437" cy="2640012"/>
            <a:chOff x="432" y="2208"/>
            <a:chExt cx="4116" cy="1819"/>
          </a:xfrm>
        </p:grpSpPr>
        <p:pic>
          <p:nvPicPr>
            <p:cNvPr id="22537" name="Picture 4" descr="b5.tiff                                                        001A45B3Macintosh HD                   BBA79A4C:">
              <a:extLst>
                <a:ext uri="{FF2B5EF4-FFF2-40B4-BE49-F238E27FC236}">
                  <a16:creationId xmlns:a16="http://schemas.microsoft.com/office/drawing/2014/main" id="{4C3D092F-E585-4EC1-AB0F-BCCDDD536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2208"/>
              <a:ext cx="3444" cy="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8" name="Oval 5">
              <a:extLst>
                <a:ext uri="{FF2B5EF4-FFF2-40B4-BE49-F238E27FC236}">
                  <a16:creationId xmlns:a16="http://schemas.microsoft.com/office/drawing/2014/main" id="{0707661B-E260-4D6C-B6F8-240DE2A0E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2544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endParaRPr lang="fr-FR" altLang="en-US" sz="2400" b="1">
                <a:latin typeface="Times" panose="02020603050405020304" pitchFamily="18" charset="0"/>
              </a:endParaRPr>
            </a:p>
          </p:txBody>
        </p:sp>
        <p:sp>
          <p:nvSpPr>
            <p:cNvPr id="22539" name="Oval 6">
              <a:extLst>
                <a:ext uri="{FF2B5EF4-FFF2-40B4-BE49-F238E27FC236}">
                  <a16:creationId xmlns:a16="http://schemas.microsoft.com/office/drawing/2014/main" id="{A50CF1CF-43C6-47EC-94BF-DE7A7D7FC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352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endParaRPr lang="fr-FR" altLang="en-US" sz="2400" b="1">
                <a:latin typeface="Times" panose="02020603050405020304" pitchFamily="18" charset="0"/>
              </a:endParaRPr>
            </a:p>
          </p:txBody>
        </p:sp>
        <p:sp>
          <p:nvSpPr>
            <p:cNvPr id="22540" name="Oval 7">
              <a:extLst>
                <a:ext uri="{FF2B5EF4-FFF2-40B4-BE49-F238E27FC236}">
                  <a16:creationId xmlns:a16="http://schemas.microsoft.com/office/drawing/2014/main" id="{7763152F-4F26-4295-B156-41CEB9735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448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endParaRPr lang="fr-FR" altLang="en-US" sz="2400" b="1">
                <a:latin typeface="Times" panose="02020603050405020304" pitchFamily="18" charset="0"/>
              </a:endParaRPr>
            </a:p>
          </p:txBody>
        </p:sp>
        <p:sp>
          <p:nvSpPr>
            <p:cNvPr id="22541" name="Oval 8">
              <a:extLst>
                <a:ext uri="{FF2B5EF4-FFF2-40B4-BE49-F238E27FC236}">
                  <a16:creationId xmlns:a16="http://schemas.microsoft.com/office/drawing/2014/main" id="{427D62E8-E6DF-47F8-A40D-9015C65EA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352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endParaRPr lang="fr-FR" altLang="en-US" sz="2400" b="1">
                <a:latin typeface="Times" panose="02020603050405020304" pitchFamily="18" charset="0"/>
              </a:endParaRPr>
            </a:p>
          </p:txBody>
        </p:sp>
        <p:sp>
          <p:nvSpPr>
            <p:cNvPr id="22542" name="Oval 9">
              <a:extLst>
                <a:ext uri="{FF2B5EF4-FFF2-40B4-BE49-F238E27FC236}">
                  <a16:creationId xmlns:a16="http://schemas.microsoft.com/office/drawing/2014/main" id="{FF12907A-E9E9-4A51-8ABD-32E5C1D99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880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endParaRPr lang="fr-FR" altLang="en-US" sz="2400" b="1">
                <a:latin typeface="Times" panose="02020603050405020304" pitchFamily="18" charset="0"/>
              </a:endParaRPr>
            </a:p>
          </p:txBody>
        </p:sp>
        <p:sp>
          <p:nvSpPr>
            <p:cNvPr id="22543" name="Oval 10">
              <a:extLst>
                <a:ext uri="{FF2B5EF4-FFF2-40B4-BE49-F238E27FC236}">
                  <a16:creationId xmlns:a16="http://schemas.microsoft.com/office/drawing/2014/main" id="{36F5D7C6-2740-4912-858A-7E9BA3976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168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endParaRPr lang="fr-FR" altLang="en-US" sz="2400" b="1">
                <a:latin typeface="Times" panose="02020603050405020304" pitchFamily="18" charset="0"/>
              </a:endParaRPr>
            </a:p>
          </p:txBody>
        </p:sp>
        <p:sp>
          <p:nvSpPr>
            <p:cNvPr id="22544" name="Oval 11">
              <a:extLst>
                <a:ext uri="{FF2B5EF4-FFF2-40B4-BE49-F238E27FC236}">
                  <a16:creationId xmlns:a16="http://schemas.microsoft.com/office/drawing/2014/main" id="{57DE9141-C7CA-4E98-A417-F9418CCF2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744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endParaRPr lang="fr-FR" altLang="en-US" sz="2400" b="1">
                <a:latin typeface="Times" panose="02020603050405020304" pitchFamily="18" charset="0"/>
              </a:endParaRPr>
            </a:p>
          </p:txBody>
        </p:sp>
        <p:sp>
          <p:nvSpPr>
            <p:cNvPr id="22545" name="Oval 12">
              <a:extLst>
                <a:ext uri="{FF2B5EF4-FFF2-40B4-BE49-F238E27FC236}">
                  <a16:creationId xmlns:a16="http://schemas.microsoft.com/office/drawing/2014/main" id="{35943367-F29F-4A1F-AC7C-1A58413F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880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endParaRPr lang="fr-FR" altLang="en-US" sz="2400" b="1">
                <a:latin typeface="Times" panose="02020603050405020304" pitchFamily="18" charset="0"/>
              </a:endParaRPr>
            </a:p>
          </p:txBody>
        </p:sp>
        <p:sp>
          <p:nvSpPr>
            <p:cNvPr id="22546" name="Oval 13">
              <a:extLst>
                <a:ext uri="{FF2B5EF4-FFF2-40B4-BE49-F238E27FC236}">
                  <a16:creationId xmlns:a16="http://schemas.microsoft.com/office/drawing/2014/main" id="{0212FED2-1C9D-4770-BAC3-2235AF7CA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456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endParaRPr lang="fr-FR" altLang="en-US" sz="2400" b="1">
                <a:latin typeface="Times" panose="02020603050405020304" pitchFamily="18" charset="0"/>
              </a:endParaRPr>
            </a:p>
          </p:txBody>
        </p:sp>
        <p:sp>
          <p:nvSpPr>
            <p:cNvPr id="22547" name="Oval 14">
              <a:extLst>
                <a:ext uri="{FF2B5EF4-FFF2-40B4-BE49-F238E27FC236}">
                  <a16:creationId xmlns:a16="http://schemas.microsoft.com/office/drawing/2014/main" id="{58D348CA-AF9C-4299-8D77-0E98BC7CD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696"/>
              <a:ext cx="144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</a:pPr>
              <a:endParaRPr lang="fr-FR" altLang="en-US" sz="2400" b="1">
                <a:latin typeface="Times" panose="02020603050405020304" pitchFamily="18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039122-4E77-4E38-A1BF-C45335A0E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19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2">
            <a:extLst>
              <a:ext uri="{FF2B5EF4-FFF2-40B4-BE49-F238E27FC236}">
                <a16:creationId xmlns:a16="http://schemas.microsoft.com/office/drawing/2014/main" id="{BA048E9F-5FB8-408D-89D5-D762C2A52C4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More Formally</a:t>
            </a:r>
          </a:p>
        </p:txBody>
      </p:sp>
      <p:sp>
        <p:nvSpPr>
          <p:cNvPr id="23559" name="Rectangle 3">
            <a:extLst>
              <a:ext uri="{FF2B5EF4-FFF2-40B4-BE49-F238E27FC236}">
                <a16:creationId xmlns:a16="http://schemas.microsoft.com/office/drawing/2014/main" id="{76C07076-FF5C-4039-AE50-092DE9A6990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Again, a node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white: unvisited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gray:   discovered but not finished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black:  finished (explored)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For every node </a:t>
            </a:r>
            <a:r>
              <a:rPr lang="en-US" altLang="en-US" i="1">
                <a:solidFill>
                  <a:srgbClr val="0B1196"/>
                </a:solidFill>
              </a:rPr>
              <a:t>v </a:t>
            </a:r>
            <a:r>
              <a:rPr lang="en-US" altLang="en-US" i="1">
                <a:solidFill>
                  <a:srgbClr val="0B1196"/>
                </a:solidFill>
                <a:sym typeface="Symbol" panose="05050102010706020507" pitchFamily="18" charset="2"/>
              </a:rPr>
              <a:t></a:t>
            </a:r>
            <a:r>
              <a:rPr lang="en-US" altLang="en-US" i="1">
                <a:solidFill>
                  <a:srgbClr val="0B1196"/>
                </a:solidFill>
              </a:rPr>
              <a:t> V</a:t>
            </a:r>
            <a:endParaRPr lang="en-US" altLang="en-US"/>
          </a:p>
          <a:p>
            <a:pPr lvl="1" eaLnBrk="1" hangingPunct="1">
              <a:lnSpc>
                <a:spcPct val="90000"/>
              </a:lnSpc>
            </a:pPr>
            <a:r>
              <a:rPr lang="en-US" altLang="en-US" i="1">
                <a:solidFill>
                  <a:srgbClr val="0B1196"/>
                </a:solidFill>
              </a:rPr>
              <a:t>d[v]:</a:t>
            </a:r>
            <a:r>
              <a:rPr lang="en-US" altLang="en-US"/>
              <a:t> time </a:t>
            </a:r>
            <a:r>
              <a:rPr lang="en-US" altLang="en-US" i="1">
                <a:solidFill>
                  <a:srgbClr val="0B1196"/>
                </a:solidFill>
              </a:rPr>
              <a:t>v</a:t>
            </a:r>
            <a:r>
              <a:rPr lang="en-US" altLang="en-US"/>
              <a:t> is discovered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>
                <a:solidFill>
                  <a:srgbClr val="0B1196"/>
                </a:solidFill>
              </a:rPr>
              <a:t>f[v]:</a:t>
            </a:r>
            <a:r>
              <a:rPr lang="en-US" altLang="en-US"/>
              <a:t> time </a:t>
            </a:r>
            <a:r>
              <a:rPr lang="en-US" altLang="en-US" i="1">
                <a:solidFill>
                  <a:srgbClr val="0B1196"/>
                </a:solidFill>
              </a:rPr>
              <a:t>v</a:t>
            </a:r>
            <a:r>
              <a:rPr lang="en-US" altLang="en-US"/>
              <a:t> is finished (all edges in </a:t>
            </a:r>
            <a:r>
              <a:rPr lang="en-US" altLang="en-US" i="1">
                <a:solidFill>
                  <a:srgbClr val="0B1196"/>
                </a:solidFill>
              </a:rPr>
              <a:t>v</a:t>
            </a:r>
            <a:r>
              <a:rPr lang="en-US" altLang="en-US"/>
              <a:t>’s adjacency list are explored)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>
                <a:solidFill>
                  <a:srgbClr val="0B1196"/>
                </a:solidFill>
              </a:rPr>
              <a:t>f[v] - d[v]</a:t>
            </a:r>
            <a:r>
              <a:rPr lang="en-US" altLang="en-US"/>
              <a:t> = time from grey to black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5E1BBA-C1AC-4F68-BD05-42BCC796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>
            <a:extLst>
              <a:ext uri="{FF2B5EF4-FFF2-40B4-BE49-F238E27FC236}">
                <a16:creationId xmlns:a16="http://schemas.microsoft.com/office/drawing/2014/main" id="{7A097AA2-2156-4243-969F-DC2F12D11E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Pseudo-code</a:t>
            </a:r>
          </a:p>
        </p:txBody>
      </p:sp>
      <p:sp>
        <p:nvSpPr>
          <p:cNvPr id="24583" name="Rectangle 3">
            <a:extLst>
              <a:ext uri="{FF2B5EF4-FFF2-40B4-BE49-F238E27FC236}">
                <a16:creationId xmlns:a16="http://schemas.microsoft.com/office/drawing/2014/main" id="{E3616739-7EC6-4C5E-993C-E8D4AB98633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fr-FR" altLang="en-US"/>
          </a:p>
        </p:txBody>
      </p:sp>
      <p:pic>
        <p:nvPicPr>
          <p:cNvPr id="24584" name="Picture 4" descr="b7.tiff                                                        001A45B3Macintosh HD                   BBA79A4C:">
            <a:extLst>
              <a:ext uri="{FF2B5EF4-FFF2-40B4-BE49-F238E27FC236}">
                <a16:creationId xmlns:a16="http://schemas.microsoft.com/office/drawing/2014/main" id="{D0E9E145-4F6B-4330-8027-2054B2879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41910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5" descr="b8.tiff                                                        001A45B3Macintosh HD                   BBA79A4C:">
            <a:extLst>
              <a:ext uri="{FF2B5EF4-FFF2-40B4-BE49-F238E27FC236}">
                <a16:creationId xmlns:a16="http://schemas.microsoft.com/office/drawing/2014/main" id="{4CC23C57-1A05-494E-85DC-27EE77674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72440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Rectangle 6">
            <a:extLst>
              <a:ext uri="{FF2B5EF4-FFF2-40B4-BE49-F238E27FC236}">
                <a16:creationId xmlns:a16="http://schemas.microsoft.com/office/drawing/2014/main" id="{49B369F4-24E0-4B03-A800-CECB5818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38400"/>
            <a:ext cx="33528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fr-FR" altLang="en-US" sz="2400" b="1">
              <a:latin typeface="Times" panose="02020603050405020304" pitchFamily="18" charset="0"/>
            </a:endParaRPr>
          </a:p>
        </p:txBody>
      </p:sp>
      <p:sp>
        <p:nvSpPr>
          <p:cNvPr id="24587" name="Rectangle 7">
            <a:extLst>
              <a:ext uri="{FF2B5EF4-FFF2-40B4-BE49-F238E27FC236}">
                <a16:creationId xmlns:a16="http://schemas.microsoft.com/office/drawing/2014/main" id="{BFDBF9D4-91CD-4F30-981E-58A8D04E3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752600"/>
            <a:ext cx="48006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fr-FR" altLang="en-US" sz="2400" b="1">
              <a:latin typeface="Times" panose="02020603050405020304" pitchFamily="18" charset="0"/>
            </a:endParaRPr>
          </a:p>
        </p:txBody>
      </p:sp>
      <p:sp>
        <p:nvSpPr>
          <p:cNvPr id="192520" name="Rectangle 8">
            <a:extLst>
              <a:ext uri="{FF2B5EF4-FFF2-40B4-BE49-F238E27FC236}">
                <a16:creationId xmlns:a16="http://schemas.microsoft.com/office/drawing/2014/main" id="{EC0E5B4B-53BE-4B08-B7EF-891B12A0F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638800"/>
            <a:ext cx="36576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Time complexity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8921A8-E019-4917-B069-FD8B571F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0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>
            <a:extLst>
              <a:ext uri="{FF2B5EF4-FFF2-40B4-BE49-F238E27FC236}">
                <a16:creationId xmlns:a16="http://schemas.microsoft.com/office/drawing/2014/main" id="{3985A5FB-6148-47F9-9895-DD39E16E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B7153A0-5E99-49C9-BC97-C0DCB08A50F2}" type="slidenum">
              <a:rPr lang="en-US" altLang="en-US" sz="1400"/>
              <a:pPr eaLnBrk="1" hangingPunct="1"/>
              <a:t>39</a:t>
            </a:fld>
            <a:endParaRPr lang="en-US" altLang="en-US" sz="1400"/>
          </a:p>
        </p:txBody>
      </p:sp>
      <p:sp>
        <p:nvSpPr>
          <p:cNvPr id="1030" name="Rectangle 2">
            <a:extLst>
              <a:ext uri="{FF2B5EF4-FFF2-40B4-BE49-F238E27FC236}">
                <a16:creationId xmlns:a16="http://schemas.microsoft.com/office/drawing/2014/main" id="{F01671E6-7B9B-4A17-875F-0301D9848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Depth-First Search: </a:t>
            </a:r>
            <a:r>
              <a:rPr lang="en-US" altLang="en-US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1031" name="Line 4">
            <a:extLst>
              <a:ext uri="{FF2B5EF4-FFF2-40B4-BE49-F238E27FC236}">
                <a16:creationId xmlns:a16="http://schemas.microsoft.com/office/drawing/2014/main" id="{ECA42D08-F6E1-4170-B73D-ED9FC7CF9E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26" name="Object 6">
            <a:extLst>
              <a:ext uri="{FF2B5EF4-FFF2-40B4-BE49-F238E27FC236}">
                <a16:creationId xmlns:a16="http://schemas.microsoft.com/office/drawing/2014/main" id="{2E8C830F-1DDD-46C3-9E68-15443FFDEA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85888"/>
          <a:ext cx="6934200" cy="463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1026" name="Object 6">
                        <a:extLst>
                          <a:ext uri="{FF2B5EF4-FFF2-40B4-BE49-F238E27FC236}">
                            <a16:creationId xmlns:a16="http://schemas.microsoft.com/office/drawing/2014/main" id="{2E8C830F-1DDD-46C3-9E68-15443FFDEA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85888"/>
                        <a:ext cx="6934200" cy="463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>
            <a:extLst>
              <a:ext uri="{FF2B5EF4-FFF2-40B4-BE49-F238E27FC236}">
                <a16:creationId xmlns:a16="http://schemas.microsoft.com/office/drawing/2014/main" id="{D5B37C25-76FD-4B76-B2A9-1CFCCCE2F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Breadth-First Search</a:t>
            </a:r>
          </a:p>
        </p:txBody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FA97C711-375A-440B-9EE5-944352B184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“Explore” a graph, turning it into a tree</a:t>
            </a:r>
          </a:p>
          <a:p>
            <a:pPr lvl="1" eaLnBrk="1" hangingPunct="1"/>
            <a:r>
              <a:rPr lang="en-US" altLang="en-US" dirty="0"/>
              <a:t>One vertex at a time</a:t>
            </a:r>
          </a:p>
          <a:p>
            <a:pPr lvl="1" eaLnBrk="1" hangingPunct="1"/>
            <a:r>
              <a:rPr lang="en-US" altLang="en-US" dirty="0"/>
              <a:t>Expand frontier of explored vertices across the </a:t>
            </a:r>
            <a:r>
              <a:rPr lang="en-US" altLang="en-US" i="1" dirty="0"/>
              <a:t>breadth</a:t>
            </a:r>
            <a:r>
              <a:rPr lang="en-US" altLang="en-US" dirty="0"/>
              <a:t> of the frontier</a:t>
            </a:r>
          </a:p>
          <a:p>
            <a:pPr eaLnBrk="1" hangingPunct="1"/>
            <a:r>
              <a:rPr lang="en-US" altLang="en-US" dirty="0"/>
              <a:t>Builds a tree over the graph</a:t>
            </a:r>
          </a:p>
          <a:p>
            <a:pPr lvl="1" eaLnBrk="1" hangingPunct="1"/>
            <a:r>
              <a:rPr lang="en-US" altLang="en-US" dirty="0"/>
              <a:t>Pick a </a:t>
            </a:r>
            <a:r>
              <a:rPr lang="en-US" altLang="en-US" i="1" dirty="0"/>
              <a:t>source vertex</a:t>
            </a:r>
            <a:r>
              <a:rPr lang="en-US" altLang="en-US" dirty="0"/>
              <a:t> to be the root</a:t>
            </a:r>
          </a:p>
          <a:p>
            <a:pPr lvl="1" eaLnBrk="1" hangingPunct="1"/>
            <a:r>
              <a:rPr lang="en-US" altLang="en-US" dirty="0"/>
              <a:t>Find (“discover”) its children, then their children, etc.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E3700F-82DC-4852-AD4E-F92E6EA5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>
            <a:extLst>
              <a:ext uri="{FF2B5EF4-FFF2-40B4-BE49-F238E27FC236}">
                <a16:creationId xmlns:a16="http://schemas.microsoft.com/office/drawing/2014/main" id="{84DDB544-B9E9-450C-B3E9-B32A68FC1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Depth-First Search: </a:t>
            </a:r>
            <a:r>
              <a:rPr lang="en-US" altLang="en-US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2055" name="Line 3">
            <a:extLst>
              <a:ext uri="{FF2B5EF4-FFF2-40B4-BE49-F238E27FC236}">
                <a16:creationId xmlns:a16="http://schemas.microsoft.com/office/drawing/2014/main" id="{8969D1D3-6D53-4483-BDB6-3262A873A3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C62896B6-151F-4510-A648-AFC440392F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85888"/>
          <a:ext cx="6934200" cy="463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2050" name="Object 4">
                        <a:extLst>
                          <a:ext uri="{FF2B5EF4-FFF2-40B4-BE49-F238E27FC236}">
                            <a16:creationId xmlns:a16="http://schemas.microsoft.com/office/drawing/2014/main" id="{C62896B6-151F-4510-A648-AFC440392F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85888"/>
                        <a:ext cx="6934200" cy="463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FA6346-A0E9-4BC8-9AA3-524EA246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5E1A7709-F2A0-414B-B017-595FF1B4B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Depth-First Search: </a:t>
            </a:r>
            <a:r>
              <a:rPr lang="en-US" altLang="en-US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3079" name="Line 3">
            <a:extLst>
              <a:ext uri="{FF2B5EF4-FFF2-40B4-BE49-F238E27FC236}">
                <a16:creationId xmlns:a16="http://schemas.microsoft.com/office/drawing/2014/main" id="{915CA931-3F41-4102-B287-A0DDFAEFD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074" name="Object 4">
            <a:extLst>
              <a:ext uri="{FF2B5EF4-FFF2-40B4-BE49-F238E27FC236}">
                <a16:creationId xmlns:a16="http://schemas.microsoft.com/office/drawing/2014/main" id="{BD087C46-7F28-4B76-9608-FE4DD371E2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85888"/>
          <a:ext cx="6934200" cy="463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3074" name="Object 4">
                        <a:extLst>
                          <a:ext uri="{FF2B5EF4-FFF2-40B4-BE49-F238E27FC236}">
                            <a16:creationId xmlns:a16="http://schemas.microsoft.com/office/drawing/2014/main" id="{BD087C46-7F28-4B76-9608-FE4DD371E2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85888"/>
                        <a:ext cx="6934200" cy="463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E2FAAE-6F63-4D64-A93C-7351C913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>
            <a:extLst>
              <a:ext uri="{FF2B5EF4-FFF2-40B4-BE49-F238E27FC236}">
                <a16:creationId xmlns:a16="http://schemas.microsoft.com/office/drawing/2014/main" id="{721E3C92-BC9D-409F-8F73-15315BC89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Depth-First Search: </a:t>
            </a:r>
            <a:r>
              <a:rPr lang="en-US" altLang="en-US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4103" name="Line 3">
            <a:extLst>
              <a:ext uri="{FF2B5EF4-FFF2-40B4-BE49-F238E27FC236}">
                <a16:creationId xmlns:a16="http://schemas.microsoft.com/office/drawing/2014/main" id="{63A4EB07-CA0B-4026-8F5D-ADEC8CD21A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098" name="Object 4">
            <a:extLst>
              <a:ext uri="{FF2B5EF4-FFF2-40B4-BE49-F238E27FC236}">
                <a16:creationId xmlns:a16="http://schemas.microsoft.com/office/drawing/2014/main" id="{E8C59A5E-DB29-4BB0-B5C4-6BC9552724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71600"/>
          <a:ext cx="69342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4098" name="Object 4">
                        <a:extLst>
                          <a:ext uri="{FF2B5EF4-FFF2-40B4-BE49-F238E27FC236}">
                            <a16:creationId xmlns:a16="http://schemas.microsoft.com/office/drawing/2014/main" id="{E8C59A5E-DB29-4BB0-B5C4-6BC9552724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69342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16885E-A7F7-4142-B090-79FEFC185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>
            <a:extLst>
              <a:ext uri="{FF2B5EF4-FFF2-40B4-BE49-F238E27FC236}">
                <a16:creationId xmlns:a16="http://schemas.microsoft.com/office/drawing/2014/main" id="{66A5236D-7230-4635-A051-4580504AB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Depth-First Search: </a:t>
            </a:r>
            <a:r>
              <a:rPr lang="en-US" altLang="en-US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5127" name="Line 3">
            <a:extLst>
              <a:ext uri="{FF2B5EF4-FFF2-40B4-BE49-F238E27FC236}">
                <a16:creationId xmlns:a16="http://schemas.microsoft.com/office/drawing/2014/main" id="{A8A0C807-8869-475F-AA58-08717DC40E6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122" name="Object 4">
            <a:extLst>
              <a:ext uri="{FF2B5EF4-FFF2-40B4-BE49-F238E27FC236}">
                <a16:creationId xmlns:a16="http://schemas.microsoft.com/office/drawing/2014/main" id="{20483E47-F2AB-420E-A133-E4A941C683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71600"/>
          <a:ext cx="69342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5122" name="Object 4">
                        <a:extLst>
                          <a:ext uri="{FF2B5EF4-FFF2-40B4-BE49-F238E27FC236}">
                            <a16:creationId xmlns:a16="http://schemas.microsoft.com/office/drawing/2014/main" id="{20483E47-F2AB-420E-A133-E4A941C683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69342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51475E-787A-4E1E-8A24-42F3AEEB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>
            <a:extLst>
              <a:ext uri="{FF2B5EF4-FFF2-40B4-BE49-F238E27FC236}">
                <a16:creationId xmlns:a16="http://schemas.microsoft.com/office/drawing/2014/main" id="{DC521BD2-8922-4EC0-B8AA-07D8A6F6FA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Depth-First Search: </a:t>
            </a:r>
            <a:r>
              <a:rPr lang="en-US" altLang="en-US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6151" name="Line 3">
            <a:extLst>
              <a:ext uri="{FF2B5EF4-FFF2-40B4-BE49-F238E27FC236}">
                <a16:creationId xmlns:a16="http://schemas.microsoft.com/office/drawing/2014/main" id="{9A470787-CA6B-4C35-87B1-4DA63EB81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146" name="Object 4">
            <a:extLst>
              <a:ext uri="{FF2B5EF4-FFF2-40B4-BE49-F238E27FC236}">
                <a16:creationId xmlns:a16="http://schemas.microsoft.com/office/drawing/2014/main" id="{757F7EBB-532E-4304-BE6B-CDF6C7A35A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71600"/>
          <a:ext cx="69342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6146" name="Object 4">
                        <a:extLst>
                          <a:ext uri="{FF2B5EF4-FFF2-40B4-BE49-F238E27FC236}">
                            <a16:creationId xmlns:a16="http://schemas.microsoft.com/office/drawing/2014/main" id="{757F7EBB-532E-4304-BE6B-CDF6C7A35A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69342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695FBE-BDFE-4316-B866-DBCAEF3E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>
            <a:extLst>
              <a:ext uri="{FF2B5EF4-FFF2-40B4-BE49-F238E27FC236}">
                <a16:creationId xmlns:a16="http://schemas.microsoft.com/office/drawing/2014/main" id="{C8979394-B1DE-4FF1-8763-C35E81A53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Depth-First Search: </a:t>
            </a:r>
            <a:r>
              <a:rPr lang="en-US" altLang="en-US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7175" name="Line 3">
            <a:extLst>
              <a:ext uri="{FF2B5EF4-FFF2-40B4-BE49-F238E27FC236}">
                <a16:creationId xmlns:a16="http://schemas.microsoft.com/office/drawing/2014/main" id="{681C013B-0B73-4772-90ED-A11F7BBFE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4">
            <a:extLst>
              <a:ext uri="{FF2B5EF4-FFF2-40B4-BE49-F238E27FC236}">
                <a16:creationId xmlns:a16="http://schemas.microsoft.com/office/drawing/2014/main" id="{81C1B9CB-FE0F-45EE-AD75-E0A227E33E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71600"/>
          <a:ext cx="69342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7170" name="Object 4">
                        <a:extLst>
                          <a:ext uri="{FF2B5EF4-FFF2-40B4-BE49-F238E27FC236}">
                            <a16:creationId xmlns:a16="http://schemas.microsoft.com/office/drawing/2014/main" id="{81C1B9CB-FE0F-45EE-AD75-E0A227E33E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69342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7ED04E-A24C-4C95-B1C3-E0B07D12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>
            <a:extLst>
              <a:ext uri="{FF2B5EF4-FFF2-40B4-BE49-F238E27FC236}">
                <a16:creationId xmlns:a16="http://schemas.microsoft.com/office/drawing/2014/main" id="{8D8B2D83-013E-494E-BC69-A8507C0F8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Depth-First Search: </a:t>
            </a:r>
            <a:r>
              <a:rPr lang="en-US" altLang="en-US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8199" name="Line 3">
            <a:extLst>
              <a:ext uri="{FF2B5EF4-FFF2-40B4-BE49-F238E27FC236}">
                <a16:creationId xmlns:a16="http://schemas.microsoft.com/office/drawing/2014/main" id="{EB85AD62-D6BC-4251-AEDE-95FC09719D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194" name="Object 4">
            <a:extLst>
              <a:ext uri="{FF2B5EF4-FFF2-40B4-BE49-F238E27FC236}">
                <a16:creationId xmlns:a16="http://schemas.microsoft.com/office/drawing/2014/main" id="{47287200-D332-4299-A4B4-687B83A544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71600"/>
          <a:ext cx="69342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8194" name="Object 4">
                        <a:extLst>
                          <a:ext uri="{FF2B5EF4-FFF2-40B4-BE49-F238E27FC236}">
                            <a16:creationId xmlns:a16="http://schemas.microsoft.com/office/drawing/2014/main" id="{47287200-D332-4299-A4B4-687B83A544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69342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B03527-5666-495D-B03D-194E9DAC9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>
            <a:extLst>
              <a:ext uri="{FF2B5EF4-FFF2-40B4-BE49-F238E27FC236}">
                <a16:creationId xmlns:a16="http://schemas.microsoft.com/office/drawing/2014/main" id="{90C5AD1D-7C60-4FF1-9DF1-E8922FB41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Depth-First Search: </a:t>
            </a:r>
            <a:r>
              <a:rPr lang="en-US" altLang="en-US" dirty="0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9223" name="Line 3">
            <a:extLst>
              <a:ext uri="{FF2B5EF4-FFF2-40B4-BE49-F238E27FC236}">
                <a16:creationId xmlns:a16="http://schemas.microsoft.com/office/drawing/2014/main" id="{6CAD4FBC-0B0D-4772-8EDC-84D9D8195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9218" name="Object 4">
            <a:extLst>
              <a:ext uri="{FF2B5EF4-FFF2-40B4-BE49-F238E27FC236}">
                <a16:creationId xmlns:a16="http://schemas.microsoft.com/office/drawing/2014/main" id="{C1922955-5705-4541-A5D7-097DD3D1BD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71600"/>
          <a:ext cx="69342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9218" name="Object 4">
                        <a:extLst>
                          <a:ext uri="{FF2B5EF4-FFF2-40B4-BE49-F238E27FC236}">
                            <a16:creationId xmlns:a16="http://schemas.microsoft.com/office/drawing/2014/main" id="{C1922955-5705-4541-A5D7-097DD3D1BD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69342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25355B-DDCC-4167-BF70-A6E3E43D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>
            <a:extLst>
              <a:ext uri="{FF2B5EF4-FFF2-40B4-BE49-F238E27FC236}">
                <a16:creationId xmlns:a16="http://schemas.microsoft.com/office/drawing/2014/main" id="{C169C0FC-B41D-401C-9376-0D6A0F116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Depth-First Search: </a:t>
            </a:r>
            <a:r>
              <a:rPr lang="en-US" altLang="en-US" dirty="0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10247" name="Line 3">
            <a:extLst>
              <a:ext uri="{FF2B5EF4-FFF2-40B4-BE49-F238E27FC236}">
                <a16:creationId xmlns:a16="http://schemas.microsoft.com/office/drawing/2014/main" id="{5CED63A5-D53C-4A42-906E-4D145A7C5D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10242" name="Object 4">
            <a:extLst>
              <a:ext uri="{FF2B5EF4-FFF2-40B4-BE49-F238E27FC236}">
                <a16:creationId xmlns:a16="http://schemas.microsoft.com/office/drawing/2014/main" id="{2C07F631-C84C-4C95-B0D4-3960BE0AAD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71600"/>
          <a:ext cx="69342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10242" name="Object 4">
                        <a:extLst>
                          <a:ext uri="{FF2B5EF4-FFF2-40B4-BE49-F238E27FC236}">
                            <a16:creationId xmlns:a16="http://schemas.microsoft.com/office/drawing/2014/main" id="{2C07F631-C84C-4C95-B0D4-3960BE0AAD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69342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BDDD0-C2E2-4024-8FEC-21264092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>
            <a:extLst>
              <a:ext uri="{FF2B5EF4-FFF2-40B4-BE49-F238E27FC236}">
                <a16:creationId xmlns:a16="http://schemas.microsoft.com/office/drawing/2014/main" id="{EECCD783-451F-4751-B0B0-062B0A49A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Depth-First Search: </a:t>
            </a:r>
            <a:r>
              <a:rPr lang="en-US" altLang="en-US" dirty="0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11271" name="Line 3">
            <a:extLst>
              <a:ext uri="{FF2B5EF4-FFF2-40B4-BE49-F238E27FC236}">
                <a16:creationId xmlns:a16="http://schemas.microsoft.com/office/drawing/2014/main" id="{32A798D2-45E0-4D5F-A432-0583E9FCB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11266" name="Object 4">
            <a:extLst>
              <a:ext uri="{FF2B5EF4-FFF2-40B4-BE49-F238E27FC236}">
                <a16:creationId xmlns:a16="http://schemas.microsoft.com/office/drawing/2014/main" id="{41611D49-A9FD-4799-9AED-FEC68511DE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71600"/>
          <a:ext cx="69342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11266" name="Object 4">
                        <a:extLst>
                          <a:ext uri="{FF2B5EF4-FFF2-40B4-BE49-F238E27FC236}">
                            <a16:creationId xmlns:a16="http://schemas.microsoft.com/office/drawing/2014/main" id="{41611D49-A9FD-4799-9AED-FEC68511DE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69342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E8C677-9F60-483C-AE25-9968FF5E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>
            <a:extLst>
              <a:ext uri="{FF2B5EF4-FFF2-40B4-BE49-F238E27FC236}">
                <a16:creationId xmlns:a16="http://schemas.microsoft.com/office/drawing/2014/main" id="{7AB7D9FE-2140-4CF0-BBAE-2CFB4C33DF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Properties of A Tree</a:t>
            </a:r>
          </a:p>
        </p:txBody>
      </p:sp>
      <p:sp>
        <p:nvSpPr>
          <p:cNvPr id="6151" name="Rectangle 3">
            <a:extLst>
              <a:ext uri="{FF2B5EF4-FFF2-40B4-BE49-F238E27FC236}">
                <a16:creationId xmlns:a16="http://schemas.microsoft.com/office/drawing/2014/main" id="{883CF91D-5350-471C-B4D1-445803243CE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i="1" dirty="0">
                <a:solidFill>
                  <a:srgbClr val="0B1196"/>
                </a:solidFill>
              </a:rPr>
              <a:t>G = (V, E)</a:t>
            </a:r>
            <a:r>
              <a:rPr lang="en-US" altLang="en-US" dirty="0"/>
              <a:t> is undirected graph, then it</a:t>
            </a:r>
          </a:p>
          <a:p>
            <a:pPr lvl="1" eaLnBrk="1" hangingPunct="1"/>
            <a:r>
              <a:rPr lang="en-US" altLang="en-US" dirty="0"/>
              <a:t>is a tree</a:t>
            </a:r>
          </a:p>
          <a:p>
            <a:pPr lvl="1" eaLnBrk="1" hangingPunct="1"/>
            <a:r>
              <a:rPr lang="en-US" altLang="en-US" dirty="0"/>
              <a:t>has no cycle, and connected</a:t>
            </a:r>
          </a:p>
          <a:p>
            <a:pPr lvl="1" eaLnBrk="1" hangingPunct="1"/>
            <a:r>
              <a:rPr lang="en-US" altLang="en-US" dirty="0"/>
              <a:t>has </a:t>
            </a:r>
            <a:r>
              <a:rPr lang="en-US" altLang="en-US" i="1" dirty="0">
                <a:solidFill>
                  <a:srgbClr val="0B1196"/>
                </a:solidFill>
              </a:rPr>
              <a:t>|V|-1</a:t>
            </a:r>
            <a:r>
              <a:rPr lang="en-US" altLang="en-US" dirty="0"/>
              <a:t> edges, and connected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5BB27B-B00E-4DD1-B850-C18E7BEDA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>
            <a:extLst>
              <a:ext uri="{FF2B5EF4-FFF2-40B4-BE49-F238E27FC236}">
                <a16:creationId xmlns:a16="http://schemas.microsoft.com/office/drawing/2014/main" id="{74FC1443-AE3E-4207-B9D0-4EA93A824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Depth-First Search: </a:t>
            </a:r>
            <a:r>
              <a:rPr lang="en-US" altLang="en-US" dirty="0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12295" name="Line 3">
            <a:extLst>
              <a:ext uri="{FF2B5EF4-FFF2-40B4-BE49-F238E27FC236}">
                <a16:creationId xmlns:a16="http://schemas.microsoft.com/office/drawing/2014/main" id="{F94BDA99-10EA-4CB9-B160-D8CC0140F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12290" name="Object 4">
            <a:extLst>
              <a:ext uri="{FF2B5EF4-FFF2-40B4-BE49-F238E27FC236}">
                <a16:creationId xmlns:a16="http://schemas.microsoft.com/office/drawing/2014/main" id="{3148434C-970D-4282-A5D0-96E46C145A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71600"/>
          <a:ext cx="69342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12290" name="Object 4">
                        <a:extLst>
                          <a:ext uri="{FF2B5EF4-FFF2-40B4-BE49-F238E27FC236}">
                            <a16:creationId xmlns:a16="http://schemas.microsoft.com/office/drawing/2014/main" id="{3148434C-970D-4282-A5D0-96E46C145A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69342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1F3C9D-2E45-4172-8F65-F2D0981A8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>
            <a:extLst>
              <a:ext uri="{FF2B5EF4-FFF2-40B4-BE49-F238E27FC236}">
                <a16:creationId xmlns:a16="http://schemas.microsoft.com/office/drawing/2014/main" id="{525D85D4-2967-4D29-9416-667EB93BD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Depth-First Search: </a:t>
            </a:r>
            <a:r>
              <a:rPr lang="en-US" altLang="en-US" dirty="0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13319" name="Line 3">
            <a:extLst>
              <a:ext uri="{FF2B5EF4-FFF2-40B4-BE49-F238E27FC236}">
                <a16:creationId xmlns:a16="http://schemas.microsoft.com/office/drawing/2014/main" id="{51BE763A-4554-411D-862E-440D02937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13314" name="Object 4">
            <a:extLst>
              <a:ext uri="{FF2B5EF4-FFF2-40B4-BE49-F238E27FC236}">
                <a16:creationId xmlns:a16="http://schemas.microsoft.com/office/drawing/2014/main" id="{04B1EA93-66C9-4C78-8882-509D4EC06A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71600"/>
          <a:ext cx="69342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13314" name="Object 4">
                        <a:extLst>
                          <a:ext uri="{FF2B5EF4-FFF2-40B4-BE49-F238E27FC236}">
                            <a16:creationId xmlns:a16="http://schemas.microsoft.com/office/drawing/2014/main" id="{04B1EA93-66C9-4C78-8882-509D4EC06A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69342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C37E7D-0D55-4855-A50F-EDDF8FAD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">
            <a:extLst>
              <a:ext uri="{FF2B5EF4-FFF2-40B4-BE49-F238E27FC236}">
                <a16:creationId xmlns:a16="http://schemas.microsoft.com/office/drawing/2014/main" id="{255D6AF1-35F3-420F-87D2-6CE8CB37A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Depth-First Search: </a:t>
            </a:r>
            <a:r>
              <a:rPr lang="en-US" altLang="en-US" dirty="0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14343" name="Line 3">
            <a:extLst>
              <a:ext uri="{FF2B5EF4-FFF2-40B4-BE49-F238E27FC236}">
                <a16:creationId xmlns:a16="http://schemas.microsoft.com/office/drawing/2014/main" id="{75068A91-7D09-4ECE-A10C-539EAEF44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14338" name="Object 4">
            <a:extLst>
              <a:ext uri="{FF2B5EF4-FFF2-40B4-BE49-F238E27FC236}">
                <a16:creationId xmlns:a16="http://schemas.microsoft.com/office/drawing/2014/main" id="{9475AEC3-C14A-42AA-B7EA-493EB16983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71600"/>
          <a:ext cx="69342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14338" name="Object 4">
                        <a:extLst>
                          <a:ext uri="{FF2B5EF4-FFF2-40B4-BE49-F238E27FC236}">
                            <a16:creationId xmlns:a16="http://schemas.microsoft.com/office/drawing/2014/main" id="{9475AEC3-C14A-42AA-B7EA-493EB16983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69342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904DA0-D41E-419C-BB40-B047AC70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52</a:t>
            </a:fld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>
            <a:extLst>
              <a:ext uri="{FF2B5EF4-FFF2-40B4-BE49-F238E27FC236}">
                <a16:creationId xmlns:a16="http://schemas.microsoft.com/office/drawing/2014/main" id="{2AA16147-6EFA-4D27-AEB8-AE4B5B8A7E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Depth-First Search: </a:t>
            </a:r>
            <a:r>
              <a:rPr lang="en-US" altLang="en-US" dirty="0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15367" name="Line 3">
            <a:extLst>
              <a:ext uri="{FF2B5EF4-FFF2-40B4-BE49-F238E27FC236}">
                <a16:creationId xmlns:a16="http://schemas.microsoft.com/office/drawing/2014/main" id="{8E75C2F2-E776-4FCB-8AC2-9BEC84B02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15362" name="Object 4">
            <a:extLst>
              <a:ext uri="{FF2B5EF4-FFF2-40B4-BE49-F238E27FC236}">
                <a16:creationId xmlns:a16="http://schemas.microsoft.com/office/drawing/2014/main" id="{BA35DFC4-CC44-439E-8F32-A20C442740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71600"/>
          <a:ext cx="69342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15362" name="Object 4">
                        <a:extLst>
                          <a:ext uri="{FF2B5EF4-FFF2-40B4-BE49-F238E27FC236}">
                            <a16:creationId xmlns:a16="http://schemas.microsoft.com/office/drawing/2014/main" id="{BA35DFC4-CC44-439E-8F32-A20C442740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69342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50F145-AD10-4209-86B6-0C643762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53</a:t>
            </a:fld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>
            <a:extLst>
              <a:ext uri="{FF2B5EF4-FFF2-40B4-BE49-F238E27FC236}">
                <a16:creationId xmlns:a16="http://schemas.microsoft.com/office/drawing/2014/main" id="{F9E58C4A-85FF-4CA2-8092-1611943F4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Depth-First Search: </a:t>
            </a:r>
            <a:r>
              <a:rPr lang="en-US" altLang="en-US" dirty="0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16391" name="Line 3">
            <a:extLst>
              <a:ext uri="{FF2B5EF4-FFF2-40B4-BE49-F238E27FC236}">
                <a16:creationId xmlns:a16="http://schemas.microsoft.com/office/drawing/2014/main" id="{F816DB74-94A8-4F37-86A7-943180943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16386" name="Object 4">
            <a:extLst>
              <a:ext uri="{FF2B5EF4-FFF2-40B4-BE49-F238E27FC236}">
                <a16:creationId xmlns:a16="http://schemas.microsoft.com/office/drawing/2014/main" id="{760233C8-D5F6-4ADC-B7B8-EAF30FF470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71600"/>
          <a:ext cx="69342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16386" name="Object 4">
                        <a:extLst>
                          <a:ext uri="{FF2B5EF4-FFF2-40B4-BE49-F238E27FC236}">
                            <a16:creationId xmlns:a16="http://schemas.microsoft.com/office/drawing/2014/main" id="{760233C8-D5F6-4ADC-B7B8-EAF30FF470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69342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9C38E6-A7A8-459D-802B-D9A9E135C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54</a:t>
            </a:fld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2">
            <a:extLst>
              <a:ext uri="{FF2B5EF4-FFF2-40B4-BE49-F238E27FC236}">
                <a16:creationId xmlns:a16="http://schemas.microsoft.com/office/drawing/2014/main" id="{9349A25F-A8B3-4B1D-8773-D7E083E5C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Depth-First Search: </a:t>
            </a:r>
            <a:r>
              <a:rPr lang="en-US" altLang="en-US" dirty="0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17415" name="Line 3">
            <a:extLst>
              <a:ext uri="{FF2B5EF4-FFF2-40B4-BE49-F238E27FC236}">
                <a16:creationId xmlns:a16="http://schemas.microsoft.com/office/drawing/2014/main" id="{44BEABD4-2CE2-4269-A89C-D3EAC3F7C6D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17410" name="Object 4">
            <a:extLst>
              <a:ext uri="{FF2B5EF4-FFF2-40B4-BE49-F238E27FC236}">
                <a16:creationId xmlns:a16="http://schemas.microsoft.com/office/drawing/2014/main" id="{8A41F9A0-F329-4054-ABD4-7115AA79F4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71600"/>
          <a:ext cx="69342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17410" name="Object 4">
                        <a:extLst>
                          <a:ext uri="{FF2B5EF4-FFF2-40B4-BE49-F238E27FC236}">
                            <a16:creationId xmlns:a16="http://schemas.microsoft.com/office/drawing/2014/main" id="{8A41F9A0-F329-4054-ABD4-7115AA79F4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69342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C75A89-69CE-495B-A12A-3D9CC680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55</a:t>
            </a:fld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>
            <a:extLst>
              <a:ext uri="{FF2B5EF4-FFF2-40B4-BE49-F238E27FC236}">
                <a16:creationId xmlns:a16="http://schemas.microsoft.com/office/drawing/2014/main" id="{05974170-EEA0-4953-859F-A38DE6D70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Depth-First Search: </a:t>
            </a:r>
            <a:r>
              <a:rPr lang="en-US" altLang="en-US" dirty="0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18439" name="Line 3">
            <a:extLst>
              <a:ext uri="{FF2B5EF4-FFF2-40B4-BE49-F238E27FC236}">
                <a16:creationId xmlns:a16="http://schemas.microsoft.com/office/drawing/2014/main" id="{C3E4E62B-5CE6-4086-83D2-86864A659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18434" name="Object 4">
            <a:extLst>
              <a:ext uri="{FF2B5EF4-FFF2-40B4-BE49-F238E27FC236}">
                <a16:creationId xmlns:a16="http://schemas.microsoft.com/office/drawing/2014/main" id="{03B80912-1040-4017-A399-0F1E594BCE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71600"/>
          <a:ext cx="69342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18434" name="Object 4">
                        <a:extLst>
                          <a:ext uri="{FF2B5EF4-FFF2-40B4-BE49-F238E27FC236}">
                            <a16:creationId xmlns:a16="http://schemas.microsoft.com/office/drawing/2014/main" id="{03B80912-1040-4017-A399-0F1E594BCE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69342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1075A0-08C8-4F30-B5C9-8E819B6A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56</a:t>
            </a:fld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2">
            <a:extLst>
              <a:ext uri="{FF2B5EF4-FFF2-40B4-BE49-F238E27FC236}">
                <a16:creationId xmlns:a16="http://schemas.microsoft.com/office/drawing/2014/main" id="{9A902F9A-B880-4CD6-8BD6-13027F3CD2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Depth-First Search: </a:t>
            </a:r>
            <a:r>
              <a:rPr lang="en-US" altLang="en-US" dirty="0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19463" name="Line 3">
            <a:extLst>
              <a:ext uri="{FF2B5EF4-FFF2-40B4-BE49-F238E27FC236}">
                <a16:creationId xmlns:a16="http://schemas.microsoft.com/office/drawing/2014/main" id="{28B2A6C1-93DE-4113-B808-63E0132CD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19458" name="Object 4">
            <a:extLst>
              <a:ext uri="{FF2B5EF4-FFF2-40B4-BE49-F238E27FC236}">
                <a16:creationId xmlns:a16="http://schemas.microsoft.com/office/drawing/2014/main" id="{3744C9BA-858A-4160-95F3-EE2D4FC76E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71600"/>
          <a:ext cx="69342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19458" name="Object 4">
                        <a:extLst>
                          <a:ext uri="{FF2B5EF4-FFF2-40B4-BE49-F238E27FC236}">
                            <a16:creationId xmlns:a16="http://schemas.microsoft.com/office/drawing/2014/main" id="{3744C9BA-858A-4160-95F3-EE2D4FC76E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69342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E6DE82-E2DA-4417-BD76-00DB26F4E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57</a:t>
            </a:fld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">
            <a:extLst>
              <a:ext uri="{FF2B5EF4-FFF2-40B4-BE49-F238E27FC236}">
                <a16:creationId xmlns:a16="http://schemas.microsoft.com/office/drawing/2014/main" id="{E5FDDA88-8713-4FA0-9C14-B8CA4BFB8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Depth-First Search: </a:t>
            </a:r>
            <a:r>
              <a:rPr lang="en-US" altLang="en-US" dirty="0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20487" name="Line 3">
            <a:extLst>
              <a:ext uri="{FF2B5EF4-FFF2-40B4-BE49-F238E27FC236}">
                <a16:creationId xmlns:a16="http://schemas.microsoft.com/office/drawing/2014/main" id="{9300D7A0-B202-4950-90FC-B4A9ACF024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20482" name="Object 4">
            <a:extLst>
              <a:ext uri="{FF2B5EF4-FFF2-40B4-BE49-F238E27FC236}">
                <a16:creationId xmlns:a16="http://schemas.microsoft.com/office/drawing/2014/main" id="{615D6EDF-BE52-44D6-8543-370A2B2F9E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71600"/>
          <a:ext cx="69342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20482" name="Object 4">
                        <a:extLst>
                          <a:ext uri="{FF2B5EF4-FFF2-40B4-BE49-F238E27FC236}">
                            <a16:creationId xmlns:a16="http://schemas.microsoft.com/office/drawing/2014/main" id="{615D6EDF-BE52-44D6-8543-370A2B2F9E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69342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97CC5-5343-4F6E-8437-537123B3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58</a:t>
            </a:fld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2">
            <a:extLst>
              <a:ext uri="{FF2B5EF4-FFF2-40B4-BE49-F238E27FC236}">
                <a16:creationId xmlns:a16="http://schemas.microsoft.com/office/drawing/2014/main" id="{4690CE8A-C649-481C-9B95-0457EAF9E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Depth-First Search: </a:t>
            </a:r>
            <a:r>
              <a:rPr lang="en-US" altLang="en-US" dirty="0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21511" name="Line 3">
            <a:extLst>
              <a:ext uri="{FF2B5EF4-FFF2-40B4-BE49-F238E27FC236}">
                <a16:creationId xmlns:a16="http://schemas.microsoft.com/office/drawing/2014/main" id="{BCF479F8-CAA7-447B-8D43-D412C435F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21506" name="Object 4">
            <a:extLst>
              <a:ext uri="{FF2B5EF4-FFF2-40B4-BE49-F238E27FC236}">
                <a16:creationId xmlns:a16="http://schemas.microsoft.com/office/drawing/2014/main" id="{5F458D4E-0BDE-4714-9244-D8D61DBEF8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71600"/>
          <a:ext cx="69342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21506" name="Object 4">
                        <a:extLst>
                          <a:ext uri="{FF2B5EF4-FFF2-40B4-BE49-F238E27FC236}">
                            <a16:creationId xmlns:a16="http://schemas.microsoft.com/office/drawing/2014/main" id="{5F458D4E-0BDE-4714-9244-D8D61DBEF8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69342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50465C-AE3E-40A0-B7F4-1E49560E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59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>
            <a:extLst>
              <a:ext uri="{FF2B5EF4-FFF2-40B4-BE49-F238E27FC236}">
                <a16:creationId xmlns:a16="http://schemas.microsoft.com/office/drawing/2014/main" id="{CA86B66E-A46E-4754-9E78-5B94E3456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Breadth-First Search</a:t>
            </a:r>
          </a:p>
        </p:txBody>
      </p:sp>
      <p:sp>
        <p:nvSpPr>
          <p:cNvPr id="7174" name="Rectangle 3">
            <a:extLst>
              <a:ext uri="{FF2B5EF4-FFF2-40B4-BE49-F238E27FC236}">
                <a16:creationId xmlns:a16="http://schemas.microsoft.com/office/drawing/2014/main" id="{1F944F13-1FE3-4AF9-A21C-D3F91A5916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Will associate vertex “colors” to guide the algorithm</a:t>
            </a:r>
          </a:p>
          <a:p>
            <a:pPr lvl="1" eaLnBrk="1" hangingPunct="1"/>
            <a:r>
              <a:rPr lang="en-US" altLang="en-US" dirty="0"/>
              <a:t>White vertices have not been discovered</a:t>
            </a:r>
          </a:p>
          <a:p>
            <a:pPr lvl="2" eaLnBrk="1" hangingPunct="1"/>
            <a:r>
              <a:rPr lang="en-US" altLang="en-US" dirty="0"/>
              <a:t>All vertices start out white</a:t>
            </a:r>
          </a:p>
          <a:p>
            <a:pPr lvl="1" eaLnBrk="1" hangingPunct="1"/>
            <a:r>
              <a:rPr lang="en-US" altLang="en-US" dirty="0"/>
              <a:t>Grey vertices are discovered but not fully explored</a:t>
            </a:r>
          </a:p>
          <a:p>
            <a:pPr lvl="2" eaLnBrk="1" hangingPunct="1"/>
            <a:r>
              <a:rPr lang="en-US" altLang="en-US" dirty="0"/>
              <a:t>They may be adjacent to white vertices</a:t>
            </a:r>
          </a:p>
          <a:p>
            <a:pPr lvl="1" eaLnBrk="1" hangingPunct="1"/>
            <a:r>
              <a:rPr lang="en-US" altLang="en-US" dirty="0"/>
              <a:t>Black vertices are discovered and fully explored</a:t>
            </a:r>
          </a:p>
          <a:p>
            <a:pPr lvl="2" eaLnBrk="1" hangingPunct="1"/>
            <a:r>
              <a:rPr lang="en-US" altLang="en-US" dirty="0"/>
              <a:t>They are adjacent only to black and gray vertices</a:t>
            </a:r>
          </a:p>
          <a:p>
            <a:pPr eaLnBrk="1" hangingPunct="1"/>
            <a:r>
              <a:rPr lang="en-US" altLang="en-US" dirty="0"/>
              <a:t>Explore vertices by scanning adjacency list of grey vertices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0439AA-EBC4-4363-BE7F-B2C776E7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2">
            <a:extLst>
              <a:ext uri="{FF2B5EF4-FFF2-40B4-BE49-F238E27FC236}">
                <a16:creationId xmlns:a16="http://schemas.microsoft.com/office/drawing/2014/main" id="{5A3F77A2-3B4E-4115-B329-DB757150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Depth-First Search: </a:t>
            </a:r>
            <a:r>
              <a:rPr lang="en-US" altLang="en-US" dirty="0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22535" name="Line 3">
            <a:extLst>
              <a:ext uri="{FF2B5EF4-FFF2-40B4-BE49-F238E27FC236}">
                <a16:creationId xmlns:a16="http://schemas.microsoft.com/office/drawing/2014/main" id="{48792547-5C7F-4F29-A26F-6871035BC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22530" name="Object 4">
            <a:extLst>
              <a:ext uri="{FF2B5EF4-FFF2-40B4-BE49-F238E27FC236}">
                <a16:creationId xmlns:a16="http://schemas.microsoft.com/office/drawing/2014/main" id="{5D3E130F-F1DF-4729-A414-8398A240F5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71600"/>
          <a:ext cx="69342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22530" name="Object 4">
                        <a:extLst>
                          <a:ext uri="{FF2B5EF4-FFF2-40B4-BE49-F238E27FC236}">
                            <a16:creationId xmlns:a16="http://schemas.microsoft.com/office/drawing/2014/main" id="{5D3E130F-F1DF-4729-A414-8398A240F5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69342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919CFB-607B-4BE9-BE5B-682E0170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60</a:t>
            </a:fld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2">
            <a:extLst>
              <a:ext uri="{FF2B5EF4-FFF2-40B4-BE49-F238E27FC236}">
                <a16:creationId xmlns:a16="http://schemas.microsoft.com/office/drawing/2014/main" id="{3205FC3C-A5D3-42DD-83BC-647C97CC2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Depth-First Search: </a:t>
            </a:r>
            <a:r>
              <a:rPr lang="en-US" altLang="en-US" dirty="0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23559" name="Line 3">
            <a:extLst>
              <a:ext uri="{FF2B5EF4-FFF2-40B4-BE49-F238E27FC236}">
                <a16:creationId xmlns:a16="http://schemas.microsoft.com/office/drawing/2014/main" id="{66355F9F-90E6-46FB-9B6F-C65F1E0BC7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23554" name="Object 4">
            <a:extLst>
              <a:ext uri="{FF2B5EF4-FFF2-40B4-BE49-F238E27FC236}">
                <a16:creationId xmlns:a16="http://schemas.microsoft.com/office/drawing/2014/main" id="{37A976F7-8035-4952-9B60-BD750FCCD6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71600"/>
          <a:ext cx="69342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23554" name="Object 4">
                        <a:extLst>
                          <a:ext uri="{FF2B5EF4-FFF2-40B4-BE49-F238E27FC236}">
                            <a16:creationId xmlns:a16="http://schemas.microsoft.com/office/drawing/2014/main" id="{37A976F7-8035-4952-9B60-BD750FCCD6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69342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93A2A5-8ABC-4DF8-B7B2-48033DEE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61</a:t>
            </a:fld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>
            <a:extLst>
              <a:ext uri="{FF2B5EF4-FFF2-40B4-BE49-F238E27FC236}">
                <a16:creationId xmlns:a16="http://schemas.microsoft.com/office/drawing/2014/main" id="{C2CD2184-74F3-43AE-BFAF-0293244BA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Depth-First Search: </a:t>
            </a:r>
            <a:r>
              <a:rPr lang="en-US" altLang="en-US" dirty="0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24583" name="Line 3">
            <a:extLst>
              <a:ext uri="{FF2B5EF4-FFF2-40B4-BE49-F238E27FC236}">
                <a16:creationId xmlns:a16="http://schemas.microsoft.com/office/drawing/2014/main" id="{68DAC746-87E6-4161-B885-9D343218C7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24578" name="Object 4">
            <a:extLst>
              <a:ext uri="{FF2B5EF4-FFF2-40B4-BE49-F238E27FC236}">
                <a16:creationId xmlns:a16="http://schemas.microsoft.com/office/drawing/2014/main" id="{42BAADB2-150B-4809-AE46-52786FD9E7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71600"/>
          <a:ext cx="69342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24578" name="Object 4">
                        <a:extLst>
                          <a:ext uri="{FF2B5EF4-FFF2-40B4-BE49-F238E27FC236}">
                            <a16:creationId xmlns:a16="http://schemas.microsoft.com/office/drawing/2014/main" id="{42BAADB2-150B-4809-AE46-52786FD9E7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69342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5C1A29-5416-48A1-B443-F372FB51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62</a:t>
            </a:fld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2">
            <a:extLst>
              <a:ext uri="{FF2B5EF4-FFF2-40B4-BE49-F238E27FC236}">
                <a16:creationId xmlns:a16="http://schemas.microsoft.com/office/drawing/2014/main" id="{B51D7568-54DE-489F-87CC-DF964BBED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</a:rPr>
              <a:t>Depth-First Search: </a:t>
            </a:r>
            <a:r>
              <a:rPr lang="en-US" altLang="en-US" dirty="0">
                <a:solidFill>
                  <a:srgbClr val="CC0066"/>
                </a:solidFill>
              </a:rPr>
              <a:t>Example</a:t>
            </a:r>
          </a:p>
        </p:txBody>
      </p:sp>
      <p:sp>
        <p:nvSpPr>
          <p:cNvPr id="25608" name="Line 3">
            <a:extLst>
              <a:ext uri="{FF2B5EF4-FFF2-40B4-BE49-F238E27FC236}">
                <a16:creationId xmlns:a16="http://schemas.microsoft.com/office/drawing/2014/main" id="{ACA92C4F-824E-4E85-9395-99712023BD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295400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25602" name="Object 4">
            <a:extLst>
              <a:ext uri="{FF2B5EF4-FFF2-40B4-BE49-F238E27FC236}">
                <a16:creationId xmlns:a16="http://schemas.microsoft.com/office/drawing/2014/main" id="{95FB405B-2F84-477A-94DB-EE962FFA28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13" y="2557463"/>
          <a:ext cx="4575175" cy="305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124320" imgH="4092480" progId="Visio.Drawing.6">
                  <p:embed/>
                </p:oleObj>
              </mc:Choice>
              <mc:Fallback>
                <p:oleObj name="VISIO" r:id="rId2" imgW="6124320" imgH="4092480" progId="Visio.Drawing.6">
                  <p:embed/>
                  <p:pic>
                    <p:nvPicPr>
                      <p:cNvPr id="25602" name="Object 4">
                        <a:extLst>
                          <a:ext uri="{FF2B5EF4-FFF2-40B4-BE49-F238E27FC236}">
                            <a16:creationId xmlns:a16="http://schemas.microsoft.com/office/drawing/2014/main" id="{95FB405B-2F84-477A-94DB-EE962FFA28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2557463"/>
                        <a:ext cx="4575175" cy="305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7">
            <a:extLst>
              <a:ext uri="{FF2B5EF4-FFF2-40B4-BE49-F238E27FC236}">
                <a16:creationId xmlns:a16="http://schemas.microsoft.com/office/drawing/2014/main" id="{174AB006-051C-4792-A84C-122993C068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5800" y="2582863"/>
          <a:ext cx="4573588" cy="305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6124320" imgH="4092480" progId="Visio.Drawing.6">
                  <p:embed/>
                </p:oleObj>
              </mc:Choice>
              <mc:Fallback>
                <p:oleObj name="VISIO" r:id="rId4" imgW="6124320" imgH="4092480" progId="Visio.Drawing.6">
                  <p:embed/>
                  <p:pic>
                    <p:nvPicPr>
                      <p:cNvPr id="25603" name="Object 7">
                        <a:extLst>
                          <a:ext uri="{FF2B5EF4-FFF2-40B4-BE49-F238E27FC236}">
                            <a16:creationId xmlns:a16="http://schemas.microsoft.com/office/drawing/2014/main" id="{174AB006-051C-4792-A84C-122993C068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582863"/>
                        <a:ext cx="4573588" cy="305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Rectangle 8">
            <a:extLst>
              <a:ext uri="{FF2B5EF4-FFF2-40B4-BE49-F238E27FC236}">
                <a16:creationId xmlns:a16="http://schemas.microsoft.com/office/drawing/2014/main" id="{0A5A159A-E5B3-4DCA-88FB-D7C03EB9B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95400"/>
            <a:ext cx="4495800" cy="4876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5610" name="Rectangle 9">
            <a:extLst>
              <a:ext uri="{FF2B5EF4-FFF2-40B4-BE49-F238E27FC236}">
                <a16:creationId xmlns:a16="http://schemas.microsoft.com/office/drawing/2014/main" id="{98AAA940-D7CB-4558-B28F-4C9F550E4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295400"/>
            <a:ext cx="4267200" cy="4876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5611" name="Text Box 10">
            <a:extLst>
              <a:ext uri="{FF2B5EF4-FFF2-40B4-BE49-F238E27FC236}">
                <a16:creationId xmlns:a16="http://schemas.microsoft.com/office/drawing/2014/main" id="{D460F8C0-85BA-4922-8ABA-047F2BAC8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4495800" cy="466725"/>
          </a:xfrm>
          <a:prstGeom prst="rect">
            <a:avLst/>
          </a:prstGeom>
          <a:solidFill>
            <a:srgbClr val="DDDDD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DFS</a:t>
            </a:r>
            <a:r>
              <a:rPr lang="en-US" altLang="en-US" dirty="0"/>
              <a:t>(</a:t>
            </a:r>
            <a:r>
              <a:rPr lang="en-US" altLang="en-US" dirty="0">
                <a:solidFill>
                  <a:srgbClr val="008000"/>
                </a:solidFill>
              </a:rPr>
              <a:t>G</a:t>
            </a:r>
            <a:r>
              <a:rPr lang="en-US" altLang="en-US" dirty="0"/>
              <a:t>) terminated</a:t>
            </a:r>
          </a:p>
        </p:txBody>
      </p:sp>
      <p:sp>
        <p:nvSpPr>
          <p:cNvPr id="25612" name="Text Box 11">
            <a:extLst>
              <a:ext uri="{FF2B5EF4-FFF2-40B4-BE49-F238E27FC236}">
                <a16:creationId xmlns:a16="http://schemas.microsoft.com/office/drawing/2014/main" id="{99BEA5D5-BC97-4A5B-97C9-758803430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295400"/>
            <a:ext cx="4267200" cy="466725"/>
          </a:xfrm>
          <a:prstGeom prst="rect">
            <a:avLst/>
          </a:prstGeom>
          <a:solidFill>
            <a:srgbClr val="DDDDDD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Depth-first forest (DFF)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4E3A94-8E02-4A38-8ED1-D752367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63</a:t>
            </a:fld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>
            <a:extLst>
              <a:ext uri="{FF2B5EF4-FFF2-40B4-BE49-F238E27FC236}">
                <a16:creationId xmlns:a16="http://schemas.microsoft.com/office/drawing/2014/main" id="{5DC758C9-09C5-436D-A297-FD22F5C116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</a:t>
            </a:r>
          </a:p>
        </p:txBody>
      </p:sp>
      <p:pic>
        <p:nvPicPr>
          <p:cNvPr id="25607" name="Picture 3" descr="b9.tiff                                                        001A45B3Macintosh HD                   BBA79A4C:">
            <a:extLst>
              <a:ext uri="{FF2B5EF4-FFF2-40B4-BE49-F238E27FC236}">
                <a16:creationId xmlns:a16="http://schemas.microsoft.com/office/drawing/2014/main" id="{A7C9560E-10CB-45CF-B07C-5ADB6A329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93900"/>
            <a:ext cx="91567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49AE87-7D56-4080-8C69-60D55FDD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64</a:t>
            </a:fld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2">
            <a:extLst>
              <a:ext uri="{FF2B5EF4-FFF2-40B4-BE49-F238E27FC236}">
                <a16:creationId xmlns:a16="http://schemas.microsoft.com/office/drawing/2014/main" id="{6D2A9536-9A96-4FBD-8168-666A12F0E7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Depth-first Forest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9CDAE7DE-2F49-488A-B532-9D295A2ABF7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Consider all edges </a:t>
            </a:r>
            <a:r>
              <a:rPr lang="en-US" altLang="en-US" i="1" dirty="0">
                <a:solidFill>
                  <a:srgbClr val="0B1196"/>
                </a:solidFill>
              </a:rPr>
              <a:t>(p(u), u)</a:t>
            </a:r>
          </a:p>
          <a:p>
            <a:pPr lvl="1" eaLnBrk="1" hangingPunct="1"/>
            <a:r>
              <a:rPr lang="en-US" altLang="en-US" dirty="0"/>
              <a:t>When it happens: p(u) is grey, u is white</a:t>
            </a:r>
          </a:p>
          <a:p>
            <a:pPr lvl="1" eaLnBrk="1" hangingPunct="1"/>
            <a:r>
              <a:rPr lang="en-US" altLang="en-US" dirty="0"/>
              <a:t>A forest, called Depth-first forest</a:t>
            </a:r>
          </a:p>
          <a:p>
            <a:pPr lvl="1" eaLnBrk="1" hangingPunct="1"/>
            <a:r>
              <a:rPr lang="en-US" altLang="en-US" dirty="0"/>
              <a:t>Depends on the order of vertices</a:t>
            </a:r>
          </a:p>
          <a:p>
            <a:pPr lvl="1" eaLnBrk="1" hangingPunct="1"/>
            <a:r>
              <a:rPr lang="en-US" altLang="en-US" dirty="0"/>
              <a:t>Example from previous page</a:t>
            </a:r>
          </a:p>
          <a:p>
            <a:pPr lvl="1" eaLnBrk="1" hangingPunct="1"/>
            <a:endParaRPr lang="en-US" altLang="en-US" i="1" dirty="0">
              <a:solidFill>
                <a:srgbClr val="0B1196"/>
              </a:solidFill>
            </a:endParaRPr>
          </a:p>
          <a:p>
            <a:pPr eaLnBrk="1" hangingPunct="1"/>
            <a:r>
              <a:rPr lang="en-US" altLang="en-US" dirty="0"/>
              <a:t>Property:</a:t>
            </a:r>
          </a:p>
          <a:p>
            <a:pPr lvl="1" eaLnBrk="1" hangingPunct="1"/>
            <a:r>
              <a:rPr lang="en-US" altLang="en-US" dirty="0"/>
              <a:t>Start (finish) time for each tree: same order as if we visit nodes in pre-order (post-order) tree walk</a:t>
            </a:r>
            <a:endParaRPr lang="en-US" altLang="en-US" i="1" dirty="0">
              <a:solidFill>
                <a:srgbClr val="0B1196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62D667-945F-4204-9D2F-2A29289E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65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2">
            <a:extLst>
              <a:ext uri="{FF2B5EF4-FFF2-40B4-BE49-F238E27FC236}">
                <a16:creationId xmlns:a16="http://schemas.microsoft.com/office/drawing/2014/main" id="{378BDE1C-41D0-4D75-A172-71E1DFEE2BE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Properties of DFS	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657F0CBF-F530-46D7-A7B2-9E1DD0D13C9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Parenthesis Theorem: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Any two nodes </a:t>
            </a:r>
            <a:r>
              <a:rPr lang="en-US" altLang="en-US" i="1" dirty="0">
                <a:solidFill>
                  <a:srgbClr val="1C1C56"/>
                </a:solidFill>
              </a:rPr>
              <a:t>u</a:t>
            </a:r>
            <a:r>
              <a:rPr lang="en-US" altLang="en-US" dirty="0"/>
              <a:t> and </a:t>
            </a:r>
            <a:r>
              <a:rPr lang="en-US" altLang="en-US" i="1" dirty="0">
                <a:solidFill>
                  <a:srgbClr val="1C1C56"/>
                </a:solidFill>
              </a:rPr>
              <a:t>v</a:t>
            </a:r>
            <a:r>
              <a:rPr lang="en-US" altLang="en-US" dirty="0"/>
              <a:t>, one of the following 3 cases: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(1) </a:t>
            </a:r>
            <a:r>
              <a:rPr lang="en-US" altLang="en-US" i="1" dirty="0">
                <a:solidFill>
                  <a:srgbClr val="1C1C56"/>
                </a:solidFill>
              </a:rPr>
              <a:t>u</a:t>
            </a:r>
            <a:r>
              <a:rPr lang="en-US" altLang="en-US" dirty="0"/>
              <a:t> is descendant of </a:t>
            </a:r>
            <a:r>
              <a:rPr lang="en-US" altLang="en-US" i="1" dirty="0">
                <a:solidFill>
                  <a:srgbClr val="1C1C56"/>
                </a:solidFill>
              </a:rPr>
              <a:t>v</a:t>
            </a:r>
            <a:r>
              <a:rPr lang="en-US" altLang="en-US" dirty="0"/>
              <a:t>, and </a:t>
            </a:r>
            <a:r>
              <a:rPr lang="en-US" altLang="en-US" i="1" dirty="0">
                <a:solidFill>
                  <a:srgbClr val="0B1196"/>
                </a:solidFill>
              </a:rPr>
              <a:t>d[v] &lt; d[u] &lt; f[u] &lt; f[v]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(2) </a:t>
            </a:r>
            <a:r>
              <a:rPr lang="en-US" altLang="en-US" i="1" dirty="0">
                <a:solidFill>
                  <a:srgbClr val="1C1C56"/>
                </a:solidFill>
              </a:rPr>
              <a:t>v</a:t>
            </a:r>
            <a:r>
              <a:rPr lang="en-US" altLang="en-US" dirty="0"/>
              <a:t> is descendant of </a:t>
            </a:r>
            <a:r>
              <a:rPr lang="en-US" altLang="en-US" i="1" dirty="0">
                <a:solidFill>
                  <a:srgbClr val="1C1C56"/>
                </a:solidFill>
              </a:rPr>
              <a:t>u</a:t>
            </a:r>
            <a:r>
              <a:rPr lang="en-US" altLang="en-US" dirty="0"/>
              <a:t>, and </a:t>
            </a:r>
            <a:r>
              <a:rPr lang="en-US" altLang="en-US" i="1" dirty="0">
                <a:solidFill>
                  <a:srgbClr val="0B1196"/>
                </a:solidFill>
              </a:rPr>
              <a:t>d[u] &lt; d[v] &lt; f[v] &lt; f[u]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(3) </a:t>
            </a:r>
            <a:r>
              <a:rPr lang="en-US" altLang="en-US" i="1" dirty="0">
                <a:solidFill>
                  <a:srgbClr val="1C1C56"/>
                </a:solidFill>
              </a:rPr>
              <a:t>u</a:t>
            </a:r>
            <a:r>
              <a:rPr lang="en-US" altLang="en-US" dirty="0"/>
              <a:t> is not descendant of </a:t>
            </a:r>
            <a:r>
              <a:rPr lang="en-US" altLang="en-US" i="1" dirty="0">
                <a:solidFill>
                  <a:srgbClr val="1C1C56"/>
                </a:solidFill>
              </a:rPr>
              <a:t>v</a:t>
            </a:r>
            <a:r>
              <a:rPr lang="en-US" altLang="en-US" dirty="0"/>
              <a:t>, neither is </a:t>
            </a:r>
            <a:r>
              <a:rPr lang="en-US" altLang="en-US" i="1" dirty="0">
                <a:solidFill>
                  <a:srgbClr val="1C1C56"/>
                </a:solidFill>
              </a:rPr>
              <a:t>v</a:t>
            </a:r>
            <a:r>
              <a:rPr lang="en-US" altLang="en-US" dirty="0"/>
              <a:t> a descendant of </a:t>
            </a:r>
            <a:r>
              <a:rPr lang="en-US" altLang="en-US" i="1" dirty="0">
                <a:solidFill>
                  <a:srgbClr val="1C1C56"/>
                </a:solidFill>
              </a:rPr>
              <a:t>u</a:t>
            </a:r>
            <a:r>
              <a:rPr lang="en-US" altLang="en-US" dirty="0"/>
              <a:t>, and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    </a:t>
            </a:r>
            <a:r>
              <a:rPr lang="en-US" altLang="en-US" i="1" dirty="0">
                <a:solidFill>
                  <a:srgbClr val="0B1196"/>
                </a:solidFill>
              </a:rPr>
              <a:t>d[u] &lt; f[u] &lt; d[v] &lt; f[v]</a:t>
            </a:r>
            <a:r>
              <a:rPr lang="en-US" altLang="en-US" dirty="0"/>
              <a:t> or </a:t>
            </a:r>
            <a:r>
              <a:rPr lang="en-US" altLang="en-US" i="1" dirty="0">
                <a:solidFill>
                  <a:srgbClr val="0B1196"/>
                </a:solidFill>
              </a:rPr>
              <a:t>d[v] &lt; f[v] &lt; d[u] &lt; f[u]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>
                <a:solidFill>
                  <a:srgbClr val="1C1C56"/>
                </a:solidFill>
              </a:rPr>
              <a:t>u</a:t>
            </a:r>
            <a:r>
              <a:rPr lang="en-US" altLang="en-US" dirty="0"/>
              <a:t> is descendant of </a:t>
            </a:r>
            <a:r>
              <a:rPr lang="en-US" altLang="en-US" i="1" dirty="0">
                <a:solidFill>
                  <a:srgbClr val="1C1C56"/>
                </a:solidFill>
              </a:rPr>
              <a:t>v</a:t>
            </a:r>
            <a:r>
              <a:rPr lang="en-US" altLang="en-US" dirty="0"/>
              <a:t> </a:t>
            </a:r>
            <a:r>
              <a:rPr lang="en-US" altLang="en-US" dirty="0" err="1"/>
              <a:t>iff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0B1196"/>
                </a:solidFill>
              </a:rPr>
              <a:t>d[v] &lt; d[u] &lt; f[u] &lt; f[v]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White-path Theorem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i="1" dirty="0">
                <a:solidFill>
                  <a:srgbClr val="1C1C56"/>
                </a:solidFill>
              </a:rPr>
              <a:t>u</a:t>
            </a:r>
            <a:r>
              <a:rPr lang="en-US" altLang="en-US" dirty="0"/>
              <a:t> is descendant of </a:t>
            </a:r>
            <a:r>
              <a:rPr lang="en-US" altLang="en-US" i="1" dirty="0">
                <a:solidFill>
                  <a:srgbClr val="1C1C56"/>
                </a:solidFill>
              </a:rPr>
              <a:t>v</a:t>
            </a:r>
            <a:r>
              <a:rPr lang="en-US" altLang="en-US" dirty="0"/>
              <a:t> </a:t>
            </a:r>
            <a:r>
              <a:rPr lang="en-US" altLang="en-US" dirty="0" err="1"/>
              <a:t>iff</a:t>
            </a:r>
            <a:r>
              <a:rPr lang="en-US" altLang="en-US" dirty="0"/>
              <a:t> at the time of </a:t>
            </a:r>
            <a:r>
              <a:rPr lang="en-US" altLang="en-US" i="1" dirty="0">
                <a:solidFill>
                  <a:srgbClr val="1C1C56"/>
                </a:solidFill>
              </a:rPr>
              <a:t>d[v]</a:t>
            </a:r>
            <a:r>
              <a:rPr lang="en-US" altLang="en-US" dirty="0"/>
              <a:t>, there is a all white path from </a:t>
            </a:r>
            <a:r>
              <a:rPr lang="en-US" altLang="en-US" i="1" dirty="0">
                <a:solidFill>
                  <a:srgbClr val="1C1C56"/>
                </a:solidFill>
              </a:rPr>
              <a:t>v</a:t>
            </a:r>
            <a:r>
              <a:rPr lang="en-US" altLang="en-US" dirty="0"/>
              <a:t> to </a:t>
            </a:r>
            <a:r>
              <a:rPr lang="en-US" altLang="en-US" i="1" dirty="0">
                <a:solidFill>
                  <a:srgbClr val="1C1C56"/>
                </a:solidFill>
              </a:rPr>
              <a:t>u</a:t>
            </a:r>
            <a:r>
              <a:rPr lang="en-US" altLang="en-US" dirty="0"/>
              <a:t>.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E7AD4B-BBAB-4E8C-9D47-DF07C24C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2">
            <a:extLst>
              <a:ext uri="{FF2B5EF4-FFF2-40B4-BE49-F238E27FC236}">
                <a16:creationId xmlns:a16="http://schemas.microsoft.com/office/drawing/2014/main" id="{B263F8B7-40EE-45F3-8234-92056A1ABF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Classification of Edges</a:t>
            </a:r>
          </a:p>
        </p:txBody>
      </p:sp>
      <p:sp>
        <p:nvSpPr>
          <p:cNvPr id="28679" name="Rectangle 3">
            <a:extLst>
              <a:ext uri="{FF2B5EF4-FFF2-40B4-BE49-F238E27FC236}">
                <a16:creationId xmlns:a16="http://schemas.microsoft.com/office/drawing/2014/main" id="{25F6687F-8C8B-40EB-905B-4765AF5344B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44500" y="12319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/>
              <a:t>Four types of an edge (u,v)</a:t>
            </a:r>
          </a:p>
          <a:p>
            <a:pPr lvl="1" eaLnBrk="1" hangingPunct="1"/>
            <a:r>
              <a:rPr lang="en-US" altLang="en-US"/>
              <a:t>Tree edge:  Edge (</a:t>
            </a:r>
            <a:r>
              <a:rPr lang="en-US" altLang="en-US" i="1"/>
              <a:t>u</a:t>
            </a:r>
            <a:r>
              <a:rPr lang="en-US" altLang="en-US"/>
              <a:t>, </a:t>
            </a:r>
            <a:r>
              <a:rPr lang="en-US" altLang="en-US" i="1"/>
              <a:t>v</a:t>
            </a:r>
            <a:r>
              <a:rPr lang="en-US" altLang="en-US"/>
              <a:t>) is a tree edge if </a:t>
            </a:r>
            <a:r>
              <a:rPr lang="en-US" altLang="en-US" i="1"/>
              <a:t>v </a:t>
            </a:r>
            <a:r>
              <a:rPr lang="en-US" altLang="en-US"/>
              <a:t>was first discovered by exploring edge (</a:t>
            </a:r>
            <a:r>
              <a:rPr lang="en-US" altLang="en-US" i="1"/>
              <a:t>u</a:t>
            </a:r>
            <a:r>
              <a:rPr lang="en-US" altLang="en-US"/>
              <a:t>, </a:t>
            </a:r>
            <a:r>
              <a:rPr lang="en-US" altLang="en-US" i="1"/>
              <a:t>v</a:t>
            </a:r>
            <a:r>
              <a:rPr lang="en-US" altLang="en-US"/>
              <a:t>).</a:t>
            </a:r>
          </a:p>
          <a:p>
            <a:pPr lvl="1" eaLnBrk="1" hangingPunct="1"/>
            <a:r>
              <a:rPr lang="en-US" altLang="en-US"/>
              <a:t>Non-tree edges:</a:t>
            </a:r>
          </a:p>
          <a:p>
            <a:pPr lvl="2" eaLnBrk="1" hangingPunct="1"/>
            <a:r>
              <a:rPr lang="en-US" altLang="en-US"/>
              <a:t>Back edge: u is descendant of v – self-loops</a:t>
            </a:r>
          </a:p>
          <a:p>
            <a:pPr lvl="2" eaLnBrk="1" hangingPunct="1"/>
            <a:r>
              <a:rPr lang="en-US" altLang="en-US"/>
              <a:t>Forward edge: v is descendent of u </a:t>
            </a:r>
          </a:p>
          <a:p>
            <a:pPr lvl="2" eaLnBrk="1" hangingPunct="1"/>
            <a:r>
              <a:rPr lang="en-US" altLang="en-US"/>
              <a:t>Cross edge: others </a:t>
            </a:r>
          </a:p>
          <a:p>
            <a:pPr lvl="1" eaLnBrk="1" hangingPunct="1"/>
            <a:r>
              <a:rPr lang="en-US" altLang="en-US"/>
              <a:t>Distinguish by the color of v</a:t>
            </a:r>
          </a:p>
          <a:p>
            <a:pPr lvl="2" eaLnBrk="1" hangingPunct="1"/>
            <a:r>
              <a:rPr lang="en-US" altLang="en-US"/>
              <a:t>Other than cross &amp; forward edges</a:t>
            </a:r>
          </a:p>
          <a:p>
            <a:pPr eaLnBrk="1" hangingPunct="1"/>
            <a:r>
              <a:rPr lang="en-US" altLang="en-US"/>
              <a:t>Example</a:t>
            </a:r>
          </a:p>
        </p:txBody>
      </p:sp>
      <p:grpSp>
        <p:nvGrpSpPr>
          <p:cNvPr id="2" name="Group 36">
            <a:extLst>
              <a:ext uri="{FF2B5EF4-FFF2-40B4-BE49-F238E27FC236}">
                <a16:creationId xmlns:a16="http://schemas.microsoft.com/office/drawing/2014/main" id="{548E496B-FF2F-48E9-B6BF-3E50C53BA310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4953000"/>
            <a:ext cx="1295400" cy="990600"/>
            <a:chOff x="3888" y="2208"/>
            <a:chExt cx="816" cy="624"/>
          </a:xfrm>
        </p:grpSpPr>
        <p:sp>
          <p:nvSpPr>
            <p:cNvPr id="28713" name="Line 33">
              <a:extLst>
                <a:ext uri="{FF2B5EF4-FFF2-40B4-BE49-F238E27FC236}">
                  <a16:creationId xmlns:a16="http://schemas.microsoft.com/office/drawing/2014/main" id="{7B843D32-5001-4447-9A8F-2439A1C080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68" y="2208"/>
              <a:ext cx="336" cy="288"/>
            </a:xfrm>
            <a:prstGeom prst="line">
              <a:avLst/>
            </a:prstGeom>
            <a:noFill/>
            <a:ln w="63500">
              <a:solidFill>
                <a:srgbClr val="1CB0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Line 34">
              <a:extLst>
                <a:ext uri="{FF2B5EF4-FFF2-40B4-BE49-F238E27FC236}">
                  <a16:creationId xmlns:a16="http://schemas.microsoft.com/office/drawing/2014/main" id="{FE706C01-85A0-4A49-AE3A-B92D44DBCF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8" y="2640"/>
              <a:ext cx="288" cy="192"/>
            </a:xfrm>
            <a:prstGeom prst="line">
              <a:avLst/>
            </a:prstGeom>
            <a:noFill/>
            <a:ln w="63500">
              <a:solidFill>
                <a:srgbClr val="1CB0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Line 35">
              <a:extLst>
                <a:ext uri="{FF2B5EF4-FFF2-40B4-BE49-F238E27FC236}">
                  <a16:creationId xmlns:a16="http://schemas.microsoft.com/office/drawing/2014/main" id="{8C74ED76-1049-4FE1-BD70-4F59D7DB8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2688"/>
              <a:ext cx="384" cy="144"/>
            </a:xfrm>
            <a:prstGeom prst="line">
              <a:avLst/>
            </a:prstGeom>
            <a:noFill/>
            <a:ln w="63500">
              <a:solidFill>
                <a:srgbClr val="1CB0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9">
            <a:extLst>
              <a:ext uri="{FF2B5EF4-FFF2-40B4-BE49-F238E27FC236}">
                <a16:creationId xmlns:a16="http://schemas.microsoft.com/office/drawing/2014/main" id="{200C34C6-4361-4C30-AE67-F7027187E3BE}"/>
              </a:ext>
            </a:extLst>
          </p:cNvPr>
          <p:cNvGrpSpPr>
            <a:grpSpLocks/>
          </p:cNvGrpSpPr>
          <p:nvPr/>
        </p:nvGrpSpPr>
        <p:grpSpPr bwMode="auto">
          <a:xfrm>
            <a:off x="5080000" y="3721100"/>
            <a:ext cx="3429000" cy="2667000"/>
            <a:chOff x="2496" y="2544"/>
            <a:chExt cx="2160" cy="1680"/>
          </a:xfrm>
        </p:grpSpPr>
        <p:grpSp>
          <p:nvGrpSpPr>
            <p:cNvPr id="28689" name="Group 28">
              <a:extLst>
                <a:ext uri="{FF2B5EF4-FFF2-40B4-BE49-F238E27FC236}">
                  <a16:creationId xmlns:a16="http://schemas.microsoft.com/office/drawing/2014/main" id="{22EEEC3B-E154-4564-89ED-F982B56EDD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544"/>
              <a:ext cx="2160" cy="1680"/>
              <a:chOff x="2832" y="1440"/>
              <a:chExt cx="2160" cy="1680"/>
            </a:xfrm>
          </p:grpSpPr>
          <p:sp>
            <p:nvSpPr>
              <p:cNvPr id="28691" name="Oval 4">
                <a:extLst>
                  <a:ext uri="{FF2B5EF4-FFF2-40B4-BE49-F238E27FC236}">
                    <a16:creationId xmlns:a16="http://schemas.microsoft.com/office/drawing/2014/main" id="{1F17B9B0-CD54-4E03-8C5A-B074C84F4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1440"/>
                <a:ext cx="240" cy="240"/>
              </a:xfrm>
              <a:prstGeom prst="ellipse">
                <a:avLst/>
              </a:prstGeom>
              <a:solidFill>
                <a:srgbClr val="FFCC99">
                  <a:alpha val="47842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i="1">
                    <a:latin typeface="Times" panose="02020603050405020304" pitchFamily="18" charset="0"/>
                  </a:rPr>
                  <a:t>b</a:t>
                </a:r>
              </a:p>
            </p:txBody>
          </p:sp>
          <p:sp>
            <p:nvSpPr>
              <p:cNvPr id="28692" name="Oval 5">
                <a:extLst>
                  <a:ext uri="{FF2B5EF4-FFF2-40B4-BE49-F238E27FC236}">
                    <a16:creationId xmlns:a16="http://schemas.microsoft.com/office/drawing/2014/main" id="{2FF501F0-97CC-4222-8ED8-DA616C664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240" cy="240"/>
              </a:xfrm>
              <a:prstGeom prst="ellipse">
                <a:avLst/>
              </a:prstGeom>
              <a:solidFill>
                <a:srgbClr val="FFCC99">
                  <a:alpha val="47842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i="1">
                    <a:latin typeface="Times" panose="02020603050405020304" pitchFamily="18" charset="0"/>
                  </a:rPr>
                  <a:t>d</a:t>
                </a:r>
              </a:p>
            </p:txBody>
          </p:sp>
          <p:sp>
            <p:nvSpPr>
              <p:cNvPr id="28693" name="Oval 6">
                <a:extLst>
                  <a:ext uri="{FF2B5EF4-FFF2-40B4-BE49-F238E27FC236}">
                    <a16:creationId xmlns:a16="http://schemas.microsoft.com/office/drawing/2014/main" id="{DFF82E6E-687E-4AFE-85BD-8BE4D55D1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1872"/>
                <a:ext cx="240" cy="240"/>
              </a:xfrm>
              <a:prstGeom prst="ellipse">
                <a:avLst/>
              </a:prstGeom>
              <a:solidFill>
                <a:srgbClr val="FFCC99">
                  <a:alpha val="47842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i="1">
                    <a:latin typeface="Times" panose="02020603050405020304" pitchFamily="18" charset="0"/>
                  </a:rPr>
                  <a:t>c</a:t>
                </a:r>
              </a:p>
            </p:txBody>
          </p:sp>
          <p:sp>
            <p:nvSpPr>
              <p:cNvPr id="28694" name="Oval 7">
                <a:extLst>
                  <a:ext uri="{FF2B5EF4-FFF2-40B4-BE49-F238E27FC236}">
                    <a16:creationId xmlns:a16="http://schemas.microsoft.com/office/drawing/2014/main" id="{1434F00E-723F-47AC-9EF8-C808669135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2304"/>
                <a:ext cx="240" cy="240"/>
              </a:xfrm>
              <a:prstGeom prst="ellipse">
                <a:avLst/>
              </a:prstGeom>
              <a:solidFill>
                <a:srgbClr val="FFCC99">
                  <a:alpha val="47842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i="1">
                    <a:latin typeface="Times" panose="02020603050405020304" pitchFamily="18" charset="0"/>
                  </a:rPr>
                  <a:t>e</a:t>
                </a:r>
              </a:p>
            </p:txBody>
          </p:sp>
          <p:sp>
            <p:nvSpPr>
              <p:cNvPr id="28695" name="Oval 8">
                <a:extLst>
                  <a:ext uri="{FF2B5EF4-FFF2-40B4-BE49-F238E27FC236}">
                    <a16:creationId xmlns:a16="http://schemas.microsoft.com/office/drawing/2014/main" id="{853E5294-D954-43C3-B4FC-E2594C0F7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6" y="2832"/>
                <a:ext cx="240" cy="240"/>
              </a:xfrm>
              <a:prstGeom prst="ellipse">
                <a:avLst/>
              </a:prstGeom>
              <a:solidFill>
                <a:srgbClr val="FFCC99">
                  <a:alpha val="47842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i="1">
                    <a:latin typeface="Times" panose="02020603050405020304" pitchFamily="18" charset="0"/>
                  </a:rPr>
                  <a:t>f</a:t>
                </a:r>
              </a:p>
            </p:txBody>
          </p:sp>
          <p:sp>
            <p:nvSpPr>
              <p:cNvPr id="28696" name="Oval 9">
                <a:extLst>
                  <a:ext uri="{FF2B5EF4-FFF2-40B4-BE49-F238E27FC236}">
                    <a16:creationId xmlns:a16="http://schemas.microsoft.com/office/drawing/2014/main" id="{AA0E6B17-1376-44AA-90CC-D16E17FFC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2880"/>
                <a:ext cx="240" cy="240"/>
              </a:xfrm>
              <a:prstGeom prst="ellipse">
                <a:avLst/>
              </a:prstGeom>
              <a:solidFill>
                <a:srgbClr val="FFCC99">
                  <a:alpha val="47842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i="1">
                    <a:latin typeface="Times" panose="02020603050405020304" pitchFamily="18" charset="0"/>
                  </a:rPr>
                  <a:t>g</a:t>
                </a:r>
              </a:p>
            </p:txBody>
          </p:sp>
          <p:sp>
            <p:nvSpPr>
              <p:cNvPr id="28697" name="Oval 10">
                <a:extLst>
                  <a:ext uri="{FF2B5EF4-FFF2-40B4-BE49-F238E27FC236}">
                    <a16:creationId xmlns:a16="http://schemas.microsoft.com/office/drawing/2014/main" id="{141BDB70-86A3-4AC7-BD7D-F13EFDA63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496"/>
                <a:ext cx="240" cy="240"/>
              </a:xfrm>
              <a:prstGeom prst="ellipse">
                <a:avLst/>
              </a:prstGeom>
              <a:solidFill>
                <a:srgbClr val="FFCC99">
                  <a:alpha val="47842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i="1">
                    <a:latin typeface="Times" panose="02020603050405020304" pitchFamily="18" charset="0"/>
                  </a:rPr>
                  <a:t>h</a:t>
                </a:r>
              </a:p>
            </p:txBody>
          </p:sp>
          <p:sp>
            <p:nvSpPr>
              <p:cNvPr id="28698" name="Oval 11">
                <a:extLst>
                  <a:ext uri="{FF2B5EF4-FFF2-40B4-BE49-F238E27FC236}">
                    <a16:creationId xmlns:a16="http://schemas.microsoft.com/office/drawing/2014/main" id="{51F11BB1-0666-4AC2-BC52-1B77179B3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240" cy="240"/>
              </a:xfrm>
              <a:prstGeom prst="ellipse">
                <a:avLst/>
              </a:prstGeom>
              <a:solidFill>
                <a:srgbClr val="FFCC99">
                  <a:alpha val="47842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i="1">
                    <a:latin typeface="Times" panose="02020603050405020304" pitchFamily="18" charset="0"/>
                  </a:rPr>
                  <a:t>j</a:t>
                </a:r>
              </a:p>
            </p:txBody>
          </p:sp>
          <p:sp>
            <p:nvSpPr>
              <p:cNvPr id="28699" name="Oval 12">
                <a:extLst>
                  <a:ext uri="{FF2B5EF4-FFF2-40B4-BE49-F238E27FC236}">
                    <a16:creationId xmlns:a16="http://schemas.microsoft.com/office/drawing/2014/main" id="{B5FD75CC-A8B5-4856-A2E9-942E5BDE0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240" cy="240"/>
              </a:xfrm>
              <a:prstGeom prst="ellipse">
                <a:avLst/>
              </a:prstGeom>
              <a:solidFill>
                <a:srgbClr val="FFCC99">
                  <a:alpha val="47842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i="1">
                    <a:latin typeface="Times" panose="02020603050405020304" pitchFamily="18" charset="0"/>
                  </a:rPr>
                  <a:t>a</a:t>
                </a:r>
              </a:p>
            </p:txBody>
          </p:sp>
          <p:sp>
            <p:nvSpPr>
              <p:cNvPr id="28700" name="Oval 13">
                <a:extLst>
                  <a:ext uri="{FF2B5EF4-FFF2-40B4-BE49-F238E27FC236}">
                    <a16:creationId xmlns:a16="http://schemas.microsoft.com/office/drawing/2014/main" id="{FCABF944-3037-45B5-BE51-64C02E7CD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2832"/>
                <a:ext cx="240" cy="240"/>
              </a:xfrm>
              <a:prstGeom prst="ellipse">
                <a:avLst/>
              </a:prstGeom>
              <a:solidFill>
                <a:srgbClr val="FFCC99">
                  <a:alpha val="47842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i="1">
                    <a:latin typeface="Times" panose="02020603050405020304" pitchFamily="18" charset="0"/>
                  </a:rPr>
                  <a:t>k</a:t>
                </a:r>
              </a:p>
            </p:txBody>
          </p:sp>
          <p:sp>
            <p:nvSpPr>
              <p:cNvPr id="28701" name="Line 14">
                <a:extLst>
                  <a:ext uri="{FF2B5EF4-FFF2-40B4-BE49-F238E27FC236}">
                    <a16:creationId xmlns:a16="http://schemas.microsoft.com/office/drawing/2014/main" id="{740066D4-FDF9-4C7F-8DD4-A470008C5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6" y="1632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2" name="Line 15">
                <a:extLst>
                  <a:ext uri="{FF2B5EF4-FFF2-40B4-BE49-F238E27FC236}">
                    <a16:creationId xmlns:a16="http://schemas.microsoft.com/office/drawing/2014/main" id="{2A4A5981-7A0E-4BF3-9D23-4C40C39170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24" y="2064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3" name="Line 16">
                <a:extLst>
                  <a:ext uri="{FF2B5EF4-FFF2-40B4-BE49-F238E27FC236}">
                    <a16:creationId xmlns:a16="http://schemas.microsoft.com/office/drawing/2014/main" id="{27CBC76A-1144-4D3E-9706-B41521B90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8" y="2544"/>
                <a:ext cx="14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4" name="Line 17">
                <a:extLst>
                  <a:ext uri="{FF2B5EF4-FFF2-40B4-BE49-F238E27FC236}">
                    <a16:creationId xmlns:a16="http://schemas.microsoft.com/office/drawing/2014/main" id="{973AA78C-7578-4AD1-9DB6-5211F48844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8" y="1632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5" name="Line 18">
                <a:extLst>
                  <a:ext uri="{FF2B5EF4-FFF2-40B4-BE49-F238E27FC236}">
                    <a16:creationId xmlns:a16="http://schemas.microsoft.com/office/drawing/2014/main" id="{9E89E31B-4C42-453D-8233-B6221F7F4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20" y="2112"/>
                <a:ext cx="960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6" name="Line 19">
                <a:extLst>
                  <a:ext uri="{FF2B5EF4-FFF2-40B4-BE49-F238E27FC236}">
                    <a16:creationId xmlns:a16="http://schemas.microsoft.com/office/drawing/2014/main" id="{6B8ED1E7-875B-4139-A479-FFA136EB7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0" y="2208"/>
                <a:ext cx="384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7" name="Line 20">
                <a:extLst>
                  <a:ext uri="{FF2B5EF4-FFF2-40B4-BE49-F238E27FC236}">
                    <a16:creationId xmlns:a16="http://schemas.microsoft.com/office/drawing/2014/main" id="{A4042F4E-1C18-4485-9ED3-92D10A4A9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76" y="2016"/>
                <a:ext cx="43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8" name="Line 21">
                <a:extLst>
                  <a:ext uri="{FF2B5EF4-FFF2-40B4-BE49-F238E27FC236}">
                    <a16:creationId xmlns:a16="http://schemas.microsoft.com/office/drawing/2014/main" id="{59C3F327-65BD-49BB-A8F6-D0453CFDF9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320" y="2688"/>
                <a:ext cx="48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9" name="Line 22">
                <a:extLst>
                  <a:ext uri="{FF2B5EF4-FFF2-40B4-BE49-F238E27FC236}">
                    <a16:creationId xmlns:a16="http://schemas.microsoft.com/office/drawing/2014/main" id="{0349E156-F324-435A-95AD-2353E75FB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00" y="2256"/>
                <a:ext cx="4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0" name="Line 23">
                <a:extLst>
                  <a:ext uri="{FF2B5EF4-FFF2-40B4-BE49-F238E27FC236}">
                    <a16:creationId xmlns:a16="http://schemas.microsoft.com/office/drawing/2014/main" id="{96112FC4-C339-44DB-A107-13BDA6128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0" y="2688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1" name="Line 24">
                <a:extLst>
                  <a:ext uri="{FF2B5EF4-FFF2-40B4-BE49-F238E27FC236}">
                    <a16:creationId xmlns:a16="http://schemas.microsoft.com/office/drawing/2014/main" id="{1FF5478A-34D9-4A3C-BCFD-D6109E2A8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8" y="153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2" name="Line 25">
                <a:extLst>
                  <a:ext uri="{FF2B5EF4-FFF2-40B4-BE49-F238E27FC236}">
                    <a16:creationId xmlns:a16="http://schemas.microsoft.com/office/drawing/2014/main" id="{61BC243E-42BE-45CA-AF77-BC7E6E5E2A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1632"/>
                <a:ext cx="144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90" name="Line 38">
              <a:extLst>
                <a:ext uri="{FF2B5EF4-FFF2-40B4-BE49-F238E27FC236}">
                  <a16:creationId xmlns:a16="http://schemas.microsoft.com/office/drawing/2014/main" id="{248519E7-017B-4E89-9DD6-406C707662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4" y="3216"/>
              <a:ext cx="19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3">
            <a:extLst>
              <a:ext uri="{FF2B5EF4-FFF2-40B4-BE49-F238E27FC236}">
                <a16:creationId xmlns:a16="http://schemas.microsoft.com/office/drawing/2014/main" id="{87F72C41-8CFD-4251-9532-7159AF2C0A34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886200"/>
            <a:ext cx="1752600" cy="1905000"/>
            <a:chOff x="2256" y="2736"/>
            <a:chExt cx="1104" cy="1200"/>
          </a:xfrm>
        </p:grpSpPr>
        <p:grpSp>
          <p:nvGrpSpPr>
            <p:cNvPr id="28683" name="Group 40">
              <a:extLst>
                <a:ext uri="{FF2B5EF4-FFF2-40B4-BE49-F238E27FC236}">
                  <a16:creationId xmlns:a16="http://schemas.microsoft.com/office/drawing/2014/main" id="{D370FA75-26B9-45FC-ADF3-0FA04CCB95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2832"/>
              <a:ext cx="1104" cy="1104"/>
              <a:chOff x="1248" y="3024"/>
              <a:chExt cx="1104" cy="1104"/>
            </a:xfrm>
          </p:grpSpPr>
          <p:sp>
            <p:nvSpPr>
              <p:cNvPr id="28686" name="Line 30">
                <a:extLst>
                  <a:ext uri="{FF2B5EF4-FFF2-40B4-BE49-F238E27FC236}">
                    <a16:creationId xmlns:a16="http://schemas.microsoft.com/office/drawing/2014/main" id="{5359D595-BAF2-4936-9499-E57915DE35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40" y="3456"/>
                <a:ext cx="192" cy="192"/>
              </a:xfrm>
              <a:prstGeom prst="line">
                <a:avLst/>
              </a:prstGeom>
              <a:noFill/>
              <a:ln w="63500">
                <a:solidFill>
                  <a:srgbClr val="1CB02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7" name="Line 31">
                <a:extLst>
                  <a:ext uri="{FF2B5EF4-FFF2-40B4-BE49-F238E27FC236}">
                    <a16:creationId xmlns:a16="http://schemas.microsoft.com/office/drawing/2014/main" id="{606C1A9C-4F87-4580-8FD8-B718E6E1E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3888"/>
                <a:ext cx="144" cy="240"/>
              </a:xfrm>
              <a:prstGeom prst="line">
                <a:avLst/>
              </a:prstGeom>
              <a:noFill/>
              <a:ln w="63500">
                <a:solidFill>
                  <a:srgbClr val="1CB02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8" name="Line 32">
                <a:extLst>
                  <a:ext uri="{FF2B5EF4-FFF2-40B4-BE49-F238E27FC236}">
                    <a16:creationId xmlns:a16="http://schemas.microsoft.com/office/drawing/2014/main" id="{349D7A87-75A2-44DB-BA5C-5764CCF28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3024"/>
                <a:ext cx="96" cy="192"/>
              </a:xfrm>
              <a:prstGeom prst="line">
                <a:avLst/>
              </a:prstGeom>
              <a:noFill/>
              <a:ln w="63500">
                <a:solidFill>
                  <a:srgbClr val="1CB02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84" name="Line 41">
              <a:extLst>
                <a:ext uri="{FF2B5EF4-FFF2-40B4-BE49-F238E27FC236}">
                  <a16:creationId xmlns:a16="http://schemas.microsoft.com/office/drawing/2014/main" id="{320161F1-D289-455C-B4D3-002B9FE04F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832"/>
              <a:ext cx="144" cy="240"/>
            </a:xfrm>
            <a:prstGeom prst="line">
              <a:avLst/>
            </a:prstGeom>
            <a:noFill/>
            <a:ln w="57150">
              <a:solidFill>
                <a:srgbClr val="1CB0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Line 42">
              <a:extLst>
                <a:ext uri="{FF2B5EF4-FFF2-40B4-BE49-F238E27FC236}">
                  <a16:creationId xmlns:a16="http://schemas.microsoft.com/office/drawing/2014/main" id="{5C0DFDBE-74AE-448E-861A-D28298F8D3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736"/>
              <a:ext cx="432" cy="0"/>
            </a:xfrm>
            <a:prstGeom prst="line">
              <a:avLst/>
            </a:prstGeom>
            <a:noFill/>
            <a:ln w="57150">
              <a:solidFill>
                <a:srgbClr val="1CB02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5FC9B-B653-490B-82CB-F7812C3A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>
            <a:extLst>
              <a:ext uri="{FF2B5EF4-FFF2-40B4-BE49-F238E27FC236}">
                <a16:creationId xmlns:a16="http://schemas.microsoft.com/office/drawing/2014/main" id="{1C8B570B-AFC1-4077-8CE0-ACDB93B4E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Classification of Edges</a:t>
            </a:r>
            <a:endParaRPr lang="fr-FR" altLang="en-US"/>
          </a:p>
        </p:txBody>
      </p:sp>
      <p:sp>
        <p:nvSpPr>
          <p:cNvPr id="29702" name="Rectangle 3">
            <a:extLst>
              <a:ext uri="{FF2B5EF4-FFF2-40B4-BE49-F238E27FC236}">
                <a16:creationId xmlns:a16="http://schemas.microsoft.com/office/drawing/2014/main" id="{40953AFF-24C8-4285-A38F-B16EE606F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fr-FR" altLang="en-US"/>
              <a:t>An edge (</a:t>
            </a:r>
            <a:r>
              <a:rPr lang="fr-FR" altLang="en-US" i="1"/>
              <a:t>u</a:t>
            </a:r>
            <a:r>
              <a:rPr lang="fr-FR" altLang="en-US"/>
              <a:t>, </a:t>
            </a:r>
            <a:r>
              <a:rPr lang="fr-FR" altLang="en-US" i="1"/>
              <a:t>v</a:t>
            </a:r>
            <a:r>
              <a:rPr lang="fr-FR" altLang="en-US"/>
              <a:t>) is</a:t>
            </a:r>
          </a:p>
          <a:p>
            <a:pPr marL="914400" lvl="1" indent="-457200" eaLnBrk="1" hangingPunct="1">
              <a:buFont typeface="Wingdings" panose="05000000000000000000" pitchFamily="2" charset="2"/>
              <a:buAutoNum type="arabicPeriod"/>
            </a:pPr>
            <a:r>
              <a:rPr lang="fr-FR" altLang="en-US" i="1"/>
              <a:t>a tree edge or forward edge if and only if d[u] &lt; d[v] &lt; f[v] &lt; f[u],</a:t>
            </a:r>
          </a:p>
          <a:p>
            <a:pPr marL="914400" lvl="1" indent="-457200" eaLnBrk="1" hangingPunct="1">
              <a:buFont typeface="Wingdings" panose="05000000000000000000" pitchFamily="2" charset="2"/>
              <a:buAutoNum type="arabicPeriod"/>
            </a:pPr>
            <a:r>
              <a:rPr lang="fr-FR" altLang="en-US" i="1"/>
              <a:t>a back edge if and only if d[v] &lt; d[u] &lt; f[u] &lt; f[v], and</a:t>
            </a:r>
          </a:p>
          <a:p>
            <a:pPr marL="914400" lvl="1" indent="-457200" eaLnBrk="1" hangingPunct="1">
              <a:buFont typeface="Wingdings" panose="05000000000000000000" pitchFamily="2" charset="2"/>
              <a:buAutoNum type="arabicPeriod"/>
            </a:pPr>
            <a:r>
              <a:rPr lang="fr-FR" altLang="en-US" i="1"/>
              <a:t>a cross edge if and only if d[v] &lt; f[v] &lt; d[u] &lt; f[u].</a:t>
            </a:r>
          </a:p>
          <a:p>
            <a:pPr marL="533400" indent="-533400" eaLnBrk="1" hangingPunct="1"/>
            <a:endParaRPr lang="fr-FR" altLang="en-US" i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C28E8C-4478-42BF-9C27-2E417075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2">
            <a:extLst>
              <a:ext uri="{FF2B5EF4-FFF2-40B4-BE49-F238E27FC236}">
                <a16:creationId xmlns:a16="http://schemas.microsoft.com/office/drawing/2014/main" id="{DD4526CE-CE2D-4E74-AE9F-F1851EFFF7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Theorem</a:t>
            </a:r>
          </a:p>
        </p:txBody>
      </p:sp>
      <p:sp>
        <p:nvSpPr>
          <p:cNvPr id="30727" name="Rectangle 3">
            <a:extLst>
              <a:ext uri="{FF2B5EF4-FFF2-40B4-BE49-F238E27FC236}">
                <a16:creationId xmlns:a16="http://schemas.microsoft.com/office/drawing/2014/main" id="{19411514-8986-41EA-AB57-F00EE28E768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 a DFS of an undirected graph </a:t>
            </a:r>
            <a:r>
              <a:rPr lang="en-US" altLang="en-US" i="1">
                <a:solidFill>
                  <a:srgbClr val="0B1196"/>
                </a:solidFill>
              </a:rPr>
              <a:t>G</a:t>
            </a:r>
            <a:r>
              <a:rPr lang="en-US" altLang="en-US"/>
              <a:t>, every edge of </a:t>
            </a:r>
            <a:r>
              <a:rPr lang="en-US" altLang="en-US" i="1">
                <a:solidFill>
                  <a:srgbClr val="0B1196"/>
                </a:solidFill>
              </a:rPr>
              <a:t>G</a:t>
            </a:r>
            <a:r>
              <a:rPr lang="en-US" altLang="en-US"/>
              <a:t> is either a tree edge or a back edge. </a:t>
            </a:r>
          </a:p>
        </p:txBody>
      </p:sp>
      <p:grpSp>
        <p:nvGrpSpPr>
          <p:cNvPr id="30728" name="Group 29">
            <a:extLst>
              <a:ext uri="{FF2B5EF4-FFF2-40B4-BE49-F238E27FC236}">
                <a16:creationId xmlns:a16="http://schemas.microsoft.com/office/drawing/2014/main" id="{54A84393-D737-4DC5-89D7-7B6FFC57F718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971800"/>
            <a:ext cx="3429000" cy="2667000"/>
            <a:chOff x="1776" y="1872"/>
            <a:chExt cx="2160" cy="1680"/>
          </a:xfrm>
        </p:grpSpPr>
        <p:sp>
          <p:nvSpPr>
            <p:cNvPr id="30729" name="Oval 6">
              <a:extLst>
                <a:ext uri="{FF2B5EF4-FFF2-40B4-BE49-F238E27FC236}">
                  <a16:creationId xmlns:a16="http://schemas.microsoft.com/office/drawing/2014/main" id="{9654A4C3-9BF3-4B5B-911D-22EE266E5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1872"/>
              <a:ext cx="240" cy="240"/>
            </a:xfrm>
            <a:prstGeom prst="ellipse">
              <a:avLst/>
            </a:prstGeom>
            <a:solidFill>
              <a:srgbClr val="FFCC99">
                <a:alpha val="4784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b</a:t>
              </a:r>
            </a:p>
          </p:txBody>
        </p:sp>
        <p:sp>
          <p:nvSpPr>
            <p:cNvPr id="30730" name="Oval 7">
              <a:extLst>
                <a:ext uri="{FF2B5EF4-FFF2-40B4-BE49-F238E27FC236}">
                  <a16:creationId xmlns:a16="http://schemas.microsoft.com/office/drawing/2014/main" id="{3B43172E-AA11-4A5C-802B-55B459DE6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304"/>
              <a:ext cx="240" cy="240"/>
            </a:xfrm>
            <a:prstGeom prst="ellipse">
              <a:avLst/>
            </a:prstGeom>
            <a:solidFill>
              <a:srgbClr val="FFCC99">
                <a:alpha val="4784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d</a:t>
              </a:r>
            </a:p>
          </p:txBody>
        </p:sp>
        <p:sp>
          <p:nvSpPr>
            <p:cNvPr id="30731" name="Oval 8">
              <a:extLst>
                <a:ext uri="{FF2B5EF4-FFF2-40B4-BE49-F238E27FC236}">
                  <a16:creationId xmlns:a16="http://schemas.microsoft.com/office/drawing/2014/main" id="{A921BFA1-9FBE-43CD-8CC0-66490E4A3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304"/>
              <a:ext cx="240" cy="240"/>
            </a:xfrm>
            <a:prstGeom prst="ellipse">
              <a:avLst/>
            </a:prstGeom>
            <a:solidFill>
              <a:srgbClr val="FFCC99">
                <a:alpha val="4784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c</a:t>
              </a:r>
            </a:p>
          </p:txBody>
        </p:sp>
        <p:sp>
          <p:nvSpPr>
            <p:cNvPr id="30732" name="Oval 9">
              <a:extLst>
                <a:ext uri="{FF2B5EF4-FFF2-40B4-BE49-F238E27FC236}">
                  <a16:creationId xmlns:a16="http://schemas.microsoft.com/office/drawing/2014/main" id="{C6569923-22E8-4356-894B-F21442A0E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736"/>
              <a:ext cx="240" cy="240"/>
            </a:xfrm>
            <a:prstGeom prst="ellipse">
              <a:avLst/>
            </a:prstGeom>
            <a:solidFill>
              <a:srgbClr val="FFCC99">
                <a:alpha val="4784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e</a:t>
              </a:r>
            </a:p>
          </p:txBody>
        </p:sp>
        <p:sp>
          <p:nvSpPr>
            <p:cNvPr id="30733" name="Oval 10">
              <a:extLst>
                <a:ext uri="{FF2B5EF4-FFF2-40B4-BE49-F238E27FC236}">
                  <a16:creationId xmlns:a16="http://schemas.microsoft.com/office/drawing/2014/main" id="{E497A620-A560-4B7E-A49B-CB46770F8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264"/>
              <a:ext cx="240" cy="240"/>
            </a:xfrm>
            <a:prstGeom prst="ellipse">
              <a:avLst/>
            </a:prstGeom>
            <a:solidFill>
              <a:srgbClr val="FFCC99">
                <a:alpha val="4784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f</a:t>
              </a:r>
            </a:p>
          </p:txBody>
        </p:sp>
        <p:sp>
          <p:nvSpPr>
            <p:cNvPr id="30734" name="Oval 11">
              <a:extLst>
                <a:ext uri="{FF2B5EF4-FFF2-40B4-BE49-F238E27FC236}">
                  <a16:creationId xmlns:a16="http://schemas.microsoft.com/office/drawing/2014/main" id="{80017B20-96D8-4A32-8FED-B910276CB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312"/>
              <a:ext cx="240" cy="240"/>
            </a:xfrm>
            <a:prstGeom prst="ellipse">
              <a:avLst/>
            </a:prstGeom>
            <a:solidFill>
              <a:srgbClr val="FFCC99">
                <a:alpha val="4784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g</a:t>
              </a:r>
            </a:p>
          </p:txBody>
        </p:sp>
        <p:sp>
          <p:nvSpPr>
            <p:cNvPr id="30735" name="Oval 12">
              <a:extLst>
                <a:ext uri="{FF2B5EF4-FFF2-40B4-BE49-F238E27FC236}">
                  <a16:creationId xmlns:a16="http://schemas.microsoft.com/office/drawing/2014/main" id="{64535320-0EF4-4926-BA62-D1057D108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928"/>
              <a:ext cx="240" cy="240"/>
            </a:xfrm>
            <a:prstGeom prst="ellipse">
              <a:avLst/>
            </a:prstGeom>
            <a:solidFill>
              <a:srgbClr val="FFCC99">
                <a:alpha val="4784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h</a:t>
              </a:r>
            </a:p>
          </p:txBody>
        </p:sp>
        <p:sp>
          <p:nvSpPr>
            <p:cNvPr id="30736" name="Oval 13">
              <a:extLst>
                <a:ext uri="{FF2B5EF4-FFF2-40B4-BE49-F238E27FC236}">
                  <a16:creationId xmlns:a16="http://schemas.microsoft.com/office/drawing/2014/main" id="{CD042F53-FDE6-4E68-B8E2-EE2CDDB70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448"/>
              <a:ext cx="240" cy="240"/>
            </a:xfrm>
            <a:prstGeom prst="ellipse">
              <a:avLst/>
            </a:prstGeom>
            <a:solidFill>
              <a:srgbClr val="FFCC99">
                <a:alpha val="4784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j</a:t>
              </a:r>
            </a:p>
          </p:txBody>
        </p:sp>
        <p:sp>
          <p:nvSpPr>
            <p:cNvPr id="30737" name="Oval 14">
              <a:extLst>
                <a:ext uri="{FF2B5EF4-FFF2-40B4-BE49-F238E27FC236}">
                  <a16:creationId xmlns:a16="http://schemas.microsoft.com/office/drawing/2014/main" id="{21D781B5-1D98-4782-ADB2-A2BDAD533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872"/>
              <a:ext cx="240" cy="240"/>
            </a:xfrm>
            <a:prstGeom prst="ellipse">
              <a:avLst/>
            </a:prstGeom>
            <a:solidFill>
              <a:srgbClr val="FFCC99">
                <a:alpha val="4784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a</a:t>
              </a:r>
            </a:p>
          </p:txBody>
        </p:sp>
        <p:sp>
          <p:nvSpPr>
            <p:cNvPr id="30738" name="Oval 15">
              <a:extLst>
                <a:ext uri="{FF2B5EF4-FFF2-40B4-BE49-F238E27FC236}">
                  <a16:creationId xmlns:a16="http://schemas.microsoft.com/office/drawing/2014/main" id="{7164626C-7E1B-4E42-B8A7-03005EF4C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264"/>
              <a:ext cx="240" cy="240"/>
            </a:xfrm>
            <a:prstGeom prst="ellipse">
              <a:avLst/>
            </a:prstGeom>
            <a:solidFill>
              <a:srgbClr val="FFCC99">
                <a:alpha val="47842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k</a:t>
              </a:r>
            </a:p>
          </p:txBody>
        </p:sp>
        <p:sp>
          <p:nvSpPr>
            <p:cNvPr id="30739" name="Line 16">
              <a:extLst>
                <a:ext uri="{FF2B5EF4-FFF2-40B4-BE49-F238E27FC236}">
                  <a16:creationId xmlns:a16="http://schemas.microsoft.com/office/drawing/2014/main" id="{0450B129-F22D-4A55-9633-720B6C9AFF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206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Line 17">
              <a:extLst>
                <a:ext uri="{FF2B5EF4-FFF2-40B4-BE49-F238E27FC236}">
                  <a16:creationId xmlns:a16="http://schemas.microsoft.com/office/drawing/2014/main" id="{55AE6CFD-EC2F-4D26-BEB8-BFF9DEE79D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68" y="249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Line 18">
              <a:extLst>
                <a:ext uri="{FF2B5EF4-FFF2-40B4-BE49-F238E27FC236}">
                  <a16:creationId xmlns:a16="http://schemas.microsoft.com/office/drawing/2014/main" id="{6EA115E2-C8A7-4E89-BCC8-CA7996F5F3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97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Line 19">
              <a:extLst>
                <a:ext uri="{FF2B5EF4-FFF2-40B4-BE49-F238E27FC236}">
                  <a16:creationId xmlns:a16="http://schemas.microsoft.com/office/drawing/2014/main" id="{0E1AE5D2-FB62-47F2-8BD1-5A2EA599C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064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Line 20">
              <a:extLst>
                <a:ext uri="{FF2B5EF4-FFF2-40B4-BE49-F238E27FC236}">
                  <a16:creationId xmlns:a16="http://schemas.microsoft.com/office/drawing/2014/main" id="{DFDFFFF7-1D87-4736-9BD2-504B6E9189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544"/>
              <a:ext cx="96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Line 21">
              <a:extLst>
                <a:ext uri="{FF2B5EF4-FFF2-40B4-BE49-F238E27FC236}">
                  <a16:creationId xmlns:a16="http://schemas.microsoft.com/office/drawing/2014/main" id="{E82A0AFE-08AF-4377-8A1B-4CCC0725C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64" y="2640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Line 22">
              <a:extLst>
                <a:ext uri="{FF2B5EF4-FFF2-40B4-BE49-F238E27FC236}">
                  <a16:creationId xmlns:a16="http://schemas.microsoft.com/office/drawing/2014/main" id="{6190801B-9887-4662-8817-CBA0653B96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20" y="2448"/>
              <a:ext cx="4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Line 23">
              <a:extLst>
                <a:ext uri="{FF2B5EF4-FFF2-40B4-BE49-F238E27FC236}">
                  <a16:creationId xmlns:a16="http://schemas.microsoft.com/office/drawing/2014/main" id="{11939BCC-881C-41A3-B037-8ABF2434FD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64" y="3120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24">
              <a:extLst>
                <a:ext uri="{FF2B5EF4-FFF2-40B4-BE49-F238E27FC236}">
                  <a16:creationId xmlns:a16="http://schemas.microsoft.com/office/drawing/2014/main" id="{9BF38E1F-08E8-4B32-A45D-DADF6A0F0F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44" y="2688"/>
              <a:ext cx="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Line 25">
              <a:extLst>
                <a:ext uri="{FF2B5EF4-FFF2-40B4-BE49-F238E27FC236}">
                  <a16:creationId xmlns:a16="http://schemas.microsoft.com/office/drawing/2014/main" id="{D908D95D-4401-482B-89D0-4B85EB0D36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4" y="3120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Line 26">
              <a:extLst>
                <a:ext uri="{FF2B5EF4-FFF2-40B4-BE49-F238E27FC236}">
                  <a16:creationId xmlns:a16="http://schemas.microsoft.com/office/drawing/2014/main" id="{B9676EAD-9930-4575-AB6A-D4675450F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96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Line 27">
              <a:extLst>
                <a:ext uri="{FF2B5EF4-FFF2-40B4-BE49-F238E27FC236}">
                  <a16:creationId xmlns:a16="http://schemas.microsoft.com/office/drawing/2014/main" id="{36F0D500-3939-4D87-ABE3-296B4BB04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064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1" name="Line 28">
              <a:extLst>
                <a:ext uri="{FF2B5EF4-FFF2-40B4-BE49-F238E27FC236}">
                  <a16:creationId xmlns:a16="http://schemas.microsoft.com/office/drawing/2014/main" id="{3CEC1045-CEEA-4D61-88F4-BE7D020FC6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544"/>
              <a:ext cx="19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A1EDC-307E-4F8D-B63E-54162A1E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>
            <a:extLst>
              <a:ext uri="{FF2B5EF4-FFF2-40B4-BE49-F238E27FC236}">
                <a16:creationId xmlns:a16="http://schemas.microsoft.com/office/drawing/2014/main" id="{52F5BF38-FF96-4C7F-9ABA-53682714B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en-US" dirty="0"/>
              <a:t>BFS</a:t>
            </a:r>
            <a:endParaRPr lang="ru-RU" altLang="en-US">
              <a:cs typeface="Tahoma" panose="020B0604030504040204" pitchFamily="34" charset="0"/>
            </a:endParaRPr>
          </a:p>
        </p:txBody>
      </p:sp>
      <p:pic>
        <p:nvPicPr>
          <p:cNvPr id="8198" name="Picture 4">
            <a:extLst>
              <a:ext uri="{FF2B5EF4-FFF2-40B4-BE49-F238E27FC236}">
                <a16:creationId xmlns:a16="http://schemas.microsoft.com/office/drawing/2014/main" id="{93F7F0A7-E844-40E7-AD89-FD002D0B8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1071563"/>
            <a:ext cx="547052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Rectangle 5">
            <a:extLst>
              <a:ext uri="{FF2B5EF4-FFF2-40B4-BE49-F238E27FC236}">
                <a16:creationId xmlns:a16="http://schemas.microsoft.com/office/drawing/2014/main" id="{120F7E65-D5B8-4D3A-9E16-03F1223E0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675" y="1201738"/>
            <a:ext cx="27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en-US"/>
              <a:t>є</a:t>
            </a:r>
            <a:endParaRPr lang="fr-FR" altLang="en-US" dirty="0"/>
          </a:p>
        </p:txBody>
      </p:sp>
      <p:sp>
        <p:nvSpPr>
          <p:cNvPr id="8200" name="Rectangle 6">
            <a:extLst>
              <a:ext uri="{FF2B5EF4-FFF2-40B4-BE49-F238E27FC236}">
                <a16:creationId xmlns:a16="http://schemas.microsoft.com/office/drawing/2014/main" id="{45E35E45-BA49-49F5-BD81-7D62C3789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088" y="3886200"/>
            <a:ext cx="277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en-US"/>
              <a:t>є</a:t>
            </a:r>
            <a:endParaRPr lang="fr-FR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E43FD9-0BA2-44B1-A38A-CBAADC2F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2">
            <a:extLst>
              <a:ext uri="{FF2B5EF4-FFF2-40B4-BE49-F238E27FC236}">
                <a16:creationId xmlns:a16="http://schemas.microsoft.com/office/drawing/2014/main" id="{C57735B5-32FF-40FD-83E8-8B2EFBA829E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Connected Components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3883DE07-2D69-4FCA-8709-6D89E216376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Undirected graph</a:t>
            </a:r>
          </a:p>
          <a:p>
            <a:pPr lvl="1" eaLnBrk="1" hangingPunct="1"/>
            <a:r>
              <a:rPr lang="en-US" altLang="en-US"/>
              <a:t>DF forests represents the set of connected components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Directed graph</a:t>
            </a:r>
          </a:p>
          <a:p>
            <a:pPr lvl="1" eaLnBrk="1" hangingPunct="1"/>
            <a:r>
              <a:rPr lang="en-US" altLang="en-US"/>
              <a:t>Does the tree rooted at u include all nodes accessible from u 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A1BEF9-D454-4871-A8FD-22E7A4B1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bldLvl="2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itle 1">
            <a:extLst>
              <a:ext uri="{FF2B5EF4-FFF2-40B4-BE49-F238E27FC236}">
                <a16:creationId xmlns:a16="http://schemas.microsoft.com/office/drawing/2014/main" id="{F2D69BC7-7DD3-4C34-9FF4-D47916895CC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 of DFS</a:t>
            </a:r>
          </a:p>
        </p:txBody>
      </p:sp>
      <p:sp>
        <p:nvSpPr>
          <p:cNvPr id="32774" name="Content Placeholder 2">
            <a:extLst>
              <a:ext uri="{FF2B5EF4-FFF2-40B4-BE49-F238E27FC236}">
                <a16:creationId xmlns:a16="http://schemas.microsoft.com/office/drawing/2014/main" id="{A2F9C18E-34CF-449C-A977-4123482E252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 for both directed and undirected graphs</a:t>
            </a:r>
          </a:p>
          <a:p>
            <a:pPr eaLnBrk="1" hangingPunct="1"/>
            <a:r>
              <a:rPr lang="en-US" altLang="en-US"/>
              <a:t>Produce a DFS forest</a:t>
            </a:r>
          </a:p>
          <a:p>
            <a:pPr lvl="1" eaLnBrk="1" hangingPunct="1"/>
            <a:r>
              <a:rPr lang="en-US" altLang="en-US"/>
              <a:t>Note that it is not unique!</a:t>
            </a:r>
          </a:p>
          <a:p>
            <a:pPr lvl="1" eaLnBrk="1" hangingPunct="1"/>
            <a:r>
              <a:rPr lang="en-US" altLang="en-US"/>
              <a:t>Two reachable nodes may not be in the same tree for a directed graph! (question: where can they be in?)</a:t>
            </a:r>
          </a:p>
          <a:p>
            <a:pPr lvl="1" eaLnBrk="1" hangingPunct="1"/>
            <a:r>
              <a:rPr lang="en-US" altLang="en-US"/>
              <a:t>Different types of edges</a:t>
            </a:r>
          </a:p>
          <a:p>
            <a:pPr lvl="1" eaLnBrk="1" hangingPunct="1"/>
            <a:r>
              <a:rPr lang="en-US" altLang="en-US"/>
              <a:t>Parenthesis property</a:t>
            </a:r>
          </a:p>
          <a:p>
            <a:pPr eaLnBrk="1" hangingPunct="1"/>
            <a:r>
              <a:rPr lang="en-US" altLang="en-US"/>
              <a:t>Takes time </a:t>
            </a:r>
            <a:r>
              <a:rPr lang="en-US" altLang="en-US" i="1">
                <a:solidFill>
                  <a:srgbClr val="0B1196"/>
                </a:solidFill>
              </a:rPr>
              <a:t>O(|V| + |E|)</a:t>
            </a: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82D161-5CFD-4C33-A272-C343EB00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71</a:t>
            </a:fld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>
            <a:extLst>
              <a:ext uri="{FF2B5EF4-FFF2-40B4-BE49-F238E27FC236}">
                <a16:creationId xmlns:a16="http://schemas.microsoft.com/office/drawing/2014/main" id="{E4C336CE-C761-4C2B-A133-A93F4BE8B4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Directed Acyclic Graph</a:t>
            </a:r>
          </a:p>
        </p:txBody>
      </p:sp>
      <p:sp>
        <p:nvSpPr>
          <p:cNvPr id="4102" name="Rectangle 3">
            <a:extLst>
              <a:ext uri="{FF2B5EF4-FFF2-40B4-BE49-F238E27FC236}">
                <a16:creationId xmlns:a16="http://schemas.microsoft.com/office/drawing/2014/main" id="{70CFB01A-B9ED-4C22-B844-D63A30DABEE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DAG: directed acyclic graph</a:t>
            </a:r>
          </a:p>
          <a:p>
            <a:pPr eaLnBrk="1" hangingPunct="1"/>
            <a:r>
              <a:rPr lang="en-US" altLang="en-US"/>
              <a:t>Determine whether a directed graph is DAG or not</a:t>
            </a:r>
          </a:p>
          <a:p>
            <a:pPr lvl="1" eaLnBrk="1" hangingPunct="1"/>
            <a:r>
              <a:rPr lang="en-US" altLang="en-US"/>
              <a:t>How?</a:t>
            </a:r>
          </a:p>
          <a:p>
            <a:pPr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99684" name="Rectangle 4">
            <a:extLst>
              <a:ext uri="{FF2B5EF4-FFF2-40B4-BE49-F238E27FC236}">
                <a16:creationId xmlns:a16="http://schemas.microsoft.com/office/drawing/2014/main" id="{573A317A-225D-4BB7-8175-C43E2C212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76600"/>
            <a:ext cx="7010400" cy="1524000"/>
          </a:xfrm>
          <a:prstGeom prst="rect">
            <a:avLst/>
          </a:prstGeom>
          <a:solidFill>
            <a:srgbClr val="FFCC99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A directed graph </a:t>
            </a:r>
            <a:r>
              <a:rPr lang="en-US" altLang="en-US" sz="2400" i="1">
                <a:solidFill>
                  <a:srgbClr val="0B1196"/>
                </a:solidFill>
                <a:latin typeface="Times" panose="02020603050405020304" pitchFamily="18" charset="0"/>
              </a:rPr>
              <a:t>G</a:t>
            </a:r>
            <a:r>
              <a:rPr lang="en-US" altLang="en-US" sz="2400">
                <a:latin typeface="Times" panose="02020603050405020304" pitchFamily="18" charset="0"/>
              </a:rPr>
              <a:t> is a dag iff a DFS of </a:t>
            </a:r>
            <a:r>
              <a:rPr lang="en-US" altLang="en-US" sz="2400" i="1">
                <a:solidFill>
                  <a:srgbClr val="0B1196"/>
                </a:solidFill>
                <a:latin typeface="Times" panose="02020603050405020304" pitchFamily="18" charset="0"/>
              </a:rPr>
              <a:t>G</a:t>
            </a:r>
            <a:r>
              <a:rPr lang="en-US" altLang="en-US" sz="2400">
                <a:latin typeface="Times" panose="02020603050405020304" pitchFamily="18" charset="0"/>
              </a:rPr>
              <a:t> yields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no back edges. </a:t>
            </a:r>
          </a:p>
        </p:txBody>
      </p:sp>
      <p:sp>
        <p:nvSpPr>
          <p:cNvPr id="199685" name="Rectangle 5">
            <a:extLst>
              <a:ext uri="{FF2B5EF4-FFF2-40B4-BE49-F238E27FC236}">
                <a16:creationId xmlns:a16="http://schemas.microsoft.com/office/drawing/2014/main" id="{7FADE5ED-D740-4E40-BEB1-25A4F3B2D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881563"/>
            <a:ext cx="5715000" cy="990600"/>
          </a:xfrm>
          <a:prstGeom prst="rect">
            <a:avLst/>
          </a:prstGeom>
          <a:solidFill>
            <a:srgbClr val="4E4F4C">
              <a:alpha val="2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" panose="02020603050405020304" pitchFamily="18" charset="0"/>
              </a:rPr>
              <a:t>How about an undirected acyclic graph?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C48DC-E39B-4EF6-A998-B52FC22C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 animBg="1" autoUpdateAnimBg="0"/>
      <p:bldP spid="199685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>
            <a:extLst>
              <a:ext uri="{FF2B5EF4-FFF2-40B4-BE49-F238E27FC236}">
                <a16:creationId xmlns:a16="http://schemas.microsoft.com/office/drawing/2014/main" id="{BF01E028-54FA-4745-9616-6E853A0699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B87B830A-FA55-4EA1-9EC9-93A0B735B27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</a:t>
            </a:r>
            <a:r>
              <a:rPr lang="en-US" altLang="en-US" i="1">
                <a:solidFill>
                  <a:srgbClr val="740000"/>
                </a:solidFill>
              </a:rPr>
              <a:t>topological sort</a:t>
            </a:r>
            <a:r>
              <a:rPr lang="en-US" altLang="en-US"/>
              <a:t> of a dag </a:t>
            </a:r>
            <a:r>
              <a:rPr lang="en-US" altLang="en-US" i="1">
                <a:solidFill>
                  <a:srgbClr val="0B1196"/>
                </a:solidFill>
              </a:rPr>
              <a:t>G = (V, E)</a:t>
            </a:r>
          </a:p>
          <a:p>
            <a:pPr lvl="1" eaLnBrk="1" hangingPunct="1"/>
            <a:r>
              <a:rPr lang="en-US" altLang="en-US"/>
              <a:t>A linear ordering </a:t>
            </a:r>
            <a:r>
              <a:rPr lang="en-US" altLang="en-US" i="1">
                <a:solidFill>
                  <a:srgbClr val="0B1196"/>
                </a:solidFill>
              </a:rPr>
              <a:t>A</a:t>
            </a:r>
            <a:r>
              <a:rPr lang="en-US" altLang="en-US"/>
              <a:t> of all vertices from </a:t>
            </a:r>
            <a:r>
              <a:rPr lang="en-US" altLang="en-US" i="1">
                <a:solidFill>
                  <a:srgbClr val="0B1196"/>
                </a:solidFill>
              </a:rPr>
              <a:t>V</a:t>
            </a:r>
          </a:p>
          <a:p>
            <a:pPr lvl="1" eaLnBrk="1" hangingPunct="1"/>
            <a:r>
              <a:rPr lang="en-US" altLang="en-US"/>
              <a:t>If edge </a:t>
            </a:r>
            <a:r>
              <a:rPr lang="en-US" altLang="en-US" i="1">
                <a:solidFill>
                  <a:srgbClr val="0B1196"/>
                </a:solidFill>
              </a:rPr>
              <a:t>(u,v) </a:t>
            </a:r>
            <a:r>
              <a:rPr lang="en-US" altLang="en-US" i="1">
                <a:solidFill>
                  <a:srgbClr val="0B1196"/>
                </a:solidFill>
                <a:sym typeface="Symbol" panose="05050102010706020507" pitchFamily="18" charset="2"/>
              </a:rPr>
              <a:t></a:t>
            </a:r>
            <a:r>
              <a:rPr lang="en-US" altLang="en-US" i="1">
                <a:solidFill>
                  <a:srgbClr val="0B1196"/>
                </a:solidFill>
              </a:rPr>
              <a:t> E</a:t>
            </a:r>
            <a:r>
              <a:rPr lang="en-US" altLang="en-US"/>
              <a:t> =&gt; </a:t>
            </a:r>
            <a:r>
              <a:rPr lang="en-US" altLang="en-US" i="1">
                <a:solidFill>
                  <a:srgbClr val="0B1196"/>
                </a:solidFill>
              </a:rPr>
              <a:t>A[u] &lt; A[v]</a:t>
            </a:r>
            <a:endParaRPr lang="en-US" altLang="en-US"/>
          </a:p>
          <a:p>
            <a:pPr eaLnBrk="1" hangingPunct="1"/>
            <a:endParaRPr lang="en-US" altLang="en-US"/>
          </a:p>
        </p:txBody>
      </p:sp>
      <p:grpSp>
        <p:nvGrpSpPr>
          <p:cNvPr id="5127" name="Group 22">
            <a:extLst>
              <a:ext uri="{FF2B5EF4-FFF2-40B4-BE49-F238E27FC236}">
                <a16:creationId xmlns:a16="http://schemas.microsoft.com/office/drawing/2014/main" id="{779DF6B2-B043-45D1-AF89-DF0D185C372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279180"/>
            <a:ext cx="5930900" cy="2928937"/>
            <a:chOff x="1248" y="2112"/>
            <a:chExt cx="4032" cy="2016"/>
          </a:xfrm>
        </p:grpSpPr>
        <p:sp>
          <p:nvSpPr>
            <p:cNvPr id="5128" name="AutoShape 4">
              <a:extLst>
                <a:ext uri="{FF2B5EF4-FFF2-40B4-BE49-F238E27FC236}">
                  <a16:creationId xmlns:a16="http://schemas.microsoft.com/office/drawing/2014/main" id="{E56B608D-7A5A-42BD-8DD2-0D17E9C59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112"/>
              <a:ext cx="1056" cy="288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215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undershorts</a:t>
              </a:r>
            </a:p>
          </p:txBody>
        </p:sp>
        <p:sp>
          <p:nvSpPr>
            <p:cNvPr id="5129" name="AutoShape 5">
              <a:extLst>
                <a:ext uri="{FF2B5EF4-FFF2-40B4-BE49-F238E27FC236}">
                  <a16:creationId xmlns:a16="http://schemas.microsoft.com/office/drawing/2014/main" id="{39479C1D-3F0A-4772-95D7-8CBDF7D5C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640"/>
              <a:ext cx="816" cy="288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215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pants</a:t>
              </a:r>
            </a:p>
          </p:txBody>
        </p:sp>
        <p:sp>
          <p:nvSpPr>
            <p:cNvPr id="5130" name="AutoShape 6">
              <a:extLst>
                <a:ext uri="{FF2B5EF4-FFF2-40B4-BE49-F238E27FC236}">
                  <a16:creationId xmlns:a16="http://schemas.microsoft.com/office/drawing/2014/main" id="{2228AD3C-37CF-40BB-9D5D-CB132791D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312"/>
              <a:ext cx="576" cy="288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215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belt</a:t>
              </a:r>
            </a:p>
          </p:txBody>
        </p:sp>
        <p:sp>
          <p:nvSpPr>
            <p:cNvPr id="5131" name="AutoShape 7">
              <a:extLst>
                <a:ext uri="{FF2B5EF4-FFF2-40B4-BE49-F238E27FC236}">
                  <a16:creationId xmlns:a16="http://schemas.microsoft.com/office/drawing/2014/main" id="{469A4BCF-4C90-4C31-A4F3-86F62071D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072"/>
              <a:ext cx="576" cy="240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215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 dirty="0">
                  <a:latin typeface="Times" panose="02020603050405020304" pitchFamily="18" charset="0"/>
                </a:rPr>
                <a:t>shirt</a:t>
              </a:r>
            </a:p>
          </p:txBody>
        </p:sp>
        <p:sp>
          <p:nvSpPr>
            <p:cNvPr id="5132" name="AutoShape 8">
              <a:extLst>
                <a:ext uri="{FF2B5EF4-FFF2-40B4-BE49-F238E27FC236}">
                  <a16:creationId xmlns:a16="http://schemas.microsoft.com/office/drawing/2014/main" id="{6CBF85A8-DC1B-463F-98CE-D95BE116E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504"/>
              <a:ext cx="576" cy="240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215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tie</a:t>
              </a:r>
            </a:p>
          </p:txBody>
        </p:sp>
        <p:sp>
          <p:nvSpPr>
            <p:cNvPr id="5133" name="AutoShape 9">
              <a:extLst>
                <a:ext uri="{FF2B5EF4-FFF2-40B4-BE49-F238E27FC236}">
                  <a16:creationId xmlns:a16="http://schemas.microsoft.com/office/drawing/2014/main" id="{9AE32E05-016A-4A1A-BEE4-2311504DC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888"/>
              <a:ext cx="576" cy="240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215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jacket</a:t>
              </a:r>
            </a:p>
          </p:txBody>
        </p:sp>
        <p:sp>
          <p:nvSpPr>
            <p:cNvPr id="5134" name="AutoShape 10">
              <a:extLst>
                <a:ext uri="{FF2B5EF4-FFF2-40B4-BE49-F238E27FC236}">
                  <a16:creationId xmlns:a16="http://schemas.microsoft.com/office/drawing/2014/main" id="{AF9407EB-7B75-4463-9392-F5C83E7B8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640"/>
              <a:ext cx="816" cy="288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215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shoes</a:t>
              </a:r>
            </a:p>
          </p:txBody>
        </p:sp>
        <p:sp>
          <p:nvSpPr>
            <p:cNvPr id="5135" name="AutoShape 11">
              <a:extLst>
                <a:ext uri="{FF2B5EF4-FFF2-40B4-BE49-F238E27FC236}">
                  <a16:creationId xmlns:a16="http://schemas.microsoft.com/office/drawing/2014/main" id="{DE6C7667-3CB0-4C54-B303-376F6E341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112"/>
              <a:ext cx="816" cy="288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215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socks</a:t>
              </a:r>
            </a:p>
          </p:txBody>
        </p:sp>
        <p:sp>
          <p:nvSpPr>
            <p:cNvPr id="5136" name="AutoShape 12">
              <a:extLst>
                <a:ext uri="{FF2B5EF4-FFF2-40B4-BE49-F238E27FC236}">
                  <a16:creationId xmlns:a16="http://schemas.microsoft.com/office/drawing/2014/main" id="{95018FE8-9C70-4DA1-871E-006BEADFB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400"/>
              <a:ext cx="816" cy="288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215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watch</a:t>
              </a:r>
            </a:p>
          </p:txBody>
        </p:sp>
        <p:sp>
          <p:nvSpPr>
            <p:cNvPr id="5137" name="Line 13">
              <a:extLst>
                <a:ext uri="{FF2B5EF4-FFF2-40B4-BE49-F238E27FC236}">
                  <a16:creationId xmlns:a16="http://schemas.microsoft.com/office/drawing/2014/main" id="{FC30C045-1736-4A9B-9BA8-099DF4AE5B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4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Line 14">
              <a:extLst>
                <a:ext uri="{FF2B5EF4-FFF2-40B4-BE49-F238E27FC236}">
                  <a16:creationId xmlns:a16="http://schemas.microsoft.com/office/drawing/2014/main" id="{3250F750-AD2E-496A-8873-7DC858607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Line 15">
              <a:extLst>
                <a:ext uri="{FF2B5EF4-FFF2-40B4-BE49-F238E27FC236}">
                  <a16:creationId xmlns:a16="http://schemas.microsoft.com/office/drawing/2014/main" id="{1BB2A28F-9768-44DA-905D-9DCDF4618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256"/>
              <a:ext cx="91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Line 16">
              <a:extLst>
                <a:ext uri="{FF2B5EF4-FFF2-40B4-BE49-F238E27FC236}">
                  <a16:creationId xmlns:a16="http://schemas.microsoft.com/office/drawing/2014/main" id="{41988218-33AF-4101-97E4-EB1749890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78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Line 17">
              <a:extLst>
                <a:ext uri="{FF2B5EF4-FFF2-40B4-BE49-F238E27FC236}">
                  <a16:creationId xmlns:a16="http://schemas.microsoft.com/office/drawing/2014/main" id="{F03EB8C4-A1B0-417B-9836-F874EF6622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3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Line 18">
              <a:extLst>
                <a:ext uri="{FF2B5EF4-FFF2-40B4-BE49-F238E27FC236}">
                  <a16:creationId xmlns:a16="http://schemas.microsoft.com/office/drawing/2014/main" id="{C847A382-E80D-4B09-880E-FCA277DF9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7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Line 19">
              <a:extLst>
                <a:ext uri="{FF2B5EF4-FFF2-40B4-BE49-F238E27FC236}">
                  <a16:creationId xmlns:a16="http://schemas.microsoft.com/office/drawing/2014/main" id="{19B2CB01-1D47-4A76-98EA-DD9CAD367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4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Line 20">
              <a:extLst>
                <a:ext uri="{FF2B5EF4-FFF2-40B4-BE49-F238E27FC236}">
                  <a16:creationId xmlns:a16="http://schemas.microsoft.com/office/drawing/2014/main" id="{B16F514F-D42A-43F2-A161-27E1B02536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3600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Line 21">
              <a:extLst>
                <a:ext uri="{FF2B5EF4-FFF2-40B4-BE49-F238E27FC236}">
                  <a16:creationId xmlns:a16="http://schemas.microsoft.com/office/drawing/2014/main" id="{5D325E0F-0956-46BC-ADB8-9A3EDDD1F9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3216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F8F84-9C40-4C21-B8B7-17C497F6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73</a:t>
            </a:fld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>
            <a:extLst>
              <a:ext uri="{FF2B5EF4-FFF2-40B4-BE49-F238E27FC236}">
                <a16:creationId xmlns:a16="http://schemas.microsoft.com/office/drawing/2014/main" id="{E578E46B-448A-4703-BA31-D703D19795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Topological Sort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28CCF4B2-3BCC-4EED-AC1A-36E190405BB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Using DFS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Topological-Sort(</a:t>
            </a:r>
            <a:r>
              <a:rPr lang="en-US" altLang="en-US" i="1">
                <a:solidFill>
                  <a:srgbClr val="0B1196"/>
                </a:solidFill>
              </a:rPr>
              <a:t>G</a:t>
            </a:r>
            <a:r>
              <a:rPr lang="en-US" altLang="en-US"/>
              <a:t>)</a:t>
            </a:r>
          </a:p>
          <a:p>
            <a:pPr lvl="1" eaLnBrk="1" hangingPunct="1"/>
            <a:r>
              <a:rPr lang="en-US" altLang="en-US"/>
              <a:t>Call DFS(</a:t>
            </a:r>
            <a:r>
              <a:rPr lang="en-US" altLang="en-US" i="1">
                <a:solidFill>
                  <a:srgbClr val="0B1196"/>
                </a:solidFill>
              </a:rPr>
              <a:t>G</a:t>
            </a:r>
            <a:r>
              <a:rPr lang="en-US" altLang="en-US"/>
              <a:t>) to compute finishing times </a:t>
            </a:r>
            <a:r>
              <a:rPr lang="en-US" altLang="en-US" i="1">
                <a:solidFill>
                  <a:srgbClr val="0B1196"/>
                </a:solidFill>
              </a:rPr>
              <a:t>f[v]</a:t>
            </a:r>
            <a:r>
              <a:rPr lang="en-US" altLang="en-US"/>
              <a:t> for each </a:t>
            </a:r>
            <a:r>
              <a:rPr lang="en-US" altLang="en-US" i="1">
                <a:solidFill>
                  <a:srgbClr val="0B1196"/>
                </a:solidFill>
              </a:rPr>
              <a:t>v</a:t>
            </a:r>
            <a:endParaRPr lang="en-US" altLang="en-US"/>
          </a:p>
          <a:p>
            <a:pPr lvl="1" eaLnBrk="1" hangingPunct="1"/>
            <a:r>
              <a:rPr lang="en-US" altLang="en-US"/>
              <a:t>Output vertices in descreasing order of finishing time</a:t>
            </a:r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Time complexity</a:t>
            </a:r>
          </a:p>
          <a:p>
            <a:pPr lvl="1" eaLnBrk="1" hangingPunct="1"/>
            <a:r>
              <a:rPr lang="en-US" altLang="en-US" i="1">
                <a:solidFill>
                  <a:srgbClr val="0B1196"/>
                </a:solidFill>
              </a:rPr>
              <a:t>O (|V| + |E|)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085CA-1F0A-493F-8C11-7437EFAA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>
            <a:extLst>
              <a:ext uri="{FF2B5EF4-FFF2-40B4-BE49-F238E27FC236}">
                <a16:creationId xmlns:a16="http://schemas.microsoft.com/office/drawing/2014/main" id="{6CD4193B-90F1-4158-9CEC-F3412F1675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grpSp>
        <p:nvGrpSpPr>
          <p:cNvPr id="7174" name="Group 3">
            <a:extLst>
              <a:ext uri="{FF2B5EF4-FFF2-40B4-BE49-F238E27FC236}">
                <a16:creationId xmlns:a16="http://schemas.microsoft.com/office/drawing/2014/main" id="{081193A2-DF3B-45EE-A6FB-497BF5DEAC72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676400"/>
            <a:ext cx="6400800" cy="3200400"/>
            <a:chOff x="1248" y="2112"/>
            <a:chExt cx="4032" cy="2016"/>
          </a:xfrm>
        </p:grpSpPr>
        <p:sp>
          <p:nvSpPr>
            <p:cNvPr id="7186" name="AutoShape 4">
              <a:extLst>
                <a:ext uri="{FF2B5EF4-FFF2-40B4-BE49-F238E27FC236}">
                  <a16:creationId xmlns:a16="http://schemas.microsoft.com/office/drawing/2014/main" id="{6B31BB63-6641-4E9A-A6D7-0DF998B6D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112"/>
              <a:ext cx="1056" cy="288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215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undershorts</a:t>
              </a:r>
            </a:p>
          </p:txBody>
        </p:sp>
        <p:sp>
          <p:nvSpPr>
            <p:cNvPr id="7187" name="AutoShape 5">
              <a:extLst>
                <a:ext uri="{FF2B5EF4-FFF2-40B4-BE49-F238E27FC236}">
                  <a16:creationId xmlns:a16="http://schemas.microsoft.com/office/drawing/2014/main" id="{55B91A95-12F8-49F4-9E55-5EA152685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640"/>
              <a:ext cx="816" cy="288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215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pants</a:t>
              </a:r>
            </a:p>
          </p:txBody>
        </p:sp>
        <p:sp>
          <p:nvSpPr>
            <p:cNvPr id="7188" name="AutoShape 6">
              <a:extLst>
                <a:ext uri="{FF2B5EF4-FFF2-40B4-BE49-F238E27FC236}">
                  <a16:creationId xmlns:a16="http://schemas.microsoft.com/office/drawing/2014/main" id="{D7578EF3-838D-498B-B651-C089F14EA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312"/>
              <a:ext cx="576" cy="288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215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belt</a:t>
              </a:r>
            </a:p>
          </p:txBody>
        </p:sp>
        <p:sp>
          <p:nvSpPr>
            <p:cNvPr id="7189" name="AutoShape 7">
              <a:extLst>
                <a:ext uri="{FF2B5EF4-FFF2-40B4-BE49-F238E27FC236}">
                  <a16:creationId xmlns:a16="http://schemas.microsoft.com/office/drawing/2014/main" id="{72C83F55-EBC6-4C3A-9484-7C244D407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072"/>
              <a:ext cx="576" cy="240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215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shirt</a:t>
              </a:r>
            </a:p>
          </p:txBody>
        </p:sp>
        <p:sp>
          <p:nvSpPr>
            <p:cNvPr id="7190" name="AutoShape 8">
              <a:extLst>
                <a:ext uri="{FF2B5EF4-FFF2-40B4-BE49-F238E27FC236}">
                  <a16:creationId xmlns:a16="http://schemas.microsoft.com/office/drawing/2014/main" id="{A8A8A31D-0E52-4567-B5FD-67BFD3704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504"/>
              <a:ext cx="576" cy="240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215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tie</a:t>
              </a:r>
            </a:p>
          </p:txBody>
        </p:sp>
        <p:sp>
          <p:nvSpPr>
            <p:cNvPr id="7191" name="AutoShape 9">
              <a:extLst>
                <a:ext uri="{FF2B5EF4-FFF2-40B4-BE49-F238E27FC236}">
                  <a16:creationId xmlns:a16="http://schemas.microsoft.com/office/drawing/2014/main" id="{2371D054-2BDA-4728-92FE-2F7BDDC5C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888"/>
              <a:ext cx="576" cy="240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215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jacket</a:t>
              </a:r>
            </a:p>
          </p:txBody>
        </p:sp>
        <p:sp>
          <p:nvSpPr>
            <p:cNvPr id="7192" name="AutoShape 10">
              <a:extLst>
                <a:ext uri="{FF2B5EF4-FFF2-40B4-BE49-F238E27FC236}">
                  <a16:creationId xmlns:a16="http://schemas.microsoft.com/office/drawing/2014/main" id="{9D2B944C-19A3-4131-9EB8-CD61C4E61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640"/>
              <a:ext cx="816" cy="288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215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shoes</a:t>
              </a:r>
            </a:p>
          </p:txBody>
        </p:sp>
        <p:sp>
          <p:nvSpPr>
            <p:cNvPr id="7193" name="AutoShape 11">
              <a:extLst>
                <a:ext uri="{FF2B5EF4-FFF2-40B4-BE49-F238E27FC236}">
                  <a16:creationId xmlns:a16="http://schemas.microsoft.com/office/drawing/2014/main" id="{075F4959-0CF2-4567-AFD2-4A81A84A6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2112"/>
              <a:ext cx="816" cy="288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215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socks</a:t>
              </a:r>
            </a:p>
          </p:txBody>
        </p:sp>
        <p:sp>
          <p:nvSpPr>
            <p:cNvPr id="7194" name="AutoShape 12">
              <a:extLst>
                <a:ext uri="{FF2B5EF4-FFF2-40B4-BE49-F238E27FC236}">
                  <a16:creationId xmlns:a16="http://schemas.microsoft.com/office/drawing/2014/main" id="{BDC42A80-7F5A-439D-9BB0-98BD19D14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400"/>
              <a:ext cx="816" cy="288"/>
            </a:xfrm>
            <a:prstGeom prst="roundRect">
              <a:avLst>
                <a:gd name="adj" fmla="val 16667"/>
              </a:avLst>
            </a:prstGeom>
            <a:solidFill>
              <a:srgbClr val="FFCC99">
                <a:alpha val="5215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i="1">
                  <a:latin typeface="Times" panose="02020603050405020304" pitchFamily="18" charset="0"/>
                </a:rPr>
                <a:t>watch</a:t>
              </a:r>
            </a:p>
          </p:txBody>
        </p:sp>
        <p:sp>
          <p:nvSpPr>
            <p:cNvPr id="7195" name="Line 13">
              <a:extLst>
                <a:ext uri="{FF2B5EF4-FFF2-40B4-BE49-F238E27FC236}">
                  <a16:creationId xmlns:a16="http://schemas.microsoft.com/office/drawing/2014/main" id="{B21914B6-A838-4060-96FD-F6102DB19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4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Line 14">
              <a:extLst>
                <a:ext uri="{FF2B5EF4-FFF2-40B4-BE49-F238E27FC236}">
                  <a16:creationId xmlns:a16="http://schemas.microsoft.com/office/drawing/2014/main" id="{499B6931-D230-4D7F-8D36-CD097F08BB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97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Line 15">
              <a:extLst>
                <a:ext uri="{FF2B5EF4-FFF2-40B4-BE49-F238E27FC236}">
                  <a16:creationId xmlns:a16="http://schemas.microsoft.com/office/drawing/2014/main" id="{7C155DD6-A7D0-4756-8865-79FD3CF3F1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256"/>
              <a:ext cx="91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Line 16">
              <a:extLst>
                <a:ext uri="{FF2B5EF4-FFF2-40B4-BE49-F238E27FC236}">
                  <a16:creationId xmlns:a16="http://schemas.microsoft.com/office/drawing/2014/main" id="{0D941F6F-CFE7-4E9E-9E52-D025AFE4A6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2784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Line 17">
              <a:extLst>
                <a:ext uri="{FF2B5EF4-FFF2-40B4-BE49-F238E27FC236}">
                  <a16:creationId xmlns:a16="http://schemas.microsoft.com/office/drawing/2014/main" id="{8762F80C-1BB8-474C-B166-9C1488A6D7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3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Line 18">
              <a:extLst>
                <a:ext uri="{FF2B5EF4-FFF2-40B4-BE49-F238E27FC236}">
                  <a16:creationId xmlns:a16="http://schemas.microsoft.com/office/drawing/2014/main" id="{3015AC12-1D26-455E-89D0-5696AECCFC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7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Line 19">
              <a:extLst>
                <a:ext uri="{FF2B5EF4-FFF2-40B4-BE49-F238E27FC236}">
                  <a16:creationId xmlns:a16="http://schemas.microsoft.com/office/drawing/2014/main" id="{F7F8913A-4253-4E82-AA46-9EEFBD1A3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4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Line 20">
              <a:extLst>
                <a:ext uri="{FF2B5EF4-FFF2-40B4-BE49-F238E27FC236}">
                  <a16:creationId xmlns:a16="http://schemas.microsoft.com/office/drawing/2014/main" id="{3D42F8A7-C0D7-4535-8EA7-DD2EF3BEA3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3600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Line 21">
              <a:extLst>
                <a:ext uri="{FF2B5EF4-FFF2-40B4-BE49-F238E27FC236}">
                  <a16:creationId xmlns:a16="http://schemas.microsoft.com/office/drawing/2014/main" id="{E9E3B8A8-E617-4D12-BB92-213E14C06D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3216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1">
            <a:extLst>
              <a:ext uri="{FF2B5EF4-FFF2-40B4-BE49-F238E27FC236}">
                <a16:creationId xmlns:a16="http://schemas.microsoft.com/office/drawing/2014/main" id="{7C6F5969-FDAC-4F81-9675-12EC49066580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1263650"/>
            <a:ext cx="7620000" cy="3613150"/>
            <a:chOff x="480" y="806"/>
            <a:chExt cx="4800" cy="2276"/>
          </a:xfrm>
        </p:grpSpPr>
        <p:sp>
          <p:nvSpPr>
            <p:cNvPr id="7177" name="Text Box 22">
              <a:extLst>
                <a:ext uri="{FF2B5EF4-FFF2-40B4-BE49-F238E27FC236}">
                  <a16:creationId xmlns:a16="http://schemas.microsoft.com/office/drawing/2014/main" id="{29549745-78A6-46D5-930D-B457CBB2D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104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rgbClr val="0B1196"/>
                  </a:solidFill>
                  <a:latin typeface="Times" panose="02020603050405020304" pitchFamily="18" charset="0"/>
                </a:rPr>
                <a:t>11, 16</a:t>
              </a:r>
              <a:endParaRPr lang="en-US" altLang="en-US" sz="2400" i="1">
                <a:solidFill>
                  <a:srgbClr val="0B1196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7178" name="Text Box 23">
              <a:extLst>
                <a:ext uri="{FF2B5EF4-FFF2-40B4-BE49-F238E27FC236}">
                  <a16:creationId xmlns:a16="http://schemas.microsoft.com/office/drawing/2014/main" id="{90F109A5-BA8B-4B5E-A2C5-B9804CB1A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622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rgbClr val="0B1196"/>
                  </a:solidFill>
                  <a:latin typeface="Times" panose="02020603050405020304" pitchFamily="18" charset="0"/>
                </a:rPr>
                <a:t>12, 15</a:t>
              </a:r>
              <a:endParaRPr lang="en-US" altLang="en-US" sz="2400" i="1">
                <a:solidFill>
                  <a:srgbClr val="0B1196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7179" name="Text Box 24">
              <a:extLst>
                <a:ext uri="{FF2B5EF4-FFF2-40B4-BE49-F238E27FC236}">
                  <a16:creationId xmlns:a16="http://schemas.microsoft.com/office/drawing/2014/main" id="{A5FAF62C-D29B-4217-8FF0-986F5F9EB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294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rgbClr val="0B1196"/>
                  </a:solidFill>
                  <a:latin typeface="Times" panose="02020603050405020304" pitchFamily="18" charset="0"/>
                </a:rPr>
                <a:t>6, 7</a:t>
              </a:r>
              <a:endParaRPr lang="en-US" altLang="en-US" sz="2400" i="1">
                <a:solidFill>
                  <a:srgbClr val="0B1196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7180" name="Text Box 25">
              <a:extLst>
                <a:ext uri="{FF2B5EF4-FFF2-40B4-BE49-F238E27FC236}">
                  <a16:creationId xmlns:a16="http://schemas.microsoft.com/office/drawing/2014/main" id="{9E1C16BA-D5CE-4624-BA79-0CC5D5FA6A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832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rgbClr val="0B1196"/>
                  </a:solidFill>
                  <a:latin typeface="Times" panose="02020603050405020304" pitchFamily="18" charset="0"/>
                </a:rPr>
                <a:t>3, 4</a:t>
              </a:r>
              <a:endParaRPr lang="en-US" altLang="en-US" sz="2400" i="1">
                <a:solidFill>
                  <a:srgbClr val="0B1196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7181" name="Text Box 26">
              <a:extLst>
                <a:ext uri="{FF2B5EF4-FFF2-40B4-BE49-F238E27FC236}">
                  <a16:creationId xmlns:a16="http://schemas.microsoft.com/office/drawing/2014/main" id="{EE6C8F6A-D278-4C26-AD87-AFE996E9B8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438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rgbClr val="0B1196"/>
                  </a:solidFill>
                  <a:latin typeface="Times" panose="02020603050405020304" pitchFamily="18" charset="0"/>
                </a:rPr>
                <a:t>2, 5</a:t>
              </a:r>
              <a:endParaRPr lang="en-US" altLang="en-US" sz="2400" i="1">
                <a:solidFill>
                  <a:srgbClr val="0B1196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7182" name="Text Box 27">
              <a:extLst>
                <a:ext uri="{FF2B5EF4-FFF2-40B4-BE49-F238E27FC236}">
                  <a16:creationId xmlns:a16="http://schemas.microsoft.com/office/drawing/2014/main" id="{B77947D8-4FBB-4F99-8A70-73E809778A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016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rgbClr val="0B1196"/>
                  </a:solidFill>
                  <a:latin typeface="Times" panose="02020603050405020304" pitchFamily="18" charset="0"/>
                </a:rPr>
                <a:t>1, 8</a:t>
              </a:r>
              <a:endParaRPr lang="en-US" altLang="en-US" sz="2400" i="1">
                <a:solidFill>
                  <a:srgbClr val="0B1196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7183" name="Text Box 28">
              <a:extLst>
                <a:ext uri="{FF2B5EF4-FFF2-40B4-BE49-F238E27FC236}">
                  <a16:creationId xmlns:a16="http://schemas.microsoft.com/office/drawing/2014/main" id="{C00E1FB2-974C-4E9A-B165-6C0FE475D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872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rgbClr val="0B1196"/>
                  </a:solidFill>
                  <a:latin typeface="Times" panose="02020603050405020304" pitchFamily="18" charset="0"/>
                </a:rPr>
                <a:t>13, 14</a:t>
              </a:r>
              <a:endParaRPr lang="en-US" altLang="en-US" sz="2400" i="1">
                <a:solidFill>
                  <a:srgbClr val="0B1196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7184" name="Text Box 29">
              <a:extLst>
                <a:ext uri="{FF2B5EF4-FFF2-40B4-BE49-F238E27FC236}">
                  <a16:creationId xmlns:a16="http://schemas.microsoft.com/office/drawing/2014/main" id="{C2AA0970-34D0-42C5-992A-0322FDE14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806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rgbClr val="0B1196"/>
                  </a:solidFill>
                  <a:latin typeface="Times" panose="02020603050405020304" pitchFamily="18" charset="0"/>
                </a:rPr>
                <a:t>17, 18</a:t>
              </a:r>
              <a:endParaRPr lang="en-US" altLang="en-US" sz="2400" i="1">
                <a:solidFill>
                  <a:srgbClr val="0B1196"/>
                </a:solidFill>
                <a:latin typeface="Times" panose="02020603050405020304" pitchFamily="18" charset="0"/>
              </a:endParaRPr>
            </a:p>
          </p:txBody>
        </p:sp>
        <p:sp>
          <p:nvSpPr>
            <p:cNvPr id="7185" name="Text Box 30">
              <a:extLst>
                <a:ext uri="{FF2B5EF4-FFF2-40B4-BE49-F238E27FC236}">
                  <a16:creationId xmlns:a16="http://schemas.microsoft.com/office/drawing/2014/main" id="{09F7B475-60C5-4CD3-A307-78479AE71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2" y="1632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rgbClr val="0B1196"/>
                  </a:solidFill>
                  <a:latin typeface="Times" panose="02020603050405020304" pitchFamily="18" charset="0"/>
                </a:rPr>
                <a:t>9, 10</a:t>
              </a:r>
              <a:endParaRPr lang="en-US" altLang="en-US" sz="2400" i="1">
                <a:solidFill>
                  <a:srgbClr val="0B1196"/>
                </a:solidFill>
                <a:latin typeface="Times" panose="02020603050405020304" pitchFamily="18" charset="0"/>
              </a:endParaRPr>
            </a:p>
          </p:txBody>
        </p:sp>
      </p:grpSp>
      <p:sp>
        <p:nvSpPr>
          <p:cNvPr id="203808" name="Rectangle 32">
            <a:extLst>
              <a:ext uri="{FF2B5EF4-FFF2-40B4-BE49-F238E27FC236}">
                <a16:creationId xmlns:a16="http://schemas.microsoft.com/office/drawing/2014/main" id="{DF08C35E-A07F-4710-91F0-8CDA62192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181600"/>
            <a:ext cx="8382000" cy="609600"/>
          </a:xfrm>
          <a:prstGeom prst="rect">
            <a:avLst/>
          </a:prstGeom>
          <a:solidFill>
            <a:srgbClr val="CCFFCC">
              <a:alpha val="4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" panose="02020603050405020304" pitchFamily="18" charset="0"/>
              </a:rPr>
              <a:t>socks , undershots ,  pants , shoes , watch , shirt , belt , tie ,  jacket</a:t>
            </a:r>
            <a:endParaRPr lang="en-US" altLang="en-US" i="1">
              <a:latin typeface="Times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6F70B-E1FE-4AAF-8BD5-1AC2942C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08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01600" y="177800"/>
            <a:ext cx="8743244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800" i="0" dirty="0">
                <a:solidFill>
                  <a:srgbClr val="FFC000"/>
                </a:solidFill>
                <a:latin typeface="Georgia" pitchFamily="18" charset="0"/>
              </a:rPr>
              <a:t>Summary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01600" y="1404972"/>
            <a:ext cx="8940800" cy="439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4452" lvl="1" indent="-564452" eaLnBrk="0" hangingPunct="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1600" i="0" dirty="0">
                <a:solidFill>
                  <a:srgbClr val="000000"/>
                </a:solidFill>
                <a:latin typeface="Cambria" panose="02040503050406030204" pitchFamily="18" charset="0"/>
              </a:rPr>
              <a:t>Summary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9333" y="1261533"/>
            <a:ext cx="8737600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en-US" sz="1244" b="1" dirty="0"/>
              <a:t>COMSATS University Islamabad, Abbottabad Campus</a:t>
            </a:r>
          </a:p>
        </p:txBody>
      </p:sp>
    </p:spTree>
    <p:extLst>
      <p:ext uri="{BB962C8B-B14F-4D97-AF65-F5344CB8AC3E}">
        <p14:creationId xmlns:p14="http://schemas.microsoft.com/office/powerpoint/2010/main" val="24851125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FE3611-E0FC-BA0C-00BF-2A0D7CCD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r>
              <a:rPr lang="en-US"/>
              <a:t>COMSATS University Islamabad, Abbottabad Campus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153A5502-15CE-CCEE-1880-A0907D6F4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1333" y="1735667"/>
            <a:ext cx="4470400" cy="290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ctr" eaLnBrk="0" hangingPunct="0">
              <a:spcBef>
                <a:spcPct val="20000"/>
              </a:spcBef>
              <a:buClr>
                <a:srgbClr val="FFC000"/>
              </a:buClr>
              <a:defRPr/>
            </a:pPr>
            <a:r>
              <a:rPr lang="en-US" sz="5333" i="0" dirty="0">
                <a:solidFill>
                  <a:srgbClr val="000000"/>
                </a:solidFill>
                <a:latin typeface="Cambria" panose="02040503050406030204" pitchFamily="18" charset="0"/>
              </a:rPr>
              <a:t>THANK YOU</a:t>
            </a:r>
          </a:p>
          <a:p>
            <a:pPr marL="0" lvl="1" algn="ctr" eaLnBrk="0" hangingPunct="0">
              <a:spcBef>
                <a:spcPct val="20000"/>
              </a:spcBef>
              <a:buClr>
                <a:srgbClr val="FFC000"/>
              </a:buClr>
              <a:defRPr/>
            </a:pPr>
            <a:endParaRPr lang="en-US" sz="5333" i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0" lvl="1" algn="ctr" eaLnBrk="0" hangingPunct="0">
              <a:spcBef>
                <a:spcPct val="20000"/>
              </a:spcBef>
              <a:buClr>
                <a:srgbClr val="FFC000"/>
              </a:buClr>
              <a:defRPr/>
            </a:pPr>
            <a:r>
              <a:rPr lang="en-US" sz="5333" i="0" dirty="0">
                <a:solidFill>
                  <a:srgbClr val="000000"/>
                </a:solidFill>
                <a:latin typeface="Cambria" panose="02040503050406030204" pitchFamily="18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80474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>
            <a:extLst>
              <a:ext uri="{FF2B5EF4-FFF2-40B4-BE49-F238E27FC236}">
                <a16:creationId xmlns:a16="http://schemas.microsoft.com/office/drawing/2014/main" id="{C654B875-616E-4DD9-BF97-0B7A5D682C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Breadth-First Search: Example</a:t>
            </a:r>
          </a:p>
        </p:txBody>
      </p:sp>
      <p:sp>
        <p:nvSpPr>
          <p:cNvPr id="9222" name="Oval 3">
            <a:extLst>
              <a:ext uri="{FF2B5EF4-FFF2-40B4-BE49-F238E27FC236}">
                <a16:creationId xmlns:a16="http://schemas.microsoft.com/office/drawing/2014/main" id="{630D3170-4A61-445C-8FD5-BD7147F72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133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  <a:endParaRPr lang="en-US" altLang="en-US" sz="40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3" name="Oval 4">
            <a:extLst>
              <a:ext uri="{FF2B5EF4-FFF2-40B4-BE49-F238E27FC236}">
                <a16:creationId xmlns:a16="http://schemas.microsoft.com/office/drawing/2014/main" id="{75C89F20-9E92-4F10-9203-FC2A93D7A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57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9224" name="Oval 5">
            <a:extLst>
              <a:ext uri="{FF2B5EF4-FFF2-40B4-BE49-F238E27FC236}">
                <a16:creationId xmlns:a16="http://schemas.microsoft.com/office/drawing/2014/main" id="{9C18B9A6-7C7C-45AF-A2C0-7DBF5B346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133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9225" name="Oval 6">
            <a:extLst>
              <a:ext uri="{FF2B5EF4-FFF2-40B4-BE49-F238E27FC236}">
                <a16:creationId xmlns:a16="http://schemas.microsoft.com/office/drawing/2014/main" id="{3513029F-CE3F-4360-B4D1-0B5C25049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657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9226" name="Oval 7">
            <a:extLst>
              <a:ext uri="{FF2B5EF4-FFF2-40B4-BE49-F238E27FC236}">
                <a16:creationId xmlns:a16="http://schemas.microsoft.com/office/drawing/2014/main" id="{E3C1FB6F-155C-4065-AC54-738A09F7A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9227" name="Oval 8">
            <a:extLst>
              <a:ext uri="{FF2B5EF4-FFF2-40B4-BE49-F238E27FC236}">
                <a16:creationId xmlns:a16="http://schemas.microsoft.com/office/drawing/2014/main" id="{F46BDD16-9C2F-482C-B636-E63953DEC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57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9228" name="Oval 9">
            <a:extLst>
              <a:ext uri="{FF2B5EF4-FFF2-40B4-BE49-F238E27FC236}">
                <a16:creationId xmlns:a16="http://schemas.microsoft.com/office/drawing/2014/main" id="{734C8DEC-85CA-449A-BD26-A64A2EBF2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133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9229" name="Oval 10">
            <a:extLst>
              <a:ext uri="{FF2B5EF4-FFF2-40B4-BE49-F238E27FC236}">
                <a16:creationId xmlns:a16="http://schemas.microsoft.com/office/drawing/2014/main" id="{AB1F652A-CF87-4254-B495-0C77B0CE7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657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9230" name="Text Box 11">
            <a:extLst>
              <a:ext uri="{FF2B5EF4-FFF2-40B4-BE49-F238E27FC236}">
                <a16:creationId xmlns:a16="http://schemas.microsoft.com/office/drawing/2014/main" id="{690D6832-9945-47A7-8C5E-7D15A7873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16764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9231" name="Text Box 12">
            <a:extLst>
              <a:ext uri="{FF2B5EF4-FFF2-40B4-BE49-F238E27FC236}">
                <a16:creationId xmlns:a16="http://schemas.microsoft.com/office/drawing/2014/main" id="{E25376D7-F885-4BAE-A522-AAA5DA73A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6764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9232" name="Text Box 13">
            <a:extLst>
              <a:ext uri="{FF2B5EF4-FFF2-40B4-BE49-F238E27FC236}">
                <a16:creationId xmlns:a16="http://schemas.microsoft.com/office/drawing/2014/main" id="{60578423-33FB-446E-80DF-DA1392D44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575" y="16764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9233" name="Text Box 14">
            <a:extLst>
              <a:ext uri="{FF2B5EF4-FFF2-40B4-BE49-F238E27FC236}">
                <a16:creationId xmlns:a16="http://schemas.microsoft.com/office/drawing/2014/main" id="{770F2AD1-9670-49C2-8137-E8F882C49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16764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9234" name="Text Box 15">
            <a:extLst>
              <a:ext uri="{FF2B5EF4-FFF2-40B4-BE49-F238E27FC236}">
                <a16:creationId xmlns:a16="http://schemas.microsoft.com/office/drawing/2014/main" id="{F14CFAD2-AA07-48B9-8E9B-8EF1A3A64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41960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9235" name="Text Box 16">
            <a:extLst>
              <a:ext uri="{FF2B5EF4-FFF2-40B4-BE49-F238E27FC236}">
                <a16:creationId xmlns:a16="http://schemas.microsoft.com/office/drawing/2014/main" id="{FD6B52A2-2396-4196-A95A-34180C6AA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4419600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9236" name="Text Box 17">
            <a:extLst>
              <a:ext uri="{FF2B5EF4-FFF2-40B4-BE49-F238E27FC236}">
                <a16:creationId xmlns:a16="http://schemas.microsoft.com/office/drawing/2014/main" id="{6B32431C-2069-4F45-B8AD-6953A4640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44196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9237" name="Text Box 18">
            <a:extLst>
              <a:ext uri="{FF2B5EF4-FFF2-40B4-BE49-F238E27FC236}">
                <a16:creationId xmlns:a16="http://schemas.microsoft.com/office/drawing/2014/main" id="{7AE760BA-E7D5-45F0-82AF-0FEA65ED9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441960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y</a:t>
            </a:r>
          </a:p>
        </p:txBody>
      </p:sp>
      <p:cxnSp>
        <p:nvCxnSpPr>
          <p:cNvPr id="9238" name="AutoShape 19">
            <a:extLst>
              <a:ext uri="{FF2B5EF4-FFF2-40B4-BE49-F238E27FC236}">
                <a16:creationId xmlns:a16="http://schemas.microsoft.com/office/drawing/2014/main" id="{0C5F8830-67A5-4B00-B44A-8094D8D8E203}"/>
              </a:ext>
            </a:extLst>
          </p:cNvPr>
          <p:cNvCxnSpPr>
            <a:cxnSpLocks noChangeShapeType="1"/>
            <a:stCxn id="9223" idx="0"/>
            <a:endCxn id="9222" idx="4"/>
          </p:cNvCxnSpPr>
          <p:nvPr/>
        </p:nvCxnSpPr>
        <p:spPr bwMode="auto">
          <a:xfrm flipV="1">
            <a:off x="15240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39" name="AutoShape 20">
            <a:extLst>
              <a:ext uri="{FF2B5EF4-FFF2-40B4-BE49-F238E27FC236}">
                <a16:creationId xmlns:a16="http://schemas.microsoft.com/office/drawing/2014/main" id="{42AABF08-FF82-4E48-A7B8-5A0D1ED7BFCD}"/>
              </a:ext>
            </a:extLst>
          </p:cNvPr>
          <p:cNvCxnSpPr>
            <a:cxnSpLocks noChangeShapeType="1"/>
            <a:stCxn id="9222" idx="6"/>
            <a:endCxn id="9224" idx="2"/>
          </p:cNvCxnSpPr>
          <p:nvPr/>
        </p:nvCxnSpPr>
        <p:spPr bwMode="auto">
          <a:xfrm>
            <a:off x="1919288" y="2514600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0" name="AutoShape 21">
            <a:extLst>
              <a:ext uri="{FF2B5EF4-FFF2-40B4-BE49-F238E27FC236}">
                <a16:creationId xmlns:a16="http://schemas.microsoft.com/office/drawing/2014/main" id="{5BC14D73-C937-490F-8305-1FE90FD01713}"/>
              </a:ext>
            </a:extLst>
          </p:cNvPr>
          <p:cNvCxnSpPr>
            <a:cxnSpLocks noChangeShapeType="1"/>
            <a:stCxn id="9224" idx="4"/>
            <a:endCxn id="9225" idx="0"/>
          </p:cNvCxnSpPr>
          <p:nvPr/>
        </p:nvCxnSpPr>
        <p:spPr bwMode="auto">
          <a:xfrm>
            <a:off x="35814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1" name="AutoShape 22">
            <a:extLst>
              <a:ext uri="{FF2B5EF4-FFF2-40B4-BE49-F238E27FC236}">
                <a16:creationId xmlns:a16="http://schemas.microsoft.com/office/drawing/2014/main" id="{F16E9992-30BE-4771-BD5F-AF5B3E1E498D}"/>
              </a:ext>
            </a:extLst>
          </p:cNvPr>
          <p:cNvCxnSpPr>
            <a:cxnSpLocks noChangeShapeType="1"/>
            <a:stCxn id="9225" idx="7"/>
            <a:endCxn id="9226" idx="3"/>
          </p:cNvCxnSpPr>
          <p:nvPr/>
        </p:nvCxnSpPr>
        <p:spPr bwMode="auto">
          <a:xfrm flipV="1">
            <a:off x="3851275" y="2798763"/>
            <a:ext cx="1517650" cy="955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2" name="AutoShape 23">
            <a:extLst>
              <a:ext uri="{FF2B5EF4-FFF2-40B4-BE49-F238E27FC236}">
                <a16:creationId xmlns:a16="http://schemas.microsoft.com/office/drawing/2014/main" id="{223F4A9F-D420-42C8-9E0D-FA2A623704DD}"/>
              </a:ext>
            </a:extLst>
          </p:cNvPr>
          <p:cNvCxnSpPr>
            <a:cxnSpLocks noChangeShapeType="1"/>
            <a:stCxn id="9225" idx="6"/>
            <a:endCxn id="9227" idx="2"/>
          </p:cNvCxnSpPr>
          <p:nvPr/>
        </p:nvCxnSpPr>
        <p:spPr bwMode="auto">
          <a:xfrm>
            <a:off x="3976688" y="4038600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3" name="AutoShape 24">
            <a:extLst>
              <a:ext uri="{FF2B5EF4-FFF2-40B4-BE49-F238E27FC236}">
                <a16:creationId xmlns:a16="http://schemas.microsoft.com/office/drawing/2014/main" id="{0EB5F2A1-E4FA-48FB-8DB9-694A3747450E}"/>
              </a:ext>
            </a:extLst>
          </p:cNvPr>
          <p:cNvCxnSpPr>
            <a:cxnSpLocks noChangeShapeType="1"/>
            <a:stCxn id="9227" idx="0"/>
            <a:endCxn id="9226" idx="4"/>
          </p:cNvCxnSpPr>
          <p:nvPr/>
        </p:nvCxnSpPr>
        <p:spPr bwMode="auto">
          <a:xfrm flipV="1">
            <a:off x="56388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4" name="AutoShape 25">
            <a:extLst>
              <a:ext uri="{FF2B5EF4-FFF2-40B4-BE49-F238E27FC236}">
                <a16:creationId xmlns:a16="http://schemas.microsoft.com/office/drawing/2014/main" id="{C3751FC8-5728-4D22-B58F-58C7A09F9AAD}"/>
              </a:ext>
            </a:extLst>
          </p:cNvPr>
          <p:cNvCxnSpPr>
            <a:cxnSpLocks noChangeShapeType="1"/>
            <a:stCxn id="9226" idx="6"/>
            <a:endCxn id="9228" idx="2"/>
          </p:cNvCxnSpPr>
          <p:nvPr/>
        </p:nvCxnSpPr>
        <p:spPr bwMode="auto">
          <a:xfrm>
            <a:off x="6034088" y="2514600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5" name="AutoShape 26">
            <a:extLst>
              <a:ext uri="{FF2B5EF4-FFF2-40B4-BE49-F238E27FC236}">
                <a16:creationId xmlns:a16="http://schemas.microsoft.com/office/drawing/2014/main" id="{520B4674-BEAA-4C93-B465-42D3DEA64E4F}"/>
              </a:ext>
            </a:extLst>
          </p:cNvPr>
          <p:cNvCxnSpPr>
            <a:cxnSpLocks noChangeShapeType="1"/>
            <a:stCxn id="9227" idx="6"/>
            <a:endCxn id="9229" idx="2"/>
          </p:cNvCxnSpPr>
          <p:nvPr/>
        </p:nvCxnSpPr>
        <p:spPr bwMode="auto">
          <a:xfrm>
            <a:off x="6034088" y="4038600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6" name="AutoShape 27">
            <a:extLst>
              <a:ext uri="{FF2B5EF4-FFF2-40B4-BE49-F238E27FC236}">
                <a16:creationId xmlns:a16="http://schemas.microsoft.com/office/drawing/2014/main" id="{76E4CE24-2875-46D8-B257-341E598E34A3}"/>
              </a:ext>
            </a:extLst>
          </p:cNvPr>
          <p:cNvCxnSpPr>
            <a:cxnSpLocks noChangeShapeType="1"/>
            <a:stCxn id="9229" idx="0"/>
            <a:endCxn id="9228" idx="4"/>
          </p:cNvCxnSpPr>
          <p:nvPr/>
        </p:nvCxnSpPr>
        <p:spPr bwMode="auto">
          <a:xfrm flipV="1">
            <a:off x="76962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5A638D-22B5-4353-B4F6-CA8AB12B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>
            <a:extLst>
              <a:ext uri="{FF2B5EF4-FFF2-40B4-BE49-F238E27FC236}">
                <a16:creationId xmlns:a16="http://schemas.microsoft.com/office/drawing/2014/main" id="{A4F425CE-9D28-4FC5-A4FC-6D45080ED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Breadth-First Search: Example</a:t>
            </a:r>
          </a:p>
        </p:txBody>
      </p:sp>
      <p:sp>
        <p:nvSpPr>
          <p:cNvPr id="10246" name="Oval 3">
            <a:extLst>
              <a:ext uri="{FF2B5EF4-FFF2-40B4-BE49-F238E27FC236}">
                <a16:creationId xmlns:a16="http://schemas.microsoft.com/office/drawing/2014/main" id="{55C13CF2-2E8E-42D8-8A34-0E1CDE4D4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133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  <a:endParaRPr lang="en-US" altLang="en-US" sz="4000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7" name="Oval 4">
            <a:extLst>
              <a:ext uri="{FF2B5EF4-FFF2-40B4-BE49-F238E27FC236}">
                <a16:creationId xmlns:a16="http://schemas.microsoft.com/office/drawing/2014/main" id="{74BB547C-1E0F-4795-B7D3-5FF55A73A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57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0248" name="Oval 5">
            <a:extLst>
              <a:ext uri="{FF2B5EF4-FFF2-40B4-BE49-F238E27FC236}">
                <a16:creationId xmlns:a16="http://schemas.microsoft.com/office/drawing/2014/main" id="{35EF34A5-5626-49D3-9319-299EF8191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2133600"/>
            <a:ext cx="762000" cy="762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</a:p>
        </p:txBody>
      </p:sp>
      <p:sp>
        <p:nvSpPr>
          <p:cNvPr id="10249" name="Oval 6">
            <a:extLst>
              <a:ext uri="{FF2B5EF4-FFF2-40B4-BE49-F238E27FC236}">
                <a16:creationId xmlns:a16="http://schemas.microsoft.com/office/drawing/2014/main" id="{155A6BC5-ADAE-45B5-A48B-A8173BD6B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657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0250" name="Oval 7">
            <a:extLst>
              <a:ext uri="{FF2B5EF4-FFF2-40B4-BE49-F238E27FC236}">
                <a16:creationId xmlns:a16="http://schemas.microsoft.com/office/drawing/2014/main" id="{1144A430-2CC2-4296-B2AA-43525DED5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0251" name="Oval 8">
            <a:extLst>
              <a:ext uri="{FF2B5EF4-FFF2-40B4-BE49-F238E27FC236}">
                <a16:creationId xmlns:a16="http://schemas.microsoft.com/office/drawing/2014/main" id="{6B8EE05C-55F2-4A1C-BDD6-8F40FD0ED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657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0252" name="Oval 9">
            <a:extLst>
              <a:ext uri="{FF2B5EF4-FFF2-40B4-BE49-F238E27FC236}">
                <a16:creationId xmlns:a16="http://schemas.microsoft.com/office/drawing/2014/main" id="{525297E6-10BA-4A48-87F7-14FD59D48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133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0253" name="Oval 10">
            <a:extLst>
              <a:ext uri="{FF2B5EF4-FFF2-40B4-BE49-F238E27FC236}">
                <a16:creationId xmlns:a16="http://schemas.microsoft.com/office/drawing/2014/main" id="{BAFC506C-5AD3-46FC-911B-26DF6763D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6576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accent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</a:t>
            </a:r>
          </a:p>
        </p:txBody>
      </p:sp>
      <p:sp>
        <p:nvSpPr>
          <p:cNvPr id="10254" name="Text Box 11">
            <a:extLst>
              <a:ext uri="{FF2B5EF4-FFF2-40B4-BE49-F238E27FC236}">
                <a16:creationId xmlns:a16="http://schemas.microsoft.com/office/drawing/2014/main" id="{DAA6107A-8290-43DE-AA3D-49C8D6FDF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16764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10255" name="Text Box 12">
            <a:extLst>
              <a:ext uri="{FF2B5EF4-FFF2-40B4-BE49-F238E27FC236}">
                <a16:creationId xmlns:a16="http://schemas.microsoft.com/office/drawing/2014/main" id="{C22E21FE-A00F-4872-A4DF-535FB6A45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676400"/>
            <a:ext cx="282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0256" name="Text Box 13">
            <a:extLst>
              <a:ext uri="{FF2B5EF4-FFF2-40B4-BE49-F238E27FC236}">
                <a16:creationId xmlns:a16="http://schemas.microsoft.com/office/drawing/2014/main" id="{DF357E81-0DF6-4CB9-9454-FC7C68C1D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9575" y="1676400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0257" name="Text Box 14">
            <a:extLst>
              <a:ext uri="{FF2B5EF4-FFF2-40B4-BE49-F238E27FC236}">
                <a16:creationId xmlns:a16="http://schemas.microsoft.com/office/drawing/2014/main" id="{00807873-9FBC-4A56-9104-F56A1E36E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1676400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u</a:t>
            </a:r>
          </a:p>
        </p:txBody>
      </p:sp>
      <p:sp>
        <p:nvSpPr>
          <p:cNvPr id="10258" name="Text Box 15">
            <a:extLst>
              <a:ext uri="{FF2B5EF4-FFF2-40B4-BE49-F238E27FC236}">
                <a16:creationId xmlns:a16="http://schemas.microsoft.com/office/drawing/2014/main" id="{A83BD422-5EBC-4C26-87C0-D1809C6CF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441960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10259" name="Text Box 16">
            <a:extLst>
              <a:ext uri="{FF2B5EF4-FFF2-40B4-BE49-F238E27FC236}">
                <a16:creationId xmlns:a16="http://schemas.microsoft.com/office/drawing/2014/main" id="{F180A531-2108-48D6-8C73-016DC44D3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300" y="4419600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10260" name="Text Box 17">
            <a:extLst>
              <a:ext uri="{FF2B5EF4-FFF2-40B4-BE49-F238E27FC236}">
                <a16:creationId xmlns:a16="http://schemas.microsoft.com/office/drawing/2014/main" id="{0F6A5DB1-066D-43A9-844A-448EBE643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563" y="44196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0261" name="Text Box 18">
            <a:extLst>
              <a:ext uri="{FF2B5EF4-FFF2-40B4-BE49-F238E27FC236}">
                <a16:creationId xmlns:a16="http://schemas.microsoft.com/office/drawing/2014/main" id="{B7D9570B-D8F2-4521-AF3A-F9D8A0365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4419600"/>
            <a:ext cx="29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i="1" dirty="0">
                <a:latin typeface="Times New Roman" panose="02020603050405020304" pitchFamily="18" charset="0"/>
              </a:rPr>
              <a:t>y</a:t>
            </a:r>
          </a:p>
        </p:txBody>
      </p:sp>
      <p:cxnSp>
        <p:nvCxnSpPr>
          <p:cNvPr id="10262" name="AutoShape 19">
            <a:extLst>
              <a:ext uri="{FF2B5EF4-FFF2-40B4-BE49-F238E27FC236}">
                <a16:creationId xmlns:a16="http://schemas.microsoft.com/office/drawing/2014/main" id="{4CB2ADF7-494C-4F41-87E8-BE3EF3C84BFB}"/>
              </a:ext>
            </a:extLst>
          </p:cNvPr>
          <p:cNvCxnSpPr>
            <a:cxnSpLocks noChangeShapeType="1"/>
            <a:stCxn id="10247" idx="0"/>
            <a:endCxn id="10246" idx="4"/>
          </p:cNvCxnSpPr>
          <p:nvPr/>
        </p:nvCxnSpPr>
        <p:spPr bwMode="auto">
          <a:xfrm flipV="1">
            <a:off x="15240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3" name="AutoShape 20">
            <a:extLst>
              <a:ext uri="{FF2B5EF4-FFF2-40B4-BE49-F238E27FC236}">
                <a16:creationId xmlns:a16="http://schemas.microsoft.com/office/drawing/2014/main" id="{C39002F2-ACFA-4561-971B-D08C004B62C9}"/>
              </a:ext>
            </a:extLst>
          </p:cNvPr>
          <p:cNvCxnSpPr>
            <a:cxnSpLocks noChangeShapeType="1"/>
            <a:stCxn id="10246" idx="6"/>
            <a:endCxn id="10248" idx="2"/>
          </p:cNvCxnSpPr>
          <p:nvPr/>
        </p:nvCxnSpPr>
        <p:spPr bwMode="auto">
          <a:xfrm>
            <a:off x="1919288" y="2514600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4" name="AutoShape 21">
            <a:extLst>
              <a:ext uri="{FF2B5EF4-FFF2-40B4-BE49-F238E27FC236}">
                <a16:creationId xmlns:a16="http://schemas.microsoft.com/office/drawing/2014/main" id="{809E9509-EB57-428F-8262-6B2E30DFBBF0}"/>
              </a:ext>
            </a:extLst>
          </p:cNvPr>
          <p:cNvCxnSpPr>
            <a:cxnSpLocks noChangeShapeType="1"/>
            <a:stCxn id="10248" idx="4"/>
            <a:endCxn id="10249" idx="0"/>
          </p:cNvCxnSpPr>
          <p:nvPr/>
        </p:nvCxnSpPr>
        <p:spPr bwMode="auto">
          <a:xfrm>
            <a:off x="35814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5" name="AutoShape 22">
            <a:extLst>
              <a:ext uri="{FF2B5EF4-FFF2-40B4-BE49-F238E27FC236}">
                <a16:creationId xmlns:a16="http://schemas.microsoft.com/office/drawing/2014/main" id="{C723CE98-8FE4-44EC-B98F-1521852EA636}"/>
              </a:ext>
            </a:extLst>
          </p:cNvPr>
          <p:cNvCxnSpPr>
            <a:cxnSpLocks noChangeShapeType="1"/>
            <a:stCxn id="10249" idx="7"/>
            <a:endCxn id="10250" idx="3"/>
          </p:cNvCxnSpPr>
          <p:nvPr/>
        </p:nvCxnSpPr>
        <p:spPr bwMode="auto">
          <a:xfrm flipV="1">
            <a:off x="3851275" y="2798763"/>
            <a:ext cx="1517650" cy="955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6" name="AutoShape 23">
            <a:extLst>
              <a:ext uri="{FF2B5EF4-FFF2-40B4-BE49-F238E27FC236}">
                <a16:creationId xmlns:a16="http://schemas.microsoft.com/office/drawing/2014/main" id="{92BDC423-81F6-4661-B4A4-48CD9770CC07}"/>
              </a:ext>
            </a:extLst>
          </p:cNvPr>
          <p:cNvCxnSpPr>
            <a:cxnSpLocks noChangeShapeType="1"/>
            <a:stCxn id="10249" idx="6"/>
            <a:endCxn id="10251" idx="2"/>
          </p:cNvCxnSpPr>
          <p:nvPr/>
        </p:nvCxnSpPr>
        <p:spPr bwMode="auto">
          <a:xfrm>
            <a:off x="3976688" y="4038600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7" name="AutoShape 24">
            <a:extLst>
              <a:ext uri="{FF2B5EF4-FFF2-40B4-BE49-F238E27FC236}">
                <a16:creationId xmlns:a16="http://schemas.microsoft.com/office/drawing/2014/main" id="{C31C4F9F-F2E4-40FC-B0A1-3A2FEB8C465D}"/>
              </a:ext>
            </a:extLst>
          </p:cNvPr>
          <p:cNvCxnSpPr>
            <a:cxnSpLocks noChangeShapeType="1"/>
            <a:stCxn id="10251" idx="0"/>
            <a:endCxn id="10250" idx="4"/>
          </p:cNvCxnSpPr>
          <p:nvPr/>
        </p:nvCxnSpPr>
        <p:spPr bwMode="auto">
          <a:xfrm flipV="1">
            <a:off x="56388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8" name="AutoShape 25">
            <a:extLst>
              <a:ext uri="{FF2B5EF4-FFF2-40B4-BE49-F238E27FC236}">
                <a16:creationId xmlns:a16="http://schemas.microsoft.com/office/drawing/2014/main" id="{7D9AEEB3-0616-4725-BBDE-1E5F5FFA4E5F}"/>
              </a:ext>
            </a:extLst>
          </p:cNvPr>
          <p:cNvCxnSpPr>
            <a:cxnSpLocks noChangeShapeType="1"/>
            <a:stCxn id="10250" idx="6"/>
            <a:endCxn id="10252" idx="2"/>
          </p:cNvCxnSpPr>
          <p:nvPr/>
        </p:nvCxnSpPr>
        <p:spPr bwMode="auto">
          <a:xfrm>
            <a:off x="6034088" y="2514600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69" name="AutoShape 26">
            <a:extLst>
              <a:ext uri="{FF2B5EF4-FFF2-40B4-BE49-F238E27FC236}">
                <a16:creationId xmlns:a16="http://schemas.microsoft.com/office/drawing/2014/main" id="{C1C8734A-54D6-4AAD-8240-67E9EFE90D7A}"/>
              </a:ext>
            </a:extLst>
          </p:cNvPr>
          <p:cNvCxnSpPr>
            <a:cxnSpLocks noChangeShapeType="1"/>
            <a:stCxn id="10251" idx="6"/>
            <a:endCxn id="10253" idx="2"/>
          </p:cNvCxnSpPr>
          <p:nvPr/>
        </p:nvCxnSpPr>
        <p:spPr bwMode="auto">
          <a:xfrm>
            <a:off x="6034088" y="4038600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70" name="AutoShape 27">
            <a:extLst>
              <a:ext uri="{FF2B5EF4-FFF2-40B4-BE49-F238E27FC236}">
                <a16:creationId xmlns:a16="http://schemas.microsoft.com/office/drawing/2014/main" id="{D95FAB17-4224-4BEF-BEB3-320B50645F07}"/>
              </a:ext>
            </a:extLst>
          </p:cNvPr>
          <p:cNvCxnSpPr>
            <a:cxnSpLocks noChangeShapeType="1"/>
            <a:stCxn id="10253" idx="0"/>
            <a:endCxn id="10252" idx="4"/>
          </p:cNvCxnSpPr>
          <p:nvPr/>
        </p:nvCxnSpPr>
        <p:spPr bwMode="auto">
          <a:xfrm flipV="1">
            <a:off x="7696200" y="2909888"/>
            <a:ext cx="0" cy="7334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71" name="Rectangle 28">
            <a:extLst>
              <a:ext uri="{FF2B5EF4-FFF2-40B4-BE49-F238E27FC236}">
                <a16:creationId xmlns:a16="http://schemas.microsoft.com/office/drawing/2014/main" id="{FB4636EC-A280-44CD-BC84-777216C17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62600"/>
            <a:ext cx="685800" cy="609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0272" name="Rectangle 29">
            <a:extLst>
              <a:ext uri="{FF2B5EF4-FFF2-40B4-BE49-F238E27FC236}">
                <a16:creationId xmlns:a16="http://schemas.microsoft.com/office/drawing/2014/main" id="{504A144B-08D5-40C1-B55D-7E192225B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56260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latin typeface="Times New Roman" panose="02020603050405020304" pitchFamily="18" charset="0"/>
              </a:rPr>
              <a:t>Q: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F2E4BC-D287-4E1D-9CE5-33E86D673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EBB8-31B1-4B63-B6BA-047585760B93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30621</TotalTime>
  <Words>1744</Words>
  <Application>Microsoft Office PowerPoint</Application>
  <PresentationFormat>On-screen Show (4:3)</PresentationFormat>
  <Paragraphs>515</Paragraphs>
  <Slides>77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0" baseType="lpstr">
      <vt:lpstr>Arial</vt:lpstr>
      <vt:lpstr>Calibri</vt:lpstr>
      <vt:lpstr>Cambria</vt:lpstr>
      <vt:lpstr>Century Gothic</vt:lpstr>
      <vt:lpstr>Georgia</vt:lpstr>
      <vt:lpstr>Tahoma</vt:lpstr>
      <vt:lpstr>Times</vt:lpstr>
      <vt:lpstr>Times New Roman</vt:lpstr>
      <vt:lpstr>Wingdings</vt:lpstr>
      <vt:lpstr>Wingdings 3</vt:lpstr>
      <vt:lpstr>1_Custom Design</vt:lpstr>
      <vt:lpstr>Slice</vt:lpstr>
      <vt:lpstr>VISIO</vt:lpstr>
      <vt:lpstr>PowerPoint Presentation</vt:lpstr>
      <vt:lpstr>PowerPoint Presentation</vt:lpstr>
      <vt:lpstr>Graph Searching</vt:lpstr>
      <vt:lpstr>Breadth-First Search</vt:lpstr>
      <vt:lpstr>Properties of A Tree</vt:lpstr>
      <vt:lpstr>Breadth-First Search</vt:lpstr>
      <vt:lpstr>BFS</vt:lpstr>
      <vt:lpstr>Breadth-First Search: Example</vt:lpstr>
      <vt:lpstr>Breadth-First Search: Example</vt:lpstr>
      <vt:lpstr>Breadth-First Search: Example</vt:lpstr>
      <vt:lpstr>Breadth-First Search: Example</vt:lpstr>
      <vt:lpstr>Breadth-First Search: Example</vt:lpstr>
      <vt:lpstr>Breadth-First Search: Example</vt:lpstr>
      <vt:lpstr>Breadth-First Search: Example</vt:lpstr>
      <vt:lpstr>Breadth-First Search: Example</vt:lpstr>
      <vt:lpstr>Breadth-First Search: Example</vt:lpstr>
      <vt:lpstr>Breadth-First Search: Example</vt:lpstr>
      <vt:lpstr>Breadth-First Search: Properties</vt:lpstr>
      <vt:lpstr>Depth-first Search</vt:lpstr>
      <vt:lpstr>Breadth-first Search</vt:lpstr>
      <vt:lpstr>Breadth-first Search</vt:lpstr>
      <vt:lpstr>Breadth-first Search</vt:lpstr>
      <vt:lpstr>Breadth-first Search</vt:lpstr>
      <vt:lpstr>Depth-first Search</vt:lpstr>
      <vt:lpstr>Traversing Connected Graphs</vt:lpstr>
      <vt:lpstr>Depth-first Search</vt:lpstr>
      <vt:lpstr>Depth-first Search</vt:lpstr>
      <vt:lpstr>DFS Tree (bag=stack)</vt:lpstr>
      <vt:lpstr>DFS Tree (bag=stack)</vt:lpstr>
      <vt:lpstr>DFS Tree (bag=stack)</vt:lpstr>
      <vt:lpstr>DFS Tree (bag=stack)</vt:lpstr>
      <vt:lpstr>DFS Tree (bag=stack)</vt:lpstr>
      <vt:lpstr>DFS Tree (bag=stack)</vt:lpstr>
      <vt:lpstr>DFS Tree (bag=stack)</vt:lpstr>
      <vt:lpstr>DFS Tree (bag=stack)</vt:lpstr>
      <vt:lpstr>Depth-first Search</vt:lpstr>
      <vt:lpstr>More Formally</vt:lpstr>
      <vt:lpstr>Pseudo-code</vt:lpstr>
      <vt:lpstr>Depth-First Search: Example</vt:lpstr>
      <vt:lpstr>Depth-First Search: Example</vt:lpstr>
      <vt:lpstr>Depth-First Search: Example</vt:lpstr>
      <vt:lpstr>Depth-First Search: Example</vt:lpstr>
      <vt:lpstr>Depth-First Search: Example</vt:lpstr>
      <vt:lpstr>Depth-First Search: Example</vt:lpstr>
      <vt:lpstr>Depth-First Search: Example</vt:lpstr>
      <vt:lpstr>Depth-First Search: Example</vt:lpstr>
      <vt:lpstr>Depth-First Search: Example</vt:lpstr>
      <vt:lpstr>Depth-First Search: Example</vt:lpstr>
      <vt:lpstr>Depth-First Search: Example</vt:lpstr>
      <vt:lpstr>Depth-First Search: Example</vt:lpstr>
      <vt:lpstr>Depth-First Search: Example</vt:lpstr>
      <vt:lpstr>Depth-First Search: Example</vt:lpstr>
      <vt:lpstr>Depth-First Search: Example</vt:lpstr>
      <vt:lpstr>Depth-First Search: Example</vt:lpstr>
      <vt:lpstr>Depth-First Search: Example</vt:lpstr>
      <vt:lpstr>Depth-First Search: Example</vt:lpstr>
      <vt:lpstr>Depth-First Search: Example</vt:lpstr>
      <vt:lpstr>Depth-First Search: Example</vt:lpstr>
      <vt:lpstr>Depth-First Search: Example</vt:lpstr>
      <vt:lpstr>Depth-First Search: Example</vt:lpstr>
      <vt:lpstr>Depth-First Search: Example</vt:lpstr>
      <vt:lpstr>Depth-First Search: Example</vt:lpstr>
      <vt:lpstr>Depth-First Search: Example</vt:lpstr>
      <vt:lpstr>Example</vt:lpstr>
      <vt:lpstr>Depth-first Forest</vt:lpstr>
      <vt:lpstr>Properties of DFS </vt:lpstr>
      <vt:lpstr>Classification of Edges</vt:lpstr>
      <vt:lpstr>Classification of Edges</vt:lpstr>
      <vt:lpstr>Theorem</vt:lpstr>
      <vt:lpstr>Connected Components</vt:lpstr>
      <vt:lpstr>Summary of DFS</vt:lpstr>
      <vt:lpstr>Directed Acyclic Graph</vt:lpstr>
      <vt:lpstr>Topological Sort</vt:lpstr>
      <vt:lpstr>Topological Sort</vt:lpstr>
      <vt:lpstr>Example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Strucutures</dc:title>
  <dc:creator>Swati</dc:creator>
  <cp:lastModifiedBy>Waqar Khurshid</cp:lastModifiedBy>
  <cp:revision>325</cp:revision>
  <cp:lastPrinted>2021-10-13T12:37:09Z</cp:lastPrinted>
  <dcterms:created xsi:type="dcterms:W3CDTF">1998-11-02T19:17:54Z</dcterms:created>
  <dcterms:modified xsi:type="dcterms:W3CDTF">2022-09-11T15:53:51Z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95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luebke@cs.virginia.edu</vt:lpwstr>
  </property>
  <property fmtid="{D5CDD505-2E9C-101B-9397-08002B2CF9AE}" pid="8" name="HomePage">
    <vt:lpwstr>http://www.cs.virginia.edu/~luebke</vt:lpwstr>
  </property>
  <property fmtid="{D5CDD505-2E9C-101B-9397-08002B2CF9AE}" pid="9" name="Other">
    <vt:lpwstr>CS 551: Intro Computer Graphics_x000d_
David Luebke, UVA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\\athena\luebke\public_html\cs332</vt:lpwstr>
  </property>
</Properties>
</file>