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3" r:id="rId1"/>
    <p:sldMasterId id="2147483775" r:id="rId2"/>
  </p:sldMasterIdLst>
  <p:notesMasterIdLst>
    <p:notesMasterId r:id="rId39"/>
  </p:notesMasterIdLst>
  <p:handoutMasterIdLst>
    <p:handoutMasterId r:id="rId40"/>
  </p:handoutMasterIdLst>
  <p:sldIdLst>
    <p:sldId id="263" r:id="rId3"/>
    <p:sldId id="264" r:id="rId4"/>
    <p:sldId id="743" r:id="rId5"/>
    <p:sldId id="843" r:id="rId6"/>
    <p:sldId id="842" r:id="rId7"/>
    <p:sldId id="744" r:id="rId8"/>
    <p:sldId id="745" r:id="rId9"/>
    <p:sldId id="747" r:id="rId10"/>
    <p:sldId id="785" r:id="rId11"/>
    <p:sldId id="786" r:id="rId12"/>
    <p:sldId id="775" r:id="rId13"/>
    <p:sldId id="776" r:id="rId14"/>
    <p:sldId id="767" r:id="rId15"/>
    <p:sldId id="768" r:id="rId16"/>
    <p:sldId id="769" r:id="rId17"/>
    <p:sldId id="770" r:id="rId18"/>
    <p:sldId id="771" r:id="rId19"/>
    <p:sldId id="772" r:id="rId20"/>
    <p:sldId id="790" r:id="rId21"/>
    <p:sldId id="791" r:id="rId22"/>
    <p:sldId id="792" r:id="rId23"/>
    <p:sldId id="793" r:id="rId24"/>
    <p:sldId id="794" r:id="rId25"/>
    <p:sldId id="795" r:id="rId26"/>
    <p:sldId id="796" r:id="rId27"/>
    <p:sldId id="797" r:id="rId28"/>
    <p:sldId id="789" r:id="rId29"/>
    <p:sldId id="778" r:id="rId30"/>
    <p:sldId id="779" r:id="rId31"/>
    <p:sldId id="780" r:id="rId32"/>
    <p:sldId id="782" r:id="rId33"/>
    <p:sldId id="788" r:id="rId34"/>
    <p:sldId id="272" r:id="rId35"/>
    <p:sldId id="273" r:id="rId36"/>
    <p:sldId id="415" r:id="rId37"/>
    <p:sldId id="416" r:id="rId38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86432" autoAdjust="0"/>
  </p:normalViewPr>
  <p:slideViewPr>
    <p:cSldViewPr>
      <p:cViewPr varScale="1">
        <p:scale>
          <a:sx n="60" d="100"/>
          <a:sy n="60" d="100"/>
        </p:scale>
        <p:origin x="996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6"/>
    </p:cViewPr>
  </p:sorterViewPr>
  <p:notesViewPr>
    <p:cSldViewPr>
      <p:cViewPr varScale="1">
        <p:scale>
          <a:sx n="56" d="100"/>
          <a:sy n="56" d="100"/>
        </p:scale>
        <p:origin x="2838" y="8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71FF8A-FE56-48F7-A11A-B6AE975EA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37816-68D9-4E71-8469-349257C02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6403" y="0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pPr>
              <a:defRPr/>
            </a:pPr>
            <a:fld id="{5E01638D-00D6-4B68-8791-41CA460C271F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A2FCD-AC52-44AB-9CE5-9AA400F0AB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434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Sajid Shah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3A933-1F03-4431-9951-A4445EE08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6403" y="6658434"/>
            <a:ext cx="4027874" cy="351966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62EC-1FD0-420F-B207-0051DA459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9C2064-A819-454B-921D-23201C3E77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A94DF99-A597-4C5A-9B30-C9B6F5F180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8527" y="1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342732-EFFB-40DC-B564-606D369D2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5E4F2FA-B80C-405E-B0D2-16D65F79BA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531" y="3330423"/>
            <a:ext cx="6819343" cy="315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FAEEF095-9C08-4E50-8742-8826BAB750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639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Sajid Shah</a:t>
            </a:r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8C8C36B-9F2E-458D-958F-311870B95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527" y="6659639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fld id="{E868E655-F231-4F5F-BC6B-3E7E415263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692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606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0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52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1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8806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84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94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41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1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235075"/>
          </a:xfrm>
        </p:spPr>
        <p:txBody>
          <a:bodyPr>
            <a:normAutofit/>
          </a:bodyPr>
          <a:lstStyle>
            <a:lvl1pPr>
              <a:defRPr sz="3600" b="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648200"/>
          </a:xfrm>
        </p:spPr>
        <p:txBody>
          <a:bodyPr/>
          <a:lstStyle>
            <a:lvl1pPr marL="2286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1pPr>
            <a:lvl2pPr marL="6858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771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8779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6619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9480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193251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5539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750712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2047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919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89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41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1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80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13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18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7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21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24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Graph Theory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94A82708-10CF-14BE-87A2-D235D5577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2">
            <a:extLst>
              <a:ext uri="{FF2B5EF4-FFF2-40B4-BE49-F238E27FC236}">
                <a16:creationId xmlns:a16="http://schemas.microsoft.com/office/drawing/2014/main" id="{689CAFA6-9053-4293-BCF3-A51B32644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Terminologies</a:t>
            </a:r>
          </a:p>
        </p:txBody>
      </p:sp>
      <p:sp>
        <p:nvSpPr>
          <p:cNvPr id="10247" name="Rectangle 3">
            <a:extLst>
              <a:ext uri="{FF2B5EF4-FFF2-40B4-BE49-F238E27FC236}">
                <a16:creationId xmlns:a16="http://schemas.microsoft.com/office/drawing/2014/main" id="{5F17211D-EAF5-4AD0-B835-D76104F271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Directed / undirected graph</a:t>
            </a:r>
          </a:p>
          <a:p>
            <a:pPr eaLnBrk="1" hangingPunct="1"/>
            <a:r>
              <a:rPr lang="en-US" altLang="en-US" sz="2400"/>
              <a:t>Weighted / unweighted graph</a:t>
            </a:r>
          </a:p>
          <a:p>
            <a:pPr eaLnBrk="1" hangingPunct="1"/>
            <a:r>
              <a:rPr lang="en-US" altLang="en-US" sz="2400"/>
              <a:t>Special graphs</a:t>
            </a:r>
          </a:p>
          <a:p>
            <a:pPr lvl="1" eaLnBrk="1" hangingPunct="1"/>
            <a:r>
              <a:rPr lang="en-US" altLang="en-US" sz="2000"/>
              <a:t>Complete graph, planar graph, tree, path, cycle</a:t>
            </a:r>
          </a:p>
          <a:p>
            <a:pPr lvl="1" eaLnBrk="1" hangingPunct="1"/>
            <a:endParaRPr lang="en-US" altLang="en-US" sz="200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37C12-1F1A-49DD-9DF7-73406126B38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10</a:t>
            </a:fld>
            <a:endParaRPr lang="en-US"/>
          </a:p>
        </p:txBody>
      </p:sp>
      <p:sp>
        <p:nvSpPr>
          <p:cNvPr id="10250" name="Rectangle 4">
            <a:extLst>
              <a:ext uri="{FF2B5EF4-FFF2-40B4-BE49-F238E27FC236}">
                <a16:creationId xmlns:a16="http://schemas.microsoft.com/office/drawing/2014/main" id="{2D90FF1D-E804-4801-8D8C-B3BEE7697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0063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Times" panose="02020603050405020304" pitchFamily="18" charset="0"/>
              </a:rPr>
              <a:t>Size of graph: </a:t>
            </a:r>
          </a:p>
          <a:p>
            <a:pPr lvl="1" algn="l"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400" dirty="0">
                <a:solidFill>
                  <a:srgbClr val="0B1196"/>
                </a:solidFill>
                <a:latin typeface="Times" panose="02020603050405020304" pitchFamily="18" charset="0"/>
              </a:rPr>
              <a:t>|V|, |E|</a:t>
            </a:r>
          </a:p>
          <a:p>
            <a:pPr lvl="1" algn="l" eaLnBrk="1" hangingPunct="1">
              <a:buClr>
                <a:schemeClr val="hlink"/>
              </a:buClr>
              <a:buSzPct val="55000"/>
            </a:pP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627894FD-C851-4447-956E-6F50C778F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90909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Times" panose="02020603050405020304" pitchFamily="18" charset="0"/>
              </a:rPr>
              <a:t>Degree of a node</a:t>
            </a:r>
          </a:p>
          <a:p>
            <a:pPr lvl="1" algn="l" eaLnBrk="1" hangingPunct="1">
              <a:lnSpc>
                <a:spcPct val="90000"/>
              </a:lnSpc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dirty="0">
                <a:latin typeface="Times" panose="02020603050405020304" pitchFamily="18" charset="0"/>
              </a:rPr>
              <a:t>indegree / outdegree</a:t>
            </a:r>
          </a:p>
          <a:p>
            <a:pPr lvl="1" algn="l" eaLnBrk="1" hangingPunct="1">
              <a:lnSpc>
                <a:spcPct val="90000"/>
              </a:lnSpc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dirty="0">
              <a:latin typeface="Times" panose="02020603050405020304" pitchFamily="18" charset="0"/>
            </a:endParaRPr>
          </a:p>
          <a:p>
            <a:pPr algn="l" eaLnBrk="1" hangingPunct="1">
              <a:lnSpc>
                <a:spcPct val="90000"/>
              </a:lnSpc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Times" panose="02020603050405020304" pitchFamily="18" charset="0"/>
              </a:rPr>
              <a:t>Node </a:t>
            </a:r>
            <a:r>
              <a:rPr lang="en-US" altLang="en-US" sz="2400" i="1" dirty="0">
                <a:solidFill>
                  <a:srgbClr val="0B1196"/>
                </a:solidFill>
                <a:latin typeface="Times" panose="02020603050405020304" pitchFamily="18" charset="0"/>
              </a:rPr>
              <a:t>u</a:t>
            </a:r>
            <a:r>
              <a:rPr lang="en-US" altLang="en-US" sz="2400" dirty="0">
                <a:latin typeface="Times" panose="02020603050405020304" pitchFamily="18" charset="0"/>
              </a:rPr>
              <a:t> and </a:t>
            </a:r>
            <a:r>
              <a:rPr lang="en-US" altLang="en-US" sz="2400" i="1" dirty="0">
                <a:solidFill>
                  <a:srgbClr val="0B1196"/>
                </a:solidFill>
                <a:latin typeface="Times" panose="02020603050405020304" pitchFamily="18" charset="0"/>
              </a:rPr>
              <a:t>v</a:t>
            </a:r>
            <a:r>
              <a:rPr lang="en-US" altLang="en-US" sz="2400" dirty="0">
                <a:latin typeface="Times" panose="02020603050405020304" pitchFamily="18" charset="0"/>
              </a:rPr>
              <a:t> are connected</a:t>
            </a:r>
          </a:p>
          <a:p>
            <a:pPr lvl="1" algn="l" eaLnBrk="1" hangingPunct="1">
              <a:lnSpc>
                <a:spcPct val="90000"/>
              </a:lnSpc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dirty="0">
                <a:latin typeface="Times" panose="02020603050405020304" pitchFamily="18" charset="0"/>
              </a:rPr>
              <a:t>If there is a path from </a:t>
            </a:r>
            <a:r>
              <a:rPr lang="en-US" altLang="en-US" i="1" dirty="0">
                <a:solidFill>
                  <a:srgbClr val="0B1196"/>
                </a:solidFill>
                <a:latin typeface="Times" panose="02020603050405020304" pitchFamily="18" charset="0"/>
              </a:rPr>
              <a:t>E</a:t>
            </a:r>
            <a:r>
              <a:rPr lang="en-US" altLang="en-US" dirty="0">
                <a:latin typeface="Times" panose="02020603050405020304" pitchFamily="18" charset="0"/>
              </a:rPr>
              <a:t> connecting </a:t>
            </a:r>
            <a:r>
              <a:rPr lang="en-US" altLang="en-US" i="1" dirty="0">
                <a:solidFill>
                  <a:srgbClr val="0B1196"/>
                </a:solidFill>
                <a:latin typeface="Times" panose="02020603050405020304" pitchFamily="18" charset="0"/>
              </a:rPr>
              <a:t>u</a:t>
            </a:r>
            <a:r>
              <a:rPr lang="en-US" altLang="en-US" dirty="0">
                <a:latin typeface="Times" panose="02020603050405020304" pitchFamily="18" charset="0"/>
              </a:rPr>
              <a:t> and </a:t>
            </a:r>
            <a:r>
              <a:rPr lang="en-US" altLang="en-US" i="1" dirty="0">
                <a:solidFill>
                  <a:srgbClr val="0B1196"/>
                </a:solidFill>
                <a:latin typeface="Times" panose="02020603050405020304" pitchFamily="18" charset="0"/>
              </a:rPr>
              <a:t>v</a:t>
            </a:r>
          </a:p>
          <a:p>
            <a:pPr algn="l" eaLnBrk="1" hangingPunct="1">
              <a:lnSpc>
                <a:spcPct val="90000"/>
              </a:lnSpc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US" altLang="en-US" sz="2400" dirty="0">
              <a:latin typeface="Times" panose="02020603050405020304" pitchFamily="18" charset="0"/>
            </a:endParaRPr>
          </a:p>
          <a:p>
            <a:pPr lvl="1" algn="l" eaLnBrk="1" hangingPunct="1">
              <a:lnSpc>
                <a:spcPct val="90000"/>
              </a:lnSpc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dirty="0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AA5E4AAD-B0DF-407E-BB0F-FB369D00B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 Variations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51BB5F51-E2EF-49D2-92B4-B6EAA7820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Variations:</a:t>
            </a:r>
          </a:p>
          <a:p>
            <a:pPr lvl="1" eaLnBrk="1" hangingPunct="1"/>
            <a:r>
              <a:rPr lang="en-US" altLang="en-US"/>
              <a:t>A </a:t>
            </a:r>
            <a:r>
              <a:rPr lang="en-US" altLang="en-US" i="1">
                <a:solidFill>
                  <a:schemeClr val="tx2"/>
                </a:solidFill>
              </a:rPr>
              <a:t>connected graph</a:t>
            </a:r>
            <a:r>
              <a:rPr lang="en-US" altLang="en-US" i="1"/>
              <a:t> </a:t>
            </a:r>
            <a:r>
              <a:rPr lang="en-US" altLang="en-US"/>
              <a:t>has a path from every vertex to every other</a:t>
            </a:r>
          </a:p>
          <a:p>
            <a:pPr lvl="1" eaLnBrk="1" hangingPunct="1"/>
            <a:r>
              <a:rPr lang="en-US" altLang="en-US"/>
              <a:t>In an </a:t>
            </a:r>
            <a:r>
              <a:rPr lang="en-US" altLang="en-US" i="1">
                <a:solidFill>
                  <a:schemeClr val="tx2"/>
                </a:solidFill>
              </a:rPr>
              <a:t>undirected graph:</a:t>
            </a:r>
          </a:p>
          <a:p>
            <a:pPr lvl="2" eaLnBrk="1" hangingPunct="1"/>
            <a:r>
              <a:rPr lang="en-US" altLang="en-US"/>
              <a:t>Edge (u,v) = edge (v,u)</a:t>
            </a:r>
          </a:p>
          <a:p>
            <a:pPr lvl="2" eaLnBrk="1" hangingPunct="1"/>
            <a:r>
              <a:rPr lang="en-US" altLang="en-US"/>
              <a:t>No self-loops</a:t>
            </a:r>
          </a:p>
          <a:p>
            <a:pPr lvl="1" eaLnBrk="1" hangingPunct="1"/>
            <a:r>
              <a:rPr lang="en-US" altLang="en-US"/>
              <a:t>In a </a:t>
            </a:r>
            <a:r>
              <a:rPr lang="en-US" altLang="en-US" i="1">
                <a:solidFill>
                  <a:schemeClr val="tx2"/>
                </a:solidFill>
              </a:rPr>
              <a:t>directed</a:t>
            </a:r>
            <a:r>
              <a:rPr lang="en-US" altLang="en-US"/>
              <a:t> graph:</a:t>
            </a:r>
          </a:p>
          <a:p>
            <a:pPr lvl="2" eaLnBrk="1" hangingPunct="1"/>
            <a:r>
              <a:rPr lang="en-US" altLang="en-US"/>
              <a:t>Edge (u,v) goes from vertex u to vertex v, notated u</a:t>
            </a:r>
            <a:r>
              <a:rPr lang="en-US" altLang="en-US">
                <a:sym typeface="Symbol" panose="05050102010706020507" pitchFamily="18" charset="2"/>
              </a:rPr>
              <a:t>v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5C431-11C6-4C40-9980-25767F3C920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B28016F6-1E0E-4F9F-8154-C9752ACB2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 Variations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F4FF8709-71C3-4A86-947D-3C8991704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variations:</a:t>
            </a:r>
          </a:p>
          <a:p>
            <a:pPr lvl="1" eaLnBrk="1" hangingPunct="1"/>
            <a:r>
              <a:rPr lang="en-US" altLang="en-US"/>
              <a:t>A </a:t>
            </a:r>
            <a:r>
              <a:rPr lang="en-US" altLang="en-US" i="1">
                <a:solidFill>
                  <a:schemeClr val="tx2"/>
                </a:solidFill>
              </a:rPr>
              <a:t>weighted graph</a:t>
            </a:r>
            <a:r>
              <a:rPr lang="en-US" altLang="en-US"/>
              <a:t> associates weights with either the edges or the vertices</a:t>
            </a:r>
          </a:p>
          <a:p>
            <a:pPr lvl="2" eaLnBrk="1" hangingPunct="1"/>
            <a:r>
              <a:rPr lang="en-US" altLang="en-US"/>
              <a:t>E.g., a road map: edges might be weighted w/ distance</a:t>
            </a:r>
          </a:p>
          <a:p>
            <a:pPr lvl="1" eaLnBrk="1" hangingPunct="1"/>
            <a:r>
              <a:rPr lang="en-US" altLang="en-US"/>
              <a:t>A </a:t>
            </a:r>
            <a:r>
              <a:rPr lang="en-US" altLang="en-US" i="1">
                <a:solidFill>
                  <a:schemeClr val="tx2"/>
                </a:solidFill>
              </a:rPr>
              <a:t>multigraph</a:t>
            </a:r>
            <a:r>
              <a:rPr lang="en-US" altLang="en-US"/>
              <a:t> allows multiple edges between the same vertices</a:t>
            </a:r>
          </a:p>
          <a:p>
            <a:pPr lvl="2" eaLnBrk="1" hangingPunct="1"/>
            <a:r>
              <a:rPr lang="en-US" altLang="en-US"/>
              <a:t>E.g., the call graph in a program (a function can get called from multiple points in another function)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0FE8A-0DC7-4373-97F1-EF71A24E3C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>
            <a:extLst>
              <a:ext uri="{FF2B5EF4-FFF2-40B4-BE49-F238E27FC236}">
                <a16:creationId xmlns:a16="http://schemas.microsoft.com/office/drawing/2014/main" id="{676E1C6A-A478-48E0-83B8-7D76D8B02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287338"/>
            <a:ext cx="523540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Definitions and Examples</a:t>
            </a:r>
          </a:p>
        </p:txBody>
      </p:sp>
      <p:sp>
        <p:nvSpPr>
          <p:cNvPr id="14342" name="Oval 4">
            <a:extLst>
              <a:ext uri="{FF2B5EF4-FFF2-40B4-BE49-F238E27FC236}">
                <a16:creationId xmlns:a16="http://schemas.microsoft.com/office/drawing/2014/main" id="{891293B1-0CC0-4C08-A852-8621E19E3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16065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3" name="Oval 5">
            <a:extLst>
              <a:ext uri="{FF2B5EF4-FFF2-40B4-BE49-F238E27FC236}">
                <a16:creationId xmlns:a16="http://schemas.microsoft.com/office/drawing/2014/main" id="{C99AC53E-B24B-4F15-AB21-1ADDCB553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35115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4" name="Oval 6">
            <a:extLst>
              <a:ext uri="{FF2B5EF4-FFF2-40B4-BE49-F238E27FC236}">
                <a16:creationId xmlns:a16="http://schemas.microsoft.com/office/drawing/2014/main" id="{AD74FBFA-3850-4E0E-8084-425940135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18351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5" name="Oval 7">
            <a:extLst>
              <a:ext uri="{FF2B5EF4-FFF2-40B4-BE49-F238E27FC236}">
                <a16:creationId xmlns:a16="http://schemas.microsoft.com/office/drawing/2014/main" id="{E68675C0-AEDF-491B-B693-A33A92683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2901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6" name="Oval 8">
            <a:extLst>
              <a:ext uri="{FF2B5EF4-FFF2-40B4-BE49-F238E27FC236}">
                <a16:creationId xmlns:a16="http://schemas.microsoft.com/office/drawing/2014/main" id="{B14F8FDF-AD41-408B-B264-AD9CA7851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8950" y="2139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Oval 9">
            <a:extLst>
              <a:ext uri="{FF2B5EF4-FFF2-40B4-BE49-F238E27FC236}">
                <a16:creationId xmlns:a16="http://schemas.microsoft.com/office/drawing/2014/main" id="{43F24A5A-228E-41CD-B502-BEEA64E51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30543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Oval 10">
            <a:extLst>
              <a:ext uri="{FF2B5EF4-FFF2-40B4-BE49-F238E27FC236}">
                <a16:creationId xmlns:a16="http://schemas.microsoft.com/office/drawing/2014/main" id="{CC69E1BB-2309-4EC9-9177-5842891AC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38163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9" name="Oval 11">
            <a:extLst>
              <a:ext uri="{FF2B5EF4-FFF2-40B4-BE49-F238E27FC236}">
                <a16:creationId xmlns:a16="http://schemas.microsoft.com/office/drawing/2014/main" id="{E17BE707-5684-44B4-98C5-1C57083C3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2520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0" name="Oval 12">
            <a:extLst>
              <a:ext uri="{FF2B5EF4-FFF2-40B4-BE49-F238E27FC236}">
                <a16:creationId xmlns:a16="http://schemas.microsoft.com/office/drawing/2014/main" id="{9F425EF1-1684-41F7-900E-C76F6B8CB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18351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1" name="Oval 13">
            <a:extLst>
              <a:ext uri="{FF2B5EF4-FFF2-40B4-BE49-F238E27FC236}">
                <a16:creationId xmlns:a16="http://schemas.microsoft.com/office/drawing/2014/main" id="{0268FFE3-7DA3-4199-A4A4-7E9824B7A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2444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2" name="Line 14">
            <a:extLst>
              <a:ext uri="{FF2B5EF4-FFF2-40B4-BE49-F238E27FC236}">
                <a16:creationId xmlns:a16="http://schemas.microsoft.com/office/drawing/2014/main" id="{E86573F4-FC72-4489-94D3-BFC27E161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8050" y="175895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5">
            <a:extLst>
              <a:ext uri="{FF2B5EF4-FFF2-40B4-BE49-F238E27FC236}">
                <a16:creationId xmlns:a16="http://schemas.microsoft.com/office/drawing/2014/main" id="{8C9553E2-2DD5-433B-807A-0D788781B6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0750" y="20510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6">
            <a:extLst>
              <a:ext uri="{FF2B5EF4-FFF2-40B4-BE49-F238E27FC236}">
                <a16:creationId xmlns:a16="http://schemas.microsoft.com/office/drawing/2014/main" id="{BAAAEF86-A53F-4295-9A2A-6B3D439C8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7150" y="20637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7">
            <a:extLst>
              <a:ext uri="{FF2B5EF4-FFF2-40B4-BE49-F238E27FC236}">
                <a16:creationId xmlns:a16="http://schemas.microsoft.com/office/drawing/2014/main" id="{5F01BE48-06B2-4BC9-AA85-414A1AFA7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7650" y="31305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18">
            <a:extLst>
              <a:ext uri="{FF2B5EF4-FFF2-40B4-BE49-F238E27FC236}">
                <a16:creationId xmlns:a16="http://schemas.microsoft.com/office/drawing/2014/main" id="{B1B34746-CD8A-430B-A580-74D0439106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8050" y="25844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19">
            <a:extLst>
              <a:ext uri="{FF2B5EF4-FFF2-40B4-BE49-F238E27FC236}">
                <a16:creationId xmlns:a16="http://schemas.microsoft.com/office/drawing/2014/main" id="{AB453ECC-16CA-4C5F-AEB5-701BA2BBD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2750" y="175895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0">
            <a:extLst>
              <a:ext uri="{FF2B5EF4-FFF2-40B4-BE49-F238E27FC236}">
                <a16:creationId xmlns:a16="http://schemas.microsoft.com/office/drawing/2014/main" id="{D0FA23B5-D8B1-48F7-9D93-A11DB122ED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08650" y="1987550"/>
            <a:ext cx="469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1">
            <a:extLst>
              <a:ext uri="{FF2B5EF4-FFF2-40B4-BE49-F238E27FC236}">
                <a16:creationId xmlns:a16="http://schemas.microsoft.com/office/drawing/2014/main" id="{8B06007D-8894-476E-885A-8A407C1ECE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03850" y="2292350"/>
            <a:ext cx="3175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2">
            <a:extLst>
              <a:ext uri="{FF2B5EF4-FFF2-40B4-BE49-F238E27FC236}">
                <a16:creationId xmlns:a16="http://schemas.microsoft.com/office/drawing/2014/main" id="{25B76D7F-249E-409A-B6F9-39A42DE24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2978150"/>
            <a:ext cx="128270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Freeform 23">
            <a:extLst>
              <a:ext uri="{FF2B5EF4-FFF2-40B4-BE49-F238E27FC236}">
                <a16:creationId xmlns:a16="http://schemas.microsoft.com/office/drawing/2014/main" id="{4769A1FA-B4D8-46FB-A113-D5962C477315}"/>
              </a:ext>
            </a:extLst>
          </p:cNvPr>
          <p:cNvSpPr>
            <a:spLocks/>
          </p:cNvSpPr>
          <p:nvPr/>
        </p:nvSpPr>
        <p:spPr bwMode="auto">
          <a:xfrm>
            <a:off x="6197600" y="2057400"/>
            <a:ext cx="512763" cy="1616075"/>
          </a:xfrm>
          <a:custGeom>
            <a:avLst/>
            <a:gdLst>
              <a:gd name="T0" fmla="*/ 50800 w 323"/>
              <a:gd name="T1" fmla="*/ 0 h 1018"/>
              <a:gd name="T2" fmla="*/ 47625 w 323"/>
              <a:gd name="T3" fmla="*/ 150813 h 1018"/>
              <a:gd name="T4" fmla="*/ 47625 w 323"/>
              <a:gd name="T5" fmla="*/ 220663 h 1018"/>
              <a:gd name="T6" fmla="*/ 23813 w 323"/>
              <a:gd name="T7" fmla="*/ 290513 h 1018"/>
              <a:gd name="T8" fmla="*/ 23813 w 323"/>
              <a:gd name="T9" fmla="*/ 360363 h 1018"/>
              <a:gd name="T10" fmla="*/ 0 w 323"/>
              <a:gd name="T11" fmla="*/ 452438 h 1018"/>
              <a:gd name="T12" fmla="*/ 0 w 323"/>
              <a:gd name="T13" fmla="*/ 522288 h 1018"/>
              <a:gd name="T14" fmla="*/ 0 w 323"/>
              <a:gd name="T15" fmla="*/ 592138 h 1018"/>
              <a:gd name="T16" fmla="*/ 0 w 323"/>
              <a:gd name="T17" fmla="*/ 684213 h 1018"/>
              <a:gd name="T18" fmla="*/ 47625 w 323"/>
              <a:gd name="T19" fmla="*/ 777875 h 1018"/>
              <a:gd name="T20" fmla="*/ 69850 w 323"/>
              <a:gd name="T21" fmla="*/ 847725 h 1018"/>
              <a:gd name="T22" fmla="*/ 93663 w 323"/>
              <a:gd name="T23" fmla="*/ 917575 h 1018"/>
              <a:gd name="T24" fmla="*/ 139700 w 323"/>
              <a:gd name="T25" fmla="*/ 987425 h 1018"/>
              <a:gd name="T26" fmla="*/ 163513 w 323"/>
              <a:gd name="T27" fmla="*/ 1057275 h 1018"/>
              <a:gd name="T28" fmla="*/ 209550 w 323"/>
              <a:gd name="T29" fmla="*/ 1149350 h 1018"/>
              <a:gd name="T30" fmla="*/ 255588 w 323"/>
              <a:gd name="T31" fmla="*/ 1219200 h 1018"/>
              <a:gd name="T32" fmla="*/ 255588 w 323"/>
              <a:gd name="T33" fmla="*/ 1289050 h 1018"/>
              <a:gd name="T34" fmla="*/ 303213 w 323"/>
              <a:gd name="T35" fmla="*/ 1358900 h 1018"/>
              <a:gd name="T36" fmla="*/ 349250 w 323"/>
              <a:gd name="T37" fmla="*/ 1428750 h 1018"/>
              <a:gd name="T38" fmla="*/ 419100 w 323"/>
              <a:gd name="T39" fmla="*/ 1498600 h 1018"/>
              <a:gd name="T40" fmla="*/ 441325 w 323"/>
              <a:gd name="T41" fmla="*/ 1568450 h 1018"/>
              <a:gd name="T42" fmla="*/ 511175 w 323"/>
              <a:gd name="T43" fmla="*/ 1614488 h 10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23" h="1018">
                <a:moveTo>
                  <a:pt x="32" y="0"/>
                </a:moveTo>
                <a:lnTo>
                  <a:pt x="30" y="95"/>
                </a:lnTo>
                <a:lnTo>
                  <a:pt x="30" y="139"/>
                </a:lnTo>
                <a:lnTo>
                  <a:pt x="15" y="183"/>
                </a:lnTo>
                <a:lnTo>
                  <a:pt x="15" y="227"/>
                </a:lnTo>
                <a:lnTo>
                  <a:pt x="0" y="285"/>
                </a:lnTo>
                <a:lnTo>
                  <a:pt x="0" y="329"/>
                </a:lnTo>
                <a:lnTo>
                  <a:pt x="0" y="373"/>
                </a:lnTo>
                <a:lnTo>
                  <a:pt x="0" y="431"/>
                </a:lnTo>
                <a:lnTo>
                  <a:pt x="30" y="490"/>
                </a:lnTo>
                <a:lnTo>
                  <a:pt x="44" y="534"/>
                </a:lnTo>
                <a:lnTo>
                  <a:pt x="59" y="578"/>
                </a:lnTo>
                <a:lnTo>
                  <a:pt x="88" y="622"/>
                </a:lnTo>
                <a:lnTo>
                  <a:pt x="103" y="666"/>
                </a:lnTo>
                <a:lnTo>
                  <a:pt x="132" y="724"/>
                </a:lnTo>
                <a:lnTo>
                  <a:pt x="161" y="768"/>
                </a:lnTo>
                <a:lnTo>
                  <a:pt x="161" y="812"/>
                </a:lnTo>
                <a:lnTo>
                  <a:pt x="191" y="856"/>
                </a:lnTo>
                <a:lnTo>
                  <a:pt x="220" y="900"/>
                </a:lnTo>
                <a:lnTo>
                  <a:pt x="264" y="944"/>
                </a:lnTo>
                <a:lnTo>
                  <a:pt x="278" y="988"/>
                </a:lnTo>
                <a:lnTo>
                  <a:pt x="322" y="1017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Freeform 24">
            <a:extLst>
              <a:ext uri="{FF2B5EF4-FFF2-40B4-BE49-F238E27FC236}">
                <a16:creationId xmlns:a16="http://schemas.microsoft.com/office/drawing/2014/main" id="{E67343B2-95E8-4E4F-9A1C-7E6E65CF4745}"/>
              </a:ext>
            </a:extLst>
          </p:cNvPr>
          <p:cNvSpPr>
            <a:spLocks/>
          </p:cNvSpPr>
          <p:nvPr/>
        </p:nvSpPr>
        <p:spPr bwMode="auto">
          <a:xfrm>
            <a:off x="6383338" y="2044700"/>
            <a:ext cx="512762" cy="1843088"/>
          </a:xfrm>
          <a:custGeom>
            <a:avLst/>
            <a:gdLst>
              <a:gd name="T0" fmla="*/ 474662 w 323"/>
              <a:gd name="T1" fmla="*/ 1841500 h 1161"/>
              <a:gd name="T2" fmla="*/ 511175 w 323"/>
              <a:gd name="T3" fmla="*/ 1766888 h 1161"/>
              <a:gd name="T4" fmla="*/ 511175 w 323"/>
              <a:gd name="T5" fmla="*/ 1697038 h 1161"/>
              <a:gd name="T6" fmla="*/ 511175 w 323"/>
              <a:gd name="T7" fmla="*/ 1627188 h 1161"/>
              <a:gd name="T8" fmla="*/ 511175 w 323"/>
              <a:gd name="T9" fmla="*/ 1557338 h 1161"/>
              <a:gd name="T10" fmla="*/ 511175 w 323"/>
              <a:gd name="T11" fmla="*/ 1487488 h 1161"/>
              <a:gd name="T12" fmla="*/ 511175 w 323"/>
              <a:gd name="T13" fmla="*/ 1393825 h 1161"/>
              <a:gd name="T14" fmla="*/ 511175 w 323"/>
              <a:gd name="T15" fmla="*/ 1301750 h 1161"/>
              <a:gd name="T16" fmla="*/ 488950 w 323"/>
              <a:gd name="T17" fmla="*/ 1231900 h 1161"/>
              <a:gd name="T18" fmla="*/ 465137 w 323"/>
              <a:gd name="T19" fmla="*/ 1162050 h 1161"/>
              <a:gd name="T20" fmla="*/ 465137 w 323"/>
              <a:gd name="T21" fmla="*/ 1069975 h 1161"/>
              <a:gd name="T22" fmla="*/ 442912 w 323"/>
              <a:gd name="T23" fmla="*/ 1000125 h 1161"/>
              <a:gd name="T24" fmla="*/ 395287 w 323"/>
              <a:gd name="T25" fmla="*/ 930275 h 1161"/>
              <a:gd name="T26" fmla="*/ 373062 w 323"/>
              <a:gd name="T27" fmla="*/ 836613 h 1161"/>
              <a:gd name="T28" fmla="*/ 349250 w 323"/>
              <a:gd name="T29" fmla="*/ 744538 h 1161"/>
              <a:gd name="T30" fmla="*/ 279400 w 323"/>
              <a:gd name="T31" fmla="*/ 650875 h 1161"/>
              <a:gd name="T32" fmla="*/ 279400 w 323"/>
              <a:gd name="T33" fmla="*/ 581025 h 1161"/>
              <a:gd name="T34" fmla="*/ 233362 w 323"/>
              <a:gd name="T35" fmla="*/ 511175 h 1161"/>
              <a:gd name="T36" fmla="*/ 209550 w 323"/>
              <a:gd name="T37" fmla="*/ 441325 h 1161"/>
              <a:gd name="T38" fmla="*/ 187325 w 323"/>
              <a:gd name="T39" fmla="*/ 349250 h 1161"/>
              <a:gd name="T40" fmla="*/ 163512 w 323"/>
              <a:gd name="T41" fmla="*/ 279400 h 1161"/>
              <a:gd name="T42" fmla="*/ 117475 w 323"/>
              <a:gd name="T43" fmla="*/ 209550 h 1161"/>
              <a:gd name="T44" fmla="*/ 93662 w 323"/>
              <a:gd name="T45" fmla="*/ 139700 h 1161"/>
              <a:gd name="T46" fmla="*/ 23812 w 323"/>
              <a:gd name="T47" fmla="*/ 69850 h 1161"/>
              <a:gd name="T48" fmla="*/ 0 w 323"/>
              <a:gd name="T49" fmla="*/ 0 h 116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23" h="1161">
                <a:moveTo>
                  <a:pt x="299" y="1160"/>
                </a:moveTo>
                <a:lnTo>
                  <a:pt x="322" y="1113"/>
                </a:lnTo>
                <a:lnTo>
                  <a:pt x="322" y="1069"/>
                </a:lnTo>
                <a:lnTo>
                  <a:pt x="322" y="1025"/>
                </a:lnTo>
                <a:lnTo>
                  <a:pt x="322" y="981"/>
                </a:lnTo>
                <a:lnTo>
                  <a:pt x="322" y="937"/>
                </a:lnTo>
                <a:lnTo>
                  <a:pt x="322" y="878"/>
                </a:lnTo>
                <a:lnTo>
                  <a:pt x="322" y="820"/>
                </a:lnTo>
                <a:lnTo>
                  <a:pt x="308" y="776"/>
                </a:lnTo>
                <a:lnTo>
                  <a:pt x="293" y="732"/>
                </a:lnTo>
                <a:lnTo>
                  <a:pt x="293" y="674"/>
                </a:lnTo>
                <a:lnTo>
                  <a:pt x="279" y="630"/>
                </a:lnTo>
                <a:lnTo>
                  <a:pt x="249" y="586"/>
                </a:lnTo>
                <a:lnTo>
                  <a:pt x="235" y="527"/>
                </a:lnTo>
                <a:lnTo>
                  <a:pt x="220" y="469"/>
                </a:lnTo>
                <a:lnTo>
                  <a:pt x="176" y="410"/>
                </a:lnTo>
                <a:lnTo>
                  <a:pt x="176" y="366"/>
                </a:lnTo>
                <a:lnTo>
                  <a:pt x="147" y="322"/>
                </a:lnTo>
                <a:lnTo>
                  <a:pt x="132" y="278"/>
                </a:lnTo>
                <a:lnTo>
                  <a:pt x="118" y="220"/>
                </a:lnTo>
                <a:lnTo>
                  <a:pt x="103" y="176"/>
                </a:lnTo>
                <a:lnTo>
                  <a:pt x="74" y="132"/>
                </a:lnTo>
                <a:lnTo>
                  <a:pt x="59" y="88"/>
                </a:lnTo>
                <a:lnTo>
                  <a:pt x="15" y="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Freeform 25">
            <a:extLst>
              <a:ext uri="{FF2B5EF4-FFF2-40B4-BE49-F238E27FC236}">
                <a16:creationId xmlns:a16="http://schemas.microsoft.com/office/drawing/2014/main" id="{1970CA54-6F6C-4C43-9C86-38D4EFB51641}"/>
              </a:ext>
            </a:extLst>
          </p:cNvPr>
          <p:cNvSpPr>
            <a:spLocks/>
          </p:cNvSpPr>
          <p:nvPr/>
        </p:nvSpPr>
        <p:spPr bwMode="auto">
          <a:xfrm>
            <a:off x="4929188" y="1778000"/>
            <a:ext cx="669925" cy="784225"/>
          </a:xfrm>
          <a:custGeom>
            <a:avLst/>
            <a:gdLst>
              <a:gd name="T0" fmla="*/ 660400 w 422"/>
              <a:gd name="T1" fmla="*/ 581025 h 494"/>
              <a:gd name="T2" fmla="*/ 547688 w 422"/>
              <a:gd name="T3" fmla="*/ 623888 h 494"/>
              <a:gd name="T4" fmla="*/ 495300 w 422"/>
              <a:gd name="T5" fmla="*/ 669925 h 494"/>
              <a:gd name="T6" fmla="*/ 423863 w 422"/>
              <a:gd name="T7" fmla="*/ 727075 h 494"/>
              <a:gd name="T8" fmla="*/ 371475 w 422"/>
              <a:gd name="T9" fmla="*/ 773113 h 494"/>
              <a:gd name="T10" fmla="*/ 287338 w 422"/>
              <a:gd name="T11" fmla="*/ 782638 h 494"/>
              <a:gd name="T12" fmla="*/ 206375 w 422"/>
              <a:gd name="T13" fmla="*/ 758825 h 494"/>
              <a:gd name="T14" fmla="*/ 146050 w 422"/>
              <a:gd name="T15" fmla="*/ 720725 h 494"/>
              <a:gd name="T16" fmla="*/ 84138 w 422"/>
              <a:gd name="T17" fmla="*/ 649288 h 494"/>
              <a:gd name="T18" fmla="*/ 23813 w 422"/>
              <a:gd name="T19" fmla="*/ 577850 h 494"/>
              <a:gd name="T20" fmla="*/ 0 w 422"/>
              <a:gd name="T21" fmla="*/ 476250 h 494"/>
              <a:gd name="T22" fmla="*/ 25400 w 422"/>
              <a:gd name="T23" fmla="*/ 395288 h 494"/>
              <a:gd name="T24" fmla="*/ 14288 w 422"/>
              <a:gd name="T25" fmla="*/ 314325 h 494"/>
              <a:gd name="T26" fmla="*/ 53975 w 422"/>
              <a:gd name="T27" fmla="*/ 250825 h 494"/>
              <a:gd name="T28" fmla="*/ 76200 w 422"/>
              <a:gd name="T29" fmla="*/ 169863 h 494"/>
              <a:gd name="T30" fmla="*/ 133350 w 422"/>
              <a:gd name="T31" fmla="*/ 93663 h 494"/>
              <a:gd name="T32" fmla="*/ 203200 w 422"/>
              <a:gd name="T33" fmla="*/ 33338 h 494"/>
              <a:gd name="T34" fmla="*/ 271463 w 422"/>
              <a:gd name="T35" fmla="*/ 4763 h 494"/>
              <a:gd name="T36" fmla="*/ 357188 w 422"/>
              <a:gd name="T37" fmla="*/ 0 h 494"/>
              <a:gd name="T38" fmla="*/ 469900 w 422"/>
              <a:gd name="T39" fmla="*/ 22225 h 494"/>
              <a:gd name="T40" fmla="*/ 550863 w 422"/>
              <a:gd name="T41" fmla="*/ 47625 h 494"/>
              <a:gd name="T42" fmla="*/ 630238 w 422"/>
              <a:gd name="T43" fmla="*/ 69850 h 494"/>
              <a:gd name="T44" fmla="*/ 657225 w 422"/>
              <a:gd name="T45" fmla="*/ 139700 h 494"/>
              <a:gd name="T46" fmla="*/ 668338 w 422"/>
              <a:gd name="T47" fmla="*/ 222250 h 494"/>
              <a:gd name="T48" fmla="*/ 642938 w 422"/>
              <a:gd name="T49" fmla="*/ 303213 h 494"/>
              <a:gd name="T50" fmla="*/ 628650 w 422"/>
              <a:gd name="T51" fmla="*/ 307975 h 49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422" h="494">
                <a:moveTo>
                  <a:pt x="416" y="366"/>
                </a:moveTo>
                <a:lnTo>
                  <a:pt x="345" y="393"/>
                </a:lnTo>
                <a:lnTo>
                  <a:pt x="312" y="422"/>
                </a:lnTo>
                <a:lnTo>
                  <a:pt x="267" y="458"/>
                </a:lnTo>
                <a:lnTo>
                  <a:pt x="234" y="487"/>
                </a:lnTo>
                <a:lnTo>
                  <a:pt x="181" y="493"/>
                </a:lnTo>
                <a:lnTo>
                  <a:pt x="130" y="478"/>
                </a:lnTo>
                <a:lnTo>
                  <a:pt x="92" y="454"/>
                </a:lnTo>
                <a:lnTo>
                  <a:pt x="53" y="409"/>
                </a:lnTo>
                <a:lnTo>
                  <a:pt x="15" y="364"/>
                </a:lnTo>
                <a:lnTo>
                  <a:pt x="0" y="300"/>
                </a:lnTo>
                <a:lnTo>
                  <a:pt x="16" y="249"/>
                </a:lnTo>
                <a:lnTo>
                  <a:pt x="9" y="198"/>
                </a:lnTo>
                <a:lnTo>
                  <a:pt x="34" y="158"/>
                </a:lnTo>
                <a:lnTo>
                  <a:pt x="48" y="107"/>
                </a:lnTo>
                <a:lnTo>
                  <a:pt x="84" y="59"/>
                </a:lnTo>
                <a:lnTo>
                  <a:pt x="128" y="21"/>
                </a:lnTo>
                <a:lnTo>
                  <a:pt x="171" y="3"/>
                </a:lnTo>
                <a:lnTo>
                  <a:pt x="225" y="0"/>
                </a:lnTo>
                <a:lnTo>
                  <a:pt x="296" y="14"/>
                </a:lnTo>
                <a:lnTo>
                  <a:pt x="347" y="30"/>
                </a:lnTo>
                <a:lnTo>
                  <a:pt x="397" y="44"/>
                </a:lnTo>
                <a:lnTo>
                  <a:pt x="414" y="88"/>
                </a:lnTo>
                <a:lnTo>
                  <a:pt x="421" y="140"/>
                </a:lnTo>
                <a:lnTo>
                  <a:pt x="405" y="191"/>
                </a:lnTo>
                <a:lnTo>
                  <a:pt x="396" y="19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Rectangle 26">
            <a:extLst>
              <a:ext uri="{FF2B5EF4-FFF2-40B4-BE49-F238E27FC236}">
                <a16:creationId xmlns:a16="http://schemas.microsoft.com/office/drawing/2014/main" id="{2273A271-60F6-4C57-8EED-2B1D8594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1204913"/>
            <a:ext cx="2303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Undirected graph</a:t>
            </a:r>
          </a:p>
        </p:txBody>
      </p:sp>
      <p:sp>
        <p:nvSpPr>
          <p:cNvPr id="14365" name="Rectangle 27">
            <a:extLst>
              <a:ext uri="{FF2B5EF4-FFF2-40B4-BE49-F238E27FC236}">
                <a16:creationId xmlns:a16="http://schemas.microsoft.com/office/drawing/2014/main" id="{432491B3-A7B1-4DD0-A621-3950C4365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2113" y="1281113"/>
            <a:ext cx="19986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Directed graph</a:t>
            </a:r>
          </a:p>
        </p:txBody>
      </p:sp>
      <p:sp>
        <p:nvSpPr>
          <p:cNvPr id="14366" name="Rectangle 28">
            <a:extLst>
              <a:ext uri="{FF2B5EF4-FFF2-40B4-BE49-F238E27FC236}">
                <a16:creationId xmlns:a16="http://schemas.microsoft.com/office/drawing/2014/main" id="{6A368E3D-D07C-498C-974A-ABE61EB21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713" y="2805113"/>
            <a:ext cx="19637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isolated vertex</a:t>
            </a:r>
          </a:p>
        </p:txBody>
      </p:sp>
      <p:sp>
        <p:nvSpPr>
          <p:cNvPr id="14367" name="Rectangle 29">
            <a:extLst>
              <a:ext uri="{FF2B5EF4-FFF2-40B4-BE49-F238E27FC236}">
                <a16:creationId xmlns:a16="http://schemas.microsoft.com/office/drawing/2014/main" id="{DD68E30F-7C3C-4658-A873-E4874EC41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2313" y="4176713"/>
            <a:ext cx="1193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adjacent</a:t>
            </a:r>
          </a:p>
        </p:txBody>
      </p:sp>
      <p:sp>
        <p:nvSpPr>
          <p:cNvPr id="14368" name="Line 30">
            <a:extLst>
              <a:ext uri="{FF2B5EF4-FFF2-40B4-BE49-F238E27FC236}">
                <a16:creationId xmlns:a16="http://schemas.microsoft.com/office/drawing/2014/main" id="{3C35AF75-EA56-4423-8B7B-1FA9BA266E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46250" y="3803650"/>
            <a:ext cx="15367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Line 31">
            <a:extLst>
              <a:ext uri="{FF2B5EF4-FFF2-40B4-BE49-F238E27FC236}">
                <a16:creationId xmlns:a16="http://schemas.microsoft.com/office/drawing/2014/main" id="{25BAFD03-C654-4339-A966-91094136B1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3050" y="3346450"/>
            <a:ext cx="546100" cy="1079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Line 32">
            <a:extLst>
              <a:ext uri="{FF2B5EF4-FFF2-40B4-BE49-F238E27FC236}">
                <a16:creationId xmlns:a16="http://schemas.microsoft.com/office/drawing/2014/main" id="{EB724E54-D350-4199-A92F-300D0C5DA7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9750" y="4108450"/>
            <a:ext cx="21209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Line 33">
            <a:extLst>
              <a:ext uri="{FF2B5EF4-FFF2-40B4-BE49-F238E27FC236}">
                <a16:creationId xmlns:a16="http://schemas.microsoft.com/office/drawing/2014/main" id="{7FA22B4B-21CC-4CAD-AE4E-7647670CB7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9750" y="3270250"/>
            <a:ext cx="901700" cy="1079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Rectangle 34">
            <a:extLst>
              <a:ext uri="{FF2B5EF4-FFF2-40B4-BE49-F238E27FC236}">
                <a16:creationId xmlns:a16="http://schemas.microsoft.com/office/drawing/2014/main" id="{F3B5E305-BCAF-4158-88D0-BB7764672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1814513"/>
            <a:ext cx="7223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loop</a:t>
            </a:r>
          </a:p>
        </p:txBody>
      </p:sp>
      <p:sp>
        <p:nvSpPr>
          <p:cNvPr id="14373" name="Freeform 35">
            <a:extLst>
              <a:ext uri="{FF2B5EF4-FFF2-40B4-BE49-F238E27FC236}">
                <a16:creationId xmlns:a16="http://schemas.microsoft.com/office/drawing/2014/main" id="{5E6B5F42-15BB-4B64-A25E-5591C51DA5E7}"/>
              </a:ext>
            </a:extLst>
          </p:cNvPr>
          <p:cNvSpPr>
            <a:spLocks/>
          </p:cNvSpPr>
          <p:nvPr/>
        </p:nvSpPr>
        <p:spPr bwMode="auto">
          <a:xfrm>
            <a:off x="762000" y="2590800"/>
            <a:ext cx="763588" cy="1068388"/>
          </a:xfrm>
          <a:custGeom>
            <a:avLst/>
            <a:gdLst>
              <a:gd name="T0" fmla="*/ 0 w 481"/>
              <a:gd name="T1" fmla="*/ 0 h 673"/>
              <a:gd name="T2" fmla="*/ 23813 w 481"/>
              <a:gd name="T3" fmla="*/ 104775 h 673"/>
              <a:gd name="T4" fmla="*/ 23813 w 481"/>
              <a:gd name="T5" fmla="*/ 174625 h 673"/>
              <a:gd name="T6" fmla="*/ 23813 w 481"/>
              <a:gd name="T7" fmla="*/ 244475 h 673"/>
              <a:gd name="T8" fmla="*/ 23813 w 481"/>
              <a:gd name="T9" fmla="*/ 314325 h 673"/>
              <a:gd name="T10" fmla="*/ 23813 w 481"/>
              <a:gd name="T11" fmla="*/ 384175 h 673"/>
              <a:gd name="T12" fmla="*/ 46038 w 481"/>
              <a:gd name="T13" fmla="*/ 454025 h 673"/>
              <a:gd name="T14" fmla="*/ 115888 w 481"/>
              <a:gd name="T15" fmla="*/ 500063 h 673"/>
              <a:gd name="T16" fmla="*/ 139700 w 481"/>
              <a:gd name="T17" fmla="*/ 569913 h 673"/>
              <a:gd name="T18" fmla="*/ 185738 w 481"/>
              <a:gd name="T19" fmla="*/ 639763 h 673"/>
              <a:gd name="T20" fmla="*/ 255588 w 481"/>
              <a:gd name="T21" fmla="*/ 709613 h 673"/>
              <a:gd name="T22" fmla="*/ 325438 w 481"/>
              <a:gd name="T23" fmla="*/ 779463 h 673"/>
              <a:gd name="T24" fmla="*/ 395288 w 481"/>
              <a:gd name="T25" fmla="*/ 847725 h 673"/>
              <a:gd name="T26" fmla="*/ 465138 w 481"/>
              <a:gd name="T27" fmla="*/ 917575 h 673"/>
              <a:gd name="T28" fmla="*/ 534988 w 481"/>
              <a:gd name="T29" fmla="*/ 965200 h 673"/>
              <a:gd name="T30" fmla="*/ 603250 w 481"/>
              <a:gd name="T31" fmla="*/ 1035050 h 673"/>
              <a:gd name="T32" fmla="*/ 673100 w 481"/>
              <a:gd name="T33" fmla="*/ 1035050 h 673"/>
              <a:gd name="T34" fmla="*/ 742950 w 481"/>
              <a:gd name="T35" fmla="*/ 1057275 h 673"/>
              <a:gd name="T36" fmla="*/ 762000 w 481"/>
              <a:gd name="T37" fmla="*/ 1066800 h 6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81" h="673">
                <a:moveTo>
                  <a:pt x="0" y="0"/>
                </a:moveTo>
                <a:lnTo>
                  <a:pt x="15" y="66"/>
                </a:lnTo>
                <a:lnTo>
                  <a:pt x="15" y="110"/>
                </a:lnTo>
                <a:lnTo>
                  <a:pt x="15" y="154"/>
                </a:lnTo>
                <a:lnTo>
                  <a:pt x="15" y="198"/>
                </a:lnTo>
                <a:lnTo>
                  <a:pt x="15" y="242"/>
                </a:lnTo>
                <a:lnTo>
                  <a:pt x="29" y="286"/>
                </a:lnTo>
                <a:lnTo>
                  <a:pt x="73" y="315"/>
                </a:lnTo>
                <a:lnTo>
                  <a:pt x="88" y="359"/>
                </a:lnTo>
                <a:lnTo>
                  <a:pt x="117" y="403"/>
                </a:lnTo>
                <a:lnTo>
                  <a:pt x="161" y="447"/>
                </a:lnTo>
                <a:lnTo>
                  <a:pt x="205" y="491"/>
                </a:lnTo>
                <a:lnTo>
                  <a:pt x="249" y="534"/>
                </a:lnTo>
                <a:lnTo>
                  <a:pt x="293" y="578"/>
                </a:lnTo>
                <a:lnTo>
                  <a:pt x="337" y="608"/>
                </a:lnTo>
                <a:lnTo>
                  <a:pt x="380" y="652"/>
                </a:lnTo>
                <a:lnTo>
                  <a:pt x="424" y="652"/>
                </a:lnTo>
                <a:lnTo>
                  <a:pt x="468" y="666"/>
                </a:lnTo>
                <a:lnTo>
                  <a:pt x="480" y="67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4" name="Rectangle 36">
            <a:extLst>
              <a:ext uri="{FF2B5EF4-FFF2-40B4-BE49-F238E27FC236}">
                <a16:creationId xmlns:a16="http://schemas.microsoft.com/office/drawing/2014/main" id="{5479A970-70D0-4CB2-BC1B-5046C54A4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3414713"/>
            <a:ext cx="11938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multiple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edges</a:t>
            </a:r>
          </a:p>
        </p:txBody>
      </p:sp>
      <p:sp>
        <p:nvSpPr>
          <p:cNvPr id="14375" name="Rectangle 37">
            <a:extLst>
              <a:ext uri="{FF2B5EF4-FFF2-40B4-BE49-F238E27FC236}">
                <a16:creationId xmlns:a16="http://schemas.microsoft.com/office/drawing/2014/main" id="{E5F9E765-4B84-441D-A5DF-0F3DCDB1B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4557713"/>
            <a:ext cx="8274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simple graph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: an undirected graph without loop or multiple edges</a:t>
            </a:r>
          </a:p>
        </p:txBody>
      </p:sp>
      <p:sp>
        <p:nvSpPr>
          <p:cNvPr id="14376" name="Rectangle 38">
            <a:extLst>
              <a:ext uri="{FF2B5EF4-FFF2-40B4-BE49-F238E27FC236}">
                <a16:creationId xmlns:a16="http://schemas.microsoft.com/office/drawing/2014/main" id="{F85C3319-12C5-4927-861D-7AB89EE3C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5014913"/>
            <a:ext cx="81835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degree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of a vertex: number of edges connected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(indegree, outdegree)</a:t>
            </a:r>
          </a:p>
        </p:txBody>
      </p:sp>
      <p:sp>
        <p:nvSpPr>
          <p:cNvPr id="14377" name="Rectangle 39">
            <a:extLst>
              <a:ext uri="{FF2B5EF4-FFF2-40B4-BE49-F238E27FC236}">
                <a16:creationId xmlns:a16="http://schemas.microsoft.com/office/drawing/2014/main" id="{BCDD8ED8-365A-4C1D-B6A4-EEC531FA0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3" y="2424113"/>
            <a:ext cx="1223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G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=(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V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,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)</a:t>
            </a:r>
          </a:p>
        </p:txBody>
      </p:sp>
      <p:graphicFrame>
        <p:nvGraphicFramePr>
          <p:cNvPr id="14378" name="Object 40">
            <a:hlinkClick r:id="" action="ppaction://ole?verb=0"/>
            <a:extLst>
              <a:ext uri="{FF2B5EF4-FFF2-40B4-BE49-F238E27FC236}">
                <a16:creationId xmlns:a16="http://schemas.microsoft.com/office/drawing/2014/main" id="{897AEBC4-CCA4-4E49-A797-1DE5E4A46589}"/>
              </a:ext>
            </a:extLst>
          </p:cNvPr>
          <p:cNvGraphicFramePr>
            <a:graphicFrameLocks/>
          </p:cNvGraphicFramePr>
          <p:nvPr/>
        </p:nvGraphicFramePr>
        <p:xfrm>
          <a:off x="3879850" y="5481638"/>
          <a:ext cx="609917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06843" imgH="773174" progId="Equation.2">
                  <p:embed/>
                </p:oleObj>
              </mc:Choice>
              <mc:Fallback>
                <p:oleObj name="Equation" r:id="rId2" imgW="6106843" imgH="773174" progId="Equation.2">
                  <p:embed/>
                  <p:pic>
                    <p:nvPicPr>
                      <p:cNvPr id="14378" name="Object 40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897AEBC4-CCA4-4E49-A797-1DE5E4A46589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5481638"/>
                        <a:ext cx="6099175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C0F8E-952D-44BC-9758-76E5E9739A1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Oval 4">
            <a:extLst>
              <a:ext uri="{FF2B5EF4-FFF2-40B4-BE49-F238E27FC236}">
                <a16:creationId xmlns:a16="http://schemas.microsoft.com/office/drawing/2014/main" id="{40E7E8C4-B73C-4FED-975D-9AEEAAD4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1187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7" name="Oval 5">
            <a:extLst>
              <a:ext uri="{FF2B5EF4-FFF2-40B4-BE49-F238E27FC236}">
                <a16:creationId xmlns:a16="http://schemas.microsoft.com/office/drawing/2014/main" id="{92B60694-6C13-43D6-A3AF-476498D26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1187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Freeform 6">
            <a:extLst>
              <a:ext uri="{FF2B5EF4-FFF2-40B4-BE49-F238E27FC236}">
                <a16:creationId xmlns:a16="http://schemas.microsoft.com/office/drawing/2014/main" id="{10316E9A-591C-47B2-8069-6113EC43AF28}"/>
              </a:ext>
            </a:extLst>
          </p:cNvPr>
          <p:cNvSpPr>
            <a:spLocks/>
          </p:cNvSpPr>
          <p:nvPr/>
        </p:nvSpPr>
        <p:spPr bwMode="auto">
          <a:xfrm>
            <a:off x="1752600" y="1266825"/>
            <a:ext cx="3286125" cy="234950"/>
          </a:xfrm>
          <a:custGeom>
            <a:avLst/>
            <a:gdLst>
              <a:gd name="T0" fmla="*/ 0 w 2070"/>
              <a:gd name="T1" fmla="*/ 66675 h 148"/>
              <a:gd name="T2" fmla="*/ 77788 w 2070"/>
              <a:gd name="T3" fmla="*/ 117475 h 148"/>
              <a:gd name="T4" fmla="*/ 147638 w 2070"/>
              <a:gd name="T5" fmla="*/ 139700 h 148"/>
              <a:gd name="T6" fmla="*/ 217488 w 2070"/>
              <a:gd name="T7" fmla="*/ 139700 h 148"/>
              <a:gd name="T8" fmla="*/ 287338 w 2070"/>
              <a:gd name="T9" fmla="*/ 93663 h 148"/>
              <a:gd name="T10" fmla="*/ 357188 w 2070"/>
              <a:gd name="T11" fmla="*/ 47625 h 148"/>
              <a:gd name="T12" fmla="*/ 449263 w 2070"/>
              <a:gd name="T13" fmla="*/ 0 h 148"/>
              <a:gd name="T14" fmla="*/ 519113 w 2070"/>
              <a:gd name="T15" fmla="*/ 23813 h 148"/>
              <a:gd name="T16" fmla="*/ 612775 w 2070"/>
              <a:gd name="T17" fmla="*/ 117475 h 148"/>
              <a:gd name="T18" fmla="*/ 704850 w 2070"/>
              <a:gd name="T19" fmla="*/ 163513 h 148"/>
              <a:gd name="T20" fmla="*/ 798513 w 2070"/>
              <a:gd name="T21" fmla="*/ 163513 h 148"/>
              <a:gd name="T22" fmla="*/ 868363 w 2070"/>
              <a:gd name="T23" fmla="*/ 209550 h 148"/>
              <a:gd name="T24" fmla="*/ 938213 w 2070"/>
              <a:gd name="T25" fmla="*/ 209550 h 148"/>
              <a:gd name="T26" fmla="*/ 1008063 w 2070"/>
              <a:gd name="T27" fmla="*/ 187325 h 148"/>
              <a:gd name="T28" fmla="*/ 1100138 w 2070"/>
              <a:gd name="T29" fmla="*/ 209550 h 148"/>
              <a:gd name="T30" fmla="*/ 1331913 w 2070"/>
              <a:gd name="T31" fmla="*/ 69850 h 148"/>
              <a:gd name="T32" fmla="*/ 1611313 w 2070"/>
              <a:gd name="T33" fmla="*/ 47625 h 148"/>
              <a:gd name="T34" fmla="*/ 1751013 w 2070"/>
              <a:gd name="T35" fmla="*/ 47625 h 148"/>
              <a:gd name="T36" fmla="*/ 1890713 w 2070"/>
              <a:gd name="T37" fmla="*/ 187325 h 148"/>
              <a:gd name="T38" fmla="*/ 1960563 w 2070"/>
              <a:gd name="T39" fmla="*/ 163513 h 148"/>
              <a:gd name="T40" fmla="*/ 2052638 w 2070"/>
              <a:gd name="T41" fmla="*/ 163513 h 148"/>
              <a:gd name="T42" fmla="*/ 2262188 w 2070"/>
              <a:gd name="T43" fmla="*/ 163513 h 148"/>
              <a:gd name="T44" fmla="*/ 2401888 w 2070"/>
              <a:gd name="T45" fmla="*/ 187325 h 148"/>
              <a:gd name="T46" fmla="*/ 2540000 w 2070"/>
              <a:gd name="T47" fmla="*/ 233363 h 148"/>
              <a:gd name="T48" fmla="*/ 2633663 w 2070"/>
              <a:gd name="T49" fmla="*/ 209550 h 148"/>
              <a:gd name="T50" fmla="*/ 2703513 w 2070"/>
              <a:gd name="T51" fmla="*/ 139700 h 148"/>
              <a:gd name="T52" fmla="*/ 2935288 w 2070"/>
              <a:gd name="T53" fmla="*/ 47625 h 148"/>
              <a:gd name="T54" fmla="*/ 3005138 w 2070"/>
              <a:gd name="T55" fmla="*/ 47625 h 148"/>
              <a:gd name="T56" fmla="*/ 3098800 w 2070"/>
              <a:gd name="T57" fmla="*/ 117475 h 148"/>
              <a:gd name="T58" fmla="*/ 3168650 w 2070"/>
              <a:gd name="T59" fmla="*/ 139700 h 148"/>
              <a:gd name="T60" fmla="*/ 3214688 w 2070"/>
              <a:gd name="T61" fmla="*/ 69850 h 148"/>
              <a:gd name="T62" fmla="*/ 3284538 w 2070"/>
              <a:gd name="T63" fmla="*/ 23813 h 1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070" h="148">
                <a:moveTo>
                  <a:pt x="0" y="42"/>
                </a:moveTo>
                <a:lnTo>
                  <a:pt x="49" y="74"/>
                </a:lnTo>
                <a:lnTo>
                  <a:pt x="93" y="88"/>
                </a:lnTo>
                <a:lnTo>
                  <a:pt x="137" y="88"/>
                </a:lnTo>
                <a:lnTo>
                  <a:pt x="181" y="59"/>
                </a:lnTo>
                <a:lnTo>
                  <a:pt x="225" y="30"/>
                </a:lnTo>
                <a:lnTo>
                  <a:pt x="283" y="0"/>
                </a:lnTo>
                <a:lnTo>
                  <a:pt x="327" y="15"/>
                </a:lnTo>
                <a:lnTo>
                  <a:pt x="386" y="74"/>
                </a:lnTo>
                <a:lnTo>
                  <a:pt x="444" y="103"/>
                </a:lnTo>
                <a:lnTo>
                  <a:pt x="503" y="103"/>
                </a:lnTo>
                <a:lnTo>
                  <a:pt x="547" y="132"/>
                </a:lnTo>
                <a:lnTo>
                  <a:pt x="591" y="132"/>
                </a:lnTo>
                <a:lnTo>
                  <a:pt x="635" y="118"/>
                </a:lnTo>
                <a:lnTo>
                  <a:pt x="693" y="132"/>
                </a:lnTo>
                <a:lnTo>
                  <a:pt x="839" y="44"/>
                </a:lnTo>
                <a:lnTo>
                  <a:pt x="1015" y="30"/>
                </a:lnTo>
                <a:lnTo>
                  <a:pt x="1103" y="30"/>
                </a:lnTo>
                <a:lnTo>
                  <a:pt x="1191" y="118"/>
                </a:lnTo>
                <a:lnTo>
                  <a:pt x="1235" y="103"/>
                </a:lnTo>
                <a:lnTo>
                  <a:pt x="1293" y="103"/>
                </a:lnTo>
                <a:lnTo>
                  <a:pt x="1425" y="103"/>
                </a:lnTo>
                <a:lnTo>
                  <a:pt x="1513" y="118"/>
                </a:lnTo>
                <a:lnTo>
                  <a:pt x="1600" y="147"/>
                </a:lnTo>
                <a:lnTo>
                  <a:pt x="1659" y="132"/>
                </a:lnTo>
                <a:lnTo>
                  <a:pt x="1703" y="88"/>
                </a:lnTo>
                <a:lnTo>
                  <a:pt x="1849" y="30"/>
                </a:lnTo>
                <a:lnTo>
                  <a:pt x="1893" y="30"/>
                </a:lnTo>
                <a:lnTo>
                  <a:pt x="1952" y="74"/>
                </a:lnTo>
                <a:lnTo>
                  <a:pt x="1996" y="88"/>
                </a:lnTo>
                <a:lnTo>
                  <a:pt x="2025" y="44"/>
                </a:lnTo>
                <a:lnTo>
                  <a:pt x="2069" y="15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7">
            <a:extLst>
              <a:ext uri="{FF2B5EF4-FFF2-40B4-BE49-F238E27FC236}">
                <a16:creationId xmlns:a16="http://schemas.microsoft.com/office/drawing/2014/main" id="{27DB8B37-36F1-45A9-A8E9-31ED9AD0D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14716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x</a:t>
            </a:r>
          </a:p>
        </p:txBody>
      </p:sp>
      <p:sp>
        <p:nvSpPr>
          <p:cNvPr id="15370" name="Rectangle 8">
            <a:extLst>
              <a:ext uri="{FF2B5EF4-FFF2-40B4-BE49-F238E27FC236}">
                <a16:creationId xmlns:a16="http://schemas.microsoft.com/office/drawing/2014/main" id="{820AE412-5171-45C7-B9C1-B42AB73CF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14716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y</a:t>
            </a:r>
          </a:p>
        </p:txBody>
      </p:sp>
      <p:sp>
        <p:nvSpPr>
          <p:cNvPr id="15371" name="Rectangle 9">
            <a:extLst>
              <a:ext uri="{FF2B5EF4-FFF2-40B4-BE49-F238E27FC236}">
                <a16:creationId xmlns:a16="http://schemas.microsoft.com/office/drawing/2014/main" id="{FCA7EF7B-2105-452C-BBA7-8FB25811D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1852613"/>
            <a:ext cx="4044950" cy="227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path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: no vertex can be repeated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         a-b-c-d-e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trail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: no edge can be repeat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         a-b-c-d-e-b-d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walk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: no restriction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         a-b-d-a-b-c</a:t>
            </a:r>
          </a:p>
        </p:txBody>
      </p:sp>
      <p:sp>
        <p:nvSpPr>
          <p:cNvPr id="15372" name="Rectangle 10">
            <a:extLst>
              <a:ext uri="{FF2B5EF4-FFF2-40B4-BE49-F238E27FC236}">
                <a16:creationId xmlns:a16="http://schemas.microsoft.com/office/drawing/2014/main" id="{43AC7636-8DCB-4E84-A98A-DF35F55D3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4214813"/>
            <a:ext cx="549910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closed if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x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=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y</a:t>
            </a:r>
            <a:endParaRPr kumimoji="1" lang="en-US" altLang="zh-TW" sz="240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closed trail: </a:t>
            </a: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circuit (a-b-c-d-b-e-d-a, 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                    one draw without lifting pen)</a:t>
            </a:r>
            <a:endParaRPr kumimoji="1" lang="en-US" altLang="zh-TW" sz="240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closed path: </a:t>
            </a: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cycle (a-b-c-d-a)</a:t>
            </a:r>
          </a:p>
        </p:txBody>
      </p:sp>
      <p:sp>
        <p:nvSpPr>
          <p:cNvPr id="15373" name="Oval 11">
            <a:extLst>
              <a:ext uri="{FF2B5EF4-FFF2-40B4-BE49-F238E27FC236}">
                <a16:creationId xmlns:a16="http://schemas.microsoft.com/office/drawing/2014/main" id="{E0BEB39E-DA20-447B-8B14-41519C62F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550" y="14922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4" name="Oval 12">
            <a:extLst>
              <a:ext uri="{FF2B5EF4-FFF2-40B4-BE49-F238E27FC236}">
                <a16:creationId xmlns:a16="http://schemas.microsoft.com/office/drawing/2014/main" id="{44C54728-4E21-485F-A766-22D22807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350" y="33972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Oval 13">
            <a:extLst>
              <a:ext uri="{FF2B5EF4-FFF2-40B4-BE49-F238E27FC236}">
                <a16:creationId xmlns:a16="http://schemas.microsoft.com/office/drawing/2014/main" id="{98909A0C-0077-4528-9722-F3FD3276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1720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6" name="Oval 14">
            <a:extLst>
              <a:ext uri="{FF2B5EF4-FFF2-40B4-BE49-F238E27FC236}">
                <a16:creationId xmlns:a16="http://schemas.microsoft.com/office/drawing/2014/main" id="{2FC35E80-68FD-45AD-B64F-C61294A0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29400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7" name="Oval 15">
            <a:extLst>
              <a:ext uri="{FF2B5EF4-FFF2-40B4-BE49-F238E27FC236}">
                <a16:creationId xmlns:a16="http://schemas.microsoft.com/office/drawing/2014/main" id="{9C30B8C8-C0B0-453E-BD86-54724BE8A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1350" y="2330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8" name="Line 16">
            <a:extLst>
              <a:ext uri="{FF2B5EF4-FFF2-40B4-BE49-F238E27FC236}">
                <a16:creationId xmlns:a16="http://schemas.microsoft.com/office/drawing/2014/main" id="{C631F195-97DD-4A5D-9BFA-1679BB250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7250" y="164465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7">
            <a:extLst>
              <a:ext uri="{FF2B5EF4-FFF2-40B4-BE49-F238E27FC236}">
                <a16:creationId xmlns:a16="http://schemas.microsoft.com/office/drawing/2014/main" id="{DA101D31-BDB0-45BD-A230-7504D2D11C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9950" y="19367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18">
            <a:extLst>
              <a:ext uri="{FF2B5EF4-FFF2-40B4-BE49-F238E27FC236}">
                <a16:creationId xmlns:a16="http://schemas.microsoft.com/office/drawing/2014/main" id="{CD208F4C-29F3-424E-95D3-1E878E61C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6350" y="19494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19">
            <a:extLst>
              <a:ext uri="{FF2B5EF4-FFF2-40B4-BE49-F238E27FC236}">
                <a16:creationId xmlns:a16="http://schemas.microsoft.com/office/drawing/2014/main" id="{8C7CC616-5016-4DCB-B743-EDA0625C3D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6850" y="30162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0">
            <a:extLst>
              <a:ext uri="{FF2B5EF4-FFF2-40B4-BE49-F238E27FC236}">
                <a16:creationId xmlns:a16="http://schemas.microsoft.com/office/drawing/2014/main" id="{FD0640ED-8F99-4A95-90E2-F71666BC30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37250" y="24701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1">
            <a:extLst>
              <a:ext uri="{FF2B5EF4-FFF2-40B4-BE49-F238E27FC236}">
                <a16:creationId xmlns:a16="http://schemas.microsoft.com/office/drawing/2014/main" id="{92DEA186-DAC4-4667-BB34-59457358D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1950" y="164465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2">
            <a:extLst>
              <a:ext uri="{FF2B5EF4-FFF2-40B4-BE49-F238E27FC236}">
                <a16:creationId xmlns:a16="http://schemas.microsoft.com/office/drawing/2014/main" id="{034BE2D4-E135-4503-80F4-3A39E584F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10144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5385" name="Rectangle 23">
            <a:extLst>
              <a:ext uri="{FF2B5EF4-FFF2-40B4-BE49-F238E27FC236}">
                <a16:creationId xmlns:a16="http://schemas.microsoft.com/office/drawing/2014/main" id="{0F072F71-D874-420D-ACA8-D57075AA8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19288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5386" name="Rectangle 24">
            <a:extLst>
              <a:ext uri="{FF2B5EF4-FFF2-40B4-BE49-F238E27FC236}">
                <a16:creationId xmlns:a16="http://schemas.microsoft.com/office/drawing/2014/main" id="{4711E0BC-7090-49A5-8F34-57A6E8194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36052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5387" name="Rectangle 25">
            <a:extLst>
              <a:ext uri="{FF2B5EF4-FFF2-40B4-BE49-F238E27FC236}">
                <a16:creationId xmlns:a16="http://schemas.microsoft.com/office/drawing/2014/main" id="{4893FD69-4AF4-4733-A832-9F846648D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1480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5388" name="Rectangle 26">
            <a:extLst>
              <a:ext uri="{FF2B5EF4-FFF2-40B4-BE49-F238E27FC236}">
                <a16:creationId xmlns:a16="http://schemas.microsoft.com/office/drawing/2014/main" id="{68694758-6E5D-46AA-BEA3-67542F9D4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113" y="17002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5389" name="Line 27">
            <a:extLst>
              <a:ext uri="{FF2B5EF4-FFF2-40B4-BE49-F238E27FC236}">
                <a16:creationId xmlns:a16="http://schemas.microsoft.com/office/drawing/2014/main" id="{B6011002-C2F5-4EE3-9CC5-E3A1DFB1DE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9950" y="2406650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28">
            <a:extLst>
              <a:ext uri="{FF2B5EF4-FFF2-40B4-BE49-F238E27FC236}">
                <a16:creationId xmlns:a16="http://schemas.microsoft.com/office/drawing/2014/main" id="{05E9D786-631E-498B-B64F-5C06852A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2113" y="3986213"/>
            <a:ext cx="34972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length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: number of edges in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this (path,trail,walk)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2B5ED-C1B1-40F2-8EDB-B545516A8F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14</a:t>
            </a:fld>
            <a:endParaRPr lang="en-US"/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2F01D874-3BC6-4680-B18E-AABFDA23B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287338"/>
            <a:ext cx="523540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Definitions and Examples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13A86E4A-4C18-4795-8097-185E9E1C8EA1}"/>
              </a:ext>
            </a:extLst>
          </p:cNvPr>
          <p:cNvGraphicFramePr>
            <a:graphicFrameLocks/>
          </p:cNvGraphicFramePr>
          <p:nvPr/>
        </p:nvGraphicFramePr>
        <p:xfrm>
          <a:off x="568325" y="1281113"/>
          <a:ext cx="83534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359719" imgH="1092916" progId="Equation.2">
                  <p:embed/>
                </p:oleObj>
              </mc:Choice>
              <mc:Fallback>
                <p:oleObj name="Equation" r:id="rId2" imgW="8359719" imgH="1092916" progId="Equation.2">
                  <p:embed/>
                  <p:pic>
                    <p:nvPicPr>
                      <p:cNvPr id="16390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13A86E4A-4C18-4795-8097-185E9E1C8EA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1281113"/>
                        <a:ext cx="8353425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5">
            <a:extLst>
              <a:ext uri="{FF2B5EF4-FFF2-40B4-BE49-F238E27FC236}">
                <a16:creationId xmlns:a16="http://schemas.microsoft.com/office/drawing/2014/main" id="{9A00B265-A6B7-44C2-A46F-0A75A4B03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26019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6392" name="Rectangle 6">
            <a:extLst>
              <a:ext uri="{FF2B5EF4-FFF2-40B4-BE49-F238E27FC236}">
                <a16:creationId xmlns:a16="http://schemas.microsoft.com/office/drawing/2014/main" id="{BCC153EA-66E7-4854-9562-9B149D973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26019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x</a:t>
            </a:r>
          </a:p>
        </p:txBody>
      </p:sp>
      <p:sp>
        <p:nvSpPr>
          <p:cNvPr id="16393" name="Rectangle 7">
            <a:extLst>
              <a:ext uri="{FF2B5EF4-FFF2-40B4-BE49-F238E27FC236}">
                <a16:creationId xmlns:a16="http://schemas.microsoft.com/office/drawing/2014/main" id="{8A25162A-BA0C-4DF6-AE9D-B3514B272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26019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6394" name="Line 8">
            <a:extLst>
              <a:ext uri="{FF2B5EF4-FFF2-40B4-BE49-F238E27FC236}">
                <a16:creationId xmlns:a16="http://schemas.microsoft.com/office/drawing/2014/main" id="{E410DEBA-4F3D-43D8-AB62-380BD8122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4950" y="2844800"/>
            <a:ext cx="113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9">
            <a:extLst>
              <a:ext uri="{FF2B5EF4-FFF2-40B4-BE49-F238E27FC236}">
                <a16:creationId xmlns:a16="http://schemas.microsoft.com/office/drawing/2014/main" id="{37BF6B2D-94C6-4667-837A-A66160100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2844800"/>
            <a:ext cx="1816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Freeform 10">
            <a:extLst>
              <a:ext uri="{FF2B5EF4-FFF2-40B4-BE49-F238E27FC236}">
                <a16:creationId xmlns:a16="http://schemas.microsoft.com/office/drawing/2014/main" id="{08A6FD86-957A-4FB4-B9F4-E499EF35F583}"/>
              </a:ext>
            </a:extLst>
          </p:cNvPr>
          <p:cNvSpPr>
            <a:spLocks/>
          </p:cNvSpPr>
          <p:nvPr/>
        </p:nvSpPr>
        <p:spPr bwMode="auto">
          <a:xfrm>
            <a:off x="3773488" y="2139950"/>
            <a:ext cx="838200" cy="560388"/>
          </a:xfrm>
          <a:custGeom>
            <a:avLst/>
            <a:gdLst>
              <a:gd name="T0" fmla="*/ 214313 w 528"/>
              <a:gd name="T1" fmla="*/ 552450 h 353"/>
              <a:gd name="T2" fmla="*/ 139700 w 528"/>
              <a:gd name="T3" fmla="*/ 558800 h 353"/>
              <a:gd name="T4" fmla="*/ 69850 w 528"/>
              <a:gd name="T5" fmla="*/ 511175 h 353"/>
              <a:gd name="T6" fmla="*/ 23813 w 528"/>
              <a:gd name="T7" fmla="*/ 441325 h 353"/>
              <a:gd name="T8" fmla="*/ 0 w 528"/>
              <a:gd name="T9" fmla="*/ 371475 h 353"/>
              <a:gd name="T10" fmla="*/ 0 w 528"/>
              <a:gd name="T11" fmla="*/ 279400 h 353"/>
              <a:gd name="T12" fmla="*/ 0 w 528"/>
              <a:gd name="T13" fmla="*/ 209550 h 353"/>
              <a:gd name="T14" fmla="*/ 23813 w 528"/>
              <a:gd name="T15" fmla="*/ 139700 h 353"/>
              <a:gd name="T16" fmla="*/ 93663 w 528"/>
              <a:gd name="T17" fmla="*/ 93663 h 353"/>
              <a:gd name="T18" fmla="*/ 163513 w 528"/>
              <a:gd name="T19" fmla="*/ 47625 h 353"/>
              <a:gd name="T20" fmla="*/ 233363 w 528"/>
              <a:gd name="T21" fmla="*/ 23813 h 353"/>
              <a:gd name="T22" fmla="*/ 325438 w 528"/>
              <a:gd name="T23" fmla="*/ 0 h 353"/>
              <a:gd name="T24" fmla="*/ 419100 w 528"/>
              <a:gd name="T25" fmla="*/ 0 h 353"/>
              <a:gd name="T26" fmla="*/ 511175 w 528"/>
              <a:gd name="T27" fmla="*/ 0 h 353"/>
              <a:gd name="T28" fmla="*/ 581025 w 528"/>
              <a:gd name="T29" fmla="*/ 0 h 353"/>
              <a:gd name="T30" fmla="*/ 650875 w 528"/>
              <a:gd name="T31" fmla="*/ 0 h 353"/>
              <a:gd name="T32" fmla="*/ 720725 w 528"/>
              <a:gd name="T33" fmla="*/ 0 h 353"/>
              <a:gd name="T34" fmla="*/ 790575 w 528"/>
              <a:gd name="T35" fmla="*/ 69850 h 353"/>
              <a:gd name="T36" fmla="*/ 814388 w 528"/>
              <a:gd name="T37" fmla="*/ 139700 h 353"/>
              <a:gd name="T38" fmla="*/ 836613 w 528"/>
              <a:gd name="T39" fmla="*/ 209550 h 353"/>
              <a:gd name="T40" fmla="*/ 836613 w 528"/>
              <a:gd name="T41" fmla="*/ 279400 h 353"/>
              <a:gd name="T42" fmla="*/ 814388 w 528"/>
              <a:gd name="T43" fmla="*/ 349250 h 353"/>
              <a:gd name="T44" fmla="*/ 744538 w 528"/>
              <a:gd name="T45" fmla="*/ 419100 h 353"/>
              <a:gd name="T46" fmla="*/ 650875 w 528"/>
              <a:gd name="T47" fmla="*/ 441325 h 353"/>
              <a:gd name="T48" fmla="*/ 558800 w 528"/>
              <a:gd name="T49" fmla="*/ 465138 h 353"/>
              <a:gd name="T50" fmla="*/ 488950 w 528"/>
              <a:gd name="T51" fmla="*/ 511175 h 353"/>
              <a:gd name="T52" fmla="*/ 419100 w 528"/>
              <a:gd name="T53" fmla="*/ 534988 h 353"/>
              <a:gd name="T54" fmla="*/ 366713 w 528"/>
              <a:gd name="T55" fmla="*/ 552450 h 35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28" h="353">
                <a:moveTo>
                  <a:pt x="135" y="348"/>
                </a:moveTo>
                <a:lnTo>
                  <a:pt x="88" y="352"/>
                </a:lnTo>
                <a:lnTo>
                  <a:pt x="44" y="322"/>
                </a:lnTo>
                <a:lnTo>
                  <a:pt x="15" y="278"/>
                </a:lnTo>
                <a:lnTo>
                  <a:pt x="0" y="234"/>
                </a:lnTo>
                <a:lnTo>
                  <a:pt x="0" y="176"/>
                </a:lnTo>
                <a:lnTo>
                  <a:pt x="0" y="132"/>
                </a:lnTo>
                <a:lnTo>
                  <a:pt x="15" y="88"/>
                </a:lnTo>
                <a:lnTo>
                  <a:pt x="59" y="59"/>
                </a:lnTo>
                <a:lnTo>
                  <a:pt x="103" y="30"/>
                </a:lnTo>
                <a:lnTo>
                  <a:pt x="147" y="15"/>
                </a:lnTo>
                <a:lnTo>
                  <a:pt x="205" y="0"/>
                </a:lnTo>
                <a:lnTo>
                  <a:pt x="264" y="0"/>
                </a:lnTo>
                <a:lnTo>
                  <a:pt x="322" y="0"/>
                </a:lnTo>
                <a:lnTo>
                  <a:pt x="366" y="0"/>
                </a:lnTo>
                <a:lnTo>
                  <a:pt x="410" y="0"/>
                </a:lnTo>
                <a:lnTo>
                  <a:pt x="454" y="0"/>
                </a:lnTo>
                <a:lnTo>
                  <a:pt x="498" y="44"/>
                </a:lnTo>
                <a:lnTo>
                  <a:pt x="513" y="88"/>
                </a:lnTo>
                <a:lnTo>
                  <a:pt x="527" y="132"/>
                </a:lnTo>
                <a:lnTo>
                  <a:pt x="527" y="176"/>
                </a:lnTo>
                <a:lnTo>
                  <a:pt x="513" y="220"/>
                </a:lnTo>
                <a:lnTo>
                  <a:pt x="469" y="264"/>
                </a:lnTo>
                <a:lnTo>
                  <a:pt x="410" y="278"/>
                </a:lnTo>
                <a:lnTo>
                  <a:pt x="352" y="293"/>
                </a:lnTo>
                <a:lnTo>
                  <a:pt x="308" y="322"/>
                </a:lnTo>
                <a:lnTo>
                  <a:pt x="264" y="337"/>
                </a:lnTo>
                <a:lnTo>
                  <a:pt x="231" y="3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1">
            <a:extLst>
              <a:ext uri="{FF2B5EF4-FFF2-40B4-BE49-F238E27FC236}">
                <a16:creationId xmlns:a16="http://schemas.microsoft.com/office/drawing/2014/main" id="{85222DD7-098F-4449-81E9-A5C45C246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513" y="1916113"/>
            <a:ext cx="42624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remove any cycle on the repeated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vertices</a:t>
            </a:r>
          </a:p>
        </p:txBody>
      </p:sp>
      <p:sp>
        <p:nvSpPr>
          <p:cNvPr id="16398" name="Rectangle 12">
            <a:extLst>
              <a:ext uri="{FF2B5EF4-FFF2-40B4-BE49-F238E27FC236}">
                <a16:creationId xmlns:a16="http://schemas.microsoft.com/office/drawing/2014/main" id="{FC582EA3-A4D3-4398-A292-73854A580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3" y="3211513"/>
            <a:ext cx="84772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Def 11.4 Let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G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=(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V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,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) be an undirected graph. We call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G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connected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if there is a path between any two distinct vertices of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G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</a:p>
        </p:txBody>
      </p:sp>
      <p:sp>
        <p:nvSpPr>
          <p:cNvPr id="16399" name="Oval 13">
            <a:extLst>
              <a:ext uri="{FF2B5EF4-FFF2-40B4-BE49-F238E27FC236}">
                <a16:creationId xmlns:a16="http://schemas.microsoft.com/office/drawing/2014/main" id="{3DFCDA9F-4722-4B2F-BBF7-3CDDEBE7C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0" y="4298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0" name="Oval 14">
            <a:extLst>
              <a:ext uri="{FF2B5EF4-FFF2-40B4-BE49-F238E27FC236}">
                <a16:creationId xmlns:a16="http://schemas.microsoft.com/office/drawing/2014/main" id="{26728170-2FCB-4183-B6AF-243562FC0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5822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1" name="Oval 15">
            <a:extLst>
              <a:ext uri="{FF2B5EF4-FFF2-40B4-BE49-F238E27FC236}">
                <a16:creationId xmlns:a16="http://schemas.microsoft.com/office/drawing/2014/main" id="{74A38D02-89C9-40B2-BDD2-888CB2829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150" y="41465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2" name="Oval 16">
            <a:extLst>
              <a:ext uri="{FF2B5EF4-FFF2-40B4-BE49-F238E27FC236}">
                <a16:creationId xmlns:a16="http://schemas.microsoft.com/office/drawing/2014/main" id="{E00D244A-7AD0-45E7-B1AD-F82D9B43D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5365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3" name="Oval 17">
            <a:extLst>
              <a:ext uri="{FF2B5EF4-FFF2-40B4-BE49-F238E27FC236}">
                <a16:creationId xmlns:a16="http://schemas.microsoft.com/office/drawing/2014/main" id="{ED77D8C4-ACB0-4530-8890-0C2F7A829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47561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4" name="Line 18">
            <a:extLst>
              <a:ext uri="{FF2B5EF4-FFF2-40B4-BE49-F238E27FC236}">
                <a16:creationId xmlns:a16="http://schemas.microsoft.com/office/drawing/2014/main" id="{62EBFB8F-8538-4E6F-B131-EC7F99B73B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950" y="43624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19">
            <a:extLst>
              <a:ext uri="{FF2B5EF4-FFF2-40B4-BE49-F238E27FC236}">
                <a16:creationId xmlns:a16="http://schemas.microsoft.com/office/drawing/2014/main" id="{0251E1C8-2EA2-4693-8ADC-9BF3E4CA5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6350" y="43751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0">
            <a:extLst>
              <a:ext uri="{FF2B5EF4-FFF2-40B4-BE49-F238E27FC236}">
                <a16:creationId xmlns:a16="http://schemas.microsoft.com/office/drawing/2014/main" id="{0602F3BE-99CF-4B44-80B4-56258EBD94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6850" y="54419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1">
            <a:extLst>
              <a:ext uri="{FF2B5EF4-FFF2-40B4-BE49-F238E27FC236}">
                <a16:creationId xmlns:a16="http://schemas.microsoft.com/office/drawing/2014/main" id="{26B6542F-B063-444E-96E8-17791FE460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7250" y="48958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Rectangle 22">
            <a:extLst>
              <a:ext uri="{FF2B5EF4-FFF2-40B4-BE49-F238E27FC236}">
                <a16:creationId xmlns:a16="http://schemas.microsoft.com/office/drawing/2014/main" id="{F22FE50B-8D59-484F-93A8-293876BEB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41259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6409" name="Rectangle 23">
            <a:extLst>
              <a:ext uri="{FF2B5EF4-FFF2-40B4-BE49-F238E27FC236}">
                <a16:creationId xmlns:a16="http://schemas.microsoft.com/office/drawing/2014/main" id="{828C9430-11FF-43B8-9280-27B3C37E3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3" y="4354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6410" name="Rectangle 24">
            <a:extLst>
              <a:ext uri="{FF2B5EF4-FFF2-40B4-BE49-F238E27FC236}">
                <a16:creationId xmlns:a16="http://schemas.microsoft.com/office/drawing/2014/main" id="{A907F0FE-99D5-4389-906C-EB0A42B6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713" y="59547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6411" name="Rectangle 25">
            <a:extLst>
              <a:ext uri="{FF2B5EF4-FFF2-40B4-BE49-F238E27FC236}">
                <a16:creationId xmlns:a16="http://schemas.microsoft.com/office/drawing/2014/main" id="{FBDAFCB0-DD7C-459E-B0BB-B39275BDA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13" y="55737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6412" name="Rectangle 26">
            <a:extLst>
              <a:ext uri="{FF2B5EF4-FFF2-40B4-BE49-F238E27FC236}">
                <a16:creationId xmlns:a16="http://schemas.microsoft.com/office/drawing/2014/main" id="{2E8F13E3-E45F-493A-8465-A7E794E84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113" y="41259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6413" name="Line 27">
            <a:extLst>
              <a:ext uri="{FF2B5EF4-FFF2-40B4-BE49-F238E27FC236}">
                <a16:creationId xmlns:a16="http://schemas.microsoft.com/office/drawing/2014/main" id="{01A13D6B-2F11-460B-B066-CA25B589B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950" y="4832350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Line 28">
            <a:extLst>
              <a:ext uri="{FF2B5EF4-FFF2-40B4-BE49-F238E27FC236}">
                <a16:creationId xmlns:a16="http://schemas.microsoft.com/office/drawing/2014/main" id="{469C2392-9BCD-4412-BEE4-C18925BD4E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7150" y="4286250"/>
            <a:ext cx="11303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Line 29">
            <a:extLst>
              <a:ext uri="{FF2B5EF4-FFF2-40B4-BE49-F238E27FC236}">
                <a16:creationId xmlns:a16="http://schemas.microsoft.com/office/drawing/2014/main" id="{B93E128D-8B55-4065-913C-9970657C27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3750" y="4438650"/>
            <a:ext cx="4445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Oval 30">
            <a:extLst>
              <a:ext uri="{FF2B5EF4-FFF2-40B4-BE49-F238E27FC236}">
                <a16:creationId xmlns:a16="http://schemas.microsoft.com/office/drawing/2014/main" id="{E66D7A01-DE3D-469B-8166-2B80F4A03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4222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7" name="Oval 31">
            <a:extLst>
              <a:ext uri="{FF2B5EF4-FFF2-40B4-BE49-F238E27FC236}">
                <a16:creationId xmlns:a16="http://schemas.microsoft.com/office/drawing/2014/main" id="{754896A0-5E5E-40FF-A995-0C08C514B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5746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8" name="Oval 32">
            <a:extLst>
              <a:ext uri="{FF2B5EF4-FFF2-40B4-BE49-F238E27FC236}">
                <a16:creationId xmlns:a16="http://schemas.microsoft.com/office/drawing/2014/main" id="{39C2A507-D9EE-44DA-8D54-035279AB9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0" y="40703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9" name="Oval 33">
            <a:extLst>
              <a:ext uri="{FF2B5EF4-FFF2-40B4-BE49-F238E27FC236}">
                <a16:creationId xmlns:a16="http://schemas.microsoft.com/office/drawing/2014/main" id="{47305AFD-4BDC-4370-B693-F1E863078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50" y="52895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20" name="Oval 34">
            <a:extLst>
              <a:ext uri="{FF2B5EF4-FFF2-40B4-BE49-F238E27FC236}">
                <a16:creationId xmlns:a16="http://schemas.microsoft.com/office/drawing/2014/main" id="{D6D571BF-3B55-48EE-8BAC-CC19E5A9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4679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21" name="Line 35">
            <a:extLst>
              <a:ext uri="{FF2B5EF4-FFF2-40B4-BE49-F238E27FC236}">
                <a16:creationId xmlns:a16="http://schemas.microsoft.com/office/drawing/2014/main" id="{8713799A-3523-4607-87C9-DFD3AACF20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27550" y="42862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Line 36">
            <a:extLst>
              <a:ext uri="{FF2B5EF4-FFF2-40B4-BE49-F238E27FC236}">
                <a16:creationId xmlns:a16="http://schemas.microsoft.com/office/drawing/2014/main" id="{0A8036D8-DCC6-4E1F-889D-B4E615967D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4450" y="53657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Rectangle 37">
            <a:extLst>
              <a:ext uri="{FF2B5EF4-FFF2-40B4-BE49-F238E27FC236}">
                <a16:creationId xmlns:a16="http://schemas.microsoft.com/office/drawing/2014/main" id="{C2891093-B8CA-44BA-B73F-C578FB192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913" y="40497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6424" name="Rectangle 38">
            <a:extLst>
              <a:ext uri="{FF2B5EF4-FFF2-40B4-BE49-F238E27FC236}">
                <a16:creationId xmlns:a16="http://schemas.microsoft.com/office/drawing/2014/main" id="{BCD300AB-A8D4-4FE1-B7E7-33FABB0A2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42783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6425" name="Rectangle 39">
            <a:extLst>
              <a:ext uri="{FF2B5EF4-FFF2-40B4-BE49-F238E27FC236}">
                <a16:creationId xmlns:a16="http://schemas.microsoft.com/office/drawing/2014/main" id="{71594917-4F07-4B54-9FED-653E56513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58785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6426" name="Rectangle 40">
            <a:extLst>
              <a:ext uri="{FF2B5EF4-FFF2-40B4-BE49-F238E27FC236}">
                <a16:creationId xmlns:a16="http://schemas.microsoft.com/office/drawing/2014/main" id="{A0263669-97CF-446B-8908-F5ED84601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313" y="5497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6427" name="Rectangle 41">
            <a:extLst>
              <a:ext uri="{FF2B5EF4-FFF2-40B4-BE49-F238E27FC236}">
                <a16:creationId xmlns:a16="http://schemas.microsoft.com/office/drawing/2014/main" id="{02ADF7CB-B02C-4DAE-B724-BE389E1D2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713" y="40497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6428" name="Line 42">
            <a:extLst>
              <a:ext uri="{FF2B5EF4-FFF2-40B4-BE49-F238E27FC236}">
                <a16:creationId xmlns:a16="http://schemas.microsoft.com/office/drawing/2014/main" id="{ACAB8363-30B3-467F-9B92-F8E7AB6E64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84750" y="4210050"/>
            <a:ext cx="11303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Line 43">
            <a:extLst>
              <a:ext uri="{FF2B5EF4-FFF2-40B4-BE49-F238E27FC236}">
                <a16:creationId xmlns:a16="http://schemas.microsoft.com/office/drawing/2014/main" id="{13A8E566-0B31-440D-B2DA-466B3449D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51350" y="4362450"/>
            <a:ext cx="4445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Rectangle 44">
            <a:extLst>
              <a:ext uri="{FF2B5EF4-FFF2-40B4-BE49-F238E27FC236}">
                <a16:creationId xmlns:a16="http://schemas.microsoft.com/office/drawing/2014/main" id="{19A93DFF-D520-4B26-9563-2216217A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713" y="4506913"/>
            <a:ext cx="23876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disconnected with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two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E02DC-ABC7-41EE-8764-B00B8832578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15</a:t>
            </a:fld>
            <a:endParaRPr lang="en-US"/>
          </a:p>
        </p:txBody>
      </p:sp>
      <p:sp>
        <p:nvSpPr>
          <p:cNvPr id="47" name="Rectangle 2">
            <a:extLst>
              <a:ext uri="{FF2B5EF4-FFF2-40B4-BE49-F238E27FC236}">
                <a16:creationId xmlns:a16="http://schemas.microsoft.com/office/drawing/2014/main" id="{381A91A4-0421-4ADE-9EF1-459CD95F8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287338"/>
            <a:ext cx="523540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Definitions and Examples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019554A4-937C-4A07-9282-949D7E2F686C}"/>
              </a:ext>
            </a:extLst>
          </p:cNvPr>
          <p:cNvGraphicFramePr>
            <a:graphicFrameLocks/>
          </p:cNvGraphicFramePr>
          <p:nvPr/>
        </p:nvGraphicFramePr>
        <p:xfrm>
          <a:off x="412750" y="1408113"/>
          <a:ext cx="8701088" cy="204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11009" imgH="2053034" progId="Equation.2">
                  <p:embed/>
                </p:oleObj>
              </mc:Choice>
              <mc:Fallback>
                <p:oleObj name="Equation" r:id="rId2" imgW="8711009" imgH="2053034" progId="Equation.2">
                  <p:embed/>
                  <p:pic>
                    <p:nvPicPr>
                      <p:cNvPr id="17414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019554A4-937C-4A07-9282-949D7E2F686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408113"/>
                        <a:ext cx="8701088" cy="204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Oval 5">
            <a:extLst>
              <a:ext uri="{FF2B5EF4-FFF2-40B4-BE49-F238E27FC236}">
                <a16:creationId xmlns:a16="http://schemas.microsoft.com/office/drawing/2014/main" id="{E1754625-B71A-40B8-BFCE-39E83C4C3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3587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6" name="Oval 6">
            <a:extLst>
              <a:ext uri="{FF2B5EF4-FFF2-40B4-BE49-F238E27FC236}">
                <a16:creationId xmlns:a16="http://schemas.microsoft.com/office/drawing/2014/main" id="{4906A6C2-DD41-4CDC-9E43-0D77D54A6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550" y="54927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7" name="Oval 7">
            <a:extLst>
              <a:ext uri="{FF2B5EF4-FFF2-40B4-BE49-F238E27FC236}">
                <a16:creationId xmlns:a16="http://schemas.microsoft.com/office/drawing/2014/main" id="{3E142B03-D83A-4D49-844B-6571A00D3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8163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8" name="Oval 8">
            <a:extLst>
              <a:ext uri="{FF2B5EF4-FFF2-40B4-BE49-F238E27FC236}">
                <a16:creationId xmlns:a16="http://schemas.microsoft.com/office/drawing/2014/main" id="{ED4C6A3D-48A2-4F82-8701-8383EC328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550" y="50355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9" name="Oval 9">
            <a:extLst>
              <a:ext uri="{FF2B5EF4-FFF2-40B4-BE49-F238E27FC236}">
                <a16:creationId xmlns:a16="http://schemas.microsoft.com/office/drawing/2014/main" id="{E28891BE-2C51-481F-9AD7-3D02B09E4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550" y="44259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0" name="Line 10">
            <a:extLst>
              <a:ext uri="{FF2B5EF4-FFF2-40B4-BE49-F238E27FC236}">
                <a16:creationId xmlns:a16="http://schemas.microsoft.com/office/drawing/2014/main" id="{5A81E0F2-0940-4A31-83F9-14E22A9388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65450" y="374015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1">
            <a:extLst>
              <a:ext uri="{FF2B5EF4-FFF2-40B4-BE49-F238E27FC236}">
                <a16:creationId xmlns:a16="http://schemas.microsoft.com/office/drawing/2014/main" id="{CE6ED259-B4BD-4435-97F1-45D19C058A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8150" y="40322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2">
            <a:extLst>
              <a:ext uri="{FF2B5EF4-FFF2-40B4-BE49-F238E27FC236}">
                <a16:creationId xmlns:a16="http://schemas.microsoft.com/office/drawing/2014/main" id="{59C74873-26B2-473E-B9D1-62DC3B23CA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4550" y="40449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3">
            <a:extLst>
              <a:ext uri="{FF2B5EF4-FFF2-40B4-BE49-F238E27FC236}">
                <a16:creationId xmlns:a16="http://schemas.microsoft.com/office/drawing/2014/main" id="{CC61ECD0-C6FC-4F71-812B-13265E1173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75050" y="51117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4">
            <a:extLst>
              <a:ext uri="{FF2B5EF4-FFF2-40B4-BE49-F238E27FC236}">
                <a16:creationId xmlns:a16="http://schemas.microsoft.com/office/drawing/2014/main" id="{E150B714-C340-4072-AAC7-C59F239C11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65450" y="45656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5">
            <a:extLst>
              <a:ext uri="{FF2B5EF4-FFF2-40B4-BE49-F238E27FC236}">
                <a16:creationId xmlns:a16="http://schemas.microsoft.com/office/drawing/2014/main" id="{13CD929A-D1EE-4E49-9F8D-A6DC5118F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0150" y="374015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Freeform 16">
            <a:extLst>
              <a:ext uri="{FF2B5EF4-FFF2-40B4-BE49-F238E27FC236}">
                <a16:creationId xmlns:a16="http://schemas.microsoft.com/office/drawing/2014/main" id="{2F485D2B-9491-48FC-B90D-EF481F88A22D}"/>
              </a:ext>
            </a:extLst>
          </p:cNvPr>
          <p:cNvSpPr>
            <a:spLocks/>
          </p:cNvSpPr>
          <p:nvPr/>
        </p:nvSpPr>
        <p:spPr bwMode="auto">
          <a:xfrm>
            <a:off x="2819400" y="4572000"/>
            <a:ext cx="763588" cy="1068388"/>
          </a:xfrm>
          <a:custGeom>
            <a:avLst/>
            <a:gdLst>
              <a:gd name="T0" fmla="*/ 0 w 481"/>
              <a:gd name="T1" fmla="*/ 0 h 673"/>
              <a:gd name="T2" fmla="*/ 23813 w 481"/>
              <a:gd name="T3" fmla="*/ 104775 h 673"/>
              <a:gd name="T4" fmla="*/ 23813 w 481"/>
              <a:gd name="T5" fmla="*/ 174625 h 673"/>
              <a:gd name="T6" fmla="*/ 23813 w 481"/>
              <a:gd name="T7" fmla="*/ 244475 h 673"/>
              <a:gd name="T8" fmla="*/ 23813 w 481"/>
              <a:gd name="T9" fmla="*/ 314325 h 673"/>
              <a:gd name="T10" fmla="*/ 23813 w 481"/>
              <a:gd name="T11" fmla="*/ 384175 h 673"/>
              <a:gd name="T12" fmla="*/ 46038 w 481"/>
              <a:gd name="T13" fmla="*/ 454025 h 673"/>
              <a:gd name="T14" fmla="*/ 115888 w 481"/>
              <a:gd name="T15" fmla="*/ 500063 h 673"/>
              <a:gd name="T16" fmla="*/ 139700 w 481"/>
              <a:gd name="T17" fmla="*/ 569913 h 673"/>
              <a:gd name="T18" fmla="*/ 185738 w 481"/>
              <a:gd name="T19" fmla="*/ 639763 h 673"/>
              <a:gd name="T20" fmla="*/ 255588 w 481"/>
              <a:gd name="T21" fmla="*/ 709613 h 673"/>
              <a:gd name="T22" fmla="*/ 325438 w 481"/>
              <a:gd name="T23" fmla="*/ 779463 h 673"/>
              <a:gd name="T24" fmla="*/ 395288 w 481"/>
              <a:gd name="T25" fmla="*/ 847725 h 673"/>
              <a:gd name="T26" fmla="*/ 465138 w 481"/>
              <a:gd name="T27" fmla="*/ 917575 h 673"/>
              <a:gd name="T28" fmla="*/ 534988 w 481"/>
              <a:gd name="T29" fmla="*/ 965200 h 673"/>
              <a:gd name="T30" fmla="*/ 603250 w 481"/>
              <a:gd name="T31" fmla="*/ 1035050 h 673"/>
              <a:gd name="T32" fmla="*/ 673100 w 481"/>
              <a:gd name="T33" fmla="*/ 1035050 h 673"/>
              <a:gd name="T34" fmla="*/ 742950 w 481"/>
              <a:gd name="T35" fmla="*/ 1057275 h 673"/>
              <a:gd name="T36" fmla="*/ 762000 w 481"/>
              <a:gd name="T37" fmla="*/ 1066800 h 6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81" h="673">
                <a:moveTo>
                  <a:pt x="0" y="0"/>
                </a:moveTo>
                <a:lnTo>
                  <a:pt x="15" y="66"/>
                </a:lnTo>
                <a:lnTo>
                  <a:pt x="15" y="110"/>
                </a:lnTo>
                <a:lnTo>
                  <a:pt x="15" y="154"/>
                </a:lnTo>
                <a:lnTo>
                  <a:pt x="15" y="198"/>
                </a:lnTo>
                <a:lnTo>
                  <a:pt x="15" y="242"/>
                </a:lnTo>
                <a:lnTo>
                  <a:pt x="29" y="286"/>
                </a:lnTo>
                <a:lnTo>
                  <a:pt x="73" y="315"/>
                </a:lnTo>
                <a:lnTo>
                  <a:pt x="88" y="359"/>
                </a:lnTo>
                <a:lnTo>
                  <a:pt x="117" y="403"/>
                </a:lnTo>
                <a:lnTo>
                  <a:pt x="161" y="447"/>
                </a:lnTo>
                <a:lnTo>
                  <a:pt x="205" y="491"/>
                </a:lnTo>
                <a:lnTo>
                  <a:pt x="249" y="534"/>
                </a:lnTo>
                <a:lnTo>
                  <a:pt x="293" y="578"/>
                </a:lnTo>
                <a:lnTo>
                  <a:pt x="337" y="608"/>
                </a:lnTo>
                <a:lnTo>
                  <a:pt x="380" y="652"/>
                </a:lnTo>
                <a:lnTo>
                  <a:pt x="424" y="652"/>
                </a:lnTo>
                <a:lnTo>
                  <a:pt x="468" y="666"/>
                </a:lnTo>
                <a:lnTo>
                  <a:pt x="480" y="67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Rectangle 17">
            <a:extLst>
              <a:ext uri="{FF2B5EF4-FFF2-40B4-BE49-F238E27FC236}">
                <a16:creationId xmlns:a16="http://schemas.microsoft.com/office/drawing/2014/main" id="{34EE531A-9053-4DB5-BA88-4924C6E12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3719513"/>
            <a:ext cx="1323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Def. 11.6</a:t>
            </a:r>
          </a:p>
        </p:txBody>
      </p:sp>
      <p:sp>
        <p:nvSpPr>
          <p:cNvPr id="17428" name="Freeform 18">
            <a:extLst>
              <a:ext uri="{FF2B5EF4-FFF2-40B4-BE49-F238E27FC236}">
                <a16:creationId xmlns:a16="http://schemas.microsoft.com/office/drawing/2014/main" id="{76FD420D-BCAE-469A-8257-1FFE6BFA2805}"/>
              </a:ext>
            </a:extLst>
          </p:cNvPr>
          <p:cNvSpPr>
            <a:spLocks/>
          </p:cNvSpPr>
          <p:nvPr/>
        </p:nvSpPr>
        <p:spPr bwMode="auto">
          <a:xfrm>
            <a:off x="2971800" y="4481513"/>
            <a:ext cx="725488" cy="1069975"/>
          </a:xfrm>
          <a:custGeom>
            <a:avLst/>
            <a:gdLst>
              <a:gd name="T0" fmla="*/ 0 w 457"/>
              <a:gd name="T1" fmla="*/ 14288 h 674"/>
              <a:gd name="T2" fmla="*/ 73025 w 457"/>
              <a:gd name="T3" fmla="*/ 0 h 674"/>
              <a:gd name="T4" fmla="*/ 166688 w 457"/>
              <a:gd name="T5" fmla="*/ 0 h 674"/>
              <a:gd name="T6" fmla="*/ 236538 w 457"/>
              <a:gd name="T7" fmla="*/ 46038 h 674"/>
              <a:gd name="T8" fmla="*/ 306388 w 457"/>
              <a:gd name="T9" fmla="*/ 93663 h 674"/>
              <a:gd name="T10" fmla="*/ 374650 w 457"/>
              <a:gd name="T11" fmla="*/ 163513 h 674"/>
              <a:gd name="T12" fmla="*/ 444500 w 457"/>
              <a:gd name="T13" fmla="*/ 233363 h 674"/>
              <a:gd name="T14" fmla="*/ 492125 w 457"/>
              <a:gd name="T15" fmla="*/ 325438 h 674"/>
              <a:gd name="T16" fmla="*/ 538163 w 457"/>
              <a:gd name="T17" fmla="*/ 395288 h 674"/>
              <a:gd name="T18" fmla="*/ 561975 w 457"/>
              <a:gd name="T19" fmla="*/ 465138 h 674"/>
              <a:gd name="T20" fmla="*/ 584200 w 457"/>
              <a:gd name="T21" fmla="*/ 534988 h 674"/>
              <a:gd name="T22" fmla="*/ 630238 w 457"/>
              <a:gd name="T23" fmla="*/ 604838 h 674"/>
              <a:gd name="T24" fmla="*/ 630238 w 457"/>
              <a:gd name="T25" fmla="*/ 674688 h 674"/>
              <a:gd name="T26" fmla="*/ 654050 w 457"/>
              <a:gd name="T27" fmla="*/ 744538 h 674"/>
              <a:gd name="T28" fmla="*/ 677863 w 457"/>
              <a:gd name="T29" fmla="*/ 836613 h 674"/>
              <a:gd name="T30" fmla="*/ 700088 w 457"/>
              <a:gd name="T31" fmla="*/ 906463 h 674"/>
              <a:gd name="T32" fmla="*/ 700088 w 457"/>
              <a:gd name="T33" fmla="*/ 998538 h 674"/>
              <a:gd name="T34" fmla="*/ 723900 w 457"/>
              <a:gd name="T35" fmla="*/ 1068388 h 6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57" h="674">
                <a:moveTo>
                  <a:pt x="0" y="9"/>
                </a:moveTo>
                <a:lnTo>
                  <a:pt x="46" y="0"/>
                </a:lnTo>
                <a:lnTo>
                  <a:pt x="105" y="0"/>
                </a:lnTo>
                <a:lnTo>
                  <a:pt x="149" y="29"/>
                </a:lnTo>
                <a:lnTo>
                  <a:pt x="193" y="59"/>
                </a:lnTo>
                <a:lnTo>
                  <a:pt x="236" y="103"/>
                </a:lnTo>
                <a:lnTo>
                  <a:pt x="280" y="147"/>
                </a:lnTo>
                <a:lnTo>
                  <a:pt x="310" y="205"/>
                </a:lnTo>
                <a:lnTo>
                  <a:pt x="339" y="249"/>
                </a:lnTo>
                <a:lnTo>
                  <a:pt x="354" y="293"/>
                </a:lnTo>
                <a:lnTo>
                  <a:pt x="368" y="337"/>
                </a:lnTo>
                <a:lnTo>
                  <a:pt x="397" y="381"/>
                </a:lnTo>
                <a:lnTo>
                  <a:pt x="397" y="425"/>
                </a:lnTo>
                <a:lnTo>
                  <a:pt x="412" y="469"/>
                </a:lnTo>
                <a:lnTo>
                  <a:pt x="427" y="527"/>
                </a:lnTo>
                <a:lnTo>
                  <a:pt x="441" y="571"/>
                </a:lnTo>
                <a:lnTo>
                  <a:pt x="441" y="629"/>
                </a:lnTo>
                <a:lnTo>
                  <a:pt x="456" y="67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Rectangle 19">
            <a:extLst>
              <a:ext uri="{FF2B5EF4-FFF2-40B4-BE49-F238E27FC236}">
                <a16:creationId xmlns:a16="http://schemas.microsoft.com/office/drawing/2014/main" id="{9AAA02F6-9508-4242-9D2A-98A4000A6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4024313"/>
            <a:ext cx="35353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multigraph of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multiplicity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3</a:t>
            </a:r>
          </a:p>
        </p:txBody>
      </p:sp>
      <p:sp>
        <p:nvSpPr>
          <p:cNvPr id="17430" name="Rectangle 20">
            <a:extLst>
              <a:ext uri="{FF2B5EF4-FFF2-40B4-BE49-F238E27FC236}">
                <a16:creationId xmlns:a16="http://schemas.microsoft.com/office/drawing/2014/main" id="{8DC36174-E66D-4CBE-8538-0DC10B05D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4329113"/>
            <a:ext cx="17732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latin typeface="Times New Roman" panose="02020603050405020304" pitchFamily="18" charset="0"/>
                <a:ea typeface="PMingLiU" panose="02020500000000000000" pitchFamily="18" charset="-120"/>
              </a:rPr>
              <a:t>multigraphs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649F9-6717-498C-818E-206CCE70980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16</a:t>
            </a:fld>
            <a:endParaRPr lang="en-US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2F698C4-FD80-4815-AE7F-5A074ADE7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287338"/>
            <a:ext cx="523540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Definitions and Examples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AF554C64-23EF-4591-A63A-0D11B2FEB8FE}"/>
              </a:ext>
            </a:extLst>
          </p:cNvPr>
          <p:cNvGraphicFramePr>
            <a:graphicFrameLocks/>
          </p:cNvGraphicFramePr>
          <p:nvPr/>
        </p:nvGraphicFramePr>
        <p:xfrm>
          <a:off x="257175" y="1243013"/>
          <a:ext cx="853757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44582" imgH="1097677" progId="Equation.2">
                  <p:embed/>
                </p:oleObj>
              </mc:Choice>
              <mc:Fallback>
                <p:oleObj name="Equation" r:id="rId2" imgW="8544582" imgH="1097677" progId="Equation.2">
                  <p:embed/>
                  <p:pic>
                    <p:nvPicPr>
                      <p:cNvPr id="18438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AF554C64-23EF-4591-A63A-0D11B2FEB8F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243013"/>
                        <a:ext cx="8537575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Oval 5">
            <a:extLst>
              <a:ext uri="{FF2B5EF4-FFF2-40B4-BE49-F238E27FC236}">
                <a16:creationId xmlns:a16="http://schemas.microsoft.com/office/drawing/2014/main" id="{9CB12638-9688-4FB2-940A-3C0603285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550" y="2965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0" name="Oval 6">
            <a:extLst>
              <a:ext uri="{FF2B5EF4-FFF2-40B4-BE49-F238E27FC236}">
                <a16:creationId xmlns:a16="http://schemas.microsoft.com/office/drawing/2014/main" id="{1EC97DEF-A8DD-4670-8793-F9FFC42E8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4870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1" name="Oval 7">
            <a:extLst>
              <a:ext uri="{FF2B5EF4-FFF2-40B4-BE49-F238E27FC236}">
                <a16:creationId xmlns:a16="http://schemas.microsoft.com/office/drawing/2014/main" id="{08D7B7F8-1D1D-419E-9330-818BC35DC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0" y="31940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2" name="Oval 8">
            <a:extLst>
              <a:ext uri="{FF2B5EF4-FFF2-40B4-BE49-F238E27FC236}">
                <a16:creationId xmlns:a16="http://schemas.microsoft.com/office/drawing/2014/main" id="{D97D278C-5FC7-457C-964D-02815899E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50" y="44132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3" name="Oval 9">
            <a:extLst>
              <a:ext uri="{FF2B5EF4-FFF2-40B4-BE49-F238E27FC236}">
                <a16:creationId xmlns:a16="http://schemas.microsoft.com/office/drawing/2014/main" id="{6AEE1996-8A42-48F6-A240-EAAEB8405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38036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4" name="Line 10">
            <a:extLst>
              <a:ext uri="{FF2B5EF4-FFF2-40B4-BE49-F238E27FC236}">
                <a16:creationId xmlns:a16="http://schemas.microsoft.com/office/drawing/2014/main" id="{DC31BC2A-E27D-49A6-8378-970CEA2259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6250" y="311785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1">
            <a:extLst>
              <a:ext uri="{FF2B5EF4-FFF2-40B4-BE49-F238E27FC236}">
                <a16:creationId xmlns:a16="http://schemas.microsoft.com/office/drawing/2014/main" id="{E3D061DA-E5EC-4D4C-A06D-A562E3D7F0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8950" y="34099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2">
            <a:extLst>
              <a:ext uri="{FF2B5EF4-FFF2-40B4-BE49-F238E27FC236}">
                <a16:creationId xmlns:a16="http://schemas.microsoft.com/office/drawing/2014/main" id="{73F4C3B3-FFA5-4AA3-BB7D-EE571412B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5350" y="34226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13">
            <a:extLst>
              <a:ext uri="{FF2B5EF4-FFF2-40B4-BE49-F238E27FC236}">
                <a16:creationId xmlns:a16="http://schemas.microsoft.com/office/drawing/2014/main" id="{110D9CC4-AEBF-4924-BDCC-2CD507D21B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5850" y="44894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14">
            <a:extLst>
              <a:ext uri="{FF2B5EF4-FFF2-40B4-BE49-F238E27FC236}">
                <a16:creationId xmlns:a16="http://schemas.microsoft.com/office/drawing/2014/main" id="{5C16EA5A-DEB5-425A-994F-725A842DDC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" y="39433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15">
            <a:extLst>
              <a:ext uri="{FF2B5EF4-FFF2-40B4-BE49-F238E27FC236}">
                <a16:creationId xmlns:a16="http://schemas.microsoft.com/office/drawing/2014/main" id="{851C5EBB-7F4F-42FE-B64A-2647E19EC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0950" y="311785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6">
            <a:extLst>
              <a:ext uri="{FF2B5EF4-FFF2-40B4-BE49-F238E27FC236}">
                <a16:creationId xmlns:a16="http://schemas.microsoft.com/office/drawing/2014/main" id="{35B03564-3867-4241-A75E-E74EED4F0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24876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8451" name="Rectangle 17">
            <a:extLst>
              <a:ext uri="{FF2B5EF4-FFF2-40B4-BE49-F238E27FC236}">
                <a16:creationId xmlns:a16="http://schemas.microsoft.com/office/drawing/2014/main" id="{15FF4950-AF96-42FE-946C-24128BAF5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3" y="34020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8452" name="Rectangle 18">
            <a:extLst>
              <a:ext uri="{FF2B5EF4-FFF2-40B4-BE49-F238E27FC236}">
                <a16:creationId xmlns:a16="http://schemas.microsoft.com/office/drawing/2014/main" id="{5F071E39-E003-4A64-9282-FA284F88A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50784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8453" name="Rectangle 19">
            <a:extLst>
              <a:ext uri="{FF2B5EF4-FFF2-40B4-BE49-F238E27FC236}">
                <a16:creationId xmlns:a16="http://schemas.microsoft.com/office/drawing/2014/main" id="{8E6F35AF-ADA1-4615-924A-5B059E2C4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46212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8454" name="Rectangle 20">
            <a:extLst>
              <a:ext uri="{FF2B5EF4-FFF2-40B4-BE49-F238E27FC236}">
                <a16:creationId xmlns:a16="http://schemas.microsoft.com/office/drawing/2014/main" id="{815ADA93-29E8-40BE-B9CD-39F1D889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31734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8455" name="Line 21">
            <a:extLst>
              <a:ext uri="{FF2B5EF4-FFF2-40B4-BE49-F238E27FC236}">
                <a16:creationId xmlns:a16="http://schemas.microsoft.com/office/drawing/2014/main" id="{33D8CDEB-FB47-415D-A392-D65C44E0E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950" y="3879850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Oval 22">
            <a:extLst>
              <a:ext uri="{FF2B5EF4-FFF2-40B4-BE49-F238E27FC236}">
                <a16:creationId xmlns:a16="http://schemas.microsoft.com/office/drawing/2014/main" id="{B424EB23-43F8-49CF-900E-383C4D96B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0" y="3117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7" name="Oval 23">
            <a:extLst>
              <a:ext uri="{FF2B5EF4-FFF2-40B4-BE49-F238E27FC236}">
                <a16:creationId xmlns:a16="http://schemas.microsoft.com/office/drawing/2014/main" id="{FA2DD573-265D-43BC-97E0-7CAF11579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550" y="5022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8" name="Oval 24">
            <a:extLst>
              <a:ext uri="{FF2B5EF4-FFF2-40B4-BE49-F238E27FC236}">
                <a16:creationId xmlns:a16="http://schemas.microsoft.com/office/drawing/2014/main" id="{30C41AEB-BCED-4B7F-A122-D52F2824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350" y="3346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9" name="Oval 25">
            <a:extLst>
              <a:ext uri="{FF2B5EF4-FFF2-40B4-BE49-F238E27FC236}">
                <a16:creationId xmlns:a16="http://schemas.microsoft.com/office/drawing/2014/main" id="{6BA84A8C-06D9-4E1B-B25A-A33FD44B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550" y="45656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0" name="Oval 26">
            <a:extLst>
              <a:ext uri="{FF2B5EF4-FFF2-40B4-BE49-F238E27FC236}">
                <a16:creationId xmlns:a16="http://schemas.microsoft.com/office/drawing/2014/main" id="{758B02F6-C456-49AD-967E-18C616EF0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6550" y="39560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1" name="Line 27">
            <a:extLst>
              <a:ext uri="{FF2B5EF4-FFF2-40B4-BE49-F238E27FC236}">
                <a16:creationId xmlns:a16="http://schemas.microsoft.com/office/drawing/2014/main" id="{F08A6941-F4E1-474F-BBC4-4E6669CD78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2450" y="327025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Line 28">
            <a:extLst>
              <a:ext uri="{FF2B5EF4-FFF2-40B4-BE49-F238E27FC236}">
                <a16:creationId xmlns:a16="http://schemas.microsoft.com/office/drawing/2014/main" id="{1CE4EECA-8529-4F42-847A-E548A3C9C5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6418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Line 29">
            <a:extLst>
              <a:ext uri="{FF2B5EF4-FFF2-40B4-BE49-F238E27FC236}">
                <a16:creationId xmlns:a16="http://schemas.microsoft.com/office/drawing/2014/main" id="{9E0D0847-B3D8-4B20-B41A-CABAD85E39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62450" y="40957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Line 30">
            <a:extLst>
              <a:ext uri="{FF2B5EF4-FFF2-40B4-BE49-F238E27FC236}">
                <a16:creationId xmlns:a16="http://schemas.microsoft.com/office/drawing/2014/main" id="{1EBEB577-9905-46AA-9062-3D1F2F731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7150" y="327025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Rectangle 31">
            <a:extLst>
              <a:ext uri="{FF2B5EF4-FFF2-40B4-BE49-F238E27FC236}">
                <a16:creationId xmlns:a16="http://schemas.microsoft.com/office/drawing/2014/main" id="{E19ABD62-746F-485B-889A-CA617979A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26400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8466" name="Rectangle 32">
            <a:extLst>
              <a:ext uri="{FF2B5EF4-FFF2-40B4-BE49-F238E27FC236}">
                <a16:creationId xmlns:a16="http://schemas.microsoft.com/office/drawing/2014/main" id="{B8E88BAA-9119-4939-9B8F-4F35AB5ED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35544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8467" name="Rectangle 33">
            <a:extLst>
              <a:ext uri="{FF2B5EF4-FFF2-40B4-BE49-F238E27FC236}">
                <a16:creationId xmlns:a16="http://schemas.microsoft.com/office/drawing/2014/main" id="{9484227B-F49C-4640-A79D-72397B6C8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52308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8468" name="Rectangle 34">
            <a:extLst>
              <a:ext uri="{FF2B5EF4-FFF2-40B4-BE49-F238E27FC236}">
                <a16:creationId xmlns:a16="http://schemas.microsoft.com/office/drawing/2014/main" id="{C2D70255-62CC-45E3-A948-78490B1D2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13" y="47736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8469" name="Rectangle 35">
            <a:extLst>
              <a:ext uri="{FF2B5EF4-FFF2-40B4-BE49-F238E27FC236}">
                <a16:creationId xmlns:a16="http://schemas.microsoft.com/office/drawing/2014/main" id="{05F03439-B4BB-4E4D-94F4-BA128C3A8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313" y="33258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8470" name="Oval 36">
            <a:extLst>
              <a:ext uri="{FF2B5EF4-FFF2-40B4-BE49-F238E27FC236}">
                <a16:creationId xmlns:a16="http://schemas.microsoft.com/office/drawing/2014/main" id="{FA69A289-AF8F-42A8-AE7A-987DD3FE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350" y="4260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71" name="Oval 37">
            <a:extLst>
              <a:ext uri="{FF2B5EF4-FFF2-40B4-BE49-F238E27FC236}">
                <a16:creationId xmlns:a16="http://schemas.microsoft.com/office/drawing/2014/main" id="{9EADE146-FFF3-418F-A164-E1676266A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6150" y="2584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72" name="Oval 38">
            <a:extLst>
              <a:ext uri="{FF2B5EF4-FFF2-40B4-BE49-F238E27FC236}">
                <a16:creationId xmlns:a16="http://schemas.microsoft.com/office/drawing/2014/main" id="{0DF17B5B-500C-48CC-9756-6A25F1CA7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2350" y="38036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73" name="Oval 39">
            <a:extLst>
              <a:ext uri="{FF2B5EF4-FFF2-40B4-BE49-F238E27FC236}">
                <a16:creationId xmlns:a16="http://schemas.microsoft.com/office/drawing/2014/main" id="{A1897C85-F807-40D3-9005-732CDCF83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350" y="31940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74" name="Line 40">
            <a:extLst>
              <a:ext uri="{FF2B5EF4-FFF2-40B4-BE49-F238E27FC236}">
                <a16:creationId xmlns:a16="http://schemas.microsoft.com/office/drawing/2014/main" id="{EB8067A7-F3F0-47BC-98D4-342C1EB286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5950" y="280035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5" name="Line 41">
            <a:extLst>
              <a:ext uri="{FF2B5EF4-FFF2-40B4-BE49-F238E27FC236}">
                <a16:creationId xmlns:a16="http://schemas.microsoft.com/office/drawing/2014/main" id="{51891779-FC49-4B8A-ACB4-27CE40BD1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2350" y="281305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6" name="Line 42">
            <a:extLst>
              <a:ext uri="{FF2B5EF4-FFF2-40B4-BE49-F238E27FC236}">
                <a16:creationId xmlns:a16="http://schemas.microsoft.com/office/drawing/2014/main" id="{B538158E-33B9-4B29-B42C-8DD8ABB189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62850" y="387985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7" name="Line 43">
            <a:extLst>
              <a:ext uri="{FF2B5EF4-FFF2-40B4-BE49-F238E27FC236}">
                <a16:creationId xmlns:a16="http://schemas.microsoft.com/office/drawing/2014/main" id="{CF9D4641-8B5F-42C1-B114-B9CCD883E3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53250" y="333375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8" name="Rectangle 44">
            <a:extLst>
              <a:ext uri="{FF2B5EF4-FFF2-40B4-BE49-F238E27FC236}">
                <a16:creationId xmlns:a16="http://schemas.microsoft.com/office/drawing/2014/main" id="{4BE02EAD-FE4C-42C5-9C96-0161013AD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513" y="27924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8479" name="Rectangle 45">
            <a:extLst>
              <a:ext uri="{FF2B5EF4-FFF2-40B4-BE49-F238E27FC236}">
                <a16:creationId xmlns:a16="http://schemas.microsoft.com/office/drawing/2014/main" id="{F50304AB-6DA1-4E40-B0D7-B8D0CFCA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8713" y="44688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8480" name="Rectangle 46">
            <a:extLst>
              <a:ext uri="{FF2B5EF4-FFF2-40B4-BE49-F238E27FC236}">
                <a16:creationId xmlns:a16="http://schemas.microsoft.com/office/drawing/2014/main" id="{830554CA-E81A-4731-A0A4-6410D27E8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40116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8481" name="Rectangle 47">
            <a:extLst>
              <a:ext uri="{FF2B5EF4-FFF2-40B4-BE49-F238E27FC236}">
                <a16:creationId xmlns:a16="http://schemas.microsoft.com/office/drawing/2014/main" id="{AE381FB7-11B7-4690-B651-4BDF3168A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4113" y="27162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8482" name="Line 48">
            <a:extLst>
              <a:ext uri="{FF2B5EF4-FFF2-40B4-BE49-F238E27FC236}">
                <a16:creationId xmlns:a16="http://schemas.microsoft.com/office/drawing/2014/main" id="{8F69036F-9E22-4ADB-B5AD-8F0800CC9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5950" y="3270250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3" name="Rectangle 49">
            <a:extLst>
              <a:ext uri="{FF2B5EF4-FFF2-40B4-BE49-F238E27FC236}">
                <a16:creationId xmlns:a16="http://schemas.microsoft.com/office/drawing/2014/main" id="{BEE8E27A-EE40-4703-9982-D9A75E52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513" y="28686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8484" name="Rectangle 50">
            <a:extLst>
              <a:ext uri="{FF2B5EF4-FFF2-40B4-BE49-F238E27FC236}">
                <a16:creationId xmlns:a16="http://schemas.microsoft.com/office/drawing/2014/main" id="{538FE614-B626-42D8-9603-F26431DDA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313" y="43164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8485" name="Rectangle 51">
            <a:extLst>
              <a:ext uri="{FF2B5EF4-FFF2-40B4-BE49-F238E27FC236}">
                <a16:creationId xmlns:a16="http://schemas.microsoft.com/office/drawing/2014/main" id="{541D1167-BDFB-4530-B9CA-ECCF469C8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40878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8486" name="Line 52">
            <a:extLst>
              <a:ext uri="{FF2B5EF4-FFF2-40B4-BE49-F238E27FC236}">
                <a16:creationId xmlns:a16="http://schemas.microsoft.com/office/drawing/2014/main" id="{AC489E2E-6502-47E7-9ED5-7B0FBEED60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9750" y="4552950"/>
            <a:ext cx="6731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7" name="Oval 53">
            <a:extLst>
              <a:ext uri="{FF2B5EF4-FFF2-40B4-BE49-F238E27FC236}">
                <a16:creationId xmlns:a16="http://schemas.microsoft.com/office/drawing/2014/main" id="{E5892548-C8FE-4C06-A325-BA1B5AE0D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350" y="44894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88" name="Oval 54">
            <a:extLst>
              <a:ext uri="{FF2B5EF4-FFF2-40B4-BE49-F238E27FC236}">
                <a16:creationId xmlns:a16="http://schemas.microsoft.com/office/drawing/2014/main" id="{162C954F-D3B3-4773-BA4A-DDC7E0DE1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4641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89" name="Oval 55">
            <a:extLst>
              <a:ext uri="{FF2B5EF4-FFF2-40B4-BE49-F238E27FC236}">
                <a16:creationId xmlns:a16="http://schemas.microsoft.com/office/drawing/2014/main" id="{4975DB0C-C11F-4579-8A4C-A5A1B8019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31178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90" name="Rectangle 56">
            <a:extLst>
              <a:ext uri="{FF2B5EF4-FFF2-40B4-BE49-F238E27FC236}">
                <a16:creationId xmlns:a16="http://schemas.microsoft.com/office/drawing/2014/main" id="{2E7B6790-EC8C-4B11-A48D-744701D2A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" y="2432050"/>
            <a:ext cx="89027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91" name="Line 57">
            <a:extLst>
              <a:ext uri="{FF2B5EF4-FFF2-40B4-BE49-F238E27FC236}">
                <a16:creationId xmlns:a16="http://schemas.microsoft.com/office/drawing/2014/main" id="{38D050E4-06E2-4B54-9444-8A2BDBEDC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6200" y="2432050"/>
            <a:ext cx="0" cy="387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2" name="Line 58">
            <a:extLst>
              <a:ext uri="{FF2B5EF4-FFF2-40B4-BE49-F238E27FC236}">
                <a16:creationId xmlns:a16="http://schemas.microsoft.com/office/drawing/2014/main" id="{6ED31604-D4CE-4169-B14B-80ACF4FE3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7800" y="2432050"/>
            <a:ext cx="0" cy="387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3" name="Line 59">
            <a:extLst>
              <a:ext uri="{FF2B5EF4-FFF2-40B4-BE49-F238E27FC236}">
                <a16:creationId xmlns:a16="http://schemas.microsoft.com/office/drawing/2014/main" id="{3CC54F9B-7724-405F-BAB2-50B511967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2400" y="2432050"/>
            <a:ext cx="0" cy="387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4" name="Rectangle 60">
            <a:extLst>
              <a:ext uri="{FF2B5EF4-FFF2-40B4-BE49-F238E27FC236}">
                <a16:creationId xmlns:a16="http://schemas.microsoft.com/office/drawing/2014/main" id="{6FBC66F3-0BE9-4994-9ADD-02D27EC0E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513" y="5535613"/>
            <a:ext cx="247491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spanning subgraph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       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V</a:t>
            </a:r>
            <a:r>
              <a:rPr kumimoji="1" lang="en-US" altLang="zh-TW" sz="2400" baseline="-25000"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=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V</a:t>
            </a:r>
          </a:p>
        </p:txBody>
      </p:sp>
      <p:sp>
        <p:nvSpPr>
          <p:cNvPr id="18495" name="Rectangle 61">
            <a:extLst>
              <a:ext uri="{FF2B5EF4-FFF2-40B4-BE49-F238E27FC236}">
                <a16:creationId xmlns:a16="http://schemas.microsoft.com/office/drawing/2014/main" id="{99264D72-A7CB-4BD4-8FFF-B590F83F8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713" y="4849813"/>
            <a:ext cx="2338387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induced subgraph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include all edges 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of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 in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V</a:t>
            </a:r>
            <a:r>
              <a:rPr kumimoji="1" lang="en-US" altLang="zh-TW" sz="2400" baseline="-25000"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E642D-583E-4DAE-AEA7-1AD21AB4CF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17</a:t>
            </a:fld>
            <a:endParaRPr lang="en-US"/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id="{CB048F89-674A-43F5-A84D-8D7994541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287338"/>
            <a:ext cx="523540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Definitions and Examples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4">
            <a:extLst>
              <a:ext uri="{FF2B5EF4-FFF2-40B4-BE49-F238E27FC236}">
                <a16:creationId xmlns:a16="http://schemas.microsoft.com/office/drawing/2014/main" id="{A510D35E-E70B-4B1E-99AC-3FA8DC1A4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07" y="1351124"/>
            <a:ext cx="5011738" cy="193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Complete Graph: </a:t>
            </a:r>
            <a:r>
              <a:rPr kumimoji="1" lang="en-US" altLang="zh-TW" sz="2400" b="1" i="0" dirty="0" err="1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K</a:t>
            </a:r>
            <a:r>
              <a:rPr kumimoji="1" lang="en-US" altLang="zh-TW" sz="2400" b="1" i="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n</a:t>
            </a:r>
            <a:endParaRPr kumimoji="1" lang="en-US" altLang="zh-TW" sz="2400" b="1" i="0" baseline="-2500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lang="en-US" i="0" dirty="0">
                <a:latin typeface="Times" panose="02020603050405020304" pitchFamily="18" charset="0"/>
                <a:cs typeface="Times" panose="02020603050405020304" pitchFamily="18" charset="0"/>
              </a:rPr>
              <a:t>A complete graph on n vertices is a simple graph in which each vertex is connected to every other vertex and is denoted by </a:t>
            </a:r>
            <a:r>
              <a:rPr lang="en-US" i="0" dirty="0" err="1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i="0" baseline="-25000" dirty="0" err="1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i="0" baseline="-25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0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i="0" dirty="0" err="1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i="0" baseline="-25000" dirty="0" err="1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i="0" dirty="0">
                <a:latin typeface="Times" panose="02020603050405020304" pitchFamily="18" charset="0"/>
                <a:cs typeface="Times" panose="02020603050405020304" pitchFamily="18" charset="0"/>
              </a:rPr>
              <a:t> means that there are n vertices).</a:t>
            </a:r>
          </a:p>
          <a:p>
            <a:pPr algn="l">
              <a:spcBef>
                <a:spcPct val="0"/>
              </a:spcBef>
              <a:buFontTx/>
              <a:buNone/>
            </a:pPr>
            <a:endParaRPr kumimoji="1" lang="en-US" altLang="zh-TW" sz="2400" i="1" baseline="-2500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9462" name="Oval 5">
            <a:extLst>
              <a:ext uri="{FF2B5EF4-FFF2-40B4-BE49-F238E27FC236}">
                <a16:creationId xmlns:a16="http://schemas.microsoft.com/office/drawing/2014/main" id="{E8E917CC-601C-40FF-A3A6-4AC5472A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0899" y="2012223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3" name="Oval 6">
            <a:extLst>
              <a:ext uri="{FF2B5EF4-FFF2-40B4-BE49-F238E27FC236}">
                <a16:creationId xmlns:a16="http://schemas.microsoft.com/office/drawing/2014/main" id="{A3DA751F-72E5-4F42-B891-92532F1F5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699" y="3917223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4" name="Oval 7">
            <a:extLst>
              <a:ext uri="{FF2B5EF4-FFF2-40B4-BE49-F238E27FC236}">
                <a16:creationId xmlns:a16="http://schemas.microsoft.com/office/drawing/2014/main" id="{9033829D-9A05-40F5-A8CE-3992C78C3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1499" y="2240823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5" name="Oval 8">
            <a:extLst>
              <a:ext uri="{FF2B5EF4-FFF2-40B4-BE49-F238E27FC236}">
                <a16:creationId xmlns:a16="http://schemas.microsoft.com/office/drawing/2014/main" id="{8FFAA238-66CF-4B3D-9713-865DBAB3F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7699" y="3460023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6" name="Oval 9">
            <a:extLst>
              <a:ext uri="{FF2B5EF4-FFF2-40B4-BE49-F238E27FC236}">
                <a16:creationId xmlns:a16="http://schemas.microsoft.com/office/drawing/2014/main" id="{8256A7D9-16B9-449F-924A-30C184A33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699" y="2850423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C2CB22C9-6A48-44E9-ADCD-F68FA95F32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8599" y="2164623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DAFB4F53-2FDA-46EF-9728-AE73922071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1299" y="2456723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22E8C1F0-3B6E-4207-88CE-8D2D0ADF5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699" y="2469423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7D6A1295-CDC9-4808-8D93-67DD3C9D41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8199" y="3536223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00BAD06D-323F-4F4A-8DE5-722AA00E2F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8599" y="2990123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F3BD3FD2-CD22-4F58-A42F-7B6285D5C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299" y="2164623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16">
            <a:extLst>
              <a:ext uri="{FF2B5EF4-FFF2-40B4-BE49-F238E27FC236}">
                <a16:creationId xmlns:a16="http://schemas.microsoft.com/office/drawing/2014/main" id="{2DF6A069-80F8-41CF-9244-38E2FFD87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062" y="1534386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9474" name="Rectangle 17">
            <a:extLst>
              <a:ext uri="{FF2B5EF4-FFF2-40B4-BE49-F238E27FC236}">
                <a16:creationId xmlns:a16="http://schemas.microsoft.com/office/drawing/2014/main" id="{6794AD02-8856-4FAC-B015-F218FD37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5862" y="2448786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9476" name="Rectangle 19">
            <a:extLst>
              <a:ext uri="{FF2B5EF4-FFF2-40B4-BE49-F238E27FC236}">
                <a16:creationId xmlns:a16="http://schemas.microsoft.com/office/drawing/2014/main" id="{3FBED495-FDBF-4C69-843D-550BF013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7062" y="3667986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9477" name="Rectangle 20">
            <a:extLst>
              <a:ext uri="{FF2B5EF4-FFF2-40B4-BE49-F238E27FC236}">
                <a16:creationId xmlns:a16="http://schemas.microsoft.com/office/drawing/2014/main" id="{30BD0D30-E23A-4C3D-8071-39BE81413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462" y="2220186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9478" name="Line 21">
            <a:extLst>
              <a:ext uri="{FF2B5EF4-FFF2-40B4-BE49-F238E27FC236}">
                <a16:creationId xmlns:a16="http://schemas.microsoft.com/office/drawing/2014/main" id="{6D21F8C2-4609-487E-94B8-C1C15ED2F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1299" y="2926623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22">
            <a:extLst>
              <a:ext uri="{FF2B5EF4-FFF2-40B4-BE49-F238E27FC236}">
                <a16:creationId xmlns:a16="http://schemas.microsoft.com/office/drawing/2014/main" id="{9BE3EB19-675C-402C-ABD9-745FE7CE85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299" y="2164623"/>
            <a:ext cx="977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3">
            <a:extLst>
              <a:ext uri="{FF2B5EF4-FFF2-40B4-BE49-F238E27FC236}">
                <a16:creationId xmlns:a16="http://schemas.microsoft.com/office/drawing/2014/main" id="{70F89BC2-2B68-488B-A69D-0AFC800F85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4399" y="2164623"/>
            <a:ext cx="8890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Line 24">
            <a:extLst>
              <a:ext uri="{FF2B5EF4-FFF2-40B4-BE49-F238E27FC236}">
                <a16:creationId xmlns:a16="http://schemas.microsoft.com/office/drawing/2014/main" id="{19576CF0-708A-4749-B237-FBC6DD3DDE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4399" y="2469423"/>
            <a:ext cx="10033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Rectangle 25">
            <a:extLst>
              <a:ext uri="{FF2B5EF4-FFF2-40B4-BE49-F238E27FC236}">
                <a16:creationId xmlns:a16="http://schemas.microsoft.com/office/drawing/2014/main" id="{DB8ABCC6-11FE-4444-AB60-1389CF29A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2249" y="284407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K</a:t>
            </a:r>
            <a:r>
              <a:rPr kumimoji="1" lang="en-US" altLang="zh-TW" sz="2400" baseline="-25000" dirty="0">
                <a:latin typeface="Times New Roman" panose="02020603050405020304" pitchFamily="18" charset="0"/>
                <a:ea typeface="PMingLiU" panose="02020500000000000000" pitchFamily="18" charset="-120"/>
              </a:rPr>
              <a:t>5</a:t>
            </a:r>
          </a:p>
        </p:txBody>
      </p:sp>
      <p:sp>
        <p:nvSpPr>
          <p:cNvPr id="19511" name="Rectangle 54">
            <a:extLst>
              <a:ext uri="{FF2B5EF4-FFF2-40B4-BE49-F238E27FC236}">
                <a16:creationId xmlns:a16="http://schemas.microsoft.com/office/drawing/2014/main" id="{66477D48-C468-4F60-A245-92C75CA03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555" y="402517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18</a:t>
            </a:fld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B7D11F04-F32F-4CF3-B985-B8EDD15E3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952" y="3894998"/>
            <a:ext cx="2576096" cy="236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>
            <a:extLst>
              <a:ext uri="{FF2B5EF4-FFF2-40B4-BE49-F238E27FC236}">
                <a16:creationId xmlns:a16="http://schemas.microsoft.com/office/drawing/2014/main" id="{C566281E-3A47-48AA-A317-E634DD20A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11" y="4740548"/>
            <a:ext cx="2057400" cy="126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FFFBAB61-EC51-444E-B080-E06E36934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49" y="4650534"/>
            <a:ext cx="1960452" cy="98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">
            <a:extLst>
              <a:ext uri="{FF2B5EF4-FFF2-40B4-BE49-F238E27FC236}">
                <a16:creationId xmlns:a16="http://schemas.microsoft.com/office/drawing/2014/main" id="{B5A85C38-CADE-4252-9667-79FADF35E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53" y="534159"/>
            <a:ext cx="274344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Graph Types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4">
                <a:extLst>
                  <a:ext uri="{FF2B5EF4-FFF2-40B4-BE49-F238E27FC236}">
                    <a16:creationId xmlns:a16="http://schemas.microsoft.com/office/drawing/2014/main" id="{E39BE3D3-5B81-4BBA-B5A7-2D7E61C9F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356" y="1399233"/>
                <a:ext cx="8269287" cy="48476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488" tIns="44450" rIns="90488" bIns="44450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kumimoji="1" lang="en-US" altLang="zh-TW" b="1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For the complete graph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find</a:t>
                </a:r>
              </a:p>
              <a:p>
                <a:pPr marL="514350" indent="-514350">
                  <a:buFont typeface="+mj-lt"/>
                  <a:buAutoNum type="romanLcPeriod"/>
                </a:pPr>
                <a:r>
                  <a:rPr kumimoji="1" lang="en-US" altLang="zh-TW" i="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degree of each vertex</a:t>
                </a:r>
              </a:p>
              <a:p>
                <a:pPr marL="514350" indent="-514350">
                  <a:buFont typeface="+mj-lt"/>
                  <a:buAutoNum type="romanLcPeriod"/>
                </a:pPr>
                <a:r>
                  <a:rPr kumimoji="1" lang="en-US" altLang="zh-TW" i="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total degrees</a:t>
                </a:r>
              </a:p>
              <a:p>
                <a:pPr marL="514350" indent="-514350">
                  <a:buFont typeface="+mj-lt"/>
                  <a:buAutoNum type="romanLcPeriod"/>
                </a:pPr>
                <a:r>
                  <a:rPr kumimoji="1" lang="en-US" altLang="zh-TW" i="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number of edges</a:t>
                </a:r>
              </a:p>
              <a:p>
                <a:r>
                  <a:rPr kumimoji="1" lang="en-US" altLang="zh-TW" i="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SOLUTION:</a:t>
                </a:r>
              </a:p>
              <a:p>
                <a:pPr marL="514350" indent="-514350">
                  <a:buFont typeface="+mj-lt"/>
                  <a:buAutoNum type="romanLcPeriod"/>
                </a:pP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Each vertex v is connected to the other (n-1) vertices in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; hence deg (v) = n - 1 for every v in </a:t>
                </a:r>
                <a:r>
                  <a:rPr kumimoji="1" lang="en-US" altLang="zh-TW" b="1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  <a:p>
                <a:pPr marL="514350" indent="-514350">
                  <a:buFont typeface="+mj-lt"/>
                  <a:buAutoNum type="romanLcPeriod"/>
                </a:pPr>
                <a:endParaRPr kumimoji="1" lang="en-US" altLang="zh-TW" i="0" dirty="0"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  <a:p>
                <a:pPr marL="514350" indent="-514350">
                  <a:buFont typeface="+mj-lt"/>
                  <a:buAutoNum type="romanLcPeriod"/>
                </a:pP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Each of the n vertices in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has degree n - 1; hence, the total degree in </a:t>
                </a:r>
              </a:p>
              <a:p>
                <a:r>
                  <a:rPr kumimoji="1" lang="en-US" altLang="zh-TW" b="1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	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= (n - 1) + (n - 1) + … + (n - 1)                  n times</a:t>
                </a:r>
              </a:p>
              <a:p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		= n (n - 1)</a:t>
                </a:r>
              </a:p>
              <a:p>
                <a:pPr marL="514350" indent="-514350">
                  <a:buFont typeface="+mj-lt"/>
                  <a:buAutoNum type="romanLcPeriod"/>
                </a:pPr>
                <a:endParaRPr kumimoji="1" lang="en-US" altLang="zh-TW" i="0" dirty="0"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  <a:p>
                <a:pPr marL="514350" indent="-514350">
                  <a:buFont typeface="+mj-lt"/>
                  <a:buAutoNum type="romanLcPeriod" startAt="3"/>
                </a:pP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total degrees in  graph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= 2 (number of edges in </a:t>
                </a:r>
                <a:r>
                  <a:rPr kumimoji="1" lang="en-US" altLang="zh-TW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)</a:t>
                </a:r>
              </a:p>
              <a:p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	n(n-1)	 = 2(number of edges in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)</a:t>
                </a:r>
              </a:p>
              <a:p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	number of edges in </a:t>
                </a:r>
                <a:r>
                  <a:rPr kumimoji="1" lang="en-US" altLang="zh-TW" b="1" i="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K</a:t>
                </a:r>
                <a:r>
                  <a:rPr kumimoji="1" lang="en-US" altLang="zh-TW" b="1" i="0" baseline="-25000" dirty="0" err="1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</a:t>
                </a:r>
                <a:r>
                  <a:rPr kumimoji="1" lang="en-US" altLang="zh-TW" i="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TW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fPr>
                      <m:num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𝑛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(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𝑛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−1)</m:t>
                        </m:r>
                      </m:num>
                      <m:den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2</m:t>
                        </m:r>
                      </m:den>
                    </m:f>
                  </m:oMath>
                </a14:m>
                <a:endParaRPr kumimoji="1" lang="en-US" altLang="zh-TW" i="0" dirty="0"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</p:txBody>
          </p:sp>
        </mc:Choice>
        <mc:Fallback>
          <p:sp>
            <p:nvSpPr>
              <p:cNvPr id="30" name="Rectangle 4">
                <a:extLst>
                  <a:ext uri="{FF2B5EF4-FFF2-40B4-BE49-F238E27FC236}">
                    <a16:creationId xmlns:a16="http://schemas.microsoft.com/office/drawing/2014/main" id="{E39BE3D3-5B81-4BBA-B5A7-2D7E61C9F0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356" y="1399233"/>
                <a:ext cx="8269287" cy="4847609"/>
              </a:xfrm>
              <a:prstGeom prst="rect">
                <a:avLst/>
              </a:prstGeom>
              <a:blipFill>
                <a:blip r:embed="rId2"/>
                <a:stretch>
                  <a:fillRect l="-811" t="-755" r="-5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45BDAA18-3CF5-498D-8CA1-12DB208F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72" y="546990"/>
            <a:ext cx="350416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36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Complete Graph</a:t>
            </a:r>
          </a:p>
        </p:txBody>
      </p:sp>
    </p:spTree>
    <p:extLst>
      <p:ext uri="{BB962C8B-B14F-4D97-AF65-F5344CB8AC3E}">
        <p14:creationId xmlns:p14="http://schemas.microsoft.com/office/powerpoint/2010/main" val="1301354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Graph Theory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Graph ADT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Basic Terminologies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Representation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Adjacency Matrix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Adjacency List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Types of Graphs</a:t>
            </a: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49479E2F-74DE-2FBD-B733-E13AD052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722062"/>
            <a:ext cx="8269287" cy="562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REGULAR GRAPH: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A graph G is regular of degree k or k-regular if every vertex of G has degree 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In other words, a graph is regular if every vertex has the same degree.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Following are some regular graphs.</a:t>
            </a:r>
          </a:p>
          <a:p>
            <a:endParaRPr kumimoji="1" lang="en-US" altLang="zh-TW" sz="2400" b="1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b="1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                                                               </a:t>
            </a:r>
          </a:p>
          <a:p>
            <a:endParaRPr kumimoji="1" lang="en-US" altLang="zh-TW" sz="2400" b="1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b="1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b="1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REMARK: 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The complete graph </a:t>
            </a:r>
            <a:r>
              <a:rPr kumimoji="1" lang="en-US" altLang="zh-TW" sz="2400" i="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Kn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is (n-1) regular.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20</a:t>
            </a:fld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33134FF4-85DD-40BD-98B2-E92D22010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76337"/>
            <a:ext cx="1771650" cy="88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>
            <a:extLst>
              <a:ext uri="{FF2B5EF4-FFF2-40B4-BE49-F238E27FC236}">
                <a16:creationId xmlns:a16="http://schemas.microsoft.com/office/drawing/2014/main" id="{C5569730-28F0-4A6B-B046-D505F38D6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094" y="3200216"/>
            <a:ext cx="1771650" cy="872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FD489710-71AB-4B7C-B186-D4ACC90B4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62" y="4072619"/>
            <a:ext cx="7960723" cy="18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80957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669925"/>
            <a:ext cx="8269287" cy="304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BIPARTITE GRAPH: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A bipartite graph G is a simple graph whose vertex set can be partitioned into two mutually disjoint non-empty subsets A and B such that the vertices in A may be connected to vertices in B, but no vertices in A are connected to vertices in A and no vertices in B are connected to vertices in B.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The following are bipartite 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21</a:t>
            </a:fld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11DDCAD5-9C31-42A4-A415-4E116534D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57600"/>
            <a:ext cx="5029200" cy="2643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73329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593725"/>
            <a:ext cx="8269287" cy="341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COMPLETE BIPARTITE GRAPH: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A complete bipartite graph on (</a:t>
            </a:r>
            <a:r>
              <a:rPr kumimoji="1" lang="en-US" altLang="zh-TW" sz="2400" i="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m+n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) vertices denoted </a:t>
            </a:r>
            <a:r>
              <a:rPr kumimoji="1" lang="en-US" altLang="zh-TW" sz="2400" i="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K</a:t>
            </a:r>
            <a:r>
              <a:rPr kumimoji="1" lang="en-US" altLang="zh-TW" sz="2400" i="0" baseline="-2500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m,n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is a simple graph whose vertex set can be partitioned into two mutually disjoint non-empty subsets A and B containing m and n vertices respectively, such that each vertex in set A is connected (adjacent) to every vertex in set B, but the vertices within a set are not connected.</a:t>
            </a: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22</a:t>
            </a:fld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41583B47-DF2F-4209-B4C3-D0766017F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429000"/>
            <a:ext cx="5257800" cy="274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49297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23</a:t>
            </a:fld>
            <a:endParaRPr lang="en-US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750136"/>
            <a:ext cx="8269287" cy="489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DETERMINING BIPARTITE GRAPHS: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The following labeling procedure determines whether a graph is bipartite or not.</a:t>
            </a:r>
          </a:p>
          <a:p>
            <a:endParaRPr kumimoji="1" lang="en-US" altLang="zh-TW" sz="2400" i="0" dirty="0">
              <a:solidFill>
                <a:srgbClr val="00206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457200" indent="-457200">
              <a:buFont typeface="+mj-lt"/>
              <a:buAutoNum type="arabicParenR"/>
            </a:pPr>
            <a:r>
              <a:rPr kumimoji="1" lang="en-US" altLang="zh-TW" sz="2400" i="0" dirty="0">
                <a:solidFill>
                  <a:srgbClr val="00206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Label any vertex a</a:t>
            </a:r>
          </a:p>
          <a:p>
            <a:pPr marL="457200" indent="-457200">
              <a:buFont typeface="+mj-lt"/>
              <a:buAutoNum type="arabicParenR"/>
            </a:pPr>
            <a:r>
              <a:rPr kumimoji="1" lang="en-US" altLang="zh-TW" sz="2400" i="0" dirty="0">
                <a:solidFill>
                  <a:srgbClr val="00206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Label all vertices adjacent to a with the label b.</a:t>
            </a:r>
          </a:p>
          <a:p>
            <a:pPr marL="457200" indent="-457200">
              <a:buFont typeface="+mj-lt"/>
              <a:buAutoNum type="arabicParenR"/>
            </a:pPr>
            <a:r>
              <a:rPr kumimoji="1" lang="en-US" altLang="zh-TW" sz="2400" i="0" dirty="0">
                <a:solidFill>
                  <a:srgbClr val="00206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Label all vertices that are adjacent to a vertex just labeled b with label a.</a:t>
            </a:r>
          </a:p>
          <a:p>
            <a:pPr marL="457200" indent="-457200">
              <a:buFont typeface="+mj-lt"/>
              <a:buAutoNum type="arabicParenR"/>
            </a:pPr>
            <a:r>
              <a:rPr kumimoji="1" lang="en-US" altLang="zh-TW" sz="2400" i="0" dirty="0">
                <a:solidFill>
                  <a:srgbClr val="00206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Repeat steps 2 and 3 until all vertices got a distinct label (a bipartite graph) or there is a conflict i.e., a vertex is labeled with a and b (not a bipartite graph).</a:t>
            </a: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29213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24</a:t>
            </a:fld>
            <a:endParaRPr lang="en-US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685800"/>
            <a:ext cx="8269287" cy="193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EXERCISE: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Find which of the following graphs are bipartite. 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Redraw the bipartite graph so that its bipartite nature is evident.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3AC4D659-585D-413D-9983-8EA01A4A1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29000"/>
            <a:ext cx="5410200" cy="251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33937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25</a:t>
            </a:fld>
            <a:endParaRPr lang="en-US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609600"/>
            <a:ext cx="8269287" cy="6368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SOLUTION:</a:t>
            </a:r>
          </a:p>
          <a:p>
            <a:endParaRPr kumimoji="1" lang="en-US" altLang="zh-TW" sz="2400" b="1" i="0" dirty="0">
              <a:solidFill>
                <a:srgbClr val="C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(</a:t>
            </a:r>
            <a:r>
              <a:rPr kumimoji="1" lang="en-US" altLang="zh-TW" sz="2400" i="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i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)	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The graph is not bipartite.</a:t>
            </a: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The graph is a bipartite.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66C6861B-4C1A-465F-9BD9-A9E8843E5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5400"/>
            <a:ext cx="2743200" cy="1730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>
            <a:extLst>
              <a:ext uri="{FF2B5EF4-FFF2-40B4-BE49-F238E27FC236}">
                <a16:creationId xmlns:a16="http://schemas.microsoft.com/office/drawing/2014/main" id="{72AC4AE7-4117-4097-A7B7-3F1CDE72B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1" y="3811990"/>
            <a:ext cx="3304904" cy="196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66688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26</a:t>
            </a:fld>
            <a:endParaRPr lang="en-US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E39BE3D3-5B81-4BBA-B5A7-2D7E61C9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" y="726604"/>
            <a:ext cx="8269287" cy="562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SOLUTION:</a:t>
            </a: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By labeling procedure, each vertex gets a distinct label. Hence the graph is bipartite. To redraw the graph, we mark labels a’s as a</a:t>
            </a:r>
            <a:r>
              <a:rPr kumimoji="1" lang="en-US" altLang="zh-TW" sz="2400" i="0" baseline="-25000" dirty="0"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, a</a:t>
            </a:r>
            <a:r>
              <a:rPr kumimoji="1" lang="en-US" altLang="zh-TW" sz="2400" i="0" baseline="-25000" dirty="0">
                <a:latin typeface="Times New Roman" panose="02020603050405020304" pitchFamily="18" charset="0"/>
                <a:ea typeface="PMingLiU" panose="02020500000000000000" pitchFamily="18" charset="-120"/>
              </a:rPr>
              <a:t>2 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and b’s as b</a:t>
            </a:r>
            <a:r>
              <a:rPr kumimoji="1" lang="en-US" altLang="zh-TW" sz="2400" i="0" baseline="-25000" dirty="0"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, b</a:t>
            </a:r>
            <a:r>
              <a:rPr kumimoji="1" lang="en-US" altLang="zh-TW" sz="2400" i="0" baseline="-25000" dirty="0">
                <a:latin typeface="Times New Roman" panose="02020603050405020304" pitchFamily="18" charset="0"/>
                <a:ea typeface="PMingLiU" panose="02020500000000000000" pitchFamily="18" charset="-120"/>
              </a:rPr>
              <a:t>2</a:t>
            </a:r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, </a:t>
            </a: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kumimoji="1" lang="en-US" altLang="zh-TW" sz="2400" i="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kumimoji="1" lang="en-US" altLang="zh-TW" sz="2400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Redrawing graph with bipartite nature evident.</a:t>
            </a:r>
          </a:p>
          <a:p>
            <a:r>
              <a:rPr kumimoji="1" lang="en-US" altLang="zh-TW" sz="2400" b="1" i="0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0DCE8ADF-3EBB-4D45-B804-AA6A74ABC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09460"/>
            <a:ext cx="6024640" cy="241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62548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3" name="Rectangle 26">
            <a:extLst>
              <a:ext uri="{FF2B5EF4-FFF2-40B4-BE49-F238E27FC236}">
                <a16:creationId xmlns:a16="http://schemas.microsoft.com/office/drawing/2014/main" id="{12EF5CA2-FEA5-46D2-8210-F335ACD9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52" y="700725"/>
            <a:ext cx="848834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b="1" i="0" dirty="0">
                <a:solidFill>
                  <a:srgbClr val="C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Complement of a Graph</a:t>
            </a:r>
          </a:p>
        </p:txBody>
      </p:sp>
      <p:sp>
        <p:nvSpPr>
          <p:cNvPr id="19484" name="Rectangle 27">
            <a:extLst>
              <a:ext uri="{FF2B5EF4-FFF2-40B4-BE49-F238E27FC236}">
                <a16:creationId xmlns:a16="http://schemas.microsoft.com/office/drawing/2014/main" id="{3B008F06-942B-42E3-82E5-0301F9DA3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963" y="2265363"/>
            <a:ext cx="1460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 i="1">
                <a:latin typeface="Times New Roman" panose="02020603050405020304" pitchFamily="18" charset="0"/>
                <a:ea typeface="PMingLiU" panose="02020500000000000000" pitchFamily="18" charset="-120"/>
              </a:rPr>
              <a:t>G           G</a:t>
            </a:r>
          </a:p>
        </p:txBody>
      </p:sp>
      <p:sp>
        <p:nvSpPr>
          <p:cNvPr id="19485" name="Line 28">
            <a:extLst>
              <a:ext uri="{FF2B5EF4-FFF2-40B4-BE49-F238E27FC236}">
                <a16:creationId xmlns:a16="http://schemas.microsoft.com/office/drawing/2014/main" id="{4BF04FB8-2D5F-495D-B7F7-4FBC5EFF8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27965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29">
            <a:extLst>
              <a:ext uri="{FF2B5EF4-FFF2-40B4-BE49-F238E27FC236}">
                <a16:creationId xmlns:a16="http://schemas.microsoft.com/office/drawing/2014/main" id="{AE039835-B5C6-4FBE-9B23-27B0BF2F38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2050"/>
            <a:ext cx="74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Oval 30">
            <a:extLst>
              <a:ext uri="{FF2B5EF4-FFF2-40B4-BE49-F238E27FC236}">
                <a16:creationId xmlns:a16="http://schemas.microsoft.com/office/drawing/2014/main" id="{056F811B-8CE7-4680-932A-7435129B8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6670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88" name="Oval 31">
            <a:extLst>
              <a:ext uri="{FF2B5EF4-FFF2-40B4-BE49-F238E27FC236}">
                <a16:creationId xmlns:a16="http://schemas.microsoft.com/office/drawing/2014/main" id="{7495EBAE-DDFE-4FAE-9FE8-EBBC2C9DD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720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89" name="Oval 32">
            <a:extLst>
              <a:ext uri="{FF2B5EF4-FFF2-40B4-BE49-F238E27FC236}">
                <a16:creationId xmlns:a16="http://schemas.microsoft.com/office/drawing/2014/main" id="{3A7584DE-25B3-40AF-834E-F14A98100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956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90" name="Oval 33">
            <a:extLst>
              <a:ext uri="{FF2B5EF4-FFF2-40B4-BE49-F238E27FC236}">
                <a16:creationId xmlns:a16="http://schemas.microsoft.com/office/drawing/2014/main" id="{76F0880A-3392-4F73-BC9E-D41E744FB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148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91" name="Oval 34">
            <a:extLst>
              <a:ext uri="{FF2B5EF4-FFF2-40B4-BE49-F238E27FC236}">
                <a16:creationId xmlns:a16="http://schemas.microsoft.com/office/drawing/2014/main" id="{A95F6A0D-778B-451D-83F8-276DFAD42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052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92" name="Line 35">
            <a:extLst>
              <a:ext uri="{FF2B5EF4-FFF2-40B4-BE49-F238E27FC236}">
                <a16:creationId xmlns:a16="http://schemas.microsoft.com/office/drawing/2014/main" id="{CC937A31-529C-4410-AFA9-49400A8FD0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16100" y="2819400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Line 36">
            <a:extLst>
              <a:ext uri="{FF2B5EF4-FFF2-40B4-BE49-F238E27FC236}">
                <a16:creationId xmlns:a16="http://schemas.microsoft.com/office/drawing/2014/main" id="{F5F79367-E32B-452F-9187-2267C4DBD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111500"/>
            <a:ext cx="16637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Line 37">
            <a:extLst>
              <a:ext uri="{FF2B5EF4-FFF2-40B4-BE49-F238E27FC236}">
                <a16:creationId xmlns:a16="http://schemas.microsoft.com/office/drawing/2014/main" id="{22543F82-E3AD-4626-8BC2-5C22A758E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24200"/>
            <a:ext cx="13970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Line 38">
            <a:extLst>
              <a:ext uri="{FF2B5EF4-FFF2-40B4-BE49-F238E27FC236}">
                <a16:creationId xmlns:a16="http://schemas.microsoft.com/office/drawing/2014/main" id="{089F0425-6248-4BDF-BFB6-5999B8BF46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5700" y="4191000"/>
            <a:ext cx="1231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Line 39">
            <a:extLst>
              <a:ext uri="{FF2B5EF4-FFF2-40B4-BE49-F238E27FC236}">
                <a16:creationId xmlns:a16="http://schemas.microsoft.com/office/drawing/2014/main" id="{FC0523D1-E22C-41D2-B0BF-EDAE220F1D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16100" y="3644900"/>
            <a:ext cx="62230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Line 40">
            <a:extLst>
              <a:ext uri="{FF2B5EF4-FFF2-40B4-BE49-F238E27FC236}">
                <a16:creationId xmlns:a16="http://schemas.microsoft.com/office/drawing/2014/main" id="{D66A3B13-C5E2-4CBA-9C54-98CAEF093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977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1">
            <a:extLst>
              <a:ext uri="{FF2B5EF4-FFF2-40B4-BE49-F238E27FC236}">
                <a16:creationId xmlns:a16="http://schemas.microsoft.com/office/drawing/2014/main" id="{C3BCD486-9021-4AD9-8448-6B2622DCB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3" y="21891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9499" name="Rectangle 42">
            <a:extLst>
              <a:ext uri="{FF2B5EF4-FFF2-40B4-BE49-F238E27FC236}">
                <a16:creationId xmlns:a16="http://schemas.microsoft.com/office/drawing/2014/main" id="{63E942E7-A7CB-4D60-A334-9199AAD8A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310356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9500" name="Rectangle 43">
            <a:extLst>
              <a:ext uri="{FF2B5EF4-FFF2-40B4-BE49-F238E27FC236}">
                <a16:creationId xmlns:a16="http://schemas.microsoft.com/office/drawing/2014/main" id="{E9B5510E-BDB1-4AEC-AC58-4CCC83EFB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3" y="47799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9501" name="Rectangle 44">
            <a:extLst>
              <a:ext uri="{FF2B5EF4-FFF2-40B4-BE49-F238E27FC236}">
                <a16:creationId xmlns:a16="http://schemas.microsoft.com/office/drawing/2014/main" id="{F32B8E27-6738-40D1-81F4-11C97295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63" y="432276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9502" name="Rectangle 45">
            <a:extLst>
              <a:ext uri="{FF2B5EF4-FFF2-40B4-BE49-F238E27FC236}">
                <a16:creationId xmlns:a16="http://schemas.microsoft.com/office/drawing/2014/main" id="{69291416-9F26-4B80-BE65-FDF625D0A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963" y="28749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9503" name="Line 46">
            <a:extLst>
              <a:ext uri="{FF2B5EF4-FFF2-40B4-BE49-F238E27FC236}">
                <a16:creationId xmlns:a16="http://schemas.microsoft.com/office/drawing/2014/main" id="{8A04ED0C-DD0C-4457-9C53-F15B4A9BF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581400"/>
            <a:ext cx="17399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4" name="Oval 47">
            <a:extLst>
              <a:ext uri="{FF2B5EF4-FFF2-40B4-BE49-F238E27FC236}">
                <a16:creationId xmlns:a16="http://schemas.microsoft.com/office/drawing/2014/main" id="{6F060AF6-15BE-4AAF-8042-4F0B5BF05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6670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05" name="Oval 48">
            <a:extLst>
              <a:ext uri="{FF2B5EF4-FFF2-40B4-BE49-F238E27FC236}">
                <a16:creationId xmlns:a16="http://schemas.microsoft.com/office/drawing/2014/main" id="{8C143A9A-84E9-4FBF-AF87-C469AB3D4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06" name="Oval 49">
            <a:extLst>
              <a:ext uri="{FF2B5EF4-FFF2-40B4-BE49-F238E27FC236}">
                <a16:creationId xmlns:a16="http://schemas.microsoft.com/office/drawing/2014/main" id="{B3A62CBD-4C7C-4F40-AAD4-28D85BFC2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8956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07" name="Oval 50">
            <a:extLst>
              <a:ext uri="{FF2B5EF4-FFF2-40B4-BE49-F238E27FC236}">
                <a16:creationId xmlns:a16="http://schemas.microsoft.com/office/drawing/2014/main" id="{CF270E5E-AA2D-49CD-B9A2-F68C788F4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148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08" name="Oval 51">
            <a:extLst>
              <a:ext uri="{FF2B5EF4-FFF2-40B4-BE49-F238E27FC236}">
                <a16:creationId xmlns:a16="http://schemas.microsoft.com/office/drawing/2014/main" id="{1DFE4466-FCCE-4E04-9AD5-45164BAD5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5052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09" name="Rectangle 52">
            <a:extLst>
              <a:ext uri="{FF2B5EF4-FFF2-40B4-BE49-F238E27FC236}">
                <a16:creationId xmlns:a16="http://schemas.microsoft.com/office/drawing/2014/main" id="{0CD8AA25-B048-423D-99D9-10F8A9EC4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963" y="22653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</a:p>
        </p:txBody>
      </p:sp>
      <p:sp>
        <p:nvSpPr>
          <p:cNvPr id="19510" name="Rectangle 53">
            <a:extLst>
              <a:ext uri="{FF2B5EF4-FFF2-40B4-BE49-F238E27FC236}">
                <a16:creationId xmlns:a16="http://schemas.microsoft.com/office/drawing/2014/main" id="{B03400FF-B5FE-4D2E-98F5-11ED46406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963" y="310356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</a:p>
        </p:txBody>
      </p:sp>
      <p:sp>
        <p:nvSpPr>
          <p:cNvPr id="19511" name="Rectangle 54">
            <a:extLst>
              <a:ext uri="{FF2B5EF4-FFF2-40B4-BE49-F238E27FC236}">
                <a16:creationId xmlns:a16="http://schemas.microsoft.com/office/drawing/2014/main" id="{66477D48-C468-4F60-A245-92C75CA03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47799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</a:p>
        </p:txBody>
      </p:sp>
      <p:sp>
        <p:nvSpPr>
          <p:cNvPr id="19512" name="Rectangle 55">
            <a:extLst>
              <a:ext uri="{FF2B5EF4-FFF2-40B4-BE49-F238E27FC236}">
                <a16:creationId xmlns:a16="http://schemas.microsoft.com/office/drawing/2014/main" id="{05B0019B-2062-4C6E-82ED-409C42DC6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163" y="432276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d</a:t>
            </a:r>
          </a:p>
        </p:txBody>
      </p:sp>
      <p:sp>
        <p:nvSpPr>
          <p:cNvPr id="19513" name="Rectangle 56">
            <a:extLst>
              <a:ext uri="{FF2B5EF4-FFF2-40B4-BE49-F238E27FC236}">
                <a16:creationId xmlns:a16="http://schemas.microsoft.com/office/drawing/2014/main" id="{41213177-3CC4-4A5A-9231-994E5C001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63" y="287496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anose="02020500000000000000" pitchFamily="18" charset="-120"/>
              </a:rPr>
              <a:t>e</a:t>
            </a:r>
          </a:p>
        </p:txBody>
      </p:sp>
      <p:sp>
        <p:nvSpPr>
          <p:cNvPr id="19514" name="Line 57">
            <a:extLst>
              <a:ext uri="{FF2B5EF4-FFF2-40B4-BE49-F238E27FC236}">
                <a16:creationId xmlns:a16="http://schemas.microsoft.com/office/drawing/2014/main" id="{FBA1BFCA-561F-41FB-BB1C-7172D47A8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9017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5" name="Line 58">
            <a:extLst>
              <a:ext uri="{FF2B5EF4-FFF2-40B4-BE49-F238E27FC236}">
                <a16:creationId xmlns:a16="http://schemas.microsoft.com/office/drawing/2014/main" id="{F35380DA-ED58-42EF-BFA3-CA8027375A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02300" y="2819400"/>
            <a:ext cx="16510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6" name="Line 59">
            <a:extLst>
              <a:ext uri="{FF2B5EF4-FFF2-40B4-BE49-F238E27FC236}">
                <a16:creationId xmlns:a16="http://schemas.microsoft.com/office/drawing/2014/main" id="{4A22BFDB-5AF8-4FA9-A9F6-D6DED7D060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8500" y="2971800"/>
            <a:ext cx="1079500" cy="166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2BB9-180A-4A43-A36D-9FBFD95514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4462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>
            <a:extLst>
              <a:ext uri="{FF2B5EF4-FFF2-40B4-BE49-F238E27FC236}">
                <a16:creationId xmlns:a16="http://schemas.microsoft.com/office/drawing/2014/main" id="{E612D7A5-9753-4735-8757-BB9F95671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Representing Graphs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12728A4B-F2D0-483C-B1C8-EAC7B080B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Assume V = {1, 2, …, </a:t>
            </a:r>
            <a:r>
              <a:rPr lang="en-US" altLang="en-US" i="1"/>
              <a:t>n</a:t>
            </a:r>
            <a:r>
              <a:rPr lang="en-US" altLang="en-US"/>
              <a:t>}</a:t>
            </a:r>
          </a:p>
          <a:p>
            <a:pPr eaLnBrk="1" hangingPunct="1"/>
            <a:r>
              <a:rPr lang="en-US" altLang="en-US"/>
              <a:t>An </a:t>
            </a:r>
            <a:r>
              <a:rPr lang="en-US" altLang="en-US" i="1">
                <a:solidFill>
                  <a:schemeClr val="tx2"/>
                </a:solidFill>
              </a:rPr>
              <a:t>adjacency matrix</a:t>
            </a:r>
            <a:r>
              <a:rPr lang="en-US" altLang="en-US" i="1"/>
              <a:t> </a:t>
            </a:r>
            <a:r>
              <a:rPr lang="en-US" altLang="en-US"/>
              <a:t>represents the graph as a </a:t>
            </a:r>
            <a:r>
              <a:rPr lang="en-US" altLang="en-US" i="1"/>
              <a:t>n </a:t>
            </a:r>
            <a:r>
              <a:rPr lang="en-US" altLang="en-US"/>
              <a:t>x </a:t>
            </a:r>
            <a:r>
              <a:rPr lang="en-US" altLang="en-US" i="1"/>
              <a:t>n</a:t>
            </a:r>
            <a:r>
              <a:rPr lang="en-US" altLang="en-US"/>
              <a:t> matrix A:</a:t>
            </a:r>
          </a:p>
          <a:p>
            <a:pPr lvl="1" eaLnBrk="1" hangingPunct="1"/>
            <a:r>
              <a:rPr lang="en-US" altLang="en-US"/>
              <a:t>A[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] 	= 1 if edge (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E   (or weight of edge)</a:t>
            </a:r>
            <a:br>
              <a:rPr lang="en-US" altLang="en-US"/>
            </a:br>
            <a:r>
              <a:rPr lang="en-US" altLang="en-US"/>
              <a:t>		= 0 if edge (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 E</a:t>
            </a:r>
          </a:p>
          <a:p>
            <a:pPr eaLnBrk="1" hangingPunct="1"/>
            <a:endParaRPr lang="en-US" altLang="en-US">
              <a:sym typeface="Symbol" panose="05050102010706020507" pitchFamily="18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3C88B-DE66-4E25-AD7D-B2CF0AA3177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>
            <a:extLst>
              <a:ext uri="{FF2B5EF4-FFF2-40B4-BE49-F238E27FC236}">
                <a16:creationId xmlns:a16="http://schemas.microsoft.com/office/drawing/2014/main" id="{918A2BAB-08FC-46BF-89A6-9632F7D45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Graphs: Adjacency Matrix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DA1F2303-1EAC-475A-A83D-37BB9B273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</a:t>
            </a:r>
          </a:p>
        </p:txBody>
      </p:sp>
      <p:sp>
        <p:nvSpPr>
          <p:cNvPr id="21511" name="Oval 4">
            <a:extLst>
              <a:ext uri="{FF2B5EF4-FFF2-40B4-BE49-F238E27FC236}">
                <a16:creationId xmlns:a16="http://schemas.microsoft.com/office/drawing/2014/main" id="{F292836B-178E-4AEB-998E-3959D2CFE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5146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12" name="Oval 5">
            <a:extLst>
              <a:ext uri="{FF2B5EF4-FFF2-40B4-BE49-F238E27FC236}">
                <a16:creationId xmlns:a16="http://schemas.microsoft.com/office/drawing/2014/main" id="{1787600F-0FC0-4FCE-90D7-4833085FA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81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1513" name="Oval 6">
            <a:extLst>
              <a:ext uri="{FF2B5EF4-FFF2-40B4-BE49-F238E27FC236}">
                <a16:creationId xmlns:a16="http://schemas.microsoft.com/office/drawing/2014/main" id="{76AE3BF1-9794-46D4-8CE1-65C5AE3E8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81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1514" name="Oval 7">
            <a:extLst>
              <a:ext uri="{FF2B5EF4-FFF2-40B4-BE49-F238E27FC236}">
                <a16:creationId xmlns:a16="http://schemas.microsoft.com/office/drawing/2014/main" id="{05599435-2904-4886-AE5A-176061067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648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3</a:t>
            </a:r>
          </a:p>
        </p:txBody>
      </p:sp>
      <p:cxnSp>
        <p:nvCxnSpPr>
          <p:cNvPr id="21515" name="AutoShape 8">
            <a:extLst>
              <a:ext uri="{FF2B5EF4-FFF2-40B4-BE49-F238E27FC236}">
                <a16:creationId xmlns:a16="http://schemas.microsoft.com/office/drawing/2014/main" id="{C02BC82A-5930-4E54-913D-6875D50F91F1}"/>
              </a:ext>
            </a:extLst>
          </p:cNvPr>
          <p:cNvCxnSpPr>
            <a:cxnSpLocks noChangeShapeType="1"/>
            <a:stCxn id="21511" idx="3"/>
            <a:endCxn id="21512" idx="7"/>
          </p:cNvCxnSpPr>
          <p:nvPr/>
        </p:nvCxnSpPr>
        <p:spPr bwMode="auto">
          <a:xfrm flipH="1">
            <a:off x="1435100" y="30495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6" name="AutoShape 9">
            <a:extLst>
              <a:ext uri="{FF2B5EF4-FFF2-40B4-BE49-F238E27FC236}">
                <a16:creationId xmlns:a16="http://schemas.microsoft.com/office/drawing/2014/main" id="{C5B2C919-8437-47F6-A71A-F5D2F583B244}"/>
              </a:ext>
            </a:extLst>
          </p:cNvPr>
          <p:cNvCxnSpPr>
            <a:cxnSpLocks noChangeShapeType="1"/>
            <a:stCxn id="21512" idx="5"/>
            <a:endCxn id="21514" idx="1"/>
          </p:cNvCxnSpPr>
          <p:nvPr/>
        </p:nvCxnSpPr>
        <p:spPr bwMode="auto">
          <a:xfrm>
            <a:off x="1435100" y="41163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7" name="AutoShape 10">
            <a:extLst>
              <a:ext uri="{FF2B5EF4-FFF2-40B4-BE49-F238E27FC236}">
                <a16:creationId xmlns:a16="http://schemas.microsoft.com/office/drawing/2014/main" id="{22906AA4-8F4C-4E59-9E9B-A8FBF1E2BF2D}"/>
              </a:ext>
            </a:extLst>
          </p:cNvPr>
          <p:cNvCxnSpPr>
            <a:cxnSpLocks noChangeShapeType="1"/>
            <a:stCxn id="21513" idx="3"/>
            <a:endCxn id="21514" idx="7"/>
          </p:cNvCxnSpPr>
          <p:nvPr/>
        </p:nvCxnSpPr>
        <p:spPr bwMode="auto">
          <a:xfrm flipH="1">
            <a:off x="2578100" y="41163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8" name="AutoShape 11">
            <a:extLst>
              <a:ext uri="{FF2B5EF4-FFF2-40B4-BE49-F238E27FC236}">
                <a16:creationId xmlns:a16="http://schemas.microsoft.com/office/drawing/2014/main" id="{E9ADD22F-F3CB-4D3B-80F7-DABE9558CADB}"/>
              </a:ext>
            </a:extLst>
          </p:cNvPr>
          <p:cNvCxnSpPr>
            <a:cxnSpLocks noChangeShapeType="1"/>
            <a:stCxn id="21511" idx="4"/>
            <a:endCxn id="21514" idx="0"/>
          </p:cNvCxnSpPr>
          <p:nvPr/>
        </p:nvCxnSpPr>
        <p:spPr bwMode="auto">
          <a:xfrm>
            <a:off x="2362200" y="3138488"/>
            <a:ext cx="0" cy="1495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9" name="Text Box 12">
            <a:extLst>
              <a:ext uri="{FF2B5EF4-FFF2-40B4-BE49-F238E27FC236}">
                <a16:creationId xmlns:a16="http://schemas.microsoft.com/office/drawing/2014/main" id="{7B69176D-2014-439B-9A0F-BBFBEB8AF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32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1520" name="Text Box 13">
            <a:extLst>
              <a:ext uri="{FF2B5EF4-FFF2-40B4-BE49-F238E27FC236}">
                <a16:creationId xmlns:a16="http://schemas.microsoft.com/office/drawing/2014/main" id="{DA6E2EF7-E8ED-425A-BF19-F467F9CA4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565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21521" name="Text Box 14">
            <a:extLst>
              <a:ext uri="{FF2B5EF4-FFF2-40B4-BE49-F238E27FC236}">
                <a16:creationId xmlns:a16="http://schemas.microsoft.com/office/drawing/2014/main" id="{76C7B15D-AE38-45C2-B8A3-A2E4A48D8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67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1522" name="Text Box 15">
            <a:extLst>
              <a:ext uri="{FF2B5EF4-FFF2-40B4-BE49-F238E27FC236}">
                <a16:creationId xmlns:a16="http://schemas.microsoft.com/office/drawing/2014/main" id="{6AC601F1-9A1F-4EC5-B4B2-98978126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738" y="4267200"/>
            <a:ext cx="296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1820688" name="Group 16">
            <a:extLst>
              <a:ext uri="{FF2B5EF4-FFF2-40B4-BE49-F238E27FC236}">
                <a16:creationId xmlns:a16="http://schemas.microsoft.com/office/drawing/2014/main" id="{B75BFECF-A767-4462-B1FE-7C1D59A9A68E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209800"/>
          <a:ext cx="4191000" cy="3262312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??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23E81-7675-40D6-83AC-6B682A8501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DD67481C-BB72-4E8C-892B-D83660D21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 to Graphs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120C85E3-6C95-47E3-B64D-798456806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6362" y="1584594"/>
            <a:ext cx="8134350" cy="474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Graph theory plays an important role in several areas of computer science such as:</a:t>
            </a:r>
          </a:p>
          <a:p>
            <a:pPr lvl="1"/>
            <a:r>
              <a:rPr lang="en-US" altLang="en-US" dirty="0"/>
              <a:t>Switching theory and logical design</a:t>
            </a:r>
          </a:p>
          <a:p>
            <a:pPr lvl="1"/>
            <a:r>
              <a:rPr lang="en-US" altLang="en-US" dirty="0"/>
              <a:t>Artificial intelligence</a:t>
            </a:r>
          </a:p>
          <a:p>
            <a:pPr lvl="1"/>
            <a:r>
              <a:rPr lang="en-US" altLang="en-US" dirty="0"/>
              <a:t>Formal languages</a:t>
            </a:r>
          </a:p>
          <a:p>
            <a:pPr lvl="1"/>
            <a:r>
              <a:rPr lang="en-US" altLang="en-US" dirty="0"/>
              <a:t>Computer graphics</a:t>
            </a:r>
          </a:p>
          <a:p>
            <a:pPr lvl="1"/>
            <a:r>
              <a:rPr lang="en-US" altLang="en-US" dirty="0"/>
              <a:t>Operating systems</a:t>
            </a:r>
          </a:p>
          <a:p>
            <a:pPr lvl="1"/>
            <a:r>
              <a:rPr lang="en-US" altLang="en-US" dirty="0"/>
              <a:t>Compiler writing</a:t>
            </a:r>
          </a:p>
          <a:p>
            <a:pPr lvl="1"/>
            <a:r>
              <a:rPr lang="en-US" altLang="en-US" dirty="0"/>
              <a:t>Information organization and retrieval.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14DFB-C829-4034-9776-ECC8465E0E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01A271AA-BBF2-44BA-8907-74295A6E6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Graphs: Adjacency Matrix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7FFADCAE-CE9A-4EFC-A92F-90B81B008F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</a:t>
            </a:r>
          </a:p>
        </p:txBody>
      </p:sp>
      <p:sp>
        <p:nvSpPr>
          <p:cNvPr id="22535" name="Oval 4">
            <a:extLst>
              <a:ext uri="{FF2B5EF4-FFF2-40B4-BE49-F238E27FC236}">
                <a16:creationId xmlns:a16="http://schemas.microsoft.com/office/drawing/2014/main" id="{913FFADE-9CF7-4D4A-AE36-583387AA6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5146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2536" name="Oval 5">
            <a:extLst>
              <a:ext uri="{FF2B5EF4-FFF2-40B4-BE49-F238E27FC236}">
                <a16:creationId xmlns:a16="http://schemas.microsoft.com/office/drawing/2014/main" id="{4B626AF3-5812-4384-A4D8-C8DEF35D5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81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2537" name="Oval 6">
            <a:extLst>
              <a:ext uri="{FF2B5EF4-FFF2-40B4-BE49-F238E27FC236}">
                <a16:creationId xmlns:a16="http://schemas.microsoft.com/office/drawing/2014/main" id="{3DE2B2A6-FCE1-443C-8666-8E109FD9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81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2538" name="Oval 7">
            <a:extLst>
              <a:ext uri="{FF2B5EF4-FFF2-40B4-BE49-F238E27FC236}">
                <a16:creationId xmlns:a16="http://schemas.microsoft.com/office/drawing/2014/main" id="{C05F475B-570F-46EF-B475-52A035BAD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648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3</a:t>
            </a:r>
          </a:p>
        </p:txBody>
      </p:sp>
      <p:cxnSp>
        <p:nvCxnSpPr>
          <p:cNvPr id="22539" name="AutoShape 8">
            <a:extLst>
              <a:ext uri="{FF2B5EF4-FFF2-40B4-BE49-F238E27FC236}">
                <a16:creationId xmlns:a16="http://schemas.microsoft.com/office/drawing/2014/main" id="{BB47DCD6-CCEA-42DF-AE84-E127BB4EF494}"/>
              </a:ext>
            </a:extLst>
          </p:cNvPr>
          <p:cNvCxnSpPr>
            <a:cxnSpLocks noChangeShapeType="1"/>
            <a:stCxn id="22535" idx="3"/>
            <a:endCxn id="22536" idx="7"/>
          </p:cNvCxnSpPr>
          <p:nvPr/>
        </p:nvCxnSpPr>
        <p:spPr bwMode="auto">
          <a:xfrm flipH="1">
            <a:off x="1435100" y="30495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0" name="AutoShape 9">
            <a:extLst>
              <a:ext uri="{FF2B5EF4-FFF2-40B4-BE49-F238E27FC236}">
                <a16:creationId xmlns:a16="http://schemas.microsoft.com/office/drawing/2014/main" id="{95B8B267-71AE-402A-BD6E-46B36945CB7D}"/>
              </a:ext>
            </a:extLst>
          </p:cNvPr>
          <p:cNvCxnSpPr>
            <a:cxnSpLocks noChangeShapeType="1"/>
            <a:stCxn id="22536" idx="5"/>
            <a:endCxn id="22538" idx="1"/>
          </p:cNvCxnSpPr>
          <p:nvPr/>
        </p:nvCxnSpPr>
        <p:spPr bwMode="auto">
          <a:xfrm>
            <a:off x="1435100" y="41163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1" name="AutoShape 10">
            <a:extLst>
              <a:ext uri="{FF2B5EF4-FFF2-40B4-BE49-F238E27FC236}">
                <a16:creationId xmlns:a16="http://schemas.microsoft.com/office/drawing/2014/main" id="{34E3E1D0-C069-4137-8244-DBB6C8C1AA51}"/>
              </a:ext>
            </a:extLst>
          </p:cNvPr>
          <p:cNvCxnSpPr>
            <a:cxnSpLocks noChangeShapeType="1"/>
            <a:stCxn id="22537" idx="3"/>
            <a:endCxn id="22538" idx="7"/>
          </p:cNvCxnSpPr>
          <p:nvPr/>
        </p:nvCxnSpPr>
        <p:spPr bwMode="auto">
          <a:xfrm flipH="1">
            <a:off x="2578100" y="4116388"/>
            <a:ext cx="711200" cy="606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2" name="AutoShape 11">
            <a:extLst>
              <a:ext uri="{FF2B5EF4-FFF2-40B4-BE49-F238E27FC236}">
                <a16:creationId xmlns:a16="http://schemas.microsoft.com/office/drawing/2014/main" id="{69ECB23D-7F17-4D73-BA4C-5954EDCBCE8E}"/>
              </a:ext>
            </a:extLst>
          </p:cNvPr>
          <p:cNvCxnSpPr>
            <a:cxnSpLocks noChangeShapeType="1"/>
            <a:stCxn id="22535" idx="4"/>
            <a:endCxn id="22538" idx="0"/>
          </p:cNvCxnSpPr>
          <p:nvPr/>
        </p:nvCxnSpPr>
        <p:spPr bwMode="auto">
          <a:xfrm>
            <a:off x="2362200" y="3138488"/>
            <a:ext cx="0" cy="1495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3" name="Text Box 12">
            <a:extLst>
              <a:ext uri="{FF2B5EF4-FFF2-40B4-BE49-F238E27FC236}">
                <a16:creationId xmlns:a16="http://schemas.microsoft.com/office/drawing/2014/main" id="{00C0F7E9-2E2F-45F3-8E49-6C9FD5188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32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2544" name="Text Box 13">
            <a:extLst>
              <a:ext uri="{FF2B5EF4-FFF2-40B4-BE49-F238E27FC236}">
                <a16:creationId xmlns:a16="http://schemas.microsoft.com/office/drawing/2014/main" id="{637A3AED-43A1-49F6-AA31-DAADDD984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565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22545" name="Text Box 14">
            <a:extLst>
              <a:ext uri="{FF2B5EF4-FFF2-40B4-BE49-F238E27FC236}">
                <a16:creationId xmlns:a16="http://schemas.microsoft.com/office/drawing/2014/main" id="{E934CB25-E163-4A15-88D7-0F1780A9B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67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2546" name="Text Box 15">
            <a:extLst>
              <a:ext uri="{FF2B5EF4-FFF2-40B4-BE49-F238E27FC236}">
                <a16:creationId xmlns:a16="http://schemas.microsoft.com/office/drawing/2014/main" id="{3943F061-F8FC-4124-9D3E-4B2F2C272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738" y="4267200"/>
            <a:ext cx="296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1821712" name="Group 16">
            <a:extLst>
              <a:ext uri="{FF2B5EF4-FFF2-40B4-BE49-F238E27FC236}">
                <a16:creationId xmlns:a16="http://schemas.microsoft.com/office/drawing/2014/main" id="{B611E700-19AC-4CD2-90D6-B8AC17DD34B0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209800"/>
          <a:ext cx="4191000" cy="3200402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91AAA-1BB9-419E-B665-D99AD7CE8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64D44267-72A5-4089-BD55-8F4A535D1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Graphs: Adjacency Matrix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FF46C4B0-A369-4416-B3B8-B305E8CBB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adjacency matrix is a dense representation</a:t>
            </a:r>
          </a:p>
          <a:p>
            <a:pPr lvl="1" eaLnBrk="1" hangingPunct="1"/>
            <a:r>
              <a:rPr lang="en-US" altLang="en-US" dirty="0"/>
              <a:t>Usually too much storage for large graphs</a:t>
            </a:r>
          </a:p>
          <a:p>
            <a:pPr lvl="1" eaLnBrk="1" hangingPunct="1"/>
            <a:r>
              <a:rPr lang="en-US" altLang="en-US" dirty="0"/>
              <a:t>But can be very efficient for small graphs</a:t>
            </a:r>
          </a:p>
          <a:p>
            <a:pPr eaLnBrk="1" hangingPunct="1"/>
            <a:r>
              <a:rPr lang="en-US" altLang="en-US" dirty="0"/>
              <a:t>Most large interesting graphs are sparse</a:t>
            </a:r>
          </a:p>
          <a:p>
            <a:pPr lvl="1" eaLnBrk="1" hangingPunct="1"/>
            <a:r>
              <a:rPr lang="en-US" altLang="en-US" dirty="0"/>
              <a:t>E.g., planar graphs, in which no edges cross, have |E| = O(|V|) by Euler’s formula</a:t>
            </a:r>
          </a:p>
          <a:p>
            <a:pPr lvl="1" eaLnBrk="1" hangingPunct="1"/>
            <a:r>
              <a:rPr lang="en-US" altLang="en-US" dirty="0"/>
              <a:t>For this reason, the </a:t>
            </a:r>
            <a:r>
              <a:rPr lang="en-US" altLang="en-US" i="1" dirty="0">
                <a:solidFill>
                  <a:schemeClr val="tx2"/>
                </a:solidFill>
              </a:rPr>
              <a:t>adjacency list</a:t>
            </a:r>
            <a:r>
              <a:rPr lang="en-US" altLang="en-US" dirty="0"/>
              <a:t> is often a more appropriate representation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189B0-BFAE-468D-8938-78D7F1A09B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2">
            <a:extLst>
              <a:ext uri="{FF2B5EF4-FFF2-40B4-BE49-F238E27FC236}">
                <a16:creationId xmlns:a16="http://schemas.microsoft.com/office/drawing/2014/main" id="{375AF413-79AA-4117-ADEF-CFCCFD0CF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Representations of Graphs</a:t>
            </a:r>
          </a:p>
        </p:txBody>
      </p:sp>
      <p:sp>
        <p:nvSpPr>
          <p:cNvPr id="25607" name="Rectangle 3">
            <a:extLst>
              <a:ext uri="{FF2B5EF4-FFF2-40B4-BE49-F238E27FC236}">
                <a16:creationId xmlns:a16="http://schemas.microsoft.com/office/drawing/2014/main" id="{A2655E7B-C301-435C-A95E-725C55E90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Adjacency lists</a:t>
            </a:r>
          </a:p>
          <a:p>
            <a:pPr lvl="1" eaLnBrk="1" hangingPunct="1"/>
            <a:r>
              <a:rPr lang="en-US" altLang="en-US" dirty="0"/>
              <a:t>An array of </a:t>
            </a:r>
            <a:r>
              <a:rPr lang="en-US" altLang="en-US" i="1" dirty="0">
                <a:solidFill>
                  <a:srgbClr val="0B1196"/>
                </a:solidFill>
              </a:rPr>
              <a:t>|V|</a:t>
            </a:r>
            <a:r>
              <a:rPr lang="en-US" altLang="en-US" dirty="0"/>
              <a:t> lists</a:t>
            </a:r>
          </a:p>
          <a:p>
            <a:pPr lvl="1" eaLnBrk="1" hangingPunct="1"/>
            <a:r>
              <a:rPr lang="en-US" altLang="en-US" dirty="0"/>
              <a:t>Each vertex </a:t>
            </a:r>
            <a:r>
              <a:rPr lang="en-US" altLang="en-US" i="1" dirty="0">
                <a:solidFill>
                  <a:srgbClr val="0B1196"/>
                </a:solidFill>
              </a:rPr>
              <a:t>u</a:t>
            </a:r>
            <a:r>
              <a:rPr lang="en-US" altLang="en-US" dirty="0"/>
              <a:t> has a list, recording its neighbors</a:t>
            </a:r>
            <a:endParaRPr lang="en-US" altLang="en-US" i="1" dirty="0">
              <a:solidFill>
                <a:srgbClr val="0B1196"/>
              </a:solidFill>
            </a:endParaRPr>
          </a:p>
          <a:p>
            <a:pPr lvl="2" eaLnBrk="1" hangingPunct="1"/>
            <a:r>
              <a:rPr lang="en-US" altLang="en-US" dirty="0"/>
              <a:t>I.e., all </a:t>
            </a:r>
            <a:r>
              <a:rPr lang="en-US" altLang="en-US" i="1" dirty="0">
                <a:solidFill>
                  <a:srgbClr val="0B1196"/>
                </a:solidFill>
              </a:rPr>
              <a:t>v</a:t>
            </a:r>
            <a:r>
              <a:rPr lang="en-US" altLang="en-US" dirty="0"/>
              <a:t>’s such that </a:t>
            </a:r>
            <a:r>
              <a:rPr lang="en-US" altLang="en-US" i="1" dirty="0">
                <a:solidFill>
                  <a:srgbClr val="0B1196"/>
                </a:solidFill>
              </a:rPr>
              <a:t>(u, v) </a:t>
            </a:r>
            <a:r>
              <a:rPr lang="en-US" altLang="en-US" i="1" dirty="0">
                <a:solidFill>
                  <a:srgbClr val="0B1196"/>
                </a:solidFill>
                <a:sym typeface="Symbol" panose="05050102010706020507" pitchFamily="18" charset="2"/>
              </a:rPr>
              <a:t> E</a:t>
            </a:r>
            <a:endParaRPr lang="en-US" altLang="en-US" i="1" dirty="0">
              <a:solidFill>
                <a:srgbClr val="0B1196"/>
              </a:solidFill>
            </a:endParaRPr>
          </a:p>
          <a:p>
            <a:pPr lvl="1"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94A1E-13DC-4755-8B00-FFF71E741D4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32</a:t>
            </a:fld>
            <a:endParaRPr lang="en-US"/>
          </a:p>
        </p:txBody>
      </p:sp>
      <p:pic>
        <p:nvPicPr>
          <p:cNvPr id="25608" name="Picture 4">
            <a:extLst>
              <a:ext uri="{FF2B5EF4-FFF2-40B4-BE49-F238E27FC236}">
                <a16:creationId xmlns:a16="http://schemas.microsoft.com/office/drawing/2014/main" id="{99BB2E4F-49C2-4D26-AFB4-1ABAD7246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7493000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17D2144A-3F84-4657-9E79-0B06146ED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Representation of Graphs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48C13BE-0B80-4F23-8021-A8BEC71CF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3088" y="1577975"/>
            <a:ext cx="78867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CC3300"/>
                </a:solidFill>
              </a:rPr>
              <a:t>Two standard ways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Adjacency Lists.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Adjacency Matrix.</a:t>
            </a:r>
          </a:p>
        </p:txBody>
      </p:sp>
      <p:grpSp>
        <p:nvGrpSpPr>
          <p:cNvPr id="7173" name="Group 4">
            <a:extLst>
              <a:ext uri="{FF2B5EF4-FFF2-40B4-BE49-F238E27FC236}">
                <a16:creationId xmlns:a16="http://schemas.microsoft.com/office/drawing/2014/main" id="{F6DB6555-0778-4846-BC19-2D89B314043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476056"/>
            <a:ext cx="5708650" cy="1644650"/>
            <a:chOff x="336" y="2880"/>
            <a:chExt cx="3596" cy="1036"/>
          </a:xfrm>
        </p:grpSpPr>
        <p:sp>
          <p:nvSpPr>
            <p:cNvPr id="7191" name="Oval 5">
              <a:extLst>
                <a:ext uri="{FF2B5EF4-FFF2-40B4-BE49-F238E27FC236}">
                  <a16:creationId xmlns:a16="http://schemas.microsoft.com/office/drawing/2014/main" id="{A180D16E-C9BA-41CD-9559-5C221FAF6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880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a</a:t>
              </a:r>
            </a:p>
          </p:txBody>
        </p:sp>
        <p:sp>
          <p:nvSpPr>
            <p:cNvPr id="7192" name="Oval 6">
              <a:extLst>
                <a:ext uri="{FF2B5EF4-FFF2-40B4-BE49-F238E27FC236}">
                  <a16:creationId xmlns:a16="http://schemas.microsoft.com/office/drawing/2014/main" id="{9A90D6F2-7CFC-49FC-B8F1-642E02DFB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456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d</a:t>
              </a:r>
            </a:p>
          </p:txBody>
        </p:sp>
        <p:sp>
          <p:nvSpPr>
            <p:cNvPr id="7193" name="Oval 7">
              <a:extLst>
                <a:ext uri="{FF2B5EF4-FFF2-40B4-BE49-F238E27FC236}">
                  <a16:creationId xmlns:a16="http://schemas.microsoft.com/office/drawing/2014/main" id="{C0916142-1B99-4672-80A9-F9C93F692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456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c</a:t>
              </a:r>
            </a:p>
          </p:txBody>
        </p:sp>
        <p:sp>
          <p:nvSpPr>
            <p:cNvPr id="7194" name="Oval 8">
              <a:extLst>
                <a:ext uri="{FF2B5EF4-FFF2-40B4-BE49-F238E27FC236}">
                  <a16:creationId xmlns:a16="http://schemas.microsoft.com/office/drawing/2014/main" id="{C5763B2C-7495-4177-BFE6-1802F7C66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80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b</a:t>
              </a:r>
            </a:p>
          </p:txBody>
        </p:sp>
        <p:cxnSp>
          <p:nvCxnSpPr>
            <p:cNvPr id="7195" name="AutoShape 9">
              <a:extLst>
                <a:ext uri="{FF2B5EF4-FFF2-40B4-BE49-F238E27FC236}">
                  <a16:creationId xmlns:a16="http://schemas.microsoft.com/office/drawing/2014/main" id="{2C4866AB-6F53-4EA4-ACCF-A957777735A0}"/>
                </a:ext>
              </a:extLst>
            </p:cNvPr>
            <p:cNvCxnSpPr>
              <a:cxnSpLocks noChangeShapeType="1"/>
              <a:stCxn id="7191" idx="6"/>
              <a:endCxn id="7194" idx="2"/>
            </p:cNvCxnSpPr>
            <p:nvPr/>
          </p:nvCxnSpPr>
          <p:spPr bwMode="auto">
            <a:xfrm>
              <a:off x="528" y="2976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6" name="AutoShape 10">
              <a:extLst>
                <a:ext uri="{FF2B5EF4-FFF2-40B4-BE49-F238E27FC236}">
                  <a16:creationId xmlns:a16="http://schemas.microsoft.com/office/drawing/2014/main" id="{1276767C-8B71-477F-A39A-05BE6130AB9E}"/>
                </a:ext>
              </a:extLst>
            </p:cNvPr>
            <p:cNvCxnSpPr>
              <a:cxnSpLocks noChangeShapeType="1"/>
              <a:stCxn id="7194" idx="4"/>
              <a:endCxn id="7193" idx="7"/>
            </p:cNvCxnSpPr>
            <p:nvPr/>
          </p:nvCxnSpPr>
          <p:spPr bwMode="auto">
            <a:xfrm flipH="1">
              <a:off x="500" y="3072"/>
              <a:ext cx="412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7" name="AutoShape 11">
              <a:extLst>
                <a:ext uri="{FF2B5EF4-FFF2-40B4-BE49-F238E27FC236}">
                  <a16:creationId xmlns:a16="http://schemas.microsoft.com/office/drawing/2014/main" id="{B3316D4B-3E70-4351-8129-2077E6A17D5B}"/>
                </a:ext>
              </a:extLst>
            </p:cNvPr>
            <p:cNvCxnSpPr>
              <a:cxnSpLocks noChangeShapeType="1"/>
              <a:stCxn id="7191" idx="4"/>
              <a:endCxn id="7193" idx="0"/>
            </p:cNvCxnSpPr>
            <p:nvPr/>
          </p:nvCxnSpPr>
          <p:spPr bwMode="auto">
            <a:xfrm>
              <a:off x="432" y="3072"/>
              <a:ext cx="0" cy="3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8" name="AutoShape 12">
              <a:extLst>
                <a:ext uri="{FF2B5EF4-FFF2-40B4-BE49-F238E27FC236}">
                  <a16:creationId xmlns:a16="http://schemas.microsoft.com/office/drawing/2014/main" id="{4299C3E3-052A-48CD-96EC-5594BAC003C3}"/>
                </a:ext>
              </a:extLst>
            </p:cNvPr>
            <p:cNvCxnSpPr>
              <a:cxnSpLocks noChangeShapeType="1"/>
              <a:stCxn id="7191" idx="5"/>
              <a:endCxn id="7192" idx="1"/>
            </p:cNvCxnSpPr>
            <p:nvPr/>
          </p:nvCxnSpPr>
          <p:spPr bwMode="auto">
            <a:xfrm>
              <a:off x="500" y="3044"/>
              <a:ext cx="344" cy="4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99" name="Text Box 13">
              <a:extLst>
                <a:ext uri="{FF2B5EF4-FFF2-40B4-BE49-F238E27FC236}">
                  <a16:creationId xmlns:a16="http://schemas.microsoft.com/office/drawing/2014/main" id="{6C6E4D59-EF2D-4D03-9662-C1079A5AA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880"/>
              <a:ext cx="204" cy="1026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none"/>
                <a:t> </a:t>
              </a:r>
            </a:p>
            <a:p>
              <a:endParaRPr lang="en-US" altLang="en-US" sz="2000" u="none"/>
            </a:p>
            <a:p>
              <a:endParaRPr lang="en-US" altLang="en-US" sz="2000" u="none"/>
            </a:p>
            <a:p>
              <a:r>
                <a:rPr lang="en-US" altLang="en-US" sz="2000" u="none"/>
                <a:t>  </a:t>
              </a:r>
            </a:p>
            <a:p>
              <a:endParaRPr lang="en-US" altLang="en-US" sz="2000" u="none"/>
            </a:p>
          </p:txBody>
        </p:sp>
        <p:sp>
          <p:nvSpPr>
            <p:cNvPr id="7200" name="Text Box 14">
              <a:extLst>
                <a:ext uri="{FF2B5EF4-FFF2-40B4-BE49-F238E27FC236}">
                  <a16:creationId xmlns:a16="http://schemas.microsoft.com/office/drawing/2014/main" id="{FCFD5DE7-7C49-421E-8654-8E151F460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6" y="2889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a</a:t>
              </a:r>
            </a:p>
          </p:txBody>
        </p:sp>
        <p:sp>
          <p:nvSpPr>
            <p:cNvPr id="7201" name="Text Box 15">
              <a:extLst>
                <a:ext uri="{FF2B5EF4-FFF2-40B4-BE49-F238E27FC236}">
                  <a16:creationId xmlns:a16="http://schemas.microsoft.com/office/drawing/2014/main" id="{1EE3C1DF-51DF-4C07-B429-078EFDDB1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16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b</a:t>
              </a:r>
            </a:p>
          </p:txBody>
        </p:sp>
        <p:sp>
          <p:nvSpPr>
            <p:cNvPr id="7202" name="Text Box 16">
              <a:extLst>
                <a:ext uri="{FF2B5EF4-FFF2-40B4-BE49-F238E27FC236}">
                  <a16:creationId xmlns:a16="http://schemas.microsoft.com/office/drawing/2014/main" id="{2FF985D1-9E11-4578-9A5E-CAD728775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408"/>
              <a:ext cx="1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c</a:t>
              </a:r>
            </a:p>
          </p:txBody>
        </p:sp>
        <p:sp>
          <p:nvSpPr>
            <p:cNvPr id="7203" name="Text Box 17">
              <a:extLst>
                <a:ext uri="{FF2B5EF4-FFF2-40B4-BE49-F238E27FC236}">
                  <a16:creationId xmlns:a16="http://schemas.microsoft.com/office/drawing/2014/main" id="{30E6E3AF-55CA-415A-8BF8-A7E1813DA7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64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d</a:t>
              </a:r>
            </a:p>
          </p:txBody>
        </p:sp>
        <p:sp>
          <p:nvSpPr>
            <p:cNvPr id="7204" name="Line 18">
              <a:extLst>
                <a:ext uri="{FF2B5EF4-FFF2-40B4-BE49-F238E27FC236}">
                  <a16:creationId xmlns:a16="http://schemas.microsoft.com/office/drawing/2014/main" id="{EAEA57B5-6498-49A3-B931-5DEA8A9B1E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16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Line 19">
              <a:extLst>
                <a:ext uri="{FF2B5EF4-FFF2-40B4-BE49-F238E27FC236}">
                  <a16:creationId xmlns:a16="http://schemas.microsoft.com/office/drawing/2014/main" id="{FF086345-8E18-4397-B2A0-705EB1F95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40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Line 20">
              <a:extLst>
                <a:ext uri="{FF2B5EF4-FFF2-40B4-BE49-F238E27FC236}">
                  <a16:creationId xmlns:a16="http://schemas.microsoft.com/office/drawing/2014/main" id="{7F48BDE2-902C-4F1E-97CE-FDC561614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64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Text Box 21">
              <a:extLst>
                <a:ext uri="{FF2B5EF4-FFF2-40B4-BE49-F238E27FC236}">
                  <a16:creationId xmlns:a16="http://schemas.microsoft.com/office/drawing/2014/main" id="{C0E16EE7-5B9E-48BF-B9FE-619E83EDC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80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b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08" name="Text Box 22">
              <a:extLst>
                <a:ext uri="{FF2B5EF4-FFF2-40B4-BE49-F238E27FC236}">
                  <a16:creationId xmlns:a16="http://schemas.microsoft.com/office/drawing/2014/main" id="{65CE325E-BE9E-49A1-B749-C49D84E9F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44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09" name="Text Box 23">
              <a:extLst>
                <a:ext uri="{FF2B5EF4-FFF2-40B4-BE49-F238E27FC236}">
                  <a16:creationId xmlns:a16="http://schemas.microsoft.com/office/drawing/2014/main" id="{4492F27E-3940-4731-A5EF-3F7415CBA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08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d</a:t>
              </a:r>
              <a:r>
                <a:rPr lang="en-US" altLang="en-US" sz="1600"/>
                <a:t>         </a:t>
              </a:r>
            </a:p>
          </p:txBody>
        </p:sp>
        <p:cxnSp>
          <p:nvCxnSpPr>
            <p:cNvPr id="7210" name="AutoShape 24">
              <a:extLst>
                <a:ext uri="{FF2B5EF4-FFF2-40B4-BE49-F238E27FC236}">
                  <a16:creationId xmlns:a16="http://schemas.microsoft.com/office/drawing/2014/main" id="{0A60CFCE-2C9D-4C5D-B88C-E716FE2BDFAA}"/>
                </a:ext>
              </a:extLst>
            </p:cNvPr>
            <p:cNvCxnSpPr>
              <a:cxnSpLocks noChangeShapeType="1"/>
              <a:stCxn id="7193" idx="6"/>
              <a:endCxn id="7192" idx="2"/>
            </p:cNvCxnSpPr>
            <p:nvPr/>
          </p:nvCxnSpPr>
          <p:spPr bwMode="auto">
            <a:xfrm>
              <a:off x="528" y="3552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11" name="Line 25">
              <a:extLst>
                <a:ext uri="{FF2B5EF4-FFF2-40B4-BE49-F238E27FC236}">
                  <a16:creationId xmlns:a16="http://schemas.microsoft.com/office/drawing/2014/main" id="{87F23561-1638-4F42-8303-E56434FDE8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Line 26">
              <a:extLst>
                <a:ext uri="{FF2B5EF4-FFF2-40B4-BE49-F238E27FC236}">
                  <a16:creationId xmlns:a16="http://schemas.microsoft.com/office/drawing/2014/main" id="{891C813F-8C2D-41F3-B11C-427E76C23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1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Line 27">
              <a:extLst>
                <a:ext uri="{FF2B5EF4-FFF2-40B4-BE49-F238E27FC236}">
                  <a16:creationId xmlns:a16="http://schemas.microsoft.com/office/drawing/2014/main" id="{4320F774-BCA7-4B50-B826-534125E98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Text Box 28">
              <a:extLst>
                <a:ext uri="{FF2B5EF4-FFF2-40B4-BE49-F238E27FC236}">
                  <a16:creationId xmlns:a16="http://schemas.microsoft.com/office/drawing/2014/main" id="{FAE6CD1B-2318-47C9-A035-4AD168A7B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d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15" name="Line 29">
              <a:extLst>
                <a:ext uri="{FF2B5EF4-FFF2-40B4-BE49-F238E27FC236}">
                  <a16:creationId xmlns:a16="http://schemas.microsoft.com/office/drawing/2014/main" id="{BC6BB46D-64CA-47E6-914B-00B1A2210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Text Box 30">
              <a:extLst>
                <a:ext uri="{FF2B5EF4-FFF2-40B4-BE49-F238E27FC236}">
                  <a16:creationId xmlns:a16="http://schemas.microsoft.com/office/drawing/2014/main" id="{99CA82A2-4215-4AFC-A69F-9A6BE7628D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880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17" name="Line 31">
              <a:extLst>
                <a:ext uri="{FF2B5EF4-FFF2-40B4-BE49-F238E27FC236}">
                  <a16:creationId xmlns:a16="http://schemas.microsoft.com/office/drawing/2014/main" id="{B5A26296-FA72-44B0-ABC1-03DDBB77B9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Line 32">
              <a:extLst>
                <a:ext uri="{FF2B5EF4-FFF2-40B4-BE49-F238E27FC236}">
                  <a16:creationId xmlns:a16="http://schemas.microsoft.com/office/drawing/2014/main" id="{2CB82088-F6B0-4917-B8FD-4F0777A81D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7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Line 33">
              <a:extLst>
                <a:ext uri="{FF2B5EF4-FFF2-40B4-BE49-F238E27FC236}">
                  <a16:creationId xmlns:a16="http://schemas.microsoft.com/office/drawing/2014/main" id="{B1F6D14E-F668-4F7D-ACBE-B4D972954A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97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Line 34">
              <a:extLst>
                <a:ext uri="{FF2B5EF4-FFF2-40B4-BE49-F238E27FC236}">
                  <a16:creationId xmlns:a16="http://schemas.microsoft.com/office/drawing/2014/main" id="{6EE53AFE-5FDB-45B6-9FCC-5213494282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7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Line 35">
              <a:extLst>
                <a:ext uri="{FF2B5EF4-FFF2-40B4-BE49-F238E27FC236}">
                  <a16:creationId xmlns:a16="http://schemas.microsoft.com/office/drawing/2014/main" id="{4DE37F8A-70B0-45F5-8F6C-FD71CE9882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2928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Line 36">
              <a:extLst>
                <a:ext uri="{FF2B5EF4-FFF2-40B4-BE49-F238E27FC236}">
                  <a16:creationId xmlns:a16="http://schemas.microsoft.com/office/drawing/2014/main" id="{90E11E13-DBF9-441E-80DC-F0D68BAD2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2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Line 37">
              <a:extLst>
                <a:ext uri="{FF2B5EF4-FFF2-40B4-BE49-F238E27FC236}">
                  <a16:creationId xmlns:a16="http://schemas.microsoft.com/office/drawing/2014/main" id="{F60042AD-BD9A-431C-A621-4AA91C387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50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Text Box 38">
              <a:extLst>
                <a:ext uri="{FF2B5EF4-FFF2-40B4-BE49-F238E27FC236}">
                  <a16:creationId xmlns:a16="http://schemas.microsoft.com/office/drawing/2014/main" id="{03D3B3FA-9A90-49B0-A726-3525B72B4F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144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25" name="Line 39">
              <a:extLst>
                <a:ext uri="{FF2B5EF4-FFF2-40B4-BE49-F238E27FC236}">
                  <a16:creationId xmlns:a16="http://schemas.microsoft.com/office/drawing/2014/main" id="{DC7ED400-A1B0-4DE4-A1CF-F67A918CC3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1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Text Box 40">
              <a:extLst>
                <a:ext uri="{FF2B5EF4-FFF2-40B4-BE49-F238E27FC236}">
                  <a16:creationId xmlns:a16="http://schemas.microsoft.com/office/drawing/2014/main" id="{17C72719-3925-49CD-B19C-E4C433FFC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" y="3408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27" name="Line 41">
              <a:extLst>
                <a:ext uri="{FF2B5EF4-FFF2-40B4-BE49-F238E27FC236}">
                  <a16:creationId xmlns:a16="http://schemas.microsoft.com/office/drawing/2014/main" id="{F0189E0B-9FCD-4AFB-814B-26537C0CF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Text Box 42">
              <a:extLst>
                <a:ext uri="{FF2B5EF4-FFF2-40B4-BE49-F238E27FC236}">
                  <a16:creationId xmlns:a16="http://schemas.microsoft.com/office/drawing/2014/main" id="{A13A854C-2CB5-4B60-B662-944D0265B5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408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b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29" name="Line 43">
              <a:extLst>
                <a:ext uri="{FF2B5EF4-FFF2-40B4-BE49-F238E27FC236}">
                  <a16:creationId xmlns:a16="http://schemas.microsoft.com/office/drawing/2014/main" id="{5264980E-0698-4B5E-BBB4-B693970EEA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0" name="Text Box 44">
              <a:extLst>
                <a:ext uri="{FF2B5EF4-FFF2-40B4-BE49-F238E27FC236}">
                  <a16:creationId xmlns:a16="http://schemas.microsoft.com/office/drawing/2014/main" id="{6FE2555D-B7FD-40C4-A2AA-96C5A4C96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696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31" name="Line 45">
              <a:extLst>
                <a:ext uri="{FF2B5EF4-FFF2-40B4-BE49-F238E27FC236}">
                  <a16:creationId xmlns:a16="http://schemas.microsoft.com/office/drawing/2014/main" id="{E261631C-8FA5-486F-8E8B-3DD458109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6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46">
              <a:extLst>
                <a:ext uri="{FF2B5EF4-FFF2-40B4-BE49-F238E27FC236}">
                  <a16:creationId xmlns:a16="http://schemas.microsoft.com/office/drawing/2014/main" id="{41D618E1-56A1-418B-9719-9F52C3374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" y="3696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7233" name="Line 47">
              <a:extLst>
                <a:ext uri="{FF2B5EF4-FFF2-40B4-BE49-F238E27FC236}">
                  <a16:creationId xmlns:a16="http://schemas.microsoft.com/office/drawing/2014/main" id="{B902F018-DCA1-4AB5-B99A-E8347B61C4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6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Line 48">
              <a:extLst>
                <a:ext uri="{FF2B5EF4-FFF2-40B4-BE49-F238E27FC236}">
                  <a16:creationId xmlns:a16="http://schemas.microsoft.com/office/drawing/2014/main" id="{CC7DB673-1E63-4A0F-9608-EECD6DD05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26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Line 49">
              <a:extLst>
                <a:ext uri="{FF2B5EF4-FFF2-40B4-BE49-F238E27FC236}">
                  <a16:creationId xmlns:a16="http://schemas.microsoft.com/office/drawing/2014/main" id="{ECEA22AD-C9B5-412C-9FFE-D56AA6BAE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50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Line 50">
              <a:extLst>
                <a:ext uri="{FF2B5EF4-FFF2-40B4-BE49-F238E27FC236}">
                  <a16:creationId xmlns:a16="http://schemas.microsoft.com/office/drawing/2014/main" id="{40F1DCE2-0A0C-4B42-9835-57B7ED376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50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Line 51">
              <a:extLst>
                <a:ext uri="{FF2B5EF4-FFF2-40B4-BE49-F238E27FC236}">
                  <a16:creationId xmlns:a16="http://schemas.microsoft.com/office/drawing/2014/main" id="{896A4B1F-9228-4535-AAC6-331881980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Line 52">
              <a:extLst>
                <a:ext uri="{FF2B5EF4-FFF2-40B4-BE49-F238E27FC236}">
                  <a16:creationId xmlns:a16="http://schemas.microsoft.com/office/drawing/2014/main" id="{4F5A365C-4329-41DD-A244-8B6BDB16B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316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Line 53">
              <a:extLst>
                <a:ext uri="{FF2B5EF4-FFF2-40B4-BE49-F238E27FC236}">
                  <a16:creationId xmlns:a16="http://schemas.microsoft.com/office/drawing/2014/main" id="{28C06FD5-7E6B-4E5D-82F5-02E9CD5AB2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744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0" name="Line 54">
              <a:extLst>
                <a:ext uri="{FF2B5EF4-FFF2-40B4-BE49-F238E27FC236}">
                  <a16:creationId xmlns:a16="http://schemas.microsoft.com/office/drawing/2014/main" id="{FABFC93F-55CE-4550-BBEF-8835C6A89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79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4" name="Group 55">
            <a:extLst>
              <a:ext uri="{FF2B5EF4-FFF2-40B4-BE49-F238E27FC236}">
                <a16:creationId xmlns:a16="http://schemas.microsoft.com/office/drawing/2014/main" id="{5DC3190A-149E-45C1-96FF-E6F124F168DD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343400"/>
            <a:ext cx="3444875" cy="1692275"/>
            <a:chOff x="240" y="2928"/>
            <a:chExt cx="2170" cy="1066"/>
          </a:xfrm>
        </p:grpSpPr>
        <p:sp>
          <p:nvSpPr>
            <p:cNvPr id="7175" name="Oval 56">
              <a:extLst>
                <a:ext uri="{FF2B5EF4-FFF2-40B4-BE49-F238E27FC236}">
                  <a16:creationId xmlns:a16="http://schemas.microsoft.com/office/drawing/2014/main" id="{022272B6-72BB-4087-A252-AE0D6DF04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072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a</a:t>
              </a:r>
            </a:p>
          </p:txBody>
        </p:sp>
        <p:sp>
          <p:nvSpPr>
            <p:cNvPr id="7176" name="Oval 57">
              <a:extLst>
                <a:ext uri="{FF2B5EF4-FFF2-40B4-BE49-F238E27FC236}">
                  <a16:creationId xmlns:a16="http://schemas.microsoft.com/office/drawing/2014/main" id="{A5D2E3C2-5DDE-48E4-9D27-DC2067454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648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d</a:t>
              </a:r>
            </a:p>
          </p:txBody>
        </p:sp>
        <p:sp>
          <p:nvSpPr>
            <p:cNvPr id="7177" name="Oval 58">
              <a:extLst>
                <a:ext uri="{FF2B5EF4-FFF2-40B4-BE49-F238E27FC236}">
                  <a16:creationId xmlns:a16="http://schemas.microsoft.com/office/drawing/2014/main" id="{28974659-7AF8-46FF-AA78-EA47E54E2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648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c</a:t>
              </a:r>
            </a:p>
          </p:txBody>
        </p:sp>
        <p:sp>
          <p:nvSpPr>
            <p:cNvPr id="7178" name="Oval 59">
              <a:extLst>
                <a:ext uri="{FF2B5EF4-FFF2-40B4-BE49-F238E27FC236}">
                  <a16:creationId xmlns:a16="http://schemas.microsoft.com/office/drawing/2014/main" id="{7C6949FF-2E62-4251-AAFF-EF1F2A243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072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b</a:t>
              </a:r>
            </a:p>
          </p:txBody>
        </p:sp>
        <p:cxnSp>
          <p:nvCxnSpPr>
            <p:cNvPr id="7179" name="AutoShape 60">
              <a:extLst>
                <a:ext uri="{FF2B5EF4-FFF2-40B4-BE49-F238E27FC236}">
                  <a16:creationId xmlns:a16="http://schemas.microsoft.com/office/drawing/2014/main" id="{51DE50A2-B57A-4E2F-890E-6928EAF0289C}"/>
                </a:ext>
              </a:extLst>
            </p:cNvPr>
            <p:cNvCxnSpPr>
              <a:cxnSpLocks noChangeShapeType="1"/>
              <a:stCxn id="7175" idx="6"/>
              <a:endCxn id="7178" idx="2"/>
            </p:cNvCxnSpPr>
            <p:nvPr/>
          </p:nvCxnSpPr>
          <p:spPr bwMode="auto">
            <a:xfrm>
              <a:off x="528" y="3168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" name="AutoShape 61">
              <a:extLst>
                <a:ext uri="{FF2B5EF4-FFF2-40B4-BE49-F238E27FC236}">
                  <a16:creationId xmlns:a16="http://schemas.microsoft.com/office/drawing/2014/main" id="{E2EB3B46-79DE-4946-8D70-29B9CBFE7744}"/>
                </a:ext>
              </a:extLst>
            </p:cNvPr>
            <p:cNvCxnSpPr>
              <a:cxnSpLocks noChangeShapeType="1"/>
              <a:stCxn id="7178" idx="4"/>
              <a:endCxn id="7177" idx="7"/>
            </p:cNvCxnSpPr>
            <p:nvPr/>
          </p:nvCxnSpPr>
          <p:spPr bwMode="auto">
            <a:xfrm flipH="1">
              <a:off x="500" y="3264"/>
              <a:ext cx="412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" name="AutoShape 62">
              <a:extLst>
                <a:ext uri="{FF2B5EF4-FFF2-40B4-BE49-F238E27FC236}">
                  <a16:creationId xmlns:a16="http://schemas.microsoft.com/office/drawing/2014/main" id="{97F05C91-0AB7-4087-8463-16B2A4D8DDDF}"/>
                </a:ext>
              </a:extLst>
            </p:cNvPr>
            <p:cNvCxnSpPr>
              <a:cxnSpLocks noChangeShapeType="1"/>
              <a:stCxn id="7175" idx="4"/>
              <a:endCxn id="7177" idx="0"/>
            </p:cNvCxnSpPr>
            <p:nvPr/>
          </p:nvCxnSpPr>
          <p:spPr bwMode="auto">
            <a:xfrm>
              <a:off x="432" y="3264"/>
              <a:ext cx="0" cy="3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2" name="AutoShape 63">
              <a:extLst>
                <a:ext uri="{FF2B5EF4-FFF2-40B4-BE49-F238E27FC236}">
                  <a16:creationId xmlns:a16="http://schemas.microsoft.com/office/drawing/2014/main" id="{21D26E4B-8625-4138-8D62-63633AB023A7}"/>
                </a:ext>
              </a:extLst>
            </p:cNvPr>
            <p:cNvCxnSpPr>
              <a:cxnSpLocks noChangeShapeType="1"/>
              <a:stCxn id="7175" idx="5"/>
              <a:endCxn id="7176" idx="1"/>
            </p:cNvCxnSpPr>
            <p:nvPr/>
          </p:nvCxnSpPr>
          <p:spPr bwMode="auto">
            <a:xfrm>
              <a:off x="500" y="3236"/>
              <a:ext cx="344" cy="4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3" name="AutoShape 64">
              <a:extLst>
                <a:ext uri="{FF2B5EF4-FFF2-40B4-BE49-F238E27FC236}">
                  <a16:creationId xmlns:a16="http://schemas.microsoft.com/office/drawing/2014/main" id="{1F86CC79-0B26-4F92-B84F-D6431C9C7242}"/>
                </a:ext>
              </a:extLst>
            </p:cNvPr>
            <p:cNvCxnSpPr>
              <a:cxnSpLocks noChangeShapeType="1"/>
              <a:stCxn id="7177" idx="6"/>
              <a:endCxn id="7176" idx="2"/>
            </p:cNvCxnSpPr>
            <p:nvPr/>
          </p:nvCxnSpPr>
          <p:spPr bwMode="auto">
            <a:xfrm>
              <a:off x="528" y="3744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4" name="Text Box 65">
              <a:extLst>
                <a:ext uri="{FF2B5EF4-FFF2-40B4-BE49-F238E27FC236}">
                  <a16:creationId xmlns:a16="http://schemas.microsoft.com/office/drawing/2014/main" id="{E5835E7D-9C82-4030-9E2F-B071F090B9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28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u="none"/>
                <a:t>1</a:t>
              </a:r>
            </a:p>
          </p:txBody>
        </p:sp>
        <p:sp>
          <p:nvSpPr>
            <p:cNvPr id="7185" name="Text Box 66">
              <a:extLst>
                <a:ext uri="{FF2B5EF4-FFF2-40B4-BE49-F238E27FC236}">
                  <a16:creationId xmlns:a16="http://schemas.microsoft.com/office/drawing/2014/main" id="{1B16B0E6-ABCA-42E1-A1B3-D45EBDB01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28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u="none"/>
                <a:t>2</a:t>
              </a:r>
            </a:p>
          </p:txBody>
        </p:sp>
        <p:sp>
          <p:nvSpPr>
            <p:cNvPr id="7186" name="Text Box 67">
              <a:extLst>
                <a:ext uri="{FF2B5EF4-FFF2-40B4-BE49-F238E27FC236}">
                  <a16:creationId xmlns:a16="http://schemas.microsoft.com/office/drawing/2014/main" id="{25D9D3CA-C9EE-4F26-960F-D4382195A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u="none"/>
                <a:t>3</a:t>
              </a:r>
            </a:p>
          </p:txBody>
        </p:sp>
        <p:sp>
          <p:nvSpPr>
            <p:cNvPr id="7187" name="Text Box 68">
              <a:extLst>
                <a:ext uri="{FF2B5EF4-FFF2-40B4-BE49-F238E27FC236}">
                  <a16:creationId xmlns:a16="http://schemas.microsoft.com/office/drawing/2014/main" id="{B3241301-DF2E-4759-82F0-D32C1C4FB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74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u="none"/>
                <a:t>4</a:t>
              </a:r>
            </a:p>
          </p:txBody>
        </p:sp>
        <p:sp>
          <p:nvSpPr>
            <p:cNvPr id="7188" name="Text Box 69">
              <a:extLst>
                <a:ext uri="{FF2B5EF4-FFF2-40B4-BE49-F238E27FC236}">
                  <a16:creationId xmlns:a16="http://schemas.microsoft.com/office/drawing/2014/main" id="{1DBE9012-2670-4F67-9604-AE88ABF63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976"/>
              <a:ext cx="956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none"/>
                <a:t>    1   2   3   4</a:t>
              </a:r>
            </a:p>
            <a:p>
              <a:r>
                <a:rPr lang="en-US" altLang="en-US" sz="2000" u="none"/>
                <a:t>1  0   1   1   1</a:t>
              </a:r>
            </a:p>
            <a:p>
              <a:r>
                <a:rPr lang="en-US" altLang="en-US" sz="2000" u="none"/>
                <a:t>2  1   0   1   0</a:t>
              </a:r>
            </a:p>
            <a:p>
              <a:r>
                <a:rPr lang="en-US" altLang="en-US" sz="2000" u="none"/>
                <a:t>3  1   1   0   1</a:t>
              </a:r>
            </a:p>
            <a:p>
              <a:r>
                <a:rPr lang="en-US" altLang="en-US" sz="2000" u="none"/>
                <a:t>4  1   0   1   0</a:t>
              </a:r>
            </a:p>
          </p:txBody>
        </p:sp>
        <p:sp>
          <p:nvSpPr>
            <p:cNvPr id="7189" name="Line 70">
              <a:extLst>
                <a:ext uri="{FF2B5EF4-FFF2-40B4-BE49-F238E27FC236}">
                  <a16:creationId xmlns:a16="http://schemas.microsoft.com/office/drawing/2014/main" id="{F6C678CB-A7C1-4EF3-85E8-51AC6F4A6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8" y="3207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Line 71">
              <a:extLst>
                <a:ext uri="{FF2B5EF4-FFF2-40B4-BE49-F238E27FC236}">
                  <a16:creationId xmlns:a16="http://schemas.microsoft.com/office/drawing/2014/main" id="{5EDFBB29-BE3B-49EE-B60F-11CB765D5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4" y="3063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751890-341B-45B3-9037-1E1FB9183B6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712BA4B9-1F2E-4C1D-B2CF-D04C472A9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075" y="69850"/>
            <a:ext cx="7886700" cy="1325563"/>
          </a:xfrm>
        </p:spPr>
        <p:txBody>
          <a:bodyPr/>
          <a:lstStyle/>
          <a:p>
            <a:r>
              <a:rPr lang="en-US" altLang="en-US" dirty="0"/>
              <a:t>Adjacency Lists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E565DF-067A-4846-B8C2-46A4382E3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1600200"/>
          </a:xfrm>
        </p:spPr>
        <p:txBody>
          <a:bodyPr/>
          <a:lstStyle/>
          <a:p>
            <a:r>
              <a:rPr lang="en-US" altLang="en-US" sz="2800"/>
              <a:t>Consists of an array </a:t>
            </a:r>
            <a:r>
              <a:rPr lang="en-US" altLang="en-US" sz="2800" i="1"/>
              <a:t>Adj</a:t>
            </a:r>
            <a:r>
              <a:rPr lang="en-US" altLang="en-US" sz="2800"/>
              <a:t> of |</a:t>
            </a:r>
            <a:r>
              <a:rPr lang="en-US" altLang="en-US" sz="2800" i="1"/>
              <a:t>V</a:t>
            </a:r>
            <a:r>
              <a:rPr lang="en-US" altLang="en-US" sz="2800"/>
              <a:t>| lists.</a:t>
            </a:r>
          </a:p>
          <a:p>
            <a:r>
              <a:rPr lang="en-US" altLang="en-US" sz="2800"/>
              <a:t>One list per vertex.</a:t>
            </a:r>
          </a:p>
          <a:p>
            <a:r>
              <a:rPr lang="en-US" altLang="en-US" sz="2800"/>
              <a:t>For </a:t>
            </a:r>
            <a:r>
              <a:rPr lang="en-US" altLang="en-US" sz="2800" i="1"/>
              <a:t>u</a:t>
            </a:r>
            <a:r>
              <a:rPr lang="en-US" altLang="en-US" sz="2800"/>
              <a:t> </a:t>
            </a:r>
            <a:r>
              <a:rPr lang="en-US" altLang="en-US" sz="2800">
                <a:sym typeface="Symbol" panose="05050102010706020507" pitchFamily="18" charset="2"/>
              </a:rPr>
              <a:t></a:t>
            </a:r>
            <a:r>
              <a:rPr lang="en-US" altLang="en-US" sz="2800"/>
              <a:t> </a:t>
            </a:r>
            <a:r>
              <a:rPr lang="en-US" altLang="en-US" sz="2800" i="1"/>
              <a:t>V</a:t>
            </a:r>
            <a:r>
              <a:rPr lang="en-US" altLang="en-US" sz="2800"/>
              <a:t>, </a:t>
            </a:r>
            <a:r>
              <a:rPr lang="en-US" altLang="en-US" sz="2800" i="1"/>
              <a:t>Adj</a:t>
            </a:r>
            <a:r>
              <a:rPr lang="en-US" altLang="en-US" sz="2800"/>
              <a:t>[</a:t>
            </a:r>
            <a:r>
              <a:rPr lang="en-US" altLang="en-US" sz="2800" i="1"/>
              <a:t>u</a:t>
            </a:r>
            <a:r>
              <a:rPr lang="en-US" altLang="en-US" sz="2800"/>
              <a:t>] consists of all vertices adjacent to </a:t>
            </a:r>
            <a:r>
              <a:rPr lang="en-US" altLang="en-US" sz="2800" i="1"/>
              <a:t>u</a:t>
            </a:r>
            <a:r>
              <a:rPr lang="en-US" altLang="en-US" sz="2800"/>
              <a:t>.</a:t>
            </a:r>
          </a:p>
          <a:p>
            <a:endParaRPr lang="en-US" altLang="en-US" sz="2800"/>
          </a:p>
        </p:txBody>
      </p:sp>
      <p:sp>
        <p:nvSpPr>
          <p:cNvPr id="8197" name="Oval 4">
            <a:extLst>
              <a:ext uri="{FF2B5EF4-FFF2-40B4-BE49-F238E27FC236}">
                <a16:creationId xmlns:a16="http://schemas.microsoft.com/office/drawing/2014/main" id="{3F44F714-D119-48D4-8D60-B2FD250B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2728913"/>
            <a:ext cx="304800" cy="304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none"/>
              <a:t>a</a:t>
            </a:r>
          </a:p>
        </p:txBody>
      </p:sp>
      <p:sp>
        <p:nvSpPr>
          <p:cNvPr id="8198" name="Oval 5">
            <a:extLst>
              <a:ext uri="{FF2B5EF4-FFF2-40B4-BE49-F238E27FC236}">
                <a16:creationId xmlns:a16="http://schemas.microsoft.com/office/drawing/2014/main" id="{ED239070-6996-47F7-A91C-6FEFD9BD5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3643313"/>
            <a:ext cx="304800" cy="304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none"/>
              <a:t>d</a:t>
            </a:r>
          </a:p>
        </p:txBody>
      </p:sp>
      <p:sp>
        <p:nvSpPr>
          <p:cNvPr id="8199" name="Oval 6">
            <a:extLst>
              <a:ext uri="{FF2B5EF4-FFF2-40B4-BE49-F238E27FC236}">
                <a16:creationId xmlns:a16="http://schemas.microsoft.com/office/drawing/2014/main" id="{C1E988B4-3C8F-4509-9178-7A07394AF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3643313"/>
            <a:ext cx="304800" cy="304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none"/>
              <a:t>c</a:t>
            </a:r>
          </a:p>
        </p:txBody>
      </p:sp>
      <p:sp>
        <p:nvSpPr>
          <p:cNvPr id="8200" name="Oval 7">
            <a:extLst>
              <a:ext uri="{FF2B5EF4-FFF2-40B4-BE49-F238E27FC236}">
                <a16:creationId xmlns:a16="http://schemas.microsoft.com/office/drawing/2014/main" id="{E91A11E6-FCA1-4D83-A2B9-DE0821689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2728913"/>
            <a:ext cx="304800" cy="304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none"/>
              <a:t>b</a:t>
            </a:r>
          </a:p>
        </p:txBody>
      </p:sp>
      <p:cxnSp>
        <p:nvCxnSpPr>
          <p:cNvPr id="8201" name="AutoShape 8">
            <a:extLst>
              <a:ext uri="{FF2B5EF4-FFF2-40B4-BE49-F238E27FC236}">
                <a16:creationId xmlns:a16="http://schemas.microsoft.com/office/drawing/2014/main" id="{535C463E-8AA0-4A13-8665-6F8F74FCCBFB}"/>
              </a:ext>
            </a:extLst>
          </p:cNvPr>
          <p:cNvCxnSpPr>
            <a:cxnSpLocks noChangeShapeType="1"/>
            <a:stCxn id="8197" idx="6"/>
            <a:endCxn id="8200" idx="2"/>
          </p:cNvCxnSpPr>
          <p:nvPr/>
        </p:nvCxnSpPr>
        <p:spPr bwMode="auto">
          <a:xfrm>
            <a:off x="777875" y="2881313"/>
            <a:ext cx="457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AutoShape 9">
            <a:extLst>
              <a:ext uri="{FF2B5EF4-FFF2-40B4-BE49-F238E27FC236}">
                <a16:creationId xmlns:a16="http://schemas.microsoft.com/office/drawing/2014/main" id="{6046E7CB-5043-4E9A-9C9F-19E16879477B}"/>
              </a:ext>
            </a:extLst>
          </p:cNvPr>
          <p:cNvCxnSpPr>
            <a:cxnSpLocks noChangeShapeType="1"/>
            <a:stCxn id="8200" idx="4"/>
            <a:endCxn id="8199" idx="7"/>
          </p:cNvCxnSpPr>
          <p:nvPr/>
        </p:nvCxnSpPr>
        <p:spPr bwMode="auto">
          <a:xfrm flipH="1">
            <a:off x="733425" y="3033713"/>
            <a:ext cx="654050" cy="654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AutoShape 10">
            <a:extLst>
              <a:ext uri="{FF2B5EF4-FFF2-40B4-BE49-F238E27FC236}">
                <a16:creationId xmlns:a16="http://schemas.microsoft.com/office/drawing/2014/main" id="{674981D4-3304-4259-A5E5-D459F9701995}"/>
              </a:ext>
            </a:extLst>
          </p:cNvPr>
          <p:cNvCxnSpPr>
            <a:cxnSpLocks noChangeShapeType="1"/>
            <a:stCxn id="8197" idx="4"/>
            <a:endCxn id="8199" idx="0"/>
          </p:cNvCxnSpPr>
          <p:nvPr/>
        </p:nvCxnSpPr>
        <p:spPr bwMode="auto">
          <a:xfrm>
            <a:off x="625475" y="3033713"/>
            <a:ext cx="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AutoShape 11">
            <a:extLst>
              <a:ext uri="{FF2B5EF4-FFF2-40B4-BE49-F238E27FC236}">
                <a16:creationId xmlns:a16="http://schemas.microsoft.com/office/drawing/2014/main" id="{4B2FBC60-717D-4728-A467-3F2CC355D2C3}"/>
              </a:ext>
            </a:extLst>
          </p:cNvPr>
          <p:cNvCxnSpPr>
            <a:cxnSpLocks noChangeShapeType="1"/>
            <a:stCxn id="8197" idx="5"/>
            <a:endCxn id="8198" idx="1"/>
          </p:cNvCxnSpPr>
          <p:nvPr/>
        </p:nvCxnSpPr>
        <p:spPr bwMode="auto">
          <a:xfrm>
            <a:off x="733425" y="2989263"/>
            <a:ext cx="546100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5" name="Text Box 18">
            <a:extLst>
              <a:ext uri="{FF2B5EF4-FFF2-40B4-BE49-F238E27FC236}">
                <a16:creationId xmlns:a16="http://schemas.microsoft.com/office/drawing/2014/main" id="{DEDF22F0-2D45-41CE-B7F5-6A0FF1D56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75" y="2728913"/>
            <a:ext cx="323850" cy="16287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none"/>
              <a:t> </a:t>
            </a:r>
          </a:p>
          <a:p>
            <a:endParaRPr lang="en-US" altLang="en-US" sz="2000" u="none"/>
          </a:p>
          <a:p>
            <a:endParaRPr lang="en-US" altLang="en-US" sz="2000" u="none"/>
          </a:p>
          <a:p>
            <a:r>
              <a:rPr lang="en-US" altLang="en-US" sz="2000" u="none"/>
              <a:t>  </a:t>
            </a:r>
          </a:p>
          <a:p>
            <a:endParaRPr lang="en-US" altLang="en-US" sz="2000" u="none"/>
          </a:p>
        </p:txBody>
      </p:sp>
      <p:sp>
        <p:nvSpPr>
          <p:cNvPr id="8206" name="Text Box 19">
            <a:extLst>
              <a:ext uri="{FF2B5EF4-FFF2-40B4-BE49-F238E27FC236}">
                <a16:creationId xmlns:a16="http://schemas.microsoft.com/office/drawing/2014/main" id="{24B57BA9-B557-471D-8E6A-416DD04E1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u="none"/>
              <a:t>a</a:t>
            </a:r>
          </a:p>
        </p:txBody>
      </p:sp>
      <p:sp>
        <p:nvSpPr>
          <p:cNvPr id="8207" name="Text Box 23">
            <a:extLst>
              <a:ext uri="{FF2B5EF4-FFF2-40B4-BE49-F238E27FC236}">
                <a16:creationId xmlns:a16="http://schemas.microsoft.com/office/drawing/2014/main" id="{DBA9776F-7AA2-4765-A905-A48DE041F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318611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u="none"/>
              <a:t>b</a:t>
            </a:r>
          </a:p>
        </p:txBody>
      </p:sp>
      <p:sp>
        <p:nvSpPr>
          <p:cNvPr id="8208" name="Text Box 24">
            <a:extLst>
              <a:ext uri="{FF2B5EF4-FFF2-40B4-BE49-F238E27FC236}">
                <a16:creationId xmlns:a16="http://schemas.microsoft.com/office/drawing/2014/main" id="{D58497BF-E8A6-4A56-B483-A670C0E06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35671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u="none"/>
              <a:t>c</a:t>
            </a:r>
          </a:p>
        </p:txBody>
      </p:sp>
      <p:sp>
        <p:nvSpPr>
          <p:cNvPr id="8209" name="Text Box 25">
            <a:extLst>
              <a:ext uri="{FF2B5EF4-FFF2-40B4-BE49-F238E27FC236}">
                <a16:creationId xmlns:a16="http://schemas.microsoft.com/office/drawing/2014/main" id="{506B9A83-AF2C-4416-B18A-04E4F6D59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394811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u="none"/>
              <a:t>d</a:t>
            </a:r>
          </a:p>
        </p:txBody>
      </p:sp>
      <p:sp>
        <p:nvSpPr>
          <p:cNvPr id="8210" name="Line 26">
            <a:extLst>
              <a:ext uri="{FF2B5EF4-FFF2-40B4-BE49-F238E27FC236}">
                <a16:creationId xmlns:a16="http://schemas.microsoft.com/office/drawing/2014/main" id="{4FE08E2D-CB8D-4FD2-9AC7-44297DE4C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31861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27">
            <a:extLst>
              <a:ext uri="{FF2B5EF4-FFF2-40B4-BE49-F238E27FC236}">
                <a16:creationId xmlns:a16="http://schemas.microsoft.com/office/drawing/2014/main" id="{9F9EEEF4-5052-49FD-A352-5BC2A24CD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35671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8">
            <a:extLst>
              <a:ext uri="{FF2B5EF4-FFF2-40B4-BE49-F238E27FC236}">
                <a16:creationId xmlns:a16="http://schemas.microsoft.com/office/drawing/2014/main" id="{3DD98BBA-A339-4E91-A5BC-D5B560D3A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39481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9">
            <a:extLst>
              <a:ext uri="{FF2B5EF4-FFF2-40B4-BE49-F238E27FC236}">
                <a16:creationId xmlns:a16="http://schemas.microsoft.com/office/drawing/2014/main" id="{0E6403C8-5DBA-4967-B14E-FF66952F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2728913"/>
            <a:ext cx="755650" cy="3492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none"/>
              <a:t>b</a:t>
            </a:r>
            <a:r>
              <a:rPr lang="en-US" altLang="en-US" sz="1600"/>
              <a:t>         </a:t>
            </a:r>
          </a:p>
        </p:txBody>
      </p:sp>
      <p:sp>
        <p:nvSpPr>
          <p:cNvPr id="8214" name="Text Box 31">
            <a:extLst>
              <a:ext uri="{FF2B5EF4-FFF2-40B4-BE49-F238E27FC236}">
                <a16:creationId xmlns:a16="http://schemas.microsoft.com/office/drawing/2014/main" id="{E7624B23-A33B-4FAA-8749-9487B49F5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3148013"/>
            <a:ext cx="744538" cy="3492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none"/>
              <a:t>c</a:t>
            </a:r>
            <a:r>
              <a:rPr lang="en-US" altLang="en-US" sz="1600"/>
              <a:t>         </a:t>
            </a:r>
          </a:p>
        </p:txBody>
      </p:sp>
      <p:sp>
        <p:nvSpPr>
          <p:cNvPr id="8215" name="Text Box 32">
            <a:extLst>
              <a:ext uri="{FF2B5EF4-FFF2-40B4-BE49-F238E27FC236}">
                <a16:creationId xmlns:a16="http://schemas.microsoft.com/office/drawing/2014/main" id="{8ECDB02B-26D6-4111-B96F-261A83BE2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3567113"/>
            <a:ext cx="755650" cy="3492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none"/>
              <a:t>d</a:t>
            </a:r>
            <a:r>
              <a:rPr lang="en-US" altLang="en-US" sz="1600"/>
              <a:t>         </a:t>
            </a:r>
          </a:p>
        </p:txBody>
      </p:sp>
      <p:cxnSp>
        <p:nvCxnSpPr>
          <p:cNvPr id="8216" name="AutoShape 33">
            <a:extLst>
              <a:ext uri="{FF2B5EF4-FFF2-40B4-BE49-F238E27FC236}">
                <a16:creationId xmlns:a16="http://schemas.microsoft.com/office/drawing/2014/main" id="{9FF365BE-FDE0-4FCE-B2E0-15EE62A8FE80}"/>
              </a:ext>
            </a:extLst>
          </p:cNvPr>
          <p:cNvCxnSpPr>
            <a:cxnSpLocks noChangeShapeType="1"/>
            <a:stCxn id="8199" idx="6"/>
            <a:endCxn id="8198" idx="2"/>
          </p:cNvCxnSpPr>
          <p:nvPr/>
        </p:nvCxnSpPr>
        <p:spPr bwMode="auto">
          <a:xfrm>
            <a:off x="777875" y="3795713"/>
            <a:ext cx="457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7" name="Line 34">
            <a:extLst>
              <a:ext uri="{FF2B5EF4-FFF2-40B4-BE49-F238E27FC236}">
                <a16:creationId xmlns:a16="http://schemas.microsoft.com/office/drawing/2014/main" id="{25389030-B84E-4A47-8F37-B6ADE84B0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272891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36">
            <a:extLst>
              <a:ext uri="{FF2B5EF4-FFF2-40B4-BE49-F238E27FC236}">
                <a16:creationId xmlns:a16="http://schemas.microsoft.com/office/drawing/2014/main" id="{8A4D98F6-65B5-4788-B684-DCA7811DB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318611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37">
            <a:extLst>
              <a:ext uri="{FF2B5EF4-FFF2-40B4-BE49-F238E27FC236}">
                <a16:creationId xmlns:a16="http://schemas.microsoft.com/office/drawing/2014/main" id="{502865B1-DE01-4821-B02D-FBF50390E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356711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Text Box 38">
            <a:extLst>
              <a:ext uri="{FF2B5EF4-FFF2-40B4-BE49-F238E27FC236}">
                <a16:creationId xmlns:a16="http://schemas.microsoft.com/office/drawing/2014/main" id="{3E67A85A-2EE2-4F49-839F-34BCD3747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2728913"/>
            <a:ext cx="755650" cy="3492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none"/>
              <a:t>d</a:t>
            </a:r>
            <a:r>
              <a:rPr lang="en-US" altLang="en-US" sz="1600"/>
              <a:t>         </a:t>
            </a:r>
          </a:p>
        </p:txBody>
      </p:sp>
      <p:sp>
        <p:nvSpPr>
          <p:cNvPr id="8221" name="Line 39">
            <a:extLst>
              <a:ext uri="{FF2B5EF4-FFF2-40B4-BE49-F238E27FC236}">
                <a16:creationId xmlns:a16="http://schemas.microsoft.com/office/drawing/2014/main" id="{3712F7D6-A133-49D9-A054-5F016DD60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4075" y="272891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Text Box 40">
            <a:extLst>
              <a:ext uri="{FF2B5EF4-FFF2-40B4-BE49-F238E27FC236}">
                <a16:creationId xmlns:a16="http://schemas.microsoft.com/office/drawing/2014/main" id="{F4F271EC-C642-4C40-B5B3-E03B040B1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2728913"/>
            <a:ext cx="744538" cy="3492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none"/>
              <a:t>c</a:t>
            </a:r>
            <a:r>
              <a:rPr lang="en-US" altLang="en-US" sz="1600"/>
              <a:t>         </a:t>
            </a:r>
          </a:p>
        </p:txBody>
      </p:sp>
      <p:sp>
        <p:nvSpPr>
          <p:cNvPr id="8223" name="Line 41">
            <a:extLst>
              <a:ext uri="{FF2B5EF4-FFF2-40B4-BE49-F238E27FC236}">
                <a16:creationId xmlns:a16="http://schemas.microsoft.com/office/drawing/2014/main" id="{E3794386-B864-40E0-B842-FBAA7678D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7075" y="272891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43">
            <a:extLst>
              <a:ext uri="{FF2B5EF4-FFF2-40B4-BE49-F238E27FC236}">
                <a16:creationId xmlns:a16="http://schemas.microsoft.com/office/drawing/2014/main" id="{AF1E2C67-9271-458E-BF98-0AE603BBD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1475" y="28813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45">
            <a:extLst>
              <a:ext uri="{FF2B5EF4-FFF2-40B4-BE49-F238E27FC236}">
                <a16:creationId xmlns:a16="http://schemas.microsoft.com/office/drawing/2014/main" id="{C2E5AC2F-C28F-4E38-AF67-D468AFDD9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5875" y="288131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46">
            <a:extLst>
              <a:ext uri="{FF2B5EF4-FFF2-40B4-BE49-F238E27FC236}">
                <a16:creationId xmlns:a16="http://schemas.microsoft.com/office/drawing/2014/main" id="{B4D6F688-C19E-4642-A41C-E194CD872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2675" y="288131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Line 47">
            <a:extLst>
              <a:ext uri="{FF2B5EF4-FFF2-40B4-BE49-F238E27FC236}">
                <a16:creationId xmlns:a16="http://schemas.microsoft.com/office/drawing/2014/main" id="{0FE2CC48-CF24-41A5-8DBD-4C251129A1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83275" y="2805113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Line 49">
            <a:extLst>
              <a:ext uri="{FF2B5EF4-FFF2-40B4-BE49-F238E27FC236}">
                <a16:creationId xmlns:a16="http://schemas.microsoft.com/office/drawing/2014/main" id="{28122008-E895-4731-B2FC-5C7C143C1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1475" y="33385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Line 51">
            <a:extLst>
              <a:ext uri="{FF2B5EF4-FFF2-40B4-BE49-F238E27FC236}">
                <a16:creationId xmlns:a16="http://schemas.microsoft.com/office/drawing/2014/main" id="{8DF88BD6-888C-4BFB-BA0D-D8C695D541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1475" y="37195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0" name="Line 52">
            <a:extLst>
              <a:ext uri="{FF2B5EF4-FFF2-40B4-BE49-F238E27FC236}">
                <a16:creationId xmlns:a16="http://schemas.microsoft.com/office/drawing/2014/main" id="{8E8C9747-BEBF-49AF-9B76-DC325BA6AD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59075" y="4100513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Line 53">
            <a:extLst>
              <a:ext uri="{FF2B5EF4-FFF2-40B4-BE49-F238E27FC236}">
                <a16:creationId xmlns:a16="http://schemas.microsoft.com/office/drawing/2014/main" id="{545E9CC7-FB4F-4786-A417-650D4063CF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49675" y="3262313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Line 54">
            <a:extLst>
              <a:ext uri="{FF2B5EF4-FFF2-40B4-BE49-F238E27FC236}">
                <a16:creationId xmlns:a16="http://schemas.microsoft.com/office/drawing/2014/main" id="{A5473BBD-73B3-4225-8074-F54A2B5A95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3475" y="3643313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33" name="Group 113">
            <a:extLst>
              <a:ext uri="{FF2B5EF4-FFF2-40B4-BE49-F238E27FC236}">
                <a16:creationId xmlns:a16="http://schemas.microsoft.com/office/drawing/2014/main" id="{FC9EFABC-78AB-4E6A-8126-81AFBCCD18E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572000"/>
            <a:ext cx="5708650" cy="1644650"/>
            <a:chOff x="336" y="2880"/>
            <a:chExt cx="3596" cy="1036"/>
          </a:xfrm>
        </p:grpSpPr>
        <p:sp>
          <p:nvSpPr>
            <p:cNvPr id="8236" name="Oval 55">
              <a:extLst>
                <a:ext uri="{FF2B5EF4-FFF2-40B4-BE49-F238E27FC236}">
                  <a16:creationId xmlns:a16="http://schemas.microsoft.com/office/drawing/2014/main" id="{6094FAF6-F815-41CB-82F9-B071E454A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880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a</a:t>
              </a:r>
            </a:p>
          </p:txBody>
        </p:sp>
        <p:sp>
          <p:nvSpPr>
            <p:cNvPr id="8237" name="Oval 56">
              <a:extLst>
                <a:ext uri="{FF2B5EF4-FFF2-40B4-BE49-F238E27FC236}">
                  <a16:creationId xmlns:a16="http://schemas.microsoft.com/office/drawing/2014/main" id="{07F45843-32F9-4291-8D9B-5E865A0D7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456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d</a:t>
              </a:r>
            </a:p>
          </p:txBody>
        </p:sp>
        <p:sp>
          <p:nvSpPr>
            <p:cNvPr id="8238" name="Oval 57">
              <a:extLst>
                <a:ext uri="{FF2B5EF4-FFF2-40B4-BE49-F238E27FC236}">
                  <a16:creationId xmlns:a16="http://schemas.microsoft.com/office/drawing/2014/main" id="{5286F93C-2B63-4E79-BAE5-B46820E92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456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c</a:t>
              </a:r>
            </a:p>
          </p:txBody>
        </p:sp>
        <p:sp>
          <p:nvSpPr>
            <p:cNvPr id="8239" name="Oval 58">
              <a:extLst>
                <a:ext uri="{FF2B5EF4-FFF2-40B4-BE49-F238E27FC236}">
                  <a16:creationId xmlns:a16="http://schemas.microsoft.com/office/drawing/2014/main" id="{8DB2DA80-E3D3-40D9-82B1-E65ED14E9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80"/>
              <a:ext cx="192" cy="19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 u="none"/>
                <a:t>b</a:t>
              </a:r>
            </a:p>
          </p:txBody>
        </p:sp>
        <p:cxnSp>
          <p:nvCxnSpPr>
            <p:cNvPr id="8240" name="AutoShape 59">
              <a:extLst>
                <a:ext uri="{FF2B5EF4-FFF2-40B4-BE49-F238E27FC236}">
                  <a16:creationId xmlns:a16="http://schemas.microsoft.com/office/drawing/2014/main" id="{294B0880-AD88-4E93-87E8-3AA4419C5D40}"/>
                </a:ext>
              </a:extLst>
            </p:cNvPr>
            <p:cNvCxnSpPr>
              <a:cxnSpLocks noChangeShapeType="1"/>
              <a:stCxn id="8236" idx="6"/>
              <a:endCxn id="8239" idx="2"/>
            </p:cNvCxnSpPr>
            <p:nvPr/>
          </p:nvCxnSpPr>
          <p:spPr bwMode="auto">
            <a:xfrm>
              <a:off x="528" y="2976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AutoShape 60">
              <a:extLst>
                <a:ext uri="{FF2B5EF4-FFF2-40B4-BE49-F238E27FC236}">
                  <a16:creationId xmlns:a16="http://schemas.microsoft.com/office/drawing/2014/main" id="{8308225D-B8AB-4A4D-9C37-C7A72B7F0991}"/>
                </a:ext>
              </a:extLst>
            </p:cNvPr>
            <p:cNvCxnSpPr>
              <a:cxnSpLocks noChangeShapeType="1"/>
              <a:stCxn id="8239" idx="4"/>
              <a:endCxn id="8238" idx="7"/>
            </p:cNvCxnSpPr>
            <p:nvPr/>
          </p:nvCxnSpPr>
          <p:spPr bwMode="auto">
            <a:xfrm flipH="1">
              <a:off x="500" y="3072"/>
              <a:ext cx="412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AutoShape 61">
              <a:extLst>
                <a:ext uri="{FF2B5EF4-FFF2-40B4-BE49-F238E27FC236}">
                  <a16:creationId xmlns:a16="http://schemas.microsoft.com/office/drawing/2014/main" id="{656B54AD-BD5F-4767-AAE4-97987C62539A}"/>
                </a:ext>
              </a:extLst>
            </p:cNvPr>
            <p:cNvCxnSpPr>
              <a:cxnSpLocks noChangeShapeType="1"/>
              <a:stCxn id="8236" idx="4"/>
              <a:endCxn id="8238" idx="0"/>
            </p:cNvCxnSpPr>
            <p:nvPr/>
          </p:nvCxnSpPr>
          <p:spPr bwMode="auto">
            <a:xfrm>
              <a:off x="432" y="3072"/>
              <a:ext cx="0" cy="3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AutoShape 62">
              <a:extLst>
                <a:ext uri="{FF2B5EF4-FFF2-40B4-BE49-F238E27FC236}">
                  <a16:creationId xmlns:a16="http://schemas.microsoft.com/office/drawing/2014/main" id="{179F3CF7-BF3D-4191-9A1A-D541D55F9DC0}"/>
                </a:ext>
              </a:extLst>
            </p:cNvPr>
            <p:cNvCxnSpPr>
              <a:cxnSpLocks noChangeShapeType="1"/>
              <a:stCxn id="8236" idx="5"/>
              <a:endCxn id="8237" idx="1"/>
            </p:cNvCxnSpPr>
            <p:nvPr/>
          </p:nvCxnSpPr>
          <p:spPr bwMode="auto">
            <a:xfrm>
              <a:off x="500" y="3044"/>
              <a:ext cx="344" cy="4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44" name="Text Box 63">
              <a:extLst>
                <a:ext uri="{FF2B5EF4-FFF2-40B4-BE49-F238E27FC236}">
                  <a16:creationId xmlns:a16="http://schemas.microsoft.com/office/drawing/2014/main" id="{58EF7897-8447-4173-8001-1AF0602EE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880"/>
              <a:ext cx="204" cy="1026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none"/>
                <a:t> </a:t>
              </a:r>
            </a:p>
            <a:p>
              <a:endParaRPr lang="en-US" altLang="en-US" sz="2000" u="none"/>
            </a:p>
            <a:p>
              <a:endParaRPr lang="en-US" altLang="en-US" sz="2000" u="none"/>
            </a:p>
            <a:p>
              <a:r>
                <a:rPr lang="en-US" altLang="en-US" sz="2000" u="none"/>
                <a:t>  </a:t>
              </a:r>
            </a:p>
            <a:p>
              <a:endParaRPr lang="en-US" altLang="en-US" sz="2000" u="none"/>
            </a:p>
          </p:txBody>
        </p:sp>
        <p:sp>
          <p:nvSpPr>
            <p:cNvPr id="8245" name="Text Box 64">
              <a:extLst>
                <a:ext uri="{FF2B5EF4-FFF2-40B4-BE49-F238E27FC236}">
                  <a16:creationId xmlns:a16="http://schemas.microsoft.com/office/drawing/2014/main" id="{F014D58D-6E05-4A6F-8966-9FB5CC57A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6" y="2889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a</a:t>
              </a:r>
            </a:p>
          </p:txBody>
        </p:sp>
        <p:sp>
          <p:nvSpPr>
            <p:cNvPr id="8246" name="Text Box 65">
              <a:extLst>
                <a:ext uri="{FF2B5EF4-FFF2-40B4-BE49-F238E27FC236}">
                  <a16:creationId xmlns:a16="http://schemas.microsoft.com/office/drawing/2014/main" id="{31013C7D-D558-4ED9-BAF6-A3B064A0B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16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b</a:t>
              </a:r>
            </a:p>
          </p:txBody>
        </p:sp>
        <p:sp>
          <p:nvSpPr>
            <p:cNvPr id="8247" name="Text Box 66">
              <a:extLst>
                <a:ext uri="{FF2B5EF4-FFF2-40B4-BE49-F238E27FC236}">
                  <a16:creationId xmlns:a16="http://schemas.microsoft.com/office/drawing/2014/main" id="{680B3BF4-7BD3-4249-BD70-C4620DB9D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408"/>
              <a:ext cx="1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c</a:t>
              </a:r>
            </a:p>
          </p:txBody>
        </p:sp>
        <p:sp>
          <p:nvSpPr>
            <p:cNvPr id="8248" name="Text Box 67">
              <a:extLst>
                <a:ext uri="{FF2B5EF4-FFF2-40B4-BE49-F238E27FC236}">
                  <a16:creationId xmlns:a16="http://schemas.microsoft.com/office/drawing/2014/main" id="{D44FF895-3A23-4072-82B4-F32FCEB938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64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u="none"/>
                <a:t>d</a:t>
              </a:r>
            </a:p>
          </p:txBody>
        </p:sp>
        <p:sp>
          <p:nvSpPr>
            <p:cNvPr id="8249" name="Line 68">
              <a:extLst>
                <a:ext uri="{FF2B5EF4-FFF2-40B4-BE49-F238E27FC236}">
                  <a16:creationId xmlns:a16="http://schemas.microsoft.com/office/drawing/2014/main" id="{CD91EC88-CCE2-4537-8F40-A0B7D041BD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16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Line 69">
              <a:extLst>
                <a:ext uri="{FF2B5EF4-FFF2-40B4-BE49-F238E27FC236}">
                  <a16:creationId xmlns:a16="http://schemas.microsoft.com/office/drawing/2014/main" id="{170685B9-81E5-4348-9BEE-A1E468E0A2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40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Line 70">
              <a:extLst>
                <a:ext uri="{FF2B5EF4-FFF2-40B4-BE49-F238E27FC236}">
                  <a16:creationId xmlns:a16="http://schemas.microsoft.com/office/drawing/2014/main" id="{6C6A5B46-0FCE-4798-B8C0-134C4F2CE5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64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Text Box 71">
              <a:extLst>
                <a:ext uri="{FF2B5EF4-FFF2-40B4-BE49-F238E27FC236}">
                  <a16:creationId xmlns:a16="http://schemas.microsoft.com/office/drawing/2014/main" id="{41EDD2D1-0D92-4C77-970E-3F83204CEE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80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b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53" name="Text Box 72">
              <a:extLst>
                <a:ext uri="{FF2B5EF4-FFF2-40B4-BE49-F238E27FC236}">
                  <a16:creationId xmlns:a16="http://schemas.microsoft.com/office/drawing/2014/main" id="{6497FB3F-32B5-4977-B687-DCA69060EB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44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54" name="Text Box 73">
              <a:extLst>
                <a:ext uri="{FF2B5EF4-FFF2-40B4-BE49-F238E27FC236}">
                  <a16:creationId xmlns:a16="http://schemas.microsoft.com/office/drawing/2014/main" id="{F8DFC9E6-0D85-4938-A0E3-C7730B664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08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d</a:t>
              </a:r>
              <a:r>
                <a:rPr lang="en-US" altLang="en-US" sz="1600"/>
                <a:t>         </a:t>
              </a:r>
            </a:p>
          </p:txBody>
        </p:sp>
        <p:cxnSp>
          <p:nvCxnSpPr>
            <p:cNvPr id="8255" name="AutoShape 74">
              <a:extLst>
                <a:ext uri="{FF2B5EF4-FFF2-40B4-BE49-F238E27FC236}">
                  <a16:creationId xmlns:a16="http://schemas.microsoft.com/office/drawing/2014/main" id="{DFDA5940-098C-49BF-8C7D-8ABB66E888C0}"/>
                </a:ext>
              </a:extLst>
            </p:cNvPr>
            <p:cNvCxnSpPr>
              <a:cxnSpLocks noChangeShapeType="1"/>
              <a:stCxn id="8238" idx="6"/>
              <a:endCxn id="8237" idx="2"/>
            </p:cNvCxnSpPr>
            <p:nvPr/>
          </p:nvCxnSpPr>
          <p:spPr bwMode="auto">
            <a:xfrm>
              <a:off x="528" y="3552"/>
              <a:ext cx="2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56" name="Line 75">
              <a:extLst>
                <a:ext uri="{FF2B5EF4-FFF2-40B4-BE49-F238E27FC236}">
                  <a16:creationId xmlns:a16="http://schemas.microsoft.com/office/drawing/2014/main" id="{8CA4123F-A235-4FE1-8F1E-5D2A41039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Line 76">
              <a:extLst>
                <a:ext uri="{FF2B5EF4-FFF2-40B4-BE49-F238E27FC236}">
                  <a16:creationId xmlns:a16="http://schemas.microsoft.com/office/drawing/2014/main" id="{076348BA-90D3-4C15-9D31-E123CD7B7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1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77">
              <a:extLst>
                <a:ext uri="{FF2B5EF4-FFF2-40B4-BE49-F238E27FC236}">
                  <a16:creationId xmlns:a16="http://schemas.microsoft.com/office/drawing/2014/main" id="{12DB8BF2-AC96-41A1-94BB-53064F5B9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Text Box 78">
              <a:extLst>
                <a:ext uri="{FF2B5EF4-FFF2-40B4-BE49-F238E27FC236}">
                  <a16:creationId xmlns:a16="http://schemas.microsoft.com/office/drawing/2014/main" id="{B865AFFD-6CB6-4F6C-8001-4CEA51A92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d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60" name="Line 79">
              <a:extLst>
                <a:ext uri="{FF2B5EF4-FFF2-40B4-BE49-F238E27FC236}">
                  <a16:creationId xmlns:a16="http://schemas.microsoft.com/office/drawing/2014/main" id="{CC7DDDD5-B13F-4D7B-8D3A-8D88566D0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1" name="Text Box 80">
              <a:extLst>
                <a:ext uri="{FF2B5EF4-FFF2-40B4-BE49-F238E27FC236}">
                  <a16:creationId xmlns:a16="http://schemas.microsoft.com/office/drawing/2014/main" id="{2E1C7AE1-E194-436A-8333-4DBE49DFD6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880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62" name="Line 81">
              <a:extLst>
                <a:ext uri="{FF2B5EF4-FFF2-40B4-BE49-F238E27FC236}">
                  <a16:creationId xmlns:a16="http://schemas.microsoft.com/office/drawing/2014/main" id="{CAC311D8-9B1B-4D38-A41D-4A056901A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3" name="Line 82">
              <a:extLst>
                <a:ext uri="{FF2B5EF4-FFF2-40B4-BE49-F238E27FC236}">
                  <a16:creationId xmlns:a16="http://schemas.microsoft.com/office/drawing/2014/main" id="{B9A2B290-EA37-4E4C-91E6-C59B47C1AF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7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4" name="Line 83">
              <a:extLst>
                <a:ext uri="{FF2B5EF4-FFF2-40B4-BE49-F238E27FC236}">
                  <a16:creationId xmlns:a16="http://schemas.microsoft.com/office/drawing/2014/main" id="{9B39672B-BEEE-4091-8662-8B16A3519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97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5" name="Line 84">
              <a:extLst>
                <a:ext uri="{FF2B5EF4-FFF2-40B4-BE49-F238E27FC236}">
                  <a16:creationId xmlns:a16="http://schemas.microsoft.com/office/drawing/2014/main" id="{881F19A4-43B1-46B7-868B-7945B201E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7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6" name="Line 85">
              <a:extLst>
                <a:ext uri="{FF2B5EF4-FFF2-40B4-BE49-F238E27FC236}">
                  <a16:creationId xmlns:a16="http://schemas.microsoft.com/office/drawing/2014/main" id="{E1C73126-FA42-4894-99C2-61E68D9902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2928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7" name="Line 86">
              <a:extLst>
                <a:ext uri="{FF2B5EF4-FFF2-40B4-BE49-F238E27FC236}">
                  <a16:creationId xmlns:a16="http://schemas.microsoft.com/office/drawing/2014/main" id="{3CD58F2A-367F-431B-ACC7-7F889B0E5B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2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8" name="Line 87">
              <a:extLst>
                <a:ext uri="{FF2B5EF4-FFF2-40B4-BE49-F238E27FC236}">
                  <a16:creationId xmlns:a16="http://schemas.microsoft.com/office/drawing/2014/main" id="{885BB5B8-BE1A-422A-9141-82893A9D6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50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9" name="Text Box 91">
              <a:extLst>
                <a:ext uri="{FF2B5EF4-FFF2-40B4-BE49-F238E27FC236}">
                  <a16:creationId xmlns:a16="http://schemas.microsoft.com/office/drawing/2014/main" id="{37EC61DB-C3CA-4A00-BC57-51101774E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144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70" name="Line 92">
              <a:extLst>
                <a:ext uri="{FF2B5EF4-FFF2-40B4-BE49-F238E27FC236}">
                  <a16:creationId xmlns:a16="http://schemas.microsoft.com/office/drawing/2014/main" id="{E651D0FC-C3F6-4260-8ADF-EA72DB2A8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1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1" name="Text Box 93">
              <a:extLst>
                <a:ext uri="{FF2B5EF4-FFF2-40B4-BE49-F238E27FC236}">
                  <a16:creationId xmlns:a16="http://schemas.microsoft.com/office/drawing/2014/main" id="{5B75FBAE-4972-46DF-9C52-19F4C9318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" y="3408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72" name="Line 94">
              <a:extLst>
                <a:ext uri="{FF2B5EF4-FFF2-40B4-BE49-F238E27FC236}">
                  <a16:creationId xmlns:a16="http://schemas.microsoft.com/office/drawing/2014/main" id="{7DD29EF0-6B2A-4188-AF4C-07045668E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Text Box 95">
              <a:extLst>
                <a:ext uri="{FF2B5EF4-FFF2-40B4-BE49-F238E27FC236}">
                  <a16:creationId xmlns:a16="http://schemas.microsoft.com/office/drawing/2014/main" id="{F8EF5423-858D-4315-B4FA-80D85BF62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408"/>
              <a:ext cx="476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b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74" name="Line 96">
              <a:extLst>
                <a:ext uri="{FF2B5EF4-FFF2-40B4-BE49-F238E27FC236}">
                  <a16:creationId xmlns:a16="http://schemas.microsoft.com/office/drawing/2014/main" id="{F3637D70-8037-4E67-9F70-6601D879F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40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5" name="Text Box 97">
              <a:extLst>
                <a:ext uri="{FF2B5EF4-FFF2-40B4-BE49-F238E27FC236}">
                  <a16:creationId xmlns:a16="http://schemas.microsoft.com/office/drawing/2014/main" id="{15B8405A-4A2D-425E-8404-ACAC1F0D9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696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a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76" name="Line 98">
              <a:extLst>
                <a:ext uri="{FF2B5EF4-FFF2-40B4-BE49-F238E27FC236}">
                  <a16:creationId xmlns:a16="http://schemas.microsoft.com/office/drawing/2014/main" id="{809C3466-84F8-44D9-A81A-EF133D43B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6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7" name="Text Box 99">
              <a:extLst>
                <a:ext uri="{FF2B5EF4-FFF2-40B4-BE49-F238E27FC236}">
                  <a16:creationId xmlns:a16="http://schemas.microsoft.com/office/drawing/2014/main" id="{4F18C595-163B-4886-99C1-DC9F71EDA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" y="3696"/>
              <a:ext cx="469" cy="22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u="none"/>
                <a:t>c</a:t>
              </a:r>
              <a:r>
                <a:rPr lang="en-US" altLang="en-US" sz="1600"/>
                <a:t>         </a:t>
              </a:r>
            </a:p>
          </p:txBody>
        </p:sp>
        <p:sp>
          <p:nvSpPr>
            <p:cNvPr id="8278" name="Line 100">
              <a:extLst>
                <a:ext uri="{FF2B5EF4-FFF2-40B4-BE49-F238E27FC236}">
                  <a16:creationId xmlns:a16="http://schemas.microsoft.com/office/drawing/2014/main" id="{65A224F4-534D-4EE2-AF77-2C8F234FC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6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9" name="Line 101">
              <a:extLst>
                <a:ext uri="{FF2B5EF4-FFF2-40B4-BE49-F238E27FC236}">
                  <a16:creationId xmlns:a16="http://schemas.microsoft.com/office/drawing/2014/main" id="{96AD22B4-A8C8-464D-B6B3-6B728FD58B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26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0" name="Line 102">
              <a:extLst>
                <a:ext uri="{FF2B5EF4-FFF2-40B4-BE49-F238E27FC236}">
                  <a16:creationId xmlns:a16="http://schemas.microsoft.com/office/drawing/2014/main" id="{9492C547-E582-4189-A9F7-FDD205A034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50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1" name="Line 105">
              <a:extLst>
                <a:ext uri="{FF2B5EF4-FFF2-40B4-BE49-F238E27FC236}">
                  <a16:creationId xmlns:a16="http://schemas.microsoft.com/office/drawing/2014/main" id="{C2C50F62-F0C3-4FCB-94FC-68A15EC4CF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50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2" name="Line 106">
              <a:extLst>
                <a:ext uri="{FF2B5EF4-FFF2-40B4-BE49-F238E27FC236}">
                  <a16:creationId xmlns:a16="http://schemas.microsoft.com/office/drawing/2014/main" id="{43454A66-E218-4268-81EA-B0AD2213D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3" name="Line 107">
              <a:extLst>
                <a:ext uri="{FF2B5EF4-FFF2-40B4-BE49-F238E27FC236}">
                  <a16:creationId xmlns:a16="http://schemas.microsoft.com/office/drawing/2014/main" id="{BA5CF27B-EA70-4631-B0D2-E677D6B26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316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4" name="Line 108">
              <a:extLst>
                <a:ext uri="{FF2B5EF4-FFF2-40B4-BE49-F238E27FC236}">
                  <a16:creationId xmlns:a16="http://schemas.microsoft.com/office/drawing/2014/main" id="{9105FA52-C56F-4647-88A2-57A5B86F43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744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5" name="Line 109">
              <a:extLst>
                <a:ext uri="{FF2B5EF4-FFF2-40B4-BE49-F238E27FC236}">
                  <a16:creationId xmlns:a16="http://schemas.microsoft.com/office/drawing/2014/main" id="{E56311B2-C506-4E81-B8FA-C2D9FC0186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79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4" name="Text Box 111">
            <a:extLst>
              <a:ext uri="{FF2B5EF4-FFF2-40B4-BE49-F238E27FC236}">
                <a16:creationId xmlns:a16="http://schemas.microsoft.com/office/drawing/2014/main" id="{0BB202A0-17D8-44D5-94B6-52259CCBF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3352800"/>
            <a:ext cx="42433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none">
                <a:solidFill>
                  <a:srgbClr val="CC3300"/>
                </a:solidFill>
              </a:rPr>
              <a:t>If weighted, store weights also in adjacency lists.</a:t>
            </a:r>
          </a:p>
        </p:txBody>
      </p:sp>
      <p:sp>
        <p:nvSpPr>
          <p:cNvPr id="8235" name="Text Box 112">
            <a:extLst>
              <a:ext uri="{FF2B5EF4-FFF2-40B4-BE49-F238E27FC236}">
                <a16:creationId xmlns:a16="http://schemas.microsoft.com/office/drawing/2014/main" id="{159FF2BE-55CE-4BE4-A799-0ABA6239F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667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C1D175-6A81-4BEA-ACFD-352BA9C15C5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2C4060AA-946B-F7F9-4D9F-E7934572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5161C2F7-64AB-E182-A95B-87FEAB4A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DD67481C-BB72-4E8C-892B-D83660D21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</a:t>
            </a:r>
            <a:endParaRPr lang="en-US" altLang="en-US" dirty="0"/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120C85E3-6C95-47E3-B64D-798456806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344091"/>
            <a:ext cx="8134350" cy="474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A graph is a </a:t>
            </a:r>
            <a:r>
              <a:rPr lang="en-US" altLang="en-US" dirty="0">
                <a:solidFill>
                  <a:srgbClr val="FF0000"/>
                </a:solidFill>
              </a:rPr>
              <a:t>non-empty</a:t>
            </a:r>
            <a:r>
              <a:rPr lang="en-US" altLang="en-US" dirty="0"/>
              <a:t> set of points called </a:t>
            </a:r>
            <a:r>
              <a:rPr lang="en-US" altLang="en-US" dirty="0">
                <a:solidFill>
                  <a:srgbClr val="FF0000"/>
                </a:solidFill>
              </a:rPr>
              <a:t>vertices</a:t>
            </a:r>
            <a:r>
              <a:rPr lang="en-US" altLang="en-US" dirty="0"/>
              <a:t> and a set of line segments joining pairs of vertices called </a:t>
            </a:r>
            <a:r>
              <a:rPr lang="en-US" altLang="en-US" dirty="0">
                <a:solidFill>
                  <a:srgbClr val="FF0000"/>
                </a:solidFill>
              </a:rPr>
              <a:t>edges</a:t>
            </a:r>
            <a:r>
              <a:rPr lang="en-US" altLang="en-US" dirty="0"/>
              <a:t>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14DFB-C829-4034-9776-ECC8465E0E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308B85-C605-45F6-8C85-B13854675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753" y="3048000"/>
            <a:ext cx="3404346" cy="2870907"/>
          </a:xfrm>
          <a:prstGeom prst="rect">
            <a:avLst/>
          </a:prstGeom>
        </p:spPr>
      </p:pic>
      <p:sp>
        <p:nvSpPr>
          <p:cNvPr id="16" name="Rectangle 3">
            <a:extLst>
              <a:ext uri="{FF2B5EF4-FFF2-40B4-BE49-F238E27FC236}">
                <a16:creationId xmlns:a16="http://schemas.microsoft.com/office/drawing/2014/main" id="{7584CAA6-0C03-4A16-9FB0-57AA47F74DF1}"/>
              </a:ext>
            </a:extLst>
          </p:cNvPr>
          <p:cNvSpPr txBox="1">
            <a:spLocks noChangeArrowheads="1"/>
          </p:cNvSpPr>
          <p:nvPr/>
        </p:nvSpPr>
        <p:spPr>
          <a:xfrm>
            <a:off x="504825" y="2915421"/>
            <a:ext cx="4497852" cy="3578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i="0" dirty="0"/>
              <a:t>Formally, a graph G consists of </a:t>
            </a:r>
            <a:r>
              <a:rPr lang="en-US" altLang="en-US" i="0" dirty="0">
                <a:solidFill>
                  <a:srgbClr val="FF0000"/>
                </a:solidFill>
              </a:rPr>
              <a:t>two finite sets</a:t>
            </a:r>
            <a:r>
              <a:rPr lang="en-US" altLang="en-US" i="0" dirty="0"/>
              <a:t>:</a:t>
            </a:r>
          </a:p>
          <a:p>
            <a:pPr marL="1028700" lvl="1" indent="-571500" fontAlgn="auto">
              <a:spcAft>
                <a:spcPts val="0"/>
              </a:spcAft>
              <a:buFont typeface="+mj-lt"/>
              <a:buAutoNum type="romanLcPeriod"/>
            </a:pPr>
            <a:r>
              <a:rPr lang="en-US" altLang="en-US" i="0" dirty="0"/>
              <a:t>A </a:t>
            </a:r>
            <a:r>
              <a:rPr lang="en-US" altLang="en-US" i="0" dirty="0">
                <a:solidFill>
                  <a:srgbClr val="FF0000"/>
                </a:solidFill>
              </a:rPr>
              <a:t>set V=V(G) </a:t>
            </a:r>
            <a:r>
              <a:rPr lang="en-US" altLang="en-US" i="0" dirty="0"/>
              <a:t>of vertices (or points or nodes)</a:t>
            </a:r>
          </a:p>
          <a:p>
            <a:pPr marL="1028700" lvl="1" indent="-571500" fontAlgn="auto">
              <a:spcAft>
                <a:spcPts val="0"/>
              </a:spcAft>
              <a:buFont typeface="+mj-lt"/>
              <a:buAutoNum type="romanLcPeriod"/>
            </a:pPr>
            <a:r>
              <a:rPr lang="en-US" altLang="en-US" i="0" dirty="0"/>
              <a:t>A set </a:t>
            </a:r>
            <a:r>
              <a:rPr lang="en-US" altLang="en-US" i="0" dirty="0">
                <a:solidFill>
                  <a:srgbClr val="FF0000"/>
                </a:solidFill>
              </a:rPr>
              <a:t>E=E(G) </a:t>
            </a:r>
            <a:r>
              <a:rPr lang="en-US" altLang="en-US" i="0" dirty="0"/>
              <a:t>of edges; where each edge corresponds to a pair of vertices.</a:t>
            </a:r>
          </a:p>
        </p:txBody>
      </p:sp>
    </p:spTree>
    <p:extLst>
      <p:ext uri="{BB962C8B-B14F-4D97-AF65-F5344CB8AC3E}">
        <p14:creationId xmlns:p14="http://schemas.microsoft.com/office/powerpoint/2010/main" val="137984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DD67481C-BB72-4E8C-892B-D83660D21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 definitions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120C85E3-6C95-47E3-B64D-798456806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46200"/>
            <a:ext cx="8134350" cy="11858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There are two kinds of graphs: </a:t>
            </a:r>
            <a:r>
              <a:rPr lang="en-US" altLang="en-US">
                <a:solidFill>
                  <a:schemeClr val="tx2"/>
                </a:solidFill>
              </a:rPr>
              <a:t>directed graphs</a:t>
            </a:r>
            <a:r>
              <a:rPr lang="en-US" altLang="en-US"/>
              <a:t> (sometimes called digraphs) and </a:t>
            </a:r>
            <a:r>
              <a:rPr lang="en-US" altLang="en-US">
                <a:solidFill>
                  <a:schemeClr val="tx2"/>
                </a:solidFill>
              </a:rPr>
              <a:t>undirected graphs</a:t>
            </a:r>
          </a:p>
          <a:p>
            <a:pPr lvl="1" eaLnBrk="1" hangingPunct="1"/>
            <a:endParaRPr lang="en-US" altLang="en-US"/>
          </a:p>
        </p:txBody>
      </p:sp>
      <p:grpSp>
        <p:nvGrpSpPr>
          <p:cNvPr id="1776644" name="Group 4">
            <a:extLst>
              <a:ext uri="{FF2B5EF4-FFF2-40B4-BE49-F238E27FC236}">
                <a16:creationId xmlns:a16="http://schemas.microsoft.com/office/drawing/2014/main" id="{7D25EFE2-6BED-40EC-B6BA-3C6EA7E645F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590800"/>
            <a:ext cx="3962400" cy="3373438"/>
            <a:chOff x="672" y="1776"/>
            <a:chExt cx="2736" cy="2222"/>
          </a:xfrm>
        </p:grpSpPr>
        <p:sp>
          <p:nvSpPr>
            <p:cNvPr id="4118" name="AutoShape 5">
              <a:extLst>
                <a:ext uri="{FF2B5EF4-FFF2-40B4-BE49-F238E27FC236}">
                  <a16:creationId xmlns:a16="http://schemas.microsoft.com/office/drawing/2014/main" id="{3373EAC4-FE87-41D1-8EBF-498185F22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869"/>
              <a:ext cx="1007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Birmingham</a:t>
              </a:r>
            </a:p>
          </p:txBody>
        </p:sp>
        <p:sp>
          <p:nvSpPr>
            <p:cNvPr id="4119" name="AutoShape 6">
              <a:extLst>
                <a:ext uri="{FF2B5EF4-FFF2-40B4-BE49-F238E27FC236}">
                  <a16:creationId xmlns:a16="http://schemas.microsoft.com/office/drawing/2014/main" id="{466A22C1-C0F6-45F3-A2AA-04781AFD1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872"/>
              <a:ext cx="720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Rugby</a:t>
              </a:r>
            </a:p>
          </p:txBody>
        </p:sp>
        <p:sp>
          <p:nvSpPr>
            <p:cNvPr id="4120" name="AutoShape 7">
              <a:extLst>
                <a:ext uri="{FF2B5EF4-FFF2-40B4-BE49-F238E27FC236}">
                  <a16:creationId xmlns:a16="http://schemas.microsoft.com/office/drawing/2014/main" id="{B9D09DB3-9C9B-4236-A358-771DAB6B0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93"/>
              <a:ext cx="719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London</a:t>
              </a:r>
            </a:p>
          </p:txBody>
        </p:sp>
        <p:sp>
          <p:nvSpPr>
            <p:cNvPr id="4121" name="AutoShape 8">
              <a:extLst>
                <a:ext uri="{FF2B5EF4-FFF2-40B4-BE49-F238E27FC236}">
                  <a16:creationId xmlns:a16="http://schemas.microsoft.com/office/drawing/2014/main" id="{4F2F97B3-4AD9-4ACF-85FC-55ABC3CE0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2349"/>
              <a:ext cx="1007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Cambridge</a:t>
              </a:r>
            </a:p>
          </p:txBody>
        </p:sp>
        <p:sp>
          <p:nvSpPr>
            <p:cNvPr id="4122" name="AutoShape 9">
              <a:extLst>
                <a:ext uri="{FF2B5EF4-FFF2-40B4-BE49-F238E27FC236}">
                  <a16:creationId xmlns:a16="http://schemas.microsoft.com/office/drawing/2014/main" id="{2620D2AE-E60A-4CB2-98AD-73F6D3ECA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925"/>
              <a:ext cx="672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Bristol</a:t>
              </a:r>
            </a:p>
          </p:txBody>
        </p:sp>
        <p:sp>
          <p:nvSpPr>
            <p:cNvPr id="4123" name="AutoShape 10">
              <a:extLst>
                <a:ext uri="{FF2B5EF4-FFF2-40B4-BE49-F238E27FC236}">
                  <a16:creationId xmlns:a16="http://schemas.microsoft.com/office/drawing/2014/main" id="{01742E9C-2D46-4A66-B733-A1555D19B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357"/>
              <a:ext cx="1200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Southhampton</a:t>
              </a:r>
            </a:p>
          </p:txBody>
        </p:sp>
        <p:sp>
          <p:nvSpPr>
            <p:cNvPr id="4124" name="AutoShape 11">
              <a:extLst>
                <a:ext uri="{FF2B5EF4-FFF2-40B4-BE49-F238E27FC236}">
                  <a16:creationId xmlns:a16="http://schemas.microsoft.com/office/drawing/2014/main" id="{0EBD4509-D73C-407D-851C-A178E6E7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877"/>
              <a:ext cx="720" cy="19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Dover</a:t>
              </a:r>
            </a:p>
          </p:txBody>
        </p:sp>
        <p:sp>
          <p:nvSpPr>
            <p:cNvPr id="4125" name="Line 12">
              <a:extLst>
                <a:ext uri="{FF2B5EF4-FFF2-40B4-BE49-F238E27FC236}">
                  <a16:creationId xmlns:a16="http://schemas.microsoft.com/office/drawing/2014/main" id="{B7E7823B-C3EE-4815-A6A9-47C87D99D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0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6" name="Line 13">
              <a:extLst>
                <a:ext uri="{FF2B5EF4-FFF2-40B4-BE49-F238E27FC236}">
                  <a16:creationId xmlns:a16="http://schemas.microsoft.com/office/drawing/2014/main" id="{551F9725-0629-408D-B492-E1F51C29FE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6" y="2064"/>
              <a:ext cx="384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7" name="Line 14">
              <a:extLst>
                <a:ext uri="{FF2B5EF4-FFF2-40B4-BE49-F238E27FC236}">
                  <a16:creationId xmlns:a16="http://schemas.microsoft.com/office/drawing/2014/main" id="{45FCB305-F59A-411B-868D-D1A3C6BC13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2064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8" name="Line 15">
              <a:extLst>
                <a:ext uri="{FF2B5EF4-FFF2-40B4-BE49-F238E27FC236}">
                  <a16:creationId xmlns:a16="http://schemas.microsoft.com/office/drawing/2014/main" id="{7BA4FC94-0082-47FF-AE68-4D25101486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6" y="2400"/>
              <a:ext cx="38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9" name="Line 16">
              <a:extLst>
                <a:ext uri="{FF2B5EF4-FFF2-40B4-BE49-F238E27FC236}">
                  <a16:creationId xmlns:a16="http://schemas.microsoft.com/office/drawing/2014/main" id="{6ED4A46C-7583-4CD2-8C68-7E5DFD79EB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688"/>
              <a:ext cx="67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0" name="Line 17">
              <a:extLst>
                <a:ext uri="{FF2B5EF4-FFF2-40B4-BE49-F238E27FC236}">
                  <a16:creationId xmlns:a16="http://schemas.microsoft.com/office/drawing/2014/main" id="{643CC550-CC1F-46E3-8445-3D05A0388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688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1" name="Line 18">
              <a:extLst>
                <a:ext uri="{FF2B5EF4-FFF2-40B4-BE49-F238E27FC236}">
                  <a16:creationId xmlns:a16="http://schemas.microsoft.com/office/drawing/2014/main" id="{CB4F7F4B-6F1B-4D41-8E6A-62683A66EF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2688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2" name="Text Box 19">
              <a:extLst>
                <a:ext uri="{FF2B5EF4-FFF2-40B4-BE49-F238E27FC236}">
                  <a16:creationId xmlns:a16="http://schemas.microsoft.com/office/drawing/2014/main" id="{6960D690-3D1E-4269-AF64-C43EC13BA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776"/>
              <a:ext cx="287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60</a:t>
              </a:r>
            </a:p>
          </p:txBody>
        </p:sp>
        <p:sp>
          <p:nvSpPr>
            <p:cNvPr id="4133" name="Line 20">
              <a:extLst>
                <a:ext uri="{FF2B5EF4-FFF2-40B4-BE49-F238E27FC236}">
                  <a16:creationId xmlns:a16="http://schemas.microsoft.com/office/drawing/2014/main" id="{12F9D7E8-CDB2-4ADD-9596-7C4DC6E04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9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4" name="Text Box 21">
              <a:extLst>
                <a:ext uri="{FF2B5EF4-FFF2-40B4-BE49-F238E27FC236}">
                  <a16:creationId xmlns:a16="http://schemas.microsoft.com/office/drawing/2014/main" id="{3406079E-90AA-4217-AB17-83D3BD9C15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400"/>
              <a:ext cx="384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140</a:t>
              </a:r>
            </a:p>
          </p:txBody>
        </p:sp>
        <p:sp>
          <p:nvSpPr>
            <p:cNvPr id="4135" name="Text Box 22">
              <a:extLst>
                <a:ext uri="{FF2B5EF4-FFF2-40B4-BE49-F238E27FC236}">
                  <a16:creationId xmlns:a16="http://schemas.microsoft.com/office/drawing/2014/main" id="{1DE5CC99-64FB-418F-90CF-9DFC55861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256"/>
              <a:ext cx="384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190</a:t>
              </a:r>
            </a:p>
          </p:txBody>
        </p:sp>
        <p:sp>
          <p:nvSpPr>
            <p:cNvPr id="4136" name="Text Box 23">
              <a:extLst>
                <a:ext uri="{FF2B5EF4-FFF2-40B4-BE49-F238E27FC236}">
                  <a16:creationId xmlns:a16="http://schemas.microsoft.com/office/drawing/2014/main" id="{6C7A68B5-ECE8-46C1-B0E1-921E800A7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640"/>
              <a:ext cx="384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190</a:t>
              </a:r>
            </a:p>
          </p:txBody>
        </p:sp>
        <p:sp>
          <p:nvSpPr>
            <p:cNvPr id="4137" name="Text Box 24">
              <a:extLst>
                <a:ext uri="{FF2B5EF4-FFF2-40B4-BE49-F238E27FC236}">
                  <a16:creationId xmlns:a16="http://schemas.microsoft.com/office/drawing/2014/main" id="{D689688C-1D80-4A70-9386-C4DFD79A9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112"/>
              <a:ext cx="383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150</a:t>
              </a:r>
            </a:p>
          </p:txBody>
        </p:sp>
        <p:sp>
          <p:nvSpPr>
            <p:cNvPr id="4138" name="Text Box 25">
              <a:extLst>
                <a:ext uri="{FF2B5EF4-FFF2-40B4-BE49-F238E27FC236}">
                  <a16:creationId xmlns:a16="http://schemas.microsoft.com/office/drawing/2014/main" id="{09EECDBC-0C46-4FC9-A53D-3E0B6FF804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256"/>
              <a:ext cx="384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100</a:t>
              </a:r>
            </a:p>
          </p:txBody>
        </p:sp>
        <p:sp>
          <p:nvSpPr>
            <p:cNvPr id="4139" name="Text Box 26">
              <a:extLst>
                <a:ext uri="{FF2B5EF4-FFF2-40B4-BE49-F238E27FC236}">
                  <a16:creationId xmlns:a16="http://schemas.microsoft.com/office/drawing/2014/main" id="{F3F8F5AA-1983-4A68-B643-DF6F1F5D6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9" y="2592"/>
              <a:ext cx="385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120</a:t>
              </a:r>
            </a:p>
          </p:txBody>
        </p:sp>
        <p:sp>
          <p:nvSpPr>
            <p:cNvPr id="4140" name="Text Box 27">
              <a:extLst>
                <a:ext uri="{FF2B5EF4-FFF2-40B4-BE49-F238E27FC236}">
                  <a16:creationId xmlns:a16="http://schemas.microsoft.com/office/drawing/2014/main" id="{916F8546-3025-48B3-92D1-5F6032AB6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909"/>
              <a:ext cx="384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110</a:t>
              </a:r>
            </a:p>
          </p:txBody>
        </p:sp>
        <p:sp>
          <p:nvSpPr>
            <p:cNvPr id="4141" name="Text Box 28">
              <a:extLst>
                <a:ext uri="{FF2B5EF4-FFF2-40B4-BE49-F238E27FC236}">
                  <a16:creationId xmlns:a16="http://schemas.microsoft.com/office/drawing/2014/main" id="{1664AE45-2EEF-4908-9299-B2B4216F5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97"/>
              <a:ext cx="1920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An undirected graph</a:t>
              </a:r>
            </a:p>
          </p:txBody>
        </p:sp>
      </p:grpSp>
      <p:grpSp>
        <p:nvGrpSpPr>
          <p:cNvPr id="1776669" name="Group 29">
            <a:extLst>
              <a:ext uri="{FF2B5EF4-FFF2-40B4-BE49-F238E27FC236}">
                <a16:creationId xmlns:a16="http://schemas.microsoft.com/office/drawing/2014/main" id="{4BC39E80-247B-45F9-87EC-59179DE97B78}"/>
              </a:ext>
            </a:extLst>
          </p:cNvPr>
          <p:cNvGrpSpPr>
            <a:grpSpLocks/>
          </p:cNvGrpSpPr>
          <p:nvPr/>
        </p:nvGrpSpPr>
        <p:grpSpPr bwMode="auto">
          <a:xfrm>
            <a:off x="1220788" y="2603500"/>
            <a:ext cx="2667000" cy="3375025"/>
            <a:chOff x="336" y="1680"/>
            <a:chExt cx="1872" cy="2331"/>
          </a:xfrm>
        </p:grpSpPr>
        <p:sp>
          <p:nvSpPr>
            <p:cNvPr id="4105" name="AutoShape 30">
              <a:extLst>
                <a:ext uri="{FF2B5EF4-FFF2-40B4-BE49-F238E27FC236}">
                  <a16:creationId xmlns:a16="http://schemas.microsoft.com/office/drawing/2014/main" id="{E8B6F12E-87A5-4F19-AC1F-F3EBFE66D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680"/>
              <a:ext cx="480" cy="192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start</a:t>
              </a:r>
            </a:p>
          </p:txBody>
        </p:sp>
        <p:sp>
          <p:nvSpPr>
            <p:cNvPr id="4106" name="AutoShape 31">
              <a:extLst>
                <a:ext uri="{FF2B5EF4-FFF2-40B4-BE49-F238E27FC236}">
                  <a16:creationId xmlns:a16="http://schemas.microsoft.com/office/drawing/2014/main" id="{3E7627C5-52BF-4D27-8321-896C54DD8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064"/>
              <a:ext cx="816" cy="384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fill pan</a:t>
              </a:r>
              <a:br>
                <a:rPr lang="en-US" altLang="en-US" sz="1400">
                  <a:latin typeface="Verdana" panose="020B0604030504040204" pitchFamily="34" charset="0"/>
                </a:rPr>
              </a:br>
              <a:r>
                <a:rPr lang="en-US" altLang="en-US" sz="1400">
                  <a:latin typeface="Verdana" panose="020B0604030504040204" pitchFamily="34" charset="0"/>
                </a:rPr>
                <a:t>with water</a:t>
              </a:r>
            </a:p>
          </p:txBody>
        </p:sp>
        <p:sp>
          <p:nvSpPr>
            <p:cNvPr id="4107" name="AutoShape 32">
              <a:extLst>
                <a:ext uri="{FF2B5EF4-FFF2-40B4-BE49-F238E27FC236}">
                  <a16:creationId xmlns:a16="http://schemas.microsoft.com/office/drawing/2014/main" id="{B2FAD513-00A2-4DEC-97B8-4263AE2D4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064"/>
              <a:ext cx="864" cy="384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take egg</a:t>
              </a:r>
              <a:br>
                <a:rPr lang="en-US" altLang="en-US" sz="1400">
                  <a:latin typeface="Verdana" panose="020B0604030504040204" pitchFamily="34" charset="0"/>
                </a:rPr>
              </a:br>
              <a:r>
                <a:rPr lang="en-US" altLang="en-US" sz="1400">
                  <a:latin typeface="Verdana" panose="020B0604030504040204" pitchFamily="34" charset="0"/>
                </a:rPr>
                <a:t>from fridge</a:t>
              </a:r>
            </a:p>
          </p:txBody>
        </p:sp>
        <p:sp>
          <p:nvSpPr>
            <p:cNvPr id="4108" name="AutoShape 33">
              <a:extLst>
                <a:ext uri="{FF2B5EF4-FFF2-40B4-BE49-F238E27FC236}">
                  <a16:creationId xmlns:a16="http://schemas.microsoft.com/office/drawing/2014/main" id="{2A49E0FD-168D-4E5D-B3E3-129680326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768" cy="384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break egg</a:t>
              </a:r>
              <a:br>
                <a:rPr lang="en-US" altLang="en-US" sz="1400">
                  <a:latin typeface="Verdana" panose="020B0604030504040204" pitchFamily="34" charset="0"/>
                </a:rPr>
              </a:br>
              <a:r>
                <a:rPr lang="en-US" altLang="en-US" sz="1400">
                  <a:latin typeface="Verdana" panose="020B0604030504040204" pitchFamily="34" charset="0"/>
                </a:rPr>
                <a:t>into pan</a:t>
              </a:r>
            </a:p>
          </p:txBody>
        </p:sp>
        <p:sp>
          <p:nvSpPr>
            <p:cNvPr id="4109" name="AutoShape 34">
              <a:extLst>
                <a:ext uri="{FF2B5EF4-FFF2-40B4-BE49-F238E27FC236}">
                  <a16:creationId xmlns:a16="http://schemas.microsoft.com/office/drawing/2014/main" id="{9D4BA904-7A44-4CA6-97B4-9435CA32C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216"/>
              <a:ext cx="624" cy="384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boil</a:t>
              </a:r>
              <a:br>
                <a:rPr lang="en-US" altLang="en-US" sz="1400">
                  <a:latin typeface="Verdana" panose="020B0604030504040204" pitchFamily="34" charset="0"/>
                </a:rPr>
              </a:br>
              <a:r>
                <a:rPr lang="en-US" altLang="en-US" sz="1400">
                  <a:latin typeface="Verdana" panose="020B0604030504040204" pitchFamily="34" charset="0"/>
                </a:rPr>
                <a:t>water</a:t>
              </a:r>
            </a:p>
          </p:txBody>
        </p:sp>
        <p:sp>
          <p:nvSpPr>
            <p:cNvPr id="4110" name="AutoShape 35">
              <a:extLst>
                <a:ext uri="{FF2B5EF4-FFF2-40B4-BE49-F238E27FC236}">
                  <a16:creationId xmlns:a16="http://schemas.microsoft.com/office/drawing/2014/main" id="{3E2A1830-A7A6-480D-987C-2CB605363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640"/>
              <a:ext cx="816" cy="384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Verdana" panose="020B0604030504040204" pitchFamily="34" charset="0"/>
                </a:rPr>
                <a:t>add salt</a:t>
              </a:r>
              <a:br>
                <a:rPr lang="en-US" altLang="en-US" sz="1400">
                  <a:latin typeface="Verdana" panose="020B0604030504040204" pitchFamily="34" charset="0"/>
                </a:rPr>
              </a:br>
              <a:r>
                <a:rPr lang="en-US" altLang="en-US" sz="1400">
                  <a:latin typeface="Verdana" panose="020B0604030504040204" pitchFamily="34" charset="0"/>
                </a:rPr>
                <a:t>to water</a:t>
              </a:r>
            </a:p>
          </p:txBody>
        </p:sp>
        <p:sp>
          <p:nvSpPr>
            <p:cNvPr id="4111" name="Text Box 36">
              <a:extLst>
                <a:ext uri="{FF2B5EF4-FFF2-40B4-BE49-F238E27FC236}">
                  <a16:creationId xmlns:a16="http://schemas.microsoft.com/office/drawing/2014/main" id="{BC664EF0-73A0-4A0E-915A-3D8880CFAF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95"/>
              <a:ext cx="1632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 directed graph</a:t>
              </a:r>
            </a:p>
          </p:txBody>
        </p:sp>
        <p:sp>
          <p:nvSpPr>
            <p:cNvPr id="4112" name="Line 37">
              <a:extLst>
                <a:ext uri="{FF2B5EF4-FFF2-40B4-BE49-F238E27FC236}">
                  <a16:creationId xmlns:a16="http://schemas.microsoft.com/office/drawing/2014/main" id="{233753A6-D71C-4989-9832-4070A3949E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1872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3" name="Line 38">
              <a:extLst>
                <a:ext uri="{FF2B5EF4-FFF2-40B4-BE49-F238E27FC236}">
                  <a16:creationId xmlns:a16="http://schemas.microsoft.com/office/drawing/2014/main" id="{94E40BDF-FCCB-4414-92C2-2D70A0E88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872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4" name="Line 39">
              <a:extLst>
                <a:ext uri="{FF2B5EF4-FFF2-40B4-BE49-F238E27FC236}">
                  <a16:creationId xmlns:a16="http://schemas.microsoft.com/office/drawing/2014/main" id="{CB1CEC9C-0D48-4B14-BE36-0E863FA9C3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44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5" name="Line 40">
              <a:extLst>
                <a:ext uri="{FF2B5EF4-FFF2-40B4-BE49-F238E27FC236}">
                  <a16:creationId xmlns:a16="http://schemas.microsoft.com/office/drawing/2014/main" id="{3B8B8708-8720-4FB6-B1CD-4CE8DE49B7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4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6" name="Line 41">
              <a:extLst>
                <a:ext uri="{FF2B5EF4-FFF2-40B4-BE49-F238E27FC236}">
                  <a16:creationId xmlns:a16="http://schemas.microsoft.com/office/drawing/2014/main" id="{47DCD3E3-2C03-4D19-820B-52363CEAA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3024"/>
              <a:ext cx="14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7" name="Line 42">
              <a:extLst>
                <a:ext uri="{FF2B5EF4-FFF2-40B4-BE49-F238E27FC236}">
                  <a16:creationId xmlns:a16="http://schemas.microsoft.com/office/drawing/2014/main" id="{E158D8BF-390C-40F1-A4FF-C46EAC4849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14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14DFB-C829-4034-9776-ECC8465E0E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7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1B28A96B-2279-4A06-9895-81A308BF6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79148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/>
              <a:t>Graph terminology I</a:t>
            </a:r>
          </a:p>
        </p:txBody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C83FF3A7-72AE-4754-B30E-C11EBE7DA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1185863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graph</a:t>
            </a:r>
            <a:r>
              <a:rPr lang="en-US" altLang="en-US" sz="2400"/>
              <a:t> is a collection of </a:t>
            </a:r>
            <a:r>
              <a:rPr lang="en-US" altLang="en-US" sz="2400">
                <a:solidFill>
                  <a:schemeClr val="tx2"/>
                </a:solidFill>
              </a:rPr>
              <a:t>nodes</a:t>
            </a:r>
            <a:r>
              <a:rPr lang="en-US" altLang="en-US" sz="2400"/>
              <a:t> (or </a:t>
            </a:r>
            <a:r>
              <a:rPr lang="en-US" altLang="en-US" sz="2400">
                <a:solidFill>
                  <a:schemeClr val="tx2"/>
                </a:solidFill>
              </a:rPr>
              <a:t>vertices</a:t>
            </a:r>
            <a:r>
              <a:rPr lang="en-US" altLang="en-US" sz="2400"/>
              <a:t>, singular is </a:t>
            </a:r>
            <a:r>
              <a:rPr lang="en-US" altLang="en-US" sz="2400">
                <a:solidFill>
                  <a:schemeClr val="tx2"/>
                </a:solidFill>
              </a:rPr>
              <a:t>vertex</a:t>
            </a:r>
            <a:r>
              <a:rPr lang="en-US" altLang="en-US" sz="2400"/>
              <a:t>) and </a:t>
            </a:r>
            <a:r>
              <a:rPr lang="en-US" altLang="en-US" sz="2400">
                <a:solidFill>
                  <a:schemeClr val="tx2"/>
                </a:solidFill>
              </a:rPr>
              <a:t>edges</a:t>
            </a:r>
            <a:r>
              <a:rPr lang="en-US" altLang="en-US" sz="2400"/>
              <a:t> (or </a:t>
            </a:r>
            <a:r>
              <a:rPr lang="en-US" altLang="en-US" sz="2400">
                <a:solidFill>
                  <a:schemeClr val="tx2"/>
                </a:solidFill>
              </a:rPr>
              <a:t>arcs</a:t>
            </a:r>
            <a:r>
              <a:rPr lang="en-US" altLang="en-US" sz="2400"/>
              <a:t>)</a:t>
            </a:r>
          </a:p>
          <a:p>
            <a:pPr lvl="1" eaLnBrk="1" hangingPunct="1"/>
            <a:r>
              <a:rPr lang="en-US" altLang="en-US" sz="2000"/>
              <a:t>Each node contains an </a:t>
            </a:r>
            <a:r>
              <a:rPr lang="en-US" altLang="en-US" sz="2000">
                <a:solidFill>
                  <a:schemeClr val="tx2"/>
                </a:solidFill>
              </a:rPr>
              <a:t>element</a:t>
            </a:r>
          </a:p>
          <a:p>
            <a:pPr lvl="1" eaLnBrk="1" hangingPunct="1"/>
            <a:r>
              <a:rPr lang="en-US" altLang="en-US" sz="2000"/>
              <a:t>Each edge connects two nodes together (or possibly the same node to itself) and may contain an </a:t>
            </a:r>
            <a:r>
              <a:rPr lang="en-US" altLang="en-US" sz="2000">
                <a:solidFill>
                  <a:schemeClr val="tx2"/>
                </a:solidFill>
              </a:rPr>
              <a:t>edge attribute</a:t>
            </a:r>
          </a:p>
          <a:p>
            <a:pPr eaLnBrk="1" hangingPunct="1"/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directed graph</a:t>
            </a:r>
            <a:r>
              <a:rPr lang="en-US" altLang="en-US" sz="2400"/>
              <a:t> is one in which the edges have a direction</a:t>
            </a:r>
          </a:p>
          <a:p>
            <a:pPr eaLnBrk="1" hangingPunct="1"/>
            <a:r>
              <a:rPr lang="en-US" altLang="en-US" sz="2400"/>
              <a:t>An </a:t>
            </a:r>
            <a:r>
              <a:rPr lang="en-US" altLang="en-US" sz="2400">
                <a:solidFill>
                  <a:schemeClr val="tx2"/>
                </a:solidFill>
              </a:rPr>
              <a:t>undirected graph</a:t>
            </a:r>
            <a:r>
              <a:rPr lang="en-US" altLang="en-US" sz="2400"/>
              <a:t> is one in which the edges do not have a direction</a:t>
            </a:r>
          </a:p>
          <a:p>
            <a:pPr lvl="1" eaLnBrk="1" hangingPunct="1"/>
            <a:r>
              <a:rPr lang="en-US" altLang="en-US" sz="2000"/>
              <a:t>Note: Whether a graph is directed or undirected is a </a:t>
            </a:r>
            <a:r>
              <a:rPr lang="en-US" altLang="en-US" sz="2000" i="1"/>
              <a:t>logical</a:t>
            </a:r>
            <a:r>
              <a:rPr lang="en-US" altLang="en-US" sz="2000"/>
              <a:t> distinction—it describes how we think about the graph</a:t>
            </a:r>
          </a:p>
          <a:p>
            <a:pPr lvl="1" eaLnBrk="1" hangingPunct="1"/>
            <a:r>
              <a:rPr lang="en-US" altLang="en-US" sz="2000"/>
              <a:t>Depending on the </a:t>
            </a:r>
            <a:r>
              <a:rPr lang="en-US" altLang="en-US" sz="2000" i="1"/>
              <a:t>implementation,</a:t>
            </a:r>
            <a:r>
              <a:rPr lang="en-US" altLang="en-US" sz="2000"/>
              <a:t> we may or may not be able to follow a directed edge in the “backwards”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FC78E-C7BB-4D76-9406-781F0AF880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>
            <a:extLst>
              <a:ext uri="{FF2B5EF4-FFF2-40B4-BE49-F238E27FC236}">
                <a16:creationId xmlns:a16="http://schemas.microsoft.com/office/drawing/2014/main" id="{7183A754-C38F-4280-BF10-2D25AB93A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 terminology II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1FDA1504-526C-4894-996E-46EAD1ED5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/>
              <a:t>The </a:t>
            </a:r>
            <a:r>
              <a:rPr lang="en-US" altLang="en-US" sz="2400">
                <a:solidFill>
                  <a:schemeClr val="tx2"/>
                </a:solidFill>
              </a:rPr>
              <a:t>size</a:t>
            </a:r>
            <a:r>
              <a:rPr lang="en-US" altLang="en-US" sz="2400"/>
              <a:t> of a graph is the number of </a:t>
            </a:r>
            <a:r>
              <a:rPr lang="en-US" altLang="en-US" sz="2400" i="1"/>
              <a:t>nodes</a:t>
            </a:r>
            <a:r>
              <a:rPr lang="en-US" altLang="en-US" sz="2400"/>
              <a:t> in it</a:t>
            </a:r>
          </a:p>
          <a:p>
            <a:pPr eaLnBrk="1" hangingPunct="1"/>
            <a:r>
              <a:rPr lang="en-US" altLang="en-US" sz="2400"/>
              <a:t>The </a:t>
            </a:r>
            <a:r>
              <a:rPr lang="en-US" altLang="en-US" sz="2400">
                <a:solidFill>
                  <a:schemeClr val="tx2"/>
                </a:solidFill>
              </a:rPr>
              <a:t>empty graph</a:t>
            </a:r>
            <a:r>
              <a:rPr lang="en-US" altLang="en-US" sz="2400"/>
              <a:t> has size zero (no nodes)</a:t>
            </a:r>
          </a:p>
          <a:p>
            <a:pPr eaLnBrk="1" hangingPunct="1"/>
            <a:r>
              <a:rPr lang="en-US" altLang="en-US" sz="2400"/>
              <a:t>If two nodes are connected by an edge, they are </a:t>
            </a:r>
            <a:r>
              <a:rPr lang="en-US" altLang="en-US" sz="2400">
                <a:solidFill>
                  <a:schemeClr val="tx2"/>
                </a:solidFill>
              </a:rPr>
              <a:t>neighbors</a:t>
            </a:r>
            <a:r>
              <a:rPr lang="en-US" altLang="en-US" sz="2400"/>
              <a:t> (and the nodes are </a:t>
            </a:r>
            <a:r>
              <a:rPr lang="en-US" altLang="en-US" sz="2400">
                <a:solidFill>
                  <a:schemeClr val="tx2"/>
                </a:solidFill>
              </a:rPr>
              <a:t>adjacent </a:t>
            </a:r>
            <a:r>
              <a:rPr lang="en-US" altLang="en-US" sz="2400"/>
              <a:t>to each other)</a:t>
            </a:r>
          </a:p>
          <a:p>
            <a:pPr eaLnBrk="1" hangingPunct="1"/>
            <a:r>
              <a:rPr lang="en-US" altLang="en-US" sz="2400"/>
              <a:t>The </a:t>
            </a:r>
            <a:r>
              <a:rPr lang="en-US" altLang="en-US" sz="2400">
                <a:solidFill>
                  <a:schemeClr val="tx2"/>
                </a:solidFill>
              </a:rPr>
              <a:t>degree of a node</a:t>
            </a:r>
            <a:r>
              <a:rPr lang="en-US" altLang="en-US" sz="2400"/>
              <a:t> is the number of edges it has</a:t>
            </a:r>
          </a:p>
          <a:p>
            <a:pPr eaLnBrk="1" hangingPunct="1"/>
            <a:r>
              <a:rPr lang="en-US" altLang="en-US" sz="2400"/>
              <a:t>For directed graphs,</a:t>
            </a:r>
          </a:p>
          <a:p>
            <a:pPr lvl="1" eaLnBrk="1" hangingPunct="1"/>
            <a:r>
              <a:rPr lang="en-US" altLang="en-US" sz="2000"/>
              <a:t>If a directed edge goes from node S to node D, we call S the </a:t>
            </a:r>
            <a:r>
              <a:rPr lang="en-US" altLang="en-US" sz="2000">
                <a:solidFill>
                  <a:schemeClr val="tx2"/>
                </a:solidFill>
              </a:rPr>
              <a:t>source</a:t>
            </a:r>
            <a:r>
              <a:rPr lang="en-US" altLang="en-US" sz="2000"/>
              <a:t> and D the </a:t>
            </a:r>
            <a:r>
              <a:rPr lang="en-US" altLang="en-US" sz="2000">
                <a:solidFill>
                  <a:schemeClr val="tx2"/>
                </a:solidFill>
              </a:rPr>
              <a:t>destination</a:t>
            </a:r>
            <a:r>
              <a:rPr lang="en-US" altLang="en-US" sz="2000"/>
              <a:t> of the edge</a:t>
            </a:r>
          </a:p>
          <a:p>
            <a:pPr lvl="2" eaLnBrk="1" hangingPunct="1"/>
            <a:r>
              <a:rPr lang="en-US" altLang="en-US" sz="1800"/>
              <a:t>The edge is an </a:t>
            </a:r>
            <a:r>
              <a:rPr lang="en-US" altLang="en-US" sz="1800">
                <a:solidFill>
                  <a:schemeClr val="tx2"/>
                </a:solidFill>
              </a:rPr>
              <a:t>out-edge</a:t>
            </a:r>
            <a:r>
              <a:rPr lang="en-US" altLang="en-US" sz="1800"/>
              <a:t> of S and an </a:t>
            </a:r>
            <a:r>
              <a:rPr lang="en-US" altLang="en-US" sz="1800">
                <a:solidFill>
                  <a:schemeClr val="tx2"/>
                </a:solidFill>
              </a:rPr>
              <a:t>in-edge</a:t>
            </a:r>
            <a:r>
              <a:rPr lang="en-US" altLang="en-US" sz="1800"/>
              <a:t> of D</a:t>
            </a:r>
          </a:p>
          <a:p>
            <a:pPr lvl="2" eaLnBrk="1" hangingPunct="1"/>
            <a:r>
              <a:rPr lang="en-US" altLang="en-US" sz="1800"/>
              <a:t>S is a </a:t>
            </a:r>
            <a:r>
              <a:rPr lang="en-US" altLang="en-US" sz="1800">
                <a:solidFill>
                  <a:schemeClr val="tx2"/>
                </a:solidFill>
              </a:rPr>
              <a:t>predecessor</a:t>
            </a:r>
            <a:r>
              <a:rPr lang="en-US" altLang="en-US" sz="1800"/>
              <a:t> of D, and D is a </a:t>
            </a:r>
            <a:r>
              <a:rPr lang="en-US" altLang="en-US" sz="1800">
                <a:solidFill>
                  <a:schemeClr val="tx2"/>
                </a:solidFill>
              </a:rPr>
              <a:t>successor</a:t>
            </a:r>
            <a:r>
              <a:rPr lang="en-US" altLang="en-US" sz="1800"/>
              <a:t> of S</a:t>
            </a:r>
          </a:p>
          <a:p>
            <a:pPr lvl="1" eaLnBrk="1" hangingPunct="1"/>
            <a:r>
              <a:rPr lang="en-US" altLang="en-US" sz="2000"/>
              <a:t>The </a:t>
            </a:r>
            <a:r>
              <a:rPr lang="en-US" altLang="en-US" sz="2000">
                <a:solidFill>
                  <a:schemeClr val="tx2"/>
                </a:solidFill>
              </a:rPr>
              <a:t>in-degree</a:t>
            </a:r>
            <a:r>
              <a:rPr lang="en-US" altLang="en-US" sz="2000"/>
              <a:t> of a node is the number of in-edges it has</a:t>
            </a:r>
          </a:p>
          <a:p>
            <a:pPr lvl="1" eaLnBrk="1" hangingPunct="1"/>
            <a:r>
              <a:rPr lang="en-US" altLang="en-US" sz="2000"/>
              <a:t>The </a:t>
            </a:r>
            <a:r>
              <a:rPr lang="en-US" altLang="en-US" sz="2000">
                <a:solidFill>
                  <a:schemeClr val="tx2"/>
                </a:solidFill>
              </a:rPr>
              <a:t>out-degree</a:t>
            </a:r>
            <a:r>
              <a:rPr lang="en-US" altLang="en-US" sz="2000"/>
              <a:t> of a node is the number of out-edges it has</a:t>
            </a:r>
          </a:p>
          <a:p>
            <a:pPr lvl="1" eaLnBrk="1" hangingPunct="1"/>
            <a:endParaRPr lang="en-US" altLang="en-US" sz="2000"/>
          </a:p>
          <a:p>
            <a:pPr lvl="1" eaLnBrk="1" hangingPunct="1"/>
            <a:endParaRPr lang="en-US" alt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34484-1E58-40E3-B33F-20C017719B7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7FF43599-79ED-4219-98EC-8B21B0407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Graph terminology III</a:t>
            </a:r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E0DF2D4E-D956-4DCF-BC8B-C98D2C645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0" y="1371600"/>
            <a:ext cx="8458200" cy="4953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An undirected graph is </a:t>
            </a:r>
            <a:r>
              <a:rPr lang="en-US" altLang="en-US" sz="2400" dirty="0">
                <a:solidFill>
                  <a:schemeClr val="tx2"/>
                </a:solidFill>
              </a:rPr>
              <a:t>connected</a:t>
            </a:r>
            <a:r>
              <a:rPr lang="en-US" altLang="en-US" sz="2400" dirty="0"/>
              <a:t> if there is a path from every node to every other node</a:t>
            </a:r>
          </a:p>
          <a:p>
            <a:pPr eaLnBrk="1" hangingPunct="1"/>
            <a:r>
              <a:rPr lang="en-US" altLang="en-US" sz="2400" dirty="0"/>
              <a:t>A </a:t>
            </a:r>
            <a:r>
              <a:rPr lang="en-US" altLang="en-US" sz="2400" i="1" dirty="0"/>
              <a:t>directed graph</a:t>
            </a:r>
            <a:r>
              <a:rPr lang="en-US" altLang="en-US" sz="2400" dirty="0"/>
              <a:t> is </a:t>
            </a:r>
            <a:r>
              <a:rPr lang="en-US" altLang="en-US" sz="2400" dirty="0">
                <a:solidFill>
                  <a:schemeClr val="tx2"/>
                </a:solidFill>
              </a:rPr>
              <a:t>strongly connected</a:t>
            </a:r>
            <a:r>
              <a:rPr lang="en-US" altLang="en-US" sz="2400" dirty="0"/>
              <a:t> if there is a path from every node to every other node</a:t>
            </a:r>
          </a:p>
          <a:p>
            <a:pPr eaLnBrk="1" hangingPunct="1"/>
            <a:r>
              <a:rPr lang="en-US" altLang="en-US" sz="2400" dirty="0"/>
              <a:t>A directed graph is </a:t>
            </a:r>
            <a:r>
              <a:rPr lang="en-US" altLang="en-US" sz="2400" dirty="0">
                <a:solidFill>
                  <a:schemeClr val="tx2"/>
                </a:solidFill>
              </a:rPr>
              <a:t>weakly connected</a:t>
            </a:r>
            <a:r>
              <a:rPr lang="en-US" altLang="en-US" sz="2400" dirty="0"/>
              <a:t> if the underlying undirected graph is connected</a:t>
            </a:r>
          </a:p>
          <a:p>
            <a:pPr eaLnBrk="1" hangingPunct="1"/>
            <a:r>
              <a:rPr lang="en-US" altLang="en-US" sz="2400" dirty="0"/>
              <a:t>Node </a:t>
            </a:r>
            <a:r>
              <a:rPr lang="en-US" altLang="en-US" sz="2000" dirty="0">
                <a:solidFill>
                  <a:schemeClr val="accent2"/>
                </a:solidFill>
                <a:latin typeface="Verdana" panose="020B0604030504040204" pitchFamily="34" charset="0"/>
              </a:rPr>
              <a:t>X</a:t>
            </a:r>
            <a:r>
              <a:rPr lang="en-US" altLang="en-US" sz="2400" dirty="0"/>
              <a:t> is </a:t>
            </a:r>
            <a:r>
              <a:rPr lang="en-US" altLang="en-US" sz="2400" dirty="0">
                <a:solidFill>
                  <a:schemeClr val="tx2"/>
                </a:solidFill>
              </a:rPr>
              <a:t>reachable</a:t>
            </a:r>
            <a:r>
              <a:rPr lang="en-US" altLang="en-US" sz="2400" dirty="0"/>
              <a:t> from node </a:t>
            </a:r>
            <a:r>
              <a:rPr lang="en-US" altLang="en-US" sz="2000" dirty="0">
                <a:solidFill>
                  <a:schemeClr val="accent2"/>
                </a:solidFill>
                <a:latin typeface="Verdana" panose="020B0604030504040204" pitchFamily="34" charset="0"/>
              </a:rPr>
              <a:t>Y</a:t>
            </a:r>
            <a:r>
              <a:rPr lang="en-US" altLang="en-US" sz="2400" dirty="0"/>
              <a:t> if there is a path from </a:t>
            </a:r>
            <a:r>
              <a:rPr lang="en-US" altLang="en-US" sz="2000" dirty="0">
                <a:solidFill>
                  <a:schemeClr val="accent2"/>
                </a:solidFill>
                <a:latin typeface="Verdana" panose="020B0604030504040204" pitchFamily="34" charset="0"/>
              </a:rPr>
              <a:t>Y</a:t>
            </a:r>
            <a:r>
              <a:rPr lang="en-US" altLang="en-US" sz="2400" dirty="0"/>
              <a:t> to </a:t>
            </a:r>
            <a:r>
              <a:rPr lang="en-US" altLang="en-US" sz="2000" dirty="0">
                <a:solidFill>
                  <a:schemeClr val="accent2"/>
                </a:solidFill>
                <a:latin typeface="Verdana" panose="020B0604030504040204" pitchFamily="34" charset="0"/>
              </a:rPr>
              <a:t>X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2400" dirty="0"/>
              <a:t>A subset of the nodes of the graph is a </a:t>
            </a:r>
            <a:r>
              <a:rPr lang="en-US" altLang="en-US" sz="2400" dirty="0">
                <a:solidFill>
                  <a:schemeClr val="tx2"/>
                </a:solidFill>
              </a:rPr>
              <a:t>connected component</a:t>
            </a:r>
            <a:r>
              <a:rPr lang="en-US" altLang="en-US" sz="2400" dirty="0"/>
              <a:t> (or just a </a:t>
            </a:r>
            <a:r>
              <a:rPr lang="en-US" altLang="en-US" sz="2400" dirty="0">
                <a:solidFill>
                  <a:schemeClr val="tx2"/>
                </a:solidFill>
              </a:rPr>
              <a:t>component</a:t>
            </a:r>
            <a:r>
              <a:rPr lang="en-US" altLang="en-US" sz="2400" dirty="0"/>
              <a:t>) if there is a path from every node in the subset to every other node in the subset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503C4-6C33-4863-970A-54F9798B971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1363EBB8-31B1-4B63-B6BA-047585760B9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CF416EC6-D66C-4230-8C65-52C4428D4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</a:t>
            </a: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52F9D4B-1B4F-4002-BFF3-23D748E5CA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 G = (V, E)</a:t>
            </a:r>
          </a:p>
          <a:p>
            <a:pPr eaLnBrk="1" hangingPunct="1"/>
            <a:r>
              <a:rPr lang="en-US" altLang="en-US"/>
              <a:t>V: set of nodes</a:t>
            </a:r>
          </a:p>
          <a:p>
            <a:pPr eaLnBrk="1" hangingPunct="1"/>
            <a:r>
              <a:rPr lang="en-US" altLang="en-US"/>
              <a:t>E: set of edges</a:t>
            </a:r>
          </a:p>
          <a:p>
            <a:pPr eaLnBrk="1" hangingPunct="1"/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00270-8542-43C9-90C2-43E1BFBFBF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136525"/>
          </a:xfrm>
        </p:spPr>
        <p:txBody>
          <a:bodyPr/>
          <a:lstStyle/>
          <a:p>
            <a:fld id="{1363EBB8-31B1-4B63-B6BA-047585760B93}" type="slidenum">
              <a:rPr lang="en-US" smtClean="0"/>
              <a:t>9</a:t>
            </a:fld>
            <a:endParaRPr lang="en-US"/>
          </a:p>
        </p:txBody>
      </p:sp>
      <p:sp>
        <p:nvSpPr>
          <p:cNvPr id="173060" name="Rectangle 4">
            <a:extLst>
              <a:ext uri="{FF2B5EF4-FFF2-40B4-BE49-F238E27FC236}">
                <a16:creationId xmlns:a16="http://schemas.microsoft.com/office/drawing/2014/main" id="{A1263913-041D-440A-81EC-75B68B4E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191000"/>
            <a:ext cx="7772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800">
                <a:latin typeface="Times" panose="02020603050405020304" pitchFamily="18" charset="0"/>
              </a:rPr>
              <a:t>Example: </a:t>
            </a:r>
          </a:p>
          <a:p>
            <a:pPr lvl="1" algn="l"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400">
                <a:latin typeface="Times" panose="02020603050405020304" pitchFamily="18" charset="0"/>
              </a:rPr>
              <a:t>V ={ a, b, c, d, e, f }</a:t>
            </a:r>
          </a:p>
          <a:p>
            <a:pPr lvl="1" algn="l"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400">
                <a:latin typeface="Times" panose="02020603050405020304" pitchFamily="18" charset="0"/>
              </a:rPr>
              <a:t>E ={(a, b), (a, d), (a, e), (b, c), (b, d), (b, e), (c, e), (e,f)}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23F5AB82-A1D1-49FE-A4EA-903A102CBA1D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95600"/>
            <a:ext cx="2514600" cy="1371600"/>
            <a:chOff x="3312" y="1104"/>
            <a:chExt cx="1584" cy="864"/>
          </a:xfrm>
        </p:grpSpPr>
        <p:sp>
          <p:nvSpPr>
            <p:cNvPr id="9226" name="Oval 5">
              <a:extLst>
                <a:ext uri="{FF2B5EF4-FFF2-40B4-BE49-F238E27FC236}">
                  <a16:creationId xmlns:a16="http://schemas.microsoft.com/office/drawing/2014/main" id="{F144C6B9-54DB-43D8-83CF-74213F829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04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b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9227" name="Oval 6">
              <a:extLst>
                <a:ext uri="{FF2B5EF4-FFF2-40B4-BE49-F238E27FC236}">
                  <a16:creationId xmlns:a16="http://schemas.microsoft.com/office/drawing/2014/main" id="{AA1F8FEB-3217-472C-9DBF-6B152BA56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104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a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9228" name="Oval 7">
              <a:extLst>
                <a:ext uri="{FF2B5EF4-FFF2-40B4-BE49-F238E27FC236}">
                  <a16:creationId xmlns:a16="http://schemas.microsoft.com/office/drawing/2014/main" id="{28D30285-8DF6-4500-907E-B3E28F0C1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80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f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9229" name="Oval 8">
              <a:extLst>
                <a:ext uri="{FF2B5EF4-FFF2-40B4-BE49-F238E27FC236}">
                  <a16:creationId xmlns:a16="http://schemas.microsoft.com/office/drawing/2014/main" id="{D308757C-653B-4B5A-A4E5-75B45BB3C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104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c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9230" name="Oval 10">
              <a:extLst>
                <a:ext uri="{FF2B5EF4-FFF2-40B4-BE49-F238E27FC236}">
                  <a16:creationId xmlns:a16="http://schemas.microsoft.com/office/drawing/2014/main" id="{B06DA15A-A988-4141-A0C3-101B5ECD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680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d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9231" name="Line 11">
              <a:extLst>
                <a:ext uri="{FF2B5EF4-FFF2-40B4-BE49-F238E27FC236}">
                  <a16:creationId xmlns:a16="http://schemas.microsoft.com/office/drawing/2014/main" id="{67E27518-98B7-4D47-8C53-7D9296E6D2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20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Line 12">
              <a:extLst>
                <a:ext uri="{FF2B5EF4-FFF2-40B4-BE49-F238E27FC236}">
                  <a16:creationId xmlns:a16="http://schemas.microsoft.com/office/drawing/2014/main" id="{BE330301-6E2B-4E90-9B8D-9E4E24C7B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44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Line 13">
              <a:extLst>
                <a:ext uri="{FF2B5EF4-FFF2-40B4-BE49-F238E27FC236}">
                  <a16:creationId xmlns:a16="http://schemas.microsoft.com/office/drawing/2014/main" id="{AB8147C4-F8EF-49A3-83DB-DCD97DF0AC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344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Line 14">
              <a:extLst>
                <a:ext uri="{FF2B5EF4-FFF2-40B4-BE49-F238E27FC236}">
                  <a16:creationId xmlns:a16="http://schemas.microsoft.com/office/drawing/2014/main" id="{ED353E6C-917F-49AE-B6DA-BEECDB123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4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Line 15">
              <a:extLst>
                <a:ext uri="{FF2B5EF4-FFF2-40B4-BE49-F238E27FC236}">
                  <a16:creationId xmlns:a16="http://schemas.microsoft.com/office/drawing/2014/main" id="{F627C9EC-D62A-4B84-870F-BA5D0A391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8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16">
              <a:extLst>
                <a:ext uri="{FF2B5EF4-FFF2-40B4-BE49-F238E27FC236}">
                  <a16:creationId xmlns:a16="http://schemas.microsoft.com/office/drawing/2014/main" id="{66E2CAE7-3289-43A1-A902-2C2440877D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39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Line 17">
              <a:extLst>
                <a:ext uri="{FF2B5EF4-FFF2-40B4-BE49-F238E27FC236}">
                  <a16:creationId xmlns:a16="http://schemas.microsoft.com/office/drawing/2014/main" id="{33DF11C0-923A-41DA-A371-90FA36310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24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Line 18">
              <a:extLst>
                <a:ext uri="{FF2B5EF4-FFF2-40B4-BE49-F238E27FC236}">
                  <a16:creationId xmlns:a16="http://schemas.microsoft.com/office/drawing/2014/main" id="{84B6C12A-E307-4A32-AFBA-D9FDB6D9B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18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19">
              <a:extLst>
                <a:ext uri="{FF2B5EF4-FFF2-40B4-BE49-F238E27FC236}">
                  <a16:creationId xmlns:a16="http://schemas.microsoft.com/office/drawing/2014/main" id="{7FB56F3D-43E5-42F7-B415-23C8F3BF6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" y="1344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Oval 9">
              <a:extLst>
                <a:ext uri="{FF2B5EF4-FFF2-40B4-BE49-F238E27FC236}">
                  <a16:creationId xmlns:a16="http://schemas.microsoft.com/office/drawing/2014/main" id="{EC3B08E0-4E62-4530-8A6E-7605EEB4D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680"/>
              <a:ext cx="288" cy="288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" panose="02020603050405020304" pitchFamily="18" charset="0"/>
                </a:rPr>
                <a:t>e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autoUpdateAnimBg="0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30632</TotalTime>
  <Words>2085</Words>
  <Application>Microsoft Office PowerPoint</Application>
  <PresentationFormat>On-screen Show (4:3)</PresentationFormat>
  <Paragraphs>497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2" baseType="lpstr">
      <vt:lpstr>Arial</vt:lpstr>
      <vt:lpstr>Calibri</vt:lpstr>
      <vt:lpstr>Calibri Light</vt:lpstr>
      <vt:lpstr>Cambria</vt:lpstr>
      <vt:lpstr>Cambria Math</vt:lpstr>
      <vt:lpstr>Century Gothic</vt:lpstr>
      <vt:lpstr>Georgia</vt:lpstr>
      <vt:lpstr>Tahoma</vt:lpstr>
      <vt:lpstr>Times</vt:lpstr>
      <vt:lpstr>Times New Roman</vt:lpstr>
      <vt:lpstr>Verdana</vt:lpstr>
      <vt:lpstr>Wingdings</vt:lpstr>
      <vt:lpstr>Wingdings 3</vt:lpstr>
      <vt:lpstr>1_Custom Design</vt:lpstr>
      <vt:lpstr>Slice</vt:lpstr>
      <vt:lpstr>Equation</vt:lpstr>
      <vt:lpstr>PowerPoint Presentation</vt:lpstr>
      <vt:lpstr>PowerPoint Presentation</vt:lpstr>
      <vt:lpstr>Introduction to Graphs</vt:lpstr>
      <vt:lpstr>Graphs</vt:lpstr>
      <vt:lpstr>Graph definitions</vt:lpstr>
      <vt:lpstr>Graph terminology I</vt:lpstr>
      <vt:lpstr>Graph terminology II</vt:lpstr>
      <vt:lpstr>Graph terminology III</vt:lpstr>
      <vt:lpstr>Graphs</vt:lpstr>
      <vt:lpstr>More Terminologies</vt:lpstr>
      <vt:lpstr>Graph Variations</vt:lpstr>
      <vt:lpstr>Graph Variations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Representing Graphs</vt:lpstr>
      <vt:lpstr>Graphs: Adjacency Matrix</vt:lpstr>
      <vt:lpstr>Graphs: Adjacency Matrix</vt:lpstr>
      <vt:lpstr>Graphs: Adjacency Matrix</vt:lpstr>
      <vt:lpstr>Representations of Graphs</vt:lpstr>
      <vt:lpstr>Representation of Graphs</vt:lpstr>
      <vt:lpstr>Adjacency Lists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Strucutures</dc:title>
  <dc:creator>Swati</dc:creator>
  <cp:lastModifiedBy>Waqar Khurshid</cp:lastModifiedBy>
  <cp:revision>324</cp:revision>
  <cp:lastPrinted>2021-10-13T12:37:09Z</cp:lastPrinted>
  <dcterms:created xsi:type="dcterms:W3CDTF">1998-11-02T19:17:54Z</dcterms:created>
  <dcterms:modified xsi:type="dcterms:W3CDTF">2022-09-11T15:47:34Z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