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4434" r:id="rId2"/>
    <p:sldMasterId id="2147484446" r:id="rId3"/>
  </p:sldMasterIdLst>
  <p:notesMasterIdLst>
    <p:notesMasterId r:id="rId54"/>
  </p:notesMasterIdLst>
  <p:handoutMasterIdLst>
    <p:handoutMasterId r:id="rId55"/>
  </p:handoutMasterIdLst>
  <p:sldIdLst>
    <p:sldId id="263" r:id="rId4"/>
    <p:sldId id="264" r:id="rId5"/>
    <p:sldId id="356" r:id="rId6"/>
    <p:sldId id="357" r:id="rId7"/>
    <p:sldId id="358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16" r:id="rId23"/>
    <p:sldId id="375" r:id="rId24"/>
    <p:sldId id="376" r:id="rId25"/>
    <p:sldId id="377" r:id="rId26"/>
    <p:sldId id="378" r:id="rId27"/>
    <p:sldId id="379" r:id="rId28"/>
    <p:sldId id="301" r:id="rId29"/>
    <p:sldId id="300" r:id="rId30"/>
    <p:sldId id="785" r:id="rId31"/>
    <p:sldId id="788" r:id="rId32"/>
    <p:sldId id="777" r:id="rId33"/>
    <p:sldId id="778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406" r:id="rId44"/>
    <p:sldId id="407" r:id="rId45"/>
    <p:sldId id="408" r:id="rId46"/>
    <p:sldId id="409" r:id="rId47"/>
    <p:sldId id="410" r:id="rId48"/>
    <p:sldId id="411" r:id="rId49"/>
    <p:sldId id="412" r:id="rId50"/>
    <p:sldId id="413" r:id="rId51"/>
    <p:sldId id="415" r:id="rId52"/>
    <p:sldId id="416" r:id="rId53"/>
  </p:sldIdLst>
  <p:sldSz cx="9144000" cy="6858000" type="screen4x3"/>
  <p:notesSz cx="9309100" cy="70532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22" userDrawn="1">
          <p15:clr>
            <a:srgbClr val="A4A3A4"/>
          </p15:clr>
        </p15:guide>
        <p15:guide id="2" pos="29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FFCC"/>
    <a:srgbClr val="CCFF99"/>
    <a:srgbClr val="FFFF99"/>
    <a:srgbClr val="008080"/>
    <a:srgbClr val="0066FF"/>
    <a:srgbClr val="979797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 autoAdjust="0"/>
    <p:restoredTop sz="86836" autoAdjust="0"/>
  </p:normalViewPr>
  <p:slideViewPr>
    <p:cSldViewPr snapToGrid="0">
      <p:cViewPr varScale="1">
        <p:scale>
          <a:sx n="60" d="100"/>
          <a:sy n="60" d="100"/>
        </p:scale>
        <p:origin x="14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74" y="-84"/>
      </p:cViewPr>
      <p:guideLst>
        <p:guide orient="horz" pos="2222"/>
        <p:guide pos="29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34787" cy="35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3" tIns="46746" rIns="93493" bIns="46746" numCol="1" anchor="t" anchorCtr="0" compatLnSpc="1">
            <a:prstTxWarp prst="textNoShape">
              <a:avLst/>
            </a:prstTxWarp>
          </a:bodyPr>
          <a:lstStyle>
            <a:lvl1pPr algn="l" defTabSz="935020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2208" y="0"/>
            <a:ext cx="4034787" cy="35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3" tIns="46746" rIns="93493" bIns="46746" numCol="1" anchor="t" anchorCtr="0" compatLnSpc="1">
            <a:prstTxWarp prst="textNoShape">
              <a:avLst/>
            </a:prstTxWarp>
          </a:bodyPr>
          <a:lstStyle>
            <a:lvl1pPr algn="r" defTabSz="935020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2E5E6E5-4D0F-44C1-B9AF-16754A0635C0}" type="datetime1">
              <a:rPr lang="en-US"/>
              <a:pPr>
                <a:defRPr/>
              </a:pPr>
              <a:t>6/9/2023</a:t>
            </a:fld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699155"/>
            <a:ext cx="4034787" cy="35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3" tIns="46746" rIns="93493" bIns="46746" numCol="1" anchor="b" anchorCtr="0" compatLnSpc="1">
            <a:prstTxWarp prst="textNoShape">
              <a:avLst/>
            </a:prstTxWarp>
          </a:bodyPr>
          <a:lstStyle>
            <a:lvl1pPr algn="l" defTabSz="935020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2208" y="6699155"/>
            <a:ext cx="4034787" cy="35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3" tIns="46746" rIns="93493" bIns="46746" numCol="1" anchor="b" anchorCtr="0" compatLnSpc="1">
            <a:prstTxWarp prst="textNoShape">
              <a:avLst/>
            </a:prstTxWarp>
          </a:bodyPr>
          <a:lstStyle>
            <a:lvl1pPr algn="r" defTabSz="935020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AC975EB-54BD-4C76-AFB4-448B35820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95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34787" cy="35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3" tIns="46746" rIns="93493" bIns="46746" numCol="1" anchor="t" anchorCtr="0" compatLnSpc="1">
            <a:prstTxWarp prst="textNoShape">
              <a:avLst/>
            </a:prstTxWarp>
          </a:bodyPr>
          <a:lstStyle>
            <a:lvl1pPr algn="l" defTabSz="935020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2208" y="0"/>
            <a:ext cx="4034787" cy="35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3" tIns="46746" rIns="93493" bIns="46746" numCol="1" anchor="t" anchorCtr="0" compatLnSpc="1">
            <a:prstTxWarp prst="textNoShape">
              <a:avLst/>
            </a:prstTxWarp>
          </a:bodyPr>
          <a:lstStyle>
            <a:lvl1pPr algn="r" defTabSz="935020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E83B40F-543C-4081-A521-DCFC0216ED56}" type="datetime1">
              <a:rPr lang="en-US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0838" y="528638"/>
            <a:ext cx="3527425" cy="2646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4" y="3350782"/>
            <a:ext cx="7445594" cy="317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3" tIns="46746" rIns="93493" bIns="46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99155"/>
            <a:ext cx="4034787" cy="35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3" tIns="46746" rIns="93493" bIns="46746" numCol="1" anchor="b" anchorCtr="0" compatLnSpc="1">
            <a:prstTxWarp prst="textNoShape">
              <a:avLst/>
            </a:prstTxWarp>
          </a:bodyPr>
          <a:lstStyle>
            <a:lvl1pPr algn="l" defTabSz="935020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2208" y="6699155"/>
            <a:ext cx="4034787" cy="35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3" tIns="46746" rIns="93493" bIns="46746" numCol="1" anchor="b" anchorCtr="0" compatLnSpc="1">
            <a:prstTxWarp prst="textNoShape">
              <a:avLst/>
            </a:prstTxWarp>
          </a:bodyPr>
          <a:lstStyle>
            <a:lvl1pPr algn="r" defTabSz="935020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572E35F-B86A-4675-96D8-A5DB2E4C3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44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46214-9B05-41F3-AF90-C1754DD8471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27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BCEF0-A288-4FCB-B3C3-5494B1981CAA}" type="slidenum">
              <a:rPr lang="en-US"/>
              <a:pPr/>
              <a:t>10</a:t>
            </a:fld>
            <a:endParaRPr lang="en-US"/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B3111-F79C-43A4-9334-EFABFB988C45}" type="slidenum">
              <a:rPr lang="en-US"/>
              <a:pPr/>
              <a:t>11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E6659-EE8D-4DFC-9505-B4BA7443B432}" type="slidenum">
              <a:rPr lang="en-US"/>
              <a:pPr/>
              <a:t>12</a:t>
            </a:fld>
            <a:endParaRPr lang="en-US"/>
          </a:p>
        </p:txBody>
      </p:sp>
      <p:sp>
        <p:nvSpPr>
          <p:cNvPr id="102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A82A76-EDAD-4DFB-A84A-AA4B86F204CA}" type="slidenum">
              <a:rPr lang="en-US"/>
              <a:pPr/>
              <a:t>13</a:t>
            </a:fld>
            <a:endParaRPr lang="en-US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A7EB2-D33E-44BD-ADB2-E2EBD58A560D}" type="slidenum">
              <a:rPr lang="en-US"/>
              <a:pPr/>
              <a:t>14</a:t>
            </a:fld>
            <a:endParaRPr lang="en-US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B049C-F33E-4C24-86B4-845B567707B0}" type="slidenum">
              <a:rPr lang="en-US"/>
              <a:pPr/>
              <a:t>15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0409B5-060F-4845-A416-2E0F58CAF220}" type="slidenum">
              <a:rPr lang="en-US"/>
              <a:pPr/>
              <a:t>16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3C6C0-7371-4DBC-A5A9-91148ADDE149}" type="slidenum">
              <a:rPr lang="en-US"/>
              <a:pPr/>
              <a:t>17</a:t>
            </a:fld>
            <a:endParaRPr lang="en-US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98B37-CE17-40B2-A7A1-26B0B984B5F1}" type="slidenum">
              <a:rPr lang="en-US"/>
              <a:pPr/>
              <a:t>18</a:t>
            </a:fld>
            <a:endParaRPr lang="en-US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A92FE-02A3-4DD9-AF62-D17641565589}" type="slidenum">
              <a:rPr lang="en-US"/>
              <a:pPr/>
              <a:t>19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29A34-8D9A-49B0-86D8-8BBB6980986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572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8AE0C-C9D5-4D75-9B87-A7BD9FCDC20C}" type="slidenum">
              <a:rPr lang="en-US"/>
              <a:pPr/>
              <a:t>21</a:t>
            </a:fld>
            <a:endParaRPr lang="en-US"/>
          </a:p>
        </p:txBody>
      </p:sp>
      <p:sp>
        <p:nvSpPr>
          <p:cNvPr id="108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C4D6B-E823-4127-9B2C-6B38B73DE28D}" type="slidenum">
              <a:rPr lang="en-US"/>
              <a:pPr/>
              <a:t>22</a:t>
            </a:fld>
            <a:endParaRPr lang="en-US"/>
          </a:p>
        </p:txBody>
      </p:sp>
      <p:sp>
        <p:nvSpPr>
          <p:cNvPr id="108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2448D-FAD7-4DE5-B207-2785A201803F}" type="slidenum">
              <a:rPr lang="en-US"/>
              <a:pPr/>
              <a:t>23</a:t>
            </a:fld>
            <a:endParaRPr lang="en-US"/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B5B50-CF25-4A89-84B4-34D9DF80C383}" type="slidenum">
              <a:rPr lang="en-US"/>
              <a:pPr/>
              <a:t>24</a:t>
            </a:fld>
            <a:endParaRPr lang="en-US"/>
          </a:p>
        </p:txBody>
      </p:sp>
      <p:sp>
        <p:nvSpPr>
          <p:cNvPr id="108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Start of Lecture 26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199EF-9577-4B39-AE79-108E08A435D6}" type="slidenum">
              <a:rPr lang="en-US"/>
              <a:pPr/>
              <a:t>25</a:t>
            </a:fld>
            <a:endParaRPr lang="en-US"/>
          </a:p>
        </p:txBody>
      </p:sp>
      <p:sp>
        <p:nvSpPr>
          <p:cNvPr id="109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42" name="Rectangle 7">
            <a:extLst>
              <a:ext uri="{FF2B5EF4-FFF2-40B4-BE49-F238E27FC236}">
                <a16:creationId xmlns:a16="http://schemas.microsoft.com/office/drawing/2014/main" id="{B8FC8F9B-BB2D-475D-A9D1-ED1C942C6D8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2098" y="6690016"/>
            <a:ext cx="4010267" cy="35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9" rIns="93176" bIns="46589" anchor="b"/>
          <a:lstStyle>
            <a:lvl1pPr defTabSz="931863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7238" indent="-292100" defTabSz="931863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65225" indent="-233363" defTabSz="931863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30363" indent="-233363" defTabSz="931863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97088" indent="-233363" defTabSz="931863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54288" indent="-233363" algn="ctr" defTabSz="93186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11488" indent="-233363" algn="ctr" defTabSz="93186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68688" indent="-233363" algn="ctr" defTabSz="93186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25888" indent="-233363" algn="ctr" defTabSz="93186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31853" rtl="1" eaLnBrk="1" hangingPunct="1">
              <a:defRPr/>
            </a:pPr>
            <a:fld id="{17EA2C08-1C15-4649-BB2F-C8361321FA36}" type="slidenum">
              <a:rPr lang="ar-SA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pPr defTabSz="931853" rtl="1" eaLnBrk="1" hangingPunct="1">
                <a:defRPr/>
              </a:pPr>
              <a:t>30</a:t>
            </a:fld>
            <a:endParaRPr lang="en-US" altLang="en-US" sz="12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99843" name="Rectangle 2">
            <a:extLst>
              <a:ext uri="{FF2B5EF4-FFF2-40B4-BE49-F238E27FC236}">
                <a16:creationId xmlns:a16="http://schemas.microsoft.com/office/drawing/2014/main" id="{178AD543-EF3A-4CAD-81E7-F50266B9F4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7025" y="528638"/>
            <a:ext cx="3517900" cy="2640012"/>
          </a:xfrm>
          <a:ln/>
        </p:spPr>
      </p:sp>
      <p:sp>
        <p:nvSpPr>
          <p:cNvPr id="1699844" name="Rectangle 3">
            <a:extLst>
              <a:ext uri="{FF2B5EF4-FFF2-40B4-BE49-F238E27FC236}">
                <a16:creationId xmlns:a16="http://schemas.microsoft.com/office/drawing/2014/main" id="{73BF6D66-40A2-45A2-817A-2DA2CD6D0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6091" y="3346211"/>
            <a:ext cx="7400346" cy="31693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9" rIns="93176" bIns="46589"/>
          <a:lstStyle/>
          <a:p>
            <a:endParaRPr lang="fr-F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0" name="Rectangle 7">
            <a:extLst>
              <a:ext uri="{FF2B5EF4-FFF2-40B4-BE49-F238E27FC236}">
                <a16:creationId xmlns:a16="http://schemas.microsoft.com/office/drawing/2014/main" id="{11718BF5-4191-4002-BC77-882B1306104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2098" y="6690016"/>
            <a:ext cx="4010267" cy="35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9" rIns="93176" bIns="46589" anchor="b"/>
          <a:lstStyle>
            <a:lvl1pPr defTabSz="931863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7238" indent="-292100" defTabSz="931863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65225" indent="-233363" defTabSz="931863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30363" indent="-233363" defTabSz="931863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97088" indent="-233363" defTabSz="931863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54288" indent="-233363" algn="ctr" defTabSz="93186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11488" indent="-233363" algn="ctr" defTabSz="93186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68688" indent="-233363" algn="ctr" defTabSz="93186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25888" indent="-233363" algn="ctr" defTabSz="93186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31853" rtl="1" eaLnBrk="1" hangingPunct="1">
              <a:defRPr/>
            </a:pPr>
            <a:fld id="{8F1E1DFE-CA86-442B-A75B-65FDAC6E4F56}" type="slidenum">
              <a:rPr lang="ar-SA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pPr defTabSz="931853" rtl="1" eaLnBrk="1" hangingPunct="1">
                <a:defRPr/>
              </a:pPr>
              <a:t>31</a:t>
            </a:fld>
            <a:endParaRPr lang="en-US" altLang="en-US" sz="12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01891" name="Rectangle 2">
            <a:extLst>
              <a:ext uri="{FF2B5EF4-FFF2-40B4-BE49-F238E27FC236}">
                <a16:creationId xmlns:a16="http://schemas.microsoft.com/office/drawing/2014/main" id="{825A8623-9E33-499D-8901-97D38F1254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7025" y="528638"/>
            <a:ext cx="3517900" cy="2640012"/>
          </a:xfrm>
          <a:ln/>
        </p:spPr>
      </p:sp>
      <p:sp>
        <p:nvSpPr>
          <p:cNvPr id="1701892" name="Rectangle 3">
            <a:extLst>
              <a:ext uri="{FF2B5EF4-FFF2-40B4-BE49-F238E27FC236}">
                <a16:creationId xmlns:a16="http://schemas.microsoft.com/office/drawing/2014/main" id="{B086D2C8-FCA1-4EBD-97F9-60ACDCCD9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6091" y="3346211"/>
            <a:ext cx="7400346" cy="31693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9" rIns="93176" bIns="46589"/>
          <a:lstStyle/>
          <a:p>
            <a:endParaRPr lang="fr-F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0E508-0A0F-4D12-B13B-B3AAE83624F8}" type="slidenum">
              <a:rPr lang="en-US"/>
              <a:pPr/>
              <a:t>32</a:t>
            </a:fld>
            <a:endParaRPr lang="en-US"/>
          </a:p>
        </p:txBody>
      </p:sp>
      <p:sp>
        <p:nvSpPr>
          <p:cNvPr id="135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B2F24-B0B9-4668-8DAB-D91F87A1F6E1}" type="slidenum">
              <a:rPr lang="en-US"/>
              <a:pPr/>
              <a:t>33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83F2E-5C4A-4EE2-9E8B-FB75B465D598}" type="slidenum">
              <a:rPr lang="en-US"/>
              <a:pPr/>
              <a:t>34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927198-5530-4EF0-981E-E7F06C6D8034}" type="slidenum">
              <a:rPr lang="en-US"/>
              <a:pPr/>
              <a:t>3</a:t>
            </a:fld>
            <a:endParaRPr lang="en-US"/>
          </a:p>
        </p:txBody>
      </p:sp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91C8D3-7034-403F-905B-D470D73827A5}" type="slidenum">
              <a:rPr lang="en-US"/>
              <a:pPr/>
              <a:t>35</a:t>
            </a:fld>
            <a:endParaRPr lang="en-US"/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57E25-48EE-49DB-8D7F-3C297083CF14}" type="slidenum">
              <a:rPr lang="en-US"/>
              <a:pPr/>
              <a:t>36</a:t>
            </a:fld>
            <a:endParaRPr 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877DF-6BE8-4524-BED9-4C3B7C1DD8BF}" type="slidenum">
              <a:rPr lang="en-US"/>
              <a:pPr/>
              <a:t>37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16D6C-61B3-4A76-9BB8-F86CC2BC4CA6}" type="slidenum">
              <a:rPr lang="en-US"/>
              <a:pPr/>
              <a:t>38</a:t>
            </a:fld>
            <a:endParaRPr lang="en-US"/>
          </a:p>
        </p:txBody>
      </p:sp>
      <p:sp>
        <p:nvSpPr>
          <p:cNvPr id="137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62F83-B8C7-4349-A976-021B99F7A5DB}" type="slidenum">
              <a:rPr lang="en-US"/>
              <a:pPr/>
              <a:t>39</a:t>
            </a:fld>
            <a:endParaRPr lang="en-US"/>
          </a:p>
        </p:txBody>
      </p:sp>
      <p:sp>
        <p:nvSpPr>
          <p:cNvPr id="137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963F1-243D-45E4-A061-E21BB685E082}" type="slidenum">
              <a:rPr lang="en-US"/>
              <a:pPr/>
              <a:t>40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 of lecture 25.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8C3DE5-0A57-4E15-B01D-94DEEA670F1A}" type="slidenum">
              <a:rPr lang="en-US"/>
              <a:pPr/>
              <a:t>41</a:t>
            </a:fld>
            <a:endParaRPr lang="en-US"/>
          </a:p>
        </p:txBody>
      </p:sp>
      <p:sp>
        <p:nvSpPr>
          <p:cNvPr id="135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072B9-DA8D-4C5D-B4F9-A4A1B87324C8}" type="slidenum">
              <a:rPr lang="en-US"/>
              <a:pPr/>
              <a:t>42</a:t>
            </a:fld>
            <a:endParaRPr lang="en-US"/>
          </a:p>
        </p:txBody>
      </p:sp>
      <p:sp>
        <p:nvSpPr>
          <p:cNvPr id="112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1D64D-5A18-4635-81AE-E8D2F1C82D95}" type="slidenum">
              <a:rPr lang="en-US"/>
              <a:pPr/>
              <a:t>43</a:t>
            </a:fld>
            <a:endParaRPr lang="en-US"/>
          </a:p>
        </p:txBody>
      </p:sp>
      <p:sp>
        <p:nvSpPr>
          <p:cNvPr id="112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1E750-B48E-4478-8A64-B46F896008F5}" type="slidenum">
              <a:rPr lang="en-US"/>
              <a:pPr/>
              <a:t>44</a:t>
            </a:fld>
            <a:endParaRPr lang="en-US"/>
          </a:p>
        </p:txBody>
      </p:sp>
      <p:sp>
        <p:nvSpPr>
          <p:cNvPr id="112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46082-C28C-4E92-888F-5A25B8136338}" type="slidenum">
              <a:rPr lang="en-US"/>
              <a:pPr/>
              <a:t>4</a:t>
            </a:fld>
            <a:endParaRPr lang="en-US"/>
          </a:p>
        </p:txBody>
      </p:sp>
      <p:sp>
        <p:nvSpPr>
          <p:cNvPr id="100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AE6A7-2327-495A-AE7D-66305C1A0C6D}" type="slidenum">
              <a:rPr lang="en-US"/>
              <a:pPr/>
              <a:t>45</a:t>
            </a:fld>
            <a:endParaRPr lang="en-US"/>
          </a:p>
        </p:txBody>
      </p:sp>
      <p:sp>
        <p:nvSpPr>
          <p:cNvPr id="112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7E9BA-FB83-4FC6-82A3-7BD393C1A3A5}" type="slidenum">
              <a:rPr lang="en-US"/>
              <a:pPr/>
              <a:t>46</a:t>
            </a:fld>
            <a:endParaRPr lang="en-US"/>
          </a:p>
        </p:txBody>
      </p:sp>
      <p:sp>
        <p:nvSpPr>
          <p:cNvPr id="113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C2A64-1A39-49C0-B651-54693D3BC353}" type="slidenum">
              <a:rPr lang="en-US"/>
              <a:pPr/>
              <a:t>47</a:t>
            </a:fld>
            <a:endParaRPr lang="en-US"/>
          </a:p>
        </p:txBody>
      </p:sp>
      <p:sp>
        <p:nvSpPr>
          <p:cNvPr id="113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55D8-C28A-48DC-B400-FFBFC357CD1D}" type="slidenum">
              <a:rPr lang="en-US"/>
              <a:pPr/>
              <a:t>48</a:t>
            </a:fld>
            <a:endParaRPr lang="en-US"/>
          </a:p>
        </p:txBody>
      </p:sp>
      <p:sp>
        <p:nvSpPr>
          <p:cNvPr id="135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7B53C-6DDA-498B-BEDA-FF0324E06FA8}" type="slidenum">
              <a:rPr lang="en-US"/>
              <a:pPr/>
              <a:t>5</a:t>
            </a:fld>
            <a:endParaRPr lang="en-US"/>
          </a:p>
        </p:txBody>
      </p:sp>
      <p:sp>
        <p:nvSpPr>
          <p:cNvPr id="100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Start of lecture 25.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1DB58-5D9C-4D3A-9E63-AB79B0E80AE8}" type="slidenum">
              <a:rPr lang="en-US"/>
              <a:pPr/>
              <a:t>6</a:t>
            </a:fld>
            <a:endParaRPr lang="en-US"/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EFDF2-6D5E-4479-8DA8-A9CA8B5F64D5}" type="slidenum">
              <a:rPr lang="en-US"/>
              <a:pPr/>
              <a:t>7</a:t>
            </a:fld>
            <a:endParaRPr lang="en-US"/>
          </a:p>
        </p:txBody>
      </p:sp>
      <p:sp>
        <p:nvSpPr>
          <p:cNvPr id="100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33CA3-4F33-46B6-8632-7C5DD9142C5C}" type="slidenum">
              <a:rPr lang="en-US"/>
              <a:pPr/>
              <a:t>8</a:t>
            </a:fld>
            <a:endParaRPr lang="en-US"/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E76F2A-C19F-4D6B-9B9F-7C827AC02323}" type="slidenum">
              <a:rPr lang="en-US"/>
              <a:pPr/>
              <a:t>9</a:t>
            </a:fld>
            <a:endParaRPr lang="en-US"/>
          </a:p>
        </p:txBody>
      </p:sp>
      <p:sp>
        <p:nvSpPr>
          <p:cNvPr id="101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214" y="3350301"/>
            <a:ext cx="6826674" cy="31739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  <a:cs typeface="+mn-cs"/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0" y="3090863"/>
            <a:ext cx="9144000" cy="781050"/>
            <a:chOff x="0" y="1947"/>
            <a:chExt cx="5760" cy="492"/>
          </a:xfrm>
        </p:grpSpPr>
        <p:sp>
          <p:nvSpPr>
            <p:cNvPr id="6" name="Rectangle 6"/>
            <p:cNvSpPr>
              <a:spLocks noChangeAspect="1" noChangeArrowheads="1"/>
            </p:cNvSpPr>
            <p:nvPr userDrawn="1"/>
          </p:nvSpPr>
          <p:spPr bwMode="hidden">
            <a:xfrm>
              <a:off x="267" y="2143"/>
              <a:ext cx="5493" cy="199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22"/>
            <p:cNvGrpSpPr>
              <a:grpSpLocks noChangeAspect="1"/>
            </p:cNvGrpSpPr>
            <p:nvPr userDrawn="1"/>
          </p:nvGrpSpPr>
          <p:grpSpPr bwMode="auto">
            <a:xfrm>
              <a:off x="1" y="1947"/>
              <a:ext cx="447" cy="492"/>
              <a:chOff x="0" y="672"/>
              <a:chExt cx="1806" cy="1989"/>
            </a:xfrm>
          </p:grpSpPr>
          <p:sp>
            <p:nvSpPr>
              <p:cNvPr id="8" name="Rectangle 7"/>
              <p:cNvSpPr>
                <a:spLocks noChangeAspect="1" noChangeArrowheads="1"/>
              </p:cNvSpPr>
              <p:nvPr userDrawn="1"/>
            </p:nvSpPr>
            <p:spPr bwMode="auto">
              <a:xfrm>
                <a:off x="360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8"/>
              <p:cNvSpPr>
                <a:spLocks noChangeAspect="1" noChangeArrowheads="1"/>
              </p:cNvSpPr>
              <p:nvPr userDrawn="1"/>
            </p:nvSpPr>
            <p:spPr bwMode="auto">
              <a:xfrm>
                <a:off x="1083" y="1064"/>
                <a:ext cx="360" cy="40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438" y="672"/>
                <a:ext cx="368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438" y="1064"/>
                <a:ext cx="368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2"/>
              <p:cNvSpPr>
                <a:spLocks noChangeAspect="1" noChangeArrowheads="1"/>
              </p:cNvSpPr>
              <p:nvPr userDrawn="1"/>
            </p:nvSpPr>
            <p:spPr bwMode="auto">
              <a:xfrm>
                <a:off x="719" y="1464"/>
                <a:ext cx="368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3"/>
              <p:cNvSpPr>
                <a:spLocks noChangeAspect="1" noChangeArrowheads="1"/>
              </p:cNvSpPr>
              <p:nvPr userDrawn="1"/>
            </p:nvSpPr>
            <p:spPr bwMode="auto">
              <a:xfrm>
                <a:off x="0" y="1464"/>
                <a:ext cx="368" cy="40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4"/>
              <p:cNvSpPr>
                <a:spLocks noChangeAspect="1" noChangeArrowheads="1"/>
              </p:cNvSpPr>
              <p:nvPr userDrawn="1"/>
            </p:nvSpPr>
            <p:spPr bwMode="auto">
              <a:xfrm>
                <a:off x="1083" y="1464"/>
                <a:ext cx="360" cy="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360" y="1857"/>
                <a:ext cx="364" cy="40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719" y="1857"/>
                <a:ext cx="368" cy="40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466725" y="4508500"/>
            <a:ext cx="283527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bg2"/>
                </a:solidFill>
                <a:cs typeface="+mn-cs"/>
              </a:rPr>
              <a:t>Salahuddin</a:t>
            </a:r>
            <a:r>
              <a:rPr lang="de-DE" sz="1400" b="1" baseline="0" dirty="0">
                <a:solidFill>
                  <a:schemeClr val="bg2"/>
                </a:solidFill>
                <a:cs typeface="+mn-cs"/>
              </a:rPr>
              <a:t> Swati</a:t>
            </a:r>
            <a:endParaRPr lang="de-DE" sz="1400" b="1" dirty="0">
              <a:solidFill>
                <a:schemeClr val="bg2"/>
              </a:solidFill>
              <a:cs typeface="+mn-cs"/>
            </a:endParaRPr>
          </a:p>
          <a:p>
            <a:pPr>
              <a:defRPr/>
            </a:pPr>
            <a:r>
              <a:rPr lang="de-DE" sz="1400" dirty="0">
                <a:solidFill>
                  <a:schemeClr val="bg2"/>
                </a:solidFill>
                <a:cs typeface="+mn-cs"/>
              </a:rPr>
              <a:t>Department of Computer Science</a:t>
            </a:r>
          </a:p>
          <a:p>
            <a:pPr>
              <a:defRPr/>
            </a:pPr>
            <a:endParaRPr lang="de-DE" sz="800" dirty="0">
              <a:solidFill>
                <a:schemeClr val="bg2"/>
              </a:solidFill>
              <a:cs typeface="+mn-cs"/>
            </a:endParaRPr>
          </a:p>
          <a:p>
            <a:pPr>
              <a:defRPr/>
            </a:pPr>
            <a:r>
              <a:rPr lang="de-DE" sz="2000" b="1" dirty="0">
                <a:solidFill>
                  <a:schemeClr val="bg2"/>
                </a:solidFill>
                <a:cs typeface="+mn-cs"/>
              </a:rPr>
              <a:t>DCS</a:t>
            </a:r>
          </a:p>
          <a:p>
            <a:pPr>
              <a:defRPr/>
            </a:pPr>
            <a:endParaRPr lang="de-DE" sz="800" dirty="0">
              <a:solidFill>
                <a:schemeClr val="bg2"/>
              </a:solidFill>
              <a:cs typeface="+mn-cs"/>
            </a:endParaRPr>
          </a:p>
          <a:p>
            <a:pPr>
              <a:defRPr/>
            </a:pPr>
            <a:r>
              <a:rPr lang="de-DE" sz="1400" dirty="0">
                <a:solidFill>
                  <a:schemeClr val="bg2"/>
                </a:solidFill>
                <a:cs typeface="+mn-cs"/>
              </a:rPr>
              <a:t>COMSATS Institute of Information Technology</a:t>
            </a:r>
          </a:p>
        </p:txBody>
      </p:sp>
      <p:pic>
        <p:nvPicPr>
          <p:cNvPr id="19" name="Picture 10" descr="CII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28600"/>
            <a:ext cx="12795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 descr="mai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198438"/>
            <a:ext cx="350996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790825" y="1504950"/>
            <a:ext cx="6105525" cy="1990725"/>
          </a:xfrm>
        </p:spPr>
        <p:txBody>
          <a:bodyPr/>
          <a:lstStyle>
            <a:lvl1pPr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/>
              <a:t>Titelmasterformat durch Klicken bearbeiten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4267200"/>
            <a:ext cx="55435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600"/>
            </a:lvl1pPr>
          </a:lstStyle>
          <a:p>
            <a:r>
              <a:rPr lang="en-US" dirty="0" err="1"/>
              <a:t>Formatvorlage</a:t>
            </a:r>
            <a:r>
              <a:rPr lang="en-US" dirty="0"/>
              <a:t> des </a:t>
            </a:r>
            <a:r>
              <a:rPr lang="en-US" dirty="0" err="1"/>
              <a:t>Untertitelmasters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C081EAD-B467-40F4-B908-DD8FDFA83B45}" type="datetime1">
              <a:rPr lang="de-AT"/>
              <a:pPr>
                <a:defRPr/>
              </a:pPr>
              <a:t>09.06.2023</a:t>
            </a:fld>
            <a:endParaRPr lang="en-US"/>
          </a:p>
        </p:txBody>
      </p:sp>
      <p:sp>
        <p:nvSpPr>
          <p:cNvPr id="22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algn="r">
              <a:defRPr b="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7739A9C5-E6DD-4CD7-991F-5E82342EE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5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754813" y="6265863"/>
            <a:ext cx="1319212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9209D-522E-4379-9C48-B76DC2DB276E}" type="datetime1">
              <a:rPr lang="de-AT"/>
              <a:pPr>
                <a:defRPr/>
              </a:pPr>
              <a:t>09.06.2023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9125" y="6259513"/>
            <a:ext cx="35687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B06A7-2C4B-4B45-BCA2-B90D59034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3213" y="115888"/>
            <a:ext cx="2033587" cy="5751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2450" y="115888"/>
            <a:ext cx="5948363" cy="5751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754813" y="6265863"/>
            <a:ext cx="1319212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DCBE-4095-4C37-9FED-FB80998DC770}" type="datetime1">
              <a:rPr lang="de-AT"/>
              <a:pPr>
                <a:defRPr/>
              </a:pPr>
              <a:t>09.06.2023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9125" y="6259513"/>
            <a:ext cx="35687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CF7E7-EE37-4ABB-8A20-3F5FADE1A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16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188" y="115888"/>
            <a:ext cx="6645275" cy="936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52450" y="1346200"/>
            <a:ext cx="8134350" cy="4521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754813" y="6265863"/>
            <a:ext cx="1319212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BC56B-2EEB-4BDA-88E4-91EB2596C572}" type="datetime1">
              <a:rPr lang="de-AT"/>
              <a:pPr>
                <a:defRPr/>
              </a:pPr>
              <a:t>09.06.2023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9125" y="6259513"/>
            <a:ext cx="35687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34BE-12EE-4E44-B351-DB3EFDF56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2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E2D01-72A5-4BA2-B9B5-4287B884C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9329D-60DD-44C9-8F68-416CDB658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C8040-30D4-4BB4-A18A-4266737DF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5DC4-9C3D-4349-A51C-F8EE4C4D290D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FAAD7-C38D-4B9E-AC6E-0EFB74A0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C90FA-B8EE-4F98-A53F-4F7B3892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A922-3240-4F7A-B2EC-62DAE636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FBB2-D50F-4B4A-9BD4-4F24E83B9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8E392-D0D4-4BE8-B11C-901BCD13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0F67-9C60-4CA9-976B-92B3B7DCA787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6E663-B739-445C-AAB3-F939B938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629A6-CCD7-4D5E-96B4-BF420BAF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78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BE558-1B46-49FC-BBE8-EF9865AD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ACB77-08DF-449B-9237-6DE591242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D50A2-0009-404B-A454-E6A4BE83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4992-0B25-4ED3-ACF9-10B7CE36B6A7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953F0-44F6-4A6D-96FC-730A3B741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AE59C-3CCE-4B48-800B-553920E4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3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F688-A434-4179-94DC-7B1E3504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8D1C5-3342-41F7-A8A3-ADBDD1210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8951B-23A9-4038-9C55-203AE3BAB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FAE61-ED45-4EAF-AD04-DFEC775E5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3171-DA46-4FAE-9B16-21839D0DE486}" type="datetime1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6515D-9C4F-423B-BB4F-011675AB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9008D-33CF-42E0-9080-5888CE26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3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FAF4-763D-4DDD-A1D1-CC5288BA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6A2A2-D308-4349-9BC2-06251EB7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93822C-E7B2-4E44-A89E-04FFB0CCD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3D006-AFE1-4121-98A4-BF2B32B6D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AF307-B56B-464D-9AA8-A7BB52BDB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EC9DCE-C90E-4AC3-9539-5625B1109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BBC2-8C50-4ED8-83A3-1175F03C11F6}" type="datetime1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F0C934-379C-47F5-BAD0-D6CAEF9F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82FCF5-3F97-40A0-A460-0ACA41AA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49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3CFFD-F829-43B0-903F-B6883EA57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6FE691-E8A0-4A1A-8F89-29BEAE5E1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78BF-F8D9-496D-995A-EB3103855ADF}" type="datetime1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C750E-DE24-4367-975A-BAFAC395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337B9-A830-437D-A3C5-A0BFE2B5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22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DB55B6-8E05-4A8B-9117-D68BDFD82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3E73-4EC2-4D5C-9B45-DBE7E7030AE3}" type="datetime1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2B9BB-0F3A-46CE-A726-A46CC0BB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0661C-0C0A-4C65-B137-050DC04D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7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40" y="115888"/>
            <a:ext cx="8236424" cy="936625"/>
          </a:xfrm>
        </p:spPr>
        <p:txBody>
          <a:bodyPr/>
          <a:lstStyle>
            <a:lvl1pPr algn="l">
              <a:defRPr sz="3600" b="0">
                <a:solidFill>
                  <a:srgbClr val="FFC00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1387143"/>
            <a:ext cx="8236424" cy="4822588"/>
          </a:xfrm>
        </p:spPr>
        <p:txBody>
          <a:bodyPr/>
          <a:lstStyle>
            <a:lvl1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>
                <a:latin typeface="Georgia" panose="02040502050405020303" pitchFamily="18" charset="0"/>
              </a:defRPr>
            </a:lvl1pPr>
            <a:lvl2pPr marL="742950" indent="-285750">
              <a:buClr>
                <a:srgbClr val="FFC000"/>
              </a:buClr>
              <a:buFont typeface="Wingdings" panose="05000000000000000000" pitchFamily="2" charset="2"/>
              <a:buChar char="§"/>
              <a:defRPr>
                <a:latin typeface="Georgia" panose="02040502050405020303" pitchFamily="18" charset="0"/>
              </a:defRPr>
            </a:lvl2pPr>
            <a:lvl3pPr marL="1143000" indent="-228600">
              <a:buClr>
                <a:srgbClr val="FFC000"/>
              </a:buClr>
              <a:buFont typeface="Wingdings" panose="05000000000000000000" pitchFamily="2" charset="2"/>
              <a:buChar char="§"/>
              <a:defRPr>
                <a:latin typeface="Georgia" panose="02040502050405020303" pitchFamily="18" charset="0"/>
              </a:defRPr>
            </a:lvl3pPr>
            <a:lvl4pPr marL="1600200" indent="-228600">
              <a:buClr>
                <a:srgbClr val="FFC000"/>
              </a:buClr>
              <a:buFont typeface="Wingdings" panose="05000000000000000000" pitchFamily="2" charset="2"/>
              <a:buChar char="§"/>
              <a:defRPr>
                <a:latin typeface="Georgia" panose="02040502050405020303" pitchFamily="18" charset="0"/>
              </a:defRPr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4439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FA4F-2F0F-48C8-83B8-CA2B1D92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8ED63-1D22-4D23-BA70-127E626E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8D763-2B1E-41CC-9FCF-2BDEDE400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2D09E-D935-41B5-902D-69FB980A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0F29-E686-46A9-B0AF-E727DCF80D55}" type="datetime1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3D39A-CEED-4289-8B66-D9BF7E24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43C85-9DFE-4176-B5C3-12B7D2DA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93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97EA-B574-46FF-81CB-5D646EF4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71CD4A-5712-4E1E-AC26-CC7CF69B8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33945-6449-4AB9-B23F-45577113D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29FE6-1128-4D0C-8E14-689FC3194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3D22-E96C-4763-9B16-6A1E340EAFC2}" type="datetime1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8F20E-44EF-41C5-9D9D-28B92F010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4395E-0956-4E1D-B7CC-127A50F0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87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65948-45D9-4F60-BE19-5D12DE00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C603B-184C-4EA6-AE35-46E73A11F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61902-E402-4C39-AB0E-24BAA415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4957-5BF6-4ADE-AB51-FC1069DDF6AF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4B1DB-AD73-4812-A9C5-9316C048B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0DED3-47F6-4C36-A832-9060E42C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10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6EE83C-914A-4D2C-BEB6-6EF2D0D68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E81CD-8A64-44BA-A59B-71875B021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CDCFD-E83C-495A-8B51-ED8E183C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2B73-F796-4C85-961F-C1948F970656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A4B91-4A7B-4AC8-B585-C44EBAA1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BEB41-842D-43EF-9032-7E6AB632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71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081EAD-B467-40F4-B908-DD8FDFA83B45}" type="datetime1">
              <a:rPr lang="de-AT" smtClean="0"/>
              <a:pPr>
                <a:defRPr/>
              </a:pPr>
              <a:t>09.06.2023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9A9C5-E6DD-4CD7-991F-5E82342EE2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42" descr="main.jpg">
            <a:extLst>
              <a:ext uri="{FF2B5EF4-FFF2-40B4-BE49-F238E27FC236}">
                <a16:creationId xmlns:a16="http://schemas.microsoft.com/office/drawing/2014/main" id="{F91FCB09-84C5-2B7D-D2C4-1AC053B9D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198438"/>
            <a:ext cx="350996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173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87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9CBDB-2C73-4FF1-BF19-228C9E14A07F}" type="datetime1">
              <a:rPr lang="de-AT" smtClean="0"/>
              <a:pPr>
                <a:defRPr/>
              </a:pPr>
              <a:t>09.06.2023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49631-BADA-4DA5-AAAA-BD6EBB465C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3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710E6-23D4-4A1C-A0B3-380444B09F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3858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78B828-7C9B-455D-AF1A-C9750E03D77D}" type="datetime1">
              <a:rPr lang="de-AT" smtClean="0"/>
              <a:pPr>
                <a:defRPr/>
              </a:pPr>
              <a:t>09.06.2023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403C3-4993-4EC3-9FF4-9F98AB2751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12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DA1887-9183-400F-8701-EDFCA769D05D}" type="datetime1">
              <a:rPr lang="de-AT" smtClean="0"/>
              <a:pPr>
                <a:defRPr/>
              </a:pPr>
              <a:t>09.06.2023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80BC7-891F-4C74-9CFC-048908EF91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754813" y="6265863"/>
            <a:ext cx="1319212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CBDB-2C73-4FF1-BF19-228C9E14A07F}" type="datetime1">
              <a:rPr lang="de-AT"/>
              <a:pPr>
                <a:defRPr/>
              </a:pPr>
              <a:t>09.06.2023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9125" y="6259513"/>
            <a:ext cx="35687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49631-BADA-4DA5-AAAA-BD6EBB465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0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0659AA-BFB2-4DAF-B4BA-255403065B11}" type="datetime1">
              <a:rPr lang="de-AT" smtClean="0"/>
              <a:pPr>
                <a:defRPr/>
              </a:pPr>
              <a:t>09.06.2023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D2812-C8B6-4AA8-AC82-48C4C209D4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26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4177AE-B18F-4FAD-8B36-D233FD0562DD}" type="datetime1">
              <a:rPr lang="de-AT" smtClean="0"/>
              <a:pPr>
                <a:defRPr/>
              </a:pPr>
              <a:t>09.06.2023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4C717-508F-41F9-9DEE-71D46D8915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79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710E6-23D4-4A1C-A0B3-380444B09F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39222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710E6-23D4-4A1C-A0B3-380444B09F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7255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710E6-23D4-4A1C-A0B3-380444B09F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15602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710E6-23D4-4A1C-A0B3-380444B09F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0820902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710E6-23D4-4A1C-A0B3-380444B09F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8364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710E6-23D4-4A1C-A0B3-380444B09F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2939595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710E6-23D4-4A1C-A0B3-380444B09F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88019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C9209D-522E-4379-9C48-B76DC2DB276E}" type="datetime1">
              <a:rPr lang="de-AT" smtClean="0"/>
              <a:pPr>
                <a:defRPr/>
              </a:pPr>
              <a:t>09.06.2023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B06A7-2C4B-4B45-BCA2-B90D59034C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9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450" y="1346200"/>
            <a:ext cx="399097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346200"/>
            <a:ext cx="399097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754813" y="6265863"/>
            <a:ext cx="1319212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6F000-23CA-4D5D-8E3A-3AAD7033F551}" type="datetime1">
              <a:rPr lang="de-AT"/>
              <a:pPr>
                <a:defRPr/>
              </a:pPr>
              <a:t>09.06.2023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9125" y="6259513"/>
            <a:ext cx="35687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3AC82-F4EC-4084-A6F5-264A5AEA4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13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62DCBE-4095-4C37-9FED-FB80998DC770}" type="datetime1">
              <a:rPr lang="de-AT" smtClean="0"/>
              <a:pPr>
                <a:defRPr/>
              </a:pPr>
              <a:t>09.06.2023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CF7E7-EE37-4ABB-8A20-3F5FADE1AF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9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754813" y="6265863"/>
            <a:ext cx="1319212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8B828-7C9B-455D-AF1A-C9750E03D77D}" type="datetime1">
              <a:rPr lang="de-AT"/>
              <a:pPr>
                <a:defRPr/>
              </a:pPr>
              <a:t>09.06.2023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9125" y="6259513"/>
            <a:ext cx="35687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403C3-4993-4EC3-9FF4-9F98AB275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2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754813" y="6265863"/>
            <a:ext cx="1319212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A1887-9183-400F-8701-EDFCA769D05D}" type="datetime1">
              <a:rPr lang="de-AT"/>
              <a:pPr>
                <a:defRPr/>
              </a:pPr>
              <a:t>09.06.2023</a:t>
            </a:fld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9125" y="6259513"/>
            <a:ext cx="35687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0BC7-891F-4C74-9CFC-048908EF9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0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754813" y="6265863"/>
            <a:ext cx="1319212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59AA-BFB2-4DAF-B4BA-255403065B11}" type="datetime1">
              <a:rPr lang="de-AT"/>
              <a:pPr>
                <a:defRPr/>
              </a:pPr>
              <a:t>09.06.2023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9125" y="6259513"/>
            <a:ext cx="35687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2812-C8B6-4AA8-AC82-48C4C209D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754813" y="6265863"/>
            <a:ext cx="1319212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177AE-B18F-4FAD-8B36-D233FD0562DD}" type="datetime1">
              <a:rPr lang="de-AT"/>
              <a:pPr>
                <a:defRPr/>
              </a:pPr>
              <a:t>09.06.2023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9125" y="6259513"/>
            <a:ext cx="35687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4C717-508F-41F9-9DEE-71D46D891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3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754813" y="6265863"/>
            <a:ext cx="1319212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7D6DC-7452-4922-A91E-64432D8B1D75}" type="datetime1">
              <a:rPr lang="de-AT"/>
              <a:pPr>
                <a:defRPr/>
              </a:pPr>
              <a:t>09.06.2023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9125" y="6259513"/>
            <a:ext cx="35687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C8E7C-0CD2-4703-BA68-E9275EF9A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0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3" name="Rectangle 61"/>
          <p:cNvSpPr>
            <a:spLocks noChangeArrowheads="1"/>
          </p:cNvSpPr>
          <p:nvPr/>
        </p:nvSpPr>
        <p:spPr bwMode="auto">
          <a:xfrm>
            <a:off x="827088" y="0"/>
            <a:ext cx="179387" cy="6858000"/>
          </a:xfrm>
          <a:prstGeom prst="rect">
            <a:avLst/>
          </a:prstGeom>
          <a:gradFill rotWithShape="1">
            <a:gsLst>
              <a:gs pos="0">
                <a:srgbClr val="BFBFDA"/>
              </a:gs>
              <a:gs pos="100000">
                <a:srgbClr val="BFBFDA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000">
              <a:cs typeface="+mn-cs"/>
            </a:endParaRPr>
          </a:p>
        </p:txBody>
      </p:sp>
      <p:sp>
        <p:nvSpPr>
          <p:cNvPr id="38957" name="Rectangle 45"/>
          <p:cNvSpPr>
            <a:spLocks noChangeArrowheads="1"/>
          </p:cNvSpPr>
          <p:nvPr/>
        </p:nvSpPr>
        <p:spPr bwMode="auto">
          <a:xfrm>
            <a:off x="0" y="0"/>
            <a:ext cx="827088" cy="6858000"/>
          </a:xfrm>
          <a:prstGeom prst="rect">
            <a:avLst/>
          </a:prstGeom>
          <a:solidFill>
            <a:srgbClr val="BFBF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000">
              <a:cs typeface="+mn-cs"/>
            </a:endParaRP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008188" y="115888"/>
            <a:ext cx="6645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Titelmasterformat durch Klicken bearbeiten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1346200"/>
            <a:ext cx="813435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grpSp>
        <p:nvGrpSpPr>
          <p:cNvPr id="1030" name="Group 77"/>
          <p:cNvGrpSpPr>
            <a:grpSpLocks/>
          </p:cNvGrpSpPr>
          <p:nvPr/>
        </p:nvGrpSpPr>
        <p:grpSpPr bwMode="auto">
          <a:xfrm>
            <a:off x="663575" y="6226175"/>
            <a:ext cx="6184900" cy="336550"/>
            <a:chOff x="418" y="3922"/>
            <a:chExt cx="3896" cy="212"/>
          </a:xfrm>
        </p:grpSpPr>
        <p:sp>
          <p:nvSpPr>
            <p:cNvPr id="38960" name="Rectangle 48"/>
            <p:cNvSpPr>
              <a:spLocks noChangeArrowheads="1"/>
            </p:cNvSpPr>
            <p:nvPr userDrawn="1"/>
          </p:nvSpPr>
          <p:spPr bwMode="auto">
            <a:xfrm>
              <a:off x="421" y="3976"/>
              <a:ext cx="3893" cy="5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2400">
                <a:solidFill>
                  <a:schemeClr val="bg2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38962" name="Rectangle 50"/>
            <p:cNvSpPr>
              <a:spLocks noChangeAspect="1" noChangeArrowheads="1"/>
            </p:cNvSpPr>
            <p:nvPr userDrawn="1"/>
          </p:nvSpPr>
          <p:spPr bwMode="auto">
            <a:xfrm flipV="1">
              <a:off x="471" y="4029"/>
              <a:ext cx="54" cy="5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de-DE" sz="1800">
                <a:solidFill>
                  <a:schemeClr val="bg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8966" name="Rectangle 54"/>
            <p:cNvSpPr>
              <a:spLocks noChangeAspect="1" noChangeArrowheads="1"/>
            </p:cNvSpPr>
            <p:nvPr userDrawn="1"/>
          </p:nvSpPr>
          <p:spPr bwMode="auto">
            <a:xfrm flipV="1">
              <a:off x="472" y="3976"/>
              <a:ext cx="53" cy="5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de-DE" sz="1800">
                <a:solidFill>
                  <a:schemeClr val="bg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8974" name="Rectangle 62"/>
            <p:cNvSpPr>
              <a:spLocks noChangeAspect="1" noChangeArrowheads="1"/>
            </p:cNvSpPr>
            <p:nvPr userDrawn="1"/>
          </p:nvSpPr>
          <p:spPr bwMode="auto">
            <a:xfrm flipV="1">
              <a:off x="525" y="4029"/>
              <a:ext cx="53" cy="5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de-DE" sz="1800">
                <a:solidFill>
                  <a:schemeClr val="bg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8976" name="Rectangle 64"/>
            <p:cNvSpPr>
              <a:spLocks noChangeAspect="1" noChangeArrowheads="1"/>
            </p:cNvSpPr>
            <p:nvPr userDrawn="1"/>
          </p:nvSpPr>
          <p:spPr bwMode="auto">
            <a:xfrm flipV="1">
              <a:off x="419" y="3922"/>
              <a:ext cx="53" cy="5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de-DE" sz="1800">
                <a:solidFill>
                  <a:schemeClr val="bg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8977" name="Rectangle 65"/>
            <p:cNvSpPr>
              <a:spLocks noChangeAspect="1" noChangeArrowheads="1"/>
            </p:cNvSpPr>
            <p:nvPr userDrawn="1"/>
          </p:nvSpPr>
          <p:spPr bwMode="auto">
            <a:xfrm flipV="1">
              <a:off x="524" y="4081"/>
              <a:ext cx="54" cy="5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de-DE" sz="1800">
                <a:solidFill>
                  <a:schemeClr val="bg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8978" name="Rectangle 66"/>
            <p:cNvSpPr>
              <a:spLocks noChangeAspect="1" noChangeArrowheads="1"/>
            </p:cNvSpPr>
            <p:nvPr userDrawn="1"/>
          </p:nvSpPr>
          <p:spPr bwMode="auto">
            <a:xfrm flipV="1">
              <a:off x="418" y="3976"/>
              <a:ext cx="54" cy="5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de-DE" sz="1800">
                <a:solidFill>
                  <a:schemeClr val="bg2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031" name="Group 78"/>
          <p:cNvGrpSpPr>
            <a:grpSpLocks/>
          </p:cNvGrpSpPr>
          <p:nvPr/>
        </p:nvGrpSpPr>
        <p:grpSpPr bwMode="auto">
          <a:xfrm flipH="1" flipV="1">
            <a:off x="2670175" y="798513"/>
            <a:ext cx="6184900" cy="336550"/>
            <a:chOff x="418" y="3922"/>
            <a:chExt cx="3896" cy="212"/>
          </a:xfrm>
        </p:grpSpPr>
        <p:sp>
          <p:nvSpPr>
            <p:cNvPr id="38991" name="Rectangle 79"/>
            <p:cNvSpPr>
              <a:spLocks noChangeArrowheads="1"/>
            </p:cNvSpPr>
            <p:nvPr userDrawn="1"/>
          </p:nvSpPr>
          <p:spPr bwMode="auto">
            <a:xfrm>
              <a:off x="421" y="3976"/>
              <a:ext cx="3893" cy="5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de-DE" sz="2400">
                <a:solidFill>
                  <a:schemeClr val="bg2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38992" name="Rectangle 80"/>
            <p:cNvSpPr>
              <a:spLocks noChangeAspect="1" noChangeArrowheads="1"/>
            </p:cNvSpPr>
            <p:nvPr userDrawn="1"/>
          </p:nvSpPr>
          <p:spPr bwMode="auto">
            <a:xfrm flipV="1">
              <a:off x="471" y="4029"/>
              <a:ext cx="54" cy="5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chemeClr val="bg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8993" name="Rectangle 81"/>
            <p:cNvSpPr>
              <a:spLocks noChangeAspect="1" noChangeArrowheads="1"/>
            </p:cNvSpPr>
            <p:nvPr userDrawn="1"/>
          </p:nvSpPr>
          <p:spPr bwMode="auto">
            <a:xfrm flipV="1">
              <a:off x="472" y="3976"/>
              <a:ext cx="53" cy="5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chemeClr val="bg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8994" name="Rectangle 82"/>
            <p:cNvSpPr>
              <a:spLocks noChangeAspect="1" noChangeArrowheads="1"/>
            </p:cNvSpPr>
            <p:nvPr userDrawn="1"/>
          </p:nvSpPr>
          <p:spPr bwMode="auto">
            <a:xfrm flipV="1">
              <a:off x="525" y="4029"/>
              <a:ext cx="53" cy="5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chemeClr val="bg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8995" name="Rectangle 83"/>
            <p:cNvSpPr>
              <a:spLocks noChangeAspect="1" noChangeArrowheads="1"/>
            </p:cNvSpPr>
            <p:nvPr userDrawn="1"/>
          </p:nvSpPr>
          <p:spPr bwMode="auto">
            <a:xfrm flipV="1">
              <a:off x="419" y="3922"/>
              <a:ext cx="53" cy="5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chemeClr val="bg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8996" name="Rectangle 84"/>
            <p:cNvSpPr>
              <a:spLocks noChangeAspect="1" noChangeArrowheads="1"/>
            </p:cNvSpPr>
            <p:nvPr userDrawn="1"/>
          </p:nvSpPr>
          <p:spPr bwMode="auto">
            <a:xfrm flipV="1">
              <a:off x="524" y="4081"/>
              <a:ext cx="54" cy="5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chemeClr val="bg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8997" name="Rectangle 85"/>
            <p:cNvSpPr>
              <a:spLocks noChangeAspect="1" noChangeArrowheads="1"/>
            </p:cNvSpPr>
            <p:nvPr userDrawn="1"/>
          </p:nvSpPr>
          <p:spPr bwMode="auto">
            <a:xfrm flipV="1">
              <a:off x="418" y="3976"/>
              <a:ext cx="54" cy="5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chemeClr val="bg2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38998" name="Text Box 86"/>
          <p:cNvSpPr txBox="1">
            <a:spLocks noChangeArrowheads="1"/>
          </p:cNvSpPr>
          <p:nvPr/>
        </p:nvSpPr>
        <p:spPr bwMode="auto">
          <a:xfrm>
            <a:off x="908050" y="6443663"/>
            <a:ext cx="24257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e-DE" sz="1200">
                <a:solidFill>
                  <a:schemeClr val="bg2"/>
                </a:solidFill>
                <a:cs typeface="+mn-cs"/>
              </a:rPr>
              <a:t>Department of Computer Science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5775" y="6261100"/>
            <a:ext cx="5810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446710E6-23D4-4A1C-A0B3-380444B09F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6" name="Picture 10" descr="CIIT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96013"/>
            <a:ext cx="5683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  <p:sldLayoutId id="2147484431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61AC08-CCED-4E3F-AB95-C9B41561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E49B0-BFD8-4833-9E50-387E4F0FE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7E4E1-CEFE-4AD6-BBD5-80BF2B61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B84F400-4C71-47DA-A12B-996F12A379CF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81750-7188-440F-AE5A-02AB76160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21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CSC201- Design and Analysis of Algorithms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E1210-EBAA-496D-B364-6F04C9C00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363EBB8-31B1-4B63-B6BA-047585760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6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46710E6-23D4-4A1C-A0B3-380444B09F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29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55" r:id="rId9"/>
    <p:sldLayoutId id="2147484456" r:id="rId10"/>
    <p:sldLayoutId id="2147484457" r:id="rId11"/>
    <p:sldLayoutId id="2147484458" r:id="rId12"/>
    <p:sldLayoutId id="2147484459" r:id="rId13"/>
    <p:sldLayoutId id="2147484460" r:id="rId14"/>
    <p:sldLayoutId id="2147484461" r:id="rId15"/>
    <p:sldLayoutId id="2147484462" r:id="rId16"/>
    <p:sldLayoutId id="214748446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1524000" y="2567517"/>
            <a:ext cx="7179733" cy="61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/>
            <a:r>
              <a:rPr kumimoji="1" lang="en-US" sz="3911" i="0" dirty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  <a:cs typeface="Arial" pitchFamily="34" charset="0"/>
              </a:rPr>
              <a:t>Data Structures and Algorithms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46134" y="3191027"/>
            <a:ext cx="3652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600" i="0" dirty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  <a:cs typeface="Arial" pitchFamily="34" charset="0"/>
              </a:rPr>
              <a:t>Lecture No. 23</a:t>
            </a:r>
          </a:p>
          <a:p>
            <a:pPr algn="r">
              <a:defRPr/>
            </a:pPr>
            <a:r>
              <a:rPr lang="en-US" sz="1600" i="0" dirty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  <a:cs typeface="Arial" pitchFamily="34" charset="0"/>
              </a:rPr>
              <a:t> Applications of Tree</a:t>
            </a:r>
          </a:p>
        </p:txBody>
      </p:sp>
      <p:sp>
        <p:nvSpPr>
          <p:cNvPr id="2054" name="TextBox 40"/>
          <p:cNvSpPr txBox="1">
            <a:spLocks noChangeArrowheads="1"/>
          </p:cNvSpPr>
          <p:nvPr/>
        </p:nvSpPr>
        <p:spPr bwMode="auto">
          <a:xfrm>
            <a:off x="101600" y="1516239"/>
            <a:ext cx="64346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133" i="0" dirty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</a:rPr>
              <a:t>Department of Computer Science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69333" y="1475518"/>
            <a:ext cx="87376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53067" y="448734"/>
            <a:ext cx="6366933" cy="82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267" i="0" dirty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  <a:cs typeface="Arial" pitchFamily="34" charset="0"/>
              </a:rPr>
              <a:t>CUI Abbottabad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en-US" sz="1244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COMSATS University Islamabad, Abbottabad Campus</a:t>
            </a:r>
          </a:p>
        </p:txBody>
      </p:sp>
      <p:pic>
        <p:nvPicPr>
          <p:cNvPr id="3" name="Picture 2" descr="Cui Logo PNG Vectors Free Download">
            <a:extLst>
              <a:ext uri="{FF2B5EF4-FFF2-40B4-BE49-F238E27FC236}">
                <a16:creationId xmlns:a16="http://schemas.microsoft.com/office/drawing/2014/main" id="{2B7B6C1B-6A9A-3EFB-0C2C-EE38B0CB5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448733"/>
            <a:ext cx="954156" cy="95097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Expression Tree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0"/>
            <a:ext cx="8226425" cy="8382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Inorder : (a+(b*c))+(((d*e)+f)*g)</a:t>
            </a:r>
          </a:p>
        </p:txBody>
      </p:sp>
      <p:grpSp>
        <p:nvGrpSpPr>
          <p:cNvPr id="1016836" name="Group 4"/>
          <p:cNvGrpSpPr>
            <a:grpSpLocks/>
          </p:cNvGrpSpPr>
          <p:nvPr/>
        </p:nvGrpSpPr>
        <p:grpSpPr bwMode="auto">
          <a:xfrm>
            <a:off x="609600" y="2895600"/>
            <a:ext cx="8001000" cy="3581400"/>
            <a:chOff x="384" y="1488"/>
            <a:chExt cx="5040" cy="2256"/>
          </a:xfrm>
        </p:grpSpPr>
        <p:sp>
          <p:nvSpPr>
            <p:cNvPr id="1016837" name="Line 5"/>
            <p:cNvSpPr>
              <a:spLocks noChangeShapeType="1"/>
            </p:cNvSpPr>
            <p:nvPr/>
          </p:nvSpPr>
          <p:spPr bwMode="auto">
            <a:xfrm flipH="1">
              <a:off x="3360" y="326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838" name="Line 6"/>
            <p:cNvSpPr>
              <a:spLocks noChangeShapeType="1"/>
            </p:cNvSpPr>
            <p:nvPr/>
          </p:nvSpPr>
          <p:spPr bwMode="auto">
            <a:xfrm flipV="1">
              <a:off x="1248" y="1680"/>
              <a:ext cx="15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839" name="Line 7"/>
            <p:cNvSpPr>
              <a:spLocks noChangeShapeType="1"/>
            </p:cNvSpPr>
            <p:nvPr/>
          </p:nvSpPr>
          <p:spPr bwMode="auto">
            <a:xfrm flipH="1" flipV="1">
              <a:off x="2928" y="1680"/>
              <a:ext cx="158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840" name="Line 8"/>
            <p:cNvSpPr>
              <a:spLocks noChangeShapeType="1"/>
            </p:cNvSpPr>
            <p:nvPr/>
          </p:nvSpPr>
          <p:spPr bwMode="auto">
            <a:xfrm>
              <a:off x="4698" y="228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841" name="Line 9"/>
            <p:cNvSpPr>
              <a:spLocks noChangeShapeType="1"/>
            </p:cNvSpPr>
            <p:nvPr/>
          </p:nvSpPr>
          <p:spPr bwMode="auto">
            <a:xfrm flipH="1">
              <a:off x="4074" y="228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842" name="Line 10"/>
            <p:cNvSpPr>
              <a:spLocks noChangeShapeType="1"/>
            </p:cNvSpPr>
            <p:nvPr/>
          </p:nvSpPr>
          <p:spPr bwMode="auto">
            <a:xfrm flipH="1">
              <a:off x="3691" y="276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843" name="Line 11"/>
            <p:cNvSpPr>
              <a:spLocks noChangeShapeType="1"/>
            </p:cNvSpPr>
            <p:nvPr/>
          </p:nvSpPr>
          <p:spPr bwMode="auto">
            <a:xfrm>
              <a:off x="1254" y="23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844" name="Line 12"/>
            <p:cNvSpPr>
              <a:spLocks noChangeShapeType="1"/>
            </p:cNvSpPr>
            <p:nvPr/>
          </p:nvSpPr>
          <p:spPr bwMode="auto">
            <a:xfrm flipH="1">
              <a:off x="630" y="23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6845" name="Group 13"/>
            <p:cNvGrpSpPr>
              <a:grpSpLocks/>
            </p:cNvGrpSpPr>
            <p:nvPr/>
          </p:nvGrpSpPr>
          <p:grpSpPr bwMode="auto">
            <a:xfrm>
              <a:off x="384" y="2544"/>
              <a:ext cx="342" cy="272"/>
              <a:chOff x="2118" y="2592"/>
              <a:chExt cx="342" cy="272"/>
            </a:xfrm>
          </p:grpSpPr>
          <p:sp>
            <p:nvSpPr>
              <p:cNvPr id="1016846" name="Oval 14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47" name="Text Box 15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a</a:t>
                </a:r>
              </a:p>
            </p:txBody>
          </p:sp>
        </p:grpSp>
        <p:grpSp>
          <p:nvGrpSpPr>
            <p:cNvPr id="1016848" name="Group 16"/>
            <p:cNvGrpSpPr>
              <a:grpSpLocks/>
            </p:cNvGrpSpPr>
            <p:nvPr/>
          </p:nvGrpSpPr>
          <p:grpSpPr bwMode="auto">
            <a:xfrm>
              <a:off x="2010" y="3040"/>
              <a:ext cx="342" cy="272"/>
              <a:chOff x="2118" y="2592"/>
              <a:chExt cx="342" cy="272"/>
            </a:xfrm>
          </p:grpSpPr>
          <p:sp>
            <p:nvSpPr>
              <p:cNvPr id="1016849" name="Oval 17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50" name="Text Box 18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c</a:t>
                </a:r>
              </a:p>
            </p:txBody>
          </p:sp>
        </p:grpSp>
        <p:grpSp>
          <p:nvGrpSpPr>
            <p:cNvPr id="1016851" name="Group 19"/>
            <p:cNvGrpSpPr>
              <a:grpSpLocks/>
            </p:cNvGrpSpPr>
            <p:nvPr/>
          </p:nvGrpSpPr>
          <p:grpSpPr bwMode="auto">
            <a:xfrm>
              <a:off x="1008" y="2064"/>
              <a:ext cx="342" cy="272"/>
              <a:chOff x="2118" y="2592"/>
              <a:chExt cx="342" cy="272"/>
            </a:xfrm>
          </p:grpSpPr>
          <p:sp>
            <p:nvSpPr>
              <p:cNvPr id="1016852" name="Oval 20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53" name="Text Box 21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+</a:t>
                </a:r>
              </a:p>
            </p:txBody>
          </p:sp>
        </p:grpSp>
        <p:sp>
          <p:nvSpPr>
            <p:cNvPr id="1016854" name="Line 22"/>
            <p:cNvSpPr>
              <a:spLocks noChangeShapeType="1"/>
            </p:cNvSpPr>
            <p:nvPr/>
          </p:nvSpPr>
          <p:spPr bwMode="auto">
            <a:xfrm>
              <a:off x="1878" y="27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6855" name="Group 23"/>
            <p:cNvGrpSpPr>
              <a:grpSpLocks/>
            </p:cNvGrpSpPr>
            <p:nvPr/>
          </p:nvGrpSpPr>
          <p:grpSpPr bwMode="auto">
            <a:xfrm>
              <a:off x="1254" y="3056"/>
              <a:ext cx="342" cy="272"/>
              <a:chOff x="2118" y="2592"/>
              <a:chExt cx="342" cy="272"/>
            </a:xfrm>
          </p:grpSpPr>
          <p:sp>
            <p:nvSpPr>
              <p:cNvPr id="1016856" name="Oval 24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57" name="Text Box 25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b</a:t>
                </a:r>
              </a:p>
            </p:txBody>
          </p:sp>
        </p:grpSp>
        <p:grpSp>
          <p:nvGrpSpPr>
            <p:cNvPr id="1016858" name="Group 26"/>
            <p:cNvGrpSpPr>
              <a:grpSpLocks/>
            </p:cNvGrpSpPr>
            <p:nvPr/>
          </p:nvGrpSpPr>
          <p:grpSpPr bwMode="auto">
            <a:xfrm>
              <a:off x="5082" y="2528"/>
              <a:ext cx="342" cy="272"/>
              <a:chOff x="2118" y="2592"/>
              <a:chExt cx="342" cy="272"/>
            </a:xfrm>
          </p:grpSpPr>
          <p:sp>
            <p:nvSpPr>
              <p:cNvPr id="1016859" name="Oval 27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60" name="Text Box 28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g</a:t>
                </a:r>
              </a:p>
            </p:txBody>
          </p:sp>
        </p:grpSp>
        <p:grpSp>
          <p:nvGrpSpPr>
            <p:cNvPr id="1016861" name="Group 29"/>
            <p:cNvGrpSpPr>
              <a:grpSpLocks/>
            </p:cNvGrpSpPr>
            <p:nvPr/>
          </p:nvGrpSpPr>
          <p:grpSpPr bwMode="auto">
            <a:xfrm>
              <a:off x="4445" y="2070"/>
              <a:ext cx="342" cy="282"/>
              <a:chOff x="4445" y="2358"/>
              <a:chExt cx="342" cy="282"/>
            </a:xfrm>
          </p:grpSpPr>
          <p:sp>
            <p:nvSpPr>
              <p:cNvPr id="1016862" name="Oval 30"/>
              <p:cNvSpPr>
                <a:spLocks noChangeArrowheads="1"/>
              </p:cNvSpPr>
              <p:nvPr/>
            </p:nvSpPr>
            <p:spPr bwMode="auto">
              <a:xfrm>
                <a:off x="4483" y="235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63" name="Text Box 31"/>
              <p:cNvSpPr txBox="1">
                <a:spLocks noChangeArrowheads="1"/>
              </p:cNvSpPr>
              <p:nvPr/>
            </p:nvSpPr>
            <p:spPr bwMode="auto">
              <a:xfrm>
                <a:off x="4445" y="2390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*</a:t>
                </a:r>
              </a:p>
            </p:txBody>
          </p:sp>
        </p:grpSp>
        <p:grpSp>
          <p:nvGrpSpPr>
            <p:cNvPr id="1016864" name="Group 32"/>
            <p:cNvGrpSpPr>
              <a:grpSpLocks/>
            </p:cNvGrpSpPr>
            <p:nvPr/>
          </p:nvGrpSpPr>
          <p:grpSpPr bwMode="auto">
            <a:xfrm>
              <a:off x="2688" y="1488"/>
              <a:ext cx="342" cy="272"/>
              <a:chOff x="2118" y="2592"/>
              <a:chExt cx="342" cy="272"/>
            </a:xfrm>
          </p:grpSpPr>
          <p:sp>
            <p:nvSpPr>
              <p:cNvPr id="1016865" name="Oval 33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66" name="Text Box 34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+</a:t>
                </a:r>
              </a:p>
            </p:txBody>
          </p:sp>
        </p:grpSp>
        <p:grpSp>
          <p:nvGrpSpPr>
            <p:cNvPr id="1016867" name="Group 35"/>
            <p:cNvGrpSpPr>
              <a:grpSpLocks/>
            </p:cNvGrpSpPr>
            <p:nvPr/>
          </p:nvGrpSpPr>
          <p:grpSpPr bwMode="auto">
            <a:xfrm>
              <a:off x="3828" y="2528"/>
              <a:ext cx="342" cy="272"/>
              <a:chOff x="2118" y="2592"/>
              <a:chExt cx="342" cy="272"/>
            </a:xfrm>
          </p:grpSpPr>
          <p:sp>
            <p:nvSpPr>
              <p:cNvPr id="1016868" name="Oval 36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69" name="Text Box 37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+</a:t>
                </a:r>
              </a:p>
            </p:txBody>
          </p:sp>
        </p:grpSp>
        <p:grpSp>
          <p:nvGrpSpPr>
            <p:cNvPr id="1016870" name="Group 38"/>
            <p:cNvGrpSpPr>
              <a:grpSpLocks/>
            </p:cNvGrpSpPr>
            <p:nvPr/>
          </p:nvGrpSpPr>
          <p:grpSpPr bwMode="auto">
            <a:xfrm>
              <a:off x="3120" y="3472"/>
              <a:ext cx="342" cy="272"/>
              <a:chOff x="2118" y="2592"/>
              <a:chExt cx="342" cy="272"/>
            </a:xfrm>
          </p:grpSpPr>
          <p:sp>
            <p:nvSpPr>
              <p:cNvPr id="1016871" name="Oval 39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72" name="Text Box 40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d</a:t>
                </a:r>
              </a:p>
            </p:txBody>
          </p:sp>
        </p:grpSp>
        <p:sp>
          <p:nvSpPr>
            <p:cNvPr id="1016873" name="Line 41"/>
            <p:cNvSpPr>
              <a:spLocks noChangeShapeType="1"/>
            </p:cNvSpPr>
            <p:nvPr/>
          </p:nvSpPr>
          <p:spPr bwMode="auto">
            <a:xfrm flipH="1">
              <a:off x="1494" y="27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6874" name="Group 42"/>
            <p:cNvGrpSpPr>
              <a:grpSpLocks/>
            </p:cNvGrpSpPr>
            <p:nvPr/>
          </p:nvGrpSpPr>
          <p:grpSpPr bwMode="auto">
            <a:xfrm>
              <a:off x="1626" y="2550"/>
              <a:ext cx="342" cy="282"/>
              <a:chOff x="4445" y="2358"/>
              <a:chExt cx="342" cy="282"/>
            </a:xfrm>
          </p:grpSpPr>
          <p:sp>
            <p:nvSpPr>
              <p:cNvPr id="1016875" name="Oval 43"/>
              <p:cNvSpPr>
                <a:spLocks noChangeArrowheads="1"/>
              </p:cNvSpPr>
              <p:nvPr/>
            </p:nvSpPr>
            <p:spPr bwMode="auto">
              <a:xfrm>
                <a:off x="4483" y="235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76" name="Text Box 44"/>
              <p:cNvSpPr txBox="1">
                <a:spLocks noChangeArrowheads="1"/>
              </p:cNvSpPr>
              <p:nvPr/>
            </p:nvSpPr>
            <p:spPr bwMode="auto">
              <a:xfrm>
                <a:off x="4445" y="2390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*</a:t>
                </a:r>
              </a:p>
            </p:txBody>
          </p:sp>
        </p:grpSp>
        <p:grpSp>
          <p:nvGrpSpPr>
            <p:cNvPr id="1016877" name="Group 45"/>
            <p:cNvGrpSpPr>
              <a:grpSpLocks/>
            </p:cNvGrpSpPr>
            <p:nvPr/>
          </p:nvGrpSpPr>
          <p:grpSpPr bwMode="auto">
            <a:xfrm>
              <a:off x="3456" y="3030"/>
              <a:ext cx="342" cy="282"/>
              <a:chOff x="4445" y="2358"/>
              <a:chExt cx="342" cy="282"/>
            </a:xfrm>
          </p:grpSpPr>
          <p:sp>
            <p:nvSpPr>
              <p:cNvPr id="1016878" name="Oval 46"/>
              <p:cNvSpPr>
                <a:spLocks noChangeArrowheads="1"/>
              </p:cNvSpPr>
              <p:nvPr/>
            </p:nvSpPr>
            <p:spPr bwMode="auto">
              <a:xfrm>
                <a:off x="4483" y="235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79" name="Text Box 47"/>
              <p:cNvSpPr txBox="1">
                <a:spLocks noChangeArrowheads="1"/>
              </p:cNvSpPr>
              <p:nvPr/>
            </p:nvSpPr>
            <p:spPr bwMode="auto">
              <a:xfrm>
                <a:off x="4445" y="2390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*</a:t>
                </a:r>
              </a:p>
            </p:txBody>
          </p:sp>
        </p:grpSp>
        <p:grpSp>
          <p:nvGrpSpPr>
            <p:cNvPr id="1016880" name="Group 48"/>
            <p:cNvGrpSpPr>
              <a:grpSpLocks/>
            </p:cNvGrpSpPr>
            <p:nvPr/>
          </p:nvGrpSpPr>
          <p:grpSpPr bwMode="auto">
            <a:xfrm>
              <a:off x="3786" y="3472"/>
              <a:ext cx="342" cy="272"/>
              <a:chOff x="2118" y="2592"/>
              <a:chExt cx="342" cy="272"/>
            </a:xfrm>
          </p:grpSpPr>
          <p:sp>
            <p:nvSpPr>
              <p:cNvPr id="1016881" name="Oval 49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82" name="Text Box 50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e</a:t>
                </a:r>
              </a:p>
            </p:txBody>
          </p:sp>
        </p:grpSp>
        <p:sp>
          <p:nvSpPr>
            <p:cNvPr id="1016883" name="Line 51"/>
            <p:cNvSpPr>
              <a:spLocks noChangeShapeType="1"/>
            </p:cNvSpPr>
            <p:nvPr/>
          </p:nvSpPr>
          <p:spPr bwMode="auto">
            <a:xfrm>
              <a:off x="3696" y="326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6884" name="Group 52"/>
            <p:cNvGrpSpPr>
              <a:grpSpLocks/>
            </p:cNvGrpSpPr>
            <p:nvPr/>
          </p:nvGrpSpPr>
          <p:grpSpPr bwMode="auto">
            <a:xfrm>
              <a:off x="4218" y="3040"/>
              <a:ext cx="342" cy="272"/>
              <a:chOff x="2118" y="2592"/>
              <a:chExt cx="342" cy="272"/>
            </a:xfrm>
          </p:grpSpPr>
          <p:sp>
            <p:nvSpPr>
              <p:cNvPr id="1016885" name="Oval 53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86" name="Text Box 54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f</a:t>
                </a:r>
              </a:p>
            </p:txBody>
          </p:sp>
        </p:grpSp>
        <p:sp>
          <p:nvSpPr>
            <p:cNvPr id="1016887" name="Line 55"/>
            <p:cNvSpPr>
              <a:spLocks noChangeShapeType="1"/>
            </p:cNvSpPr>
            <p:nvPr/>
          </p:nvSpPr>
          <p:spPr bwMode="auto">
            <a:xfrm>
              <a:off x="4086" y="27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5934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Expression Tree</a:t>
            </a:r>
          </a:p>
        </p:txBody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0"/>
            <a:ext cx="8226425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cs typeface="Times New Roman" pitchFamily="18" charset="0"/>
              </a:rPr>
              <a:t>Postorder traversal: a b c * + d e * f + g * +</a:t>
            </a:r>
            <a:br>
              <a:rPr lang="en-US" sz="2800">
                <a:cs typeface="Times New Roman" pitchFamily="18" charset="0"/>
              </a:rPr>
            </a:br>
            <a:r>
              <a:rPr lang="en-US" sz="2800">
                <a:cs typeface="Times New Roman" pitchFamily="18" charset="0"/>
              </a:rPr>
              <a:t>which is the postfix form.</a:t>
            </a:r>
          </a:p>
        </p:txBody>
      </p:sp>
      <p:grpSp>
        <p:nvGrpSpPr>
          <p:cNvPr id="1018884" name="Group 4"/>
          <p:cNvGrpSpPr>
            <a:grpSpLocks/>
          </p:cNvGrpSpPr>
          <p:nvPr/>
        </p:nvGrpSpPr>
        <p:grpSpPr bwMode="auto">
          <a:xfrm>
            <a:off x="609600" y="2743200"/>
            <a:ext cx="8001000" cy="3581400"/>
            <a:chOff x="384" y="1488"/>
            <a:chExt cx="5040" cy="2256"/>
          </a:xfrm>
        </p:grpSpPr>
        <p:sp>
          <p:nvSpPr>
            <p:cNvPr id="1018885" name="Line 5"/>
            <p:cNvSpPr>
              <a:spLocks noChangeShapeType="1"/>
            </p:cNvSpPr>
            <p:nvPr/>
          </p:nvSpPr>
          <p:spPr bwMode="auto">
            <a:xfrm flipH="1">
              <a:off x="3360" y="326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8886" name="Line 6"/>
            <p:cNvSpPr>
              <a:spLocks noChangeShapeType="1"/>
            </p:cNvSpPr>
            <p:nvPr/>
          </p:nvSpPr>
          <p:spPr bwMode="auto">
            <a:xfrm flipV="1">
              <a:off x="1248" y="1680"/>
              <a:ext cx="15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8887" name="Line 7"/>
            <p:cNvSpPr>
              <a:spLocks noChangeShapeType="1"/>
            </p:cNvSpPr>
            <p:nvPr/>
          </p:nvSpPr>
          <p:spPr bwMode="auto">
            <a:xfrm flipH="1" flipV="1">
              <a:off x="2928" y="1680"/>
              <a:ext cx="158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8888" name="Line 8"/>
            <p:cNvSpPr>
              <a:spLocks noChangeShapeType="1"/>
            </p:cNvSpPr>
            <p:nvPr/>
          </p:nvSpPr>
          <p:spPr bwMode="auto">
            <a:xfrm>
              <a:off x="4698" y="228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8889" name="Line 9"/>
            <p:cNvSpPr>
              <a:spLocks noChangeShapeType="1"/>
            </p:cNvSpPr>
            <p:nvPr/>
          </p:nvSpPr>
          <p:spPr bwMode="auto">
            <a:xfrm flipH="1">
              <a:off x="4074" y="228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8890" name="Line 10"/>
            <p:cNvSpPr>
              <a:spLocks noChangeShapeType="1"/>
            </p:cNvSpPr>
            <p:nvPr/>
          </p:nvSpPr>
          <p:spPr bwMode="auto">
            <a:xfrm flipH="1">
              <a:off x="3691" y="276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8891" name="Line 11"/>
            <p:cNvSpPr>
              <a:spLocks noChangeShapeType="1"/>
            </p:cNvSpPr>
            <p:nvPr/>
          </p:nvSpPr>
          <p:spPr bwMode="auto">
            <a:xfrm>
              <a:off x="1254" y="23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8892" name="Line 12"/>
            <p:cNvSpPr>
              <a:spLocks noChangeShapeType="1"/>
            </p:cNvSpPr>
            <p:nvPr/>
          </p:nvSpPr>
          <p:spPr bwMode="auto">
            <a:xfrm flipH="1">
              <a:off x="630" y="23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8893" name="Group 13"/>
            <p:cNvGrpSpPr>
              <a:grpSpLocks/>
            </p:cNvGrpSpPr>
            <p:nvPr/>
          </p:nvGrpSpPr>
          <p:grpSpPr bwMode="auto">
            <a:xfrm>
              <a:off x="384" y="2544"/>
              <a:ext cx="342" cy="272"/>
              <a:chOff x="2118" y="2592"/>
              <a:chExt cx="342" cy="272"/>
            </a:xfrm>
          </p:grpSpPr>
          <p:sp>
            <p:nvSpPr>
              <p:cNvPr id="1018894" name="Oval 14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895" name="Text Box 15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a</a:t>
                </a:r>
              </a:p>
            </p:txBody>
          </p:sp>
        </p:grpSp>
        <p:grpSp>
          <p:nvGrpSpPr>
            <p:cNvPr id="1018896" name="Group 16"/>
            <p:cNvGrpSpPr>
              <a:grpSpLocks/>
            </p:cNvGrpSpPr>
            <p:nvPr/>
          </p:nvGrpSpPr>
          <p:grpSpPr bwMode="auto">
            <a:xfrm>
              <a:off x="2010" y="3040"/>
              <a:ext cx="342" cy="272"/>
              <a:chOff x="2118" y="2592"/>
              <a:chExt cx="342" cy="272"/>
            </a:xfrm>
          </p:grpSpPr>
          <p:sp>
            <p:nvSpPr>
              <p:cNvPr id="1018897" name="Oval 17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898" name="Text Box 18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c</a:t>
                </a:r>
              </a:p>
            </p:txBody>
          </p:sp>
        </p:grpSp>
        <p:grpSp>
          <p:nvGrpSpPr>
            <p:cNvPr id="1018899" name="Group 19"/>
            <p:cNvGrpSpPr>
              <a:grpSpLocks/>
            </p:cNvGrpSpPr>
            <p:nvPr/>
          </p:nvGrpSpPr>
          <p:grpSpPr bwMode="auto">
            <a:xfrm>
              <a:off x="1008" y="2064"/>
              <a:ext cx="342" cy="272"/>
              <a:chOff x="2118" y="2592"/>
              <a:chExt cx="342" cy="272"/>
            </a:xfrm>
          </p:grpSpPr>
          <p:sp>
            <p:nvSpPr>
              <p:cNvPr id="1018900" name="Oval 20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901" name="Text Box 21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+</a:t>
                </a:r>
              </a:p>
            </p:txBody>
          </p:sp>
        </p:grpSp>
        <p:sp>
          <p:nvSpPr>
            <p:cNvPr id="1018902" name="Line 22"/>
            <p:cNvSpPr>
              <a:spLocks noChangeShapeType="1"/>
            </p:cNvSpPr>
            <p:nvPr/>
          </p:nvSpPr>
          <p:spPr bwMode="auto">
            <a:xfrm>
              <a:off x="1878" y="27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8903" name="Group 23"/>
            <p:cNvGrpSpPr>
              <a:grpSpLocks/>
            </p:cNvGrpSpPr>
            <p:nvPr/>
          </p:nvGrpSpPr>
          <p:grpSpPr bwMode="auto">
            <a:xfrm>
              <a:off x="1254" y="3056"/>
              <a:ext cx="342" cy="272"/>
              <a:chOff x="2118" y="2592"/>
              <a:chExt cx="342" cy="272"/>
            </a:xfrm>
          </p:grpSpPr>
          <p:sp>
            <p:nvSpPr>
              <p:cNvPr id="1018904" name="Oval 24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905" name="Text Box 25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b</a:t>
                </a:r>
              </a:p>
            </p:txBody>
          </p:sp>
        </p:grpSp>
        <p:grpSp>
          <p:nvGrpSpPr>
            <p:cNvPr id="1018906" name="Group 26"/>
            <p:cNvGrpSpPr>
              <a:grpSpLocks/>
            </p:cNvGrpSpPr>
            <p:nvPr/>
          </p:nvGrpSpPr>
          <p:grpSpPr bwMode="auto">
            <a:xfrm>
              <a:off x="5082" y="2528"/>
              <a:ext cx="342" cy="272"/>
              <a:chOff x="2118" y="2592"/>
              <a:chExt cx="342" cy="272"/>
            </a:xfrm>
          </p:grpSpPr>
          <p:sp>
            <p:nvSpPr>
              <p:cNvPr id="1018907" name="Oval 27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908" name="Text Box 28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g</a:t>
                </a:r>
              </a:p>
            </p:txBody>
          </p:sp>
        </p:grpSp>
        <p:grpSp>
          <p:nvGrpSpPr>
            <p:cNvPr id="1018909" name="Group 29"/>
            <p:cNvGrpSpPr>
              <a:grpSpLocks/>
            </p:cNvGrpSpPr>
            <p:nvPr/>
          </p:nvGrpSpPr>
          <p:grpSpPr bwMode="auto">
            <a:xfrm>
              <a:off x="4445" y="2070"/>
              <a:ext cx="342" cy="282"/>
              <a:chOff x="4445" y="2358"/>
              <a:chExt cx="342" cy="282"/>
            </a:xfrm>
          </p:grpSpPr>
          <p:sp>
            <p:nvSpPr>
              <p:cNvPr id="1018910" name="Oval 30"/>
              <p:cNvSpPr>
                <a:spLocks noChangeArrowheads="1"/>
              </p:cNvSpPr>
              <p:nvPr/>
            </p:nvSpPr>
            <p:spPr bwMode="auto">
              <a:xfrm>
                <a:off x="4483" y="235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911" name="Text Box 31"/>
              <p:cNvSpPr txBox="1">
                <a:spLocks noChangeArrowheads="1"/>
              </p:cNvSpPr>
              <p:nvPr/>
            </p:nvSpPr>
            <p:spPr bwMode="auto">
              <a:xfrm>
                <a:off x="4445" y="2390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*</a:t>
                </a:r>
              </a:p>
            </p:txBody>
          </p:sp>
        </p:grpSp>
        <p:grpSp>
          <p:nvGrpSpPr>
            <p:cNvPr id="1018912" name="Group 32"/>
            <p:cNvGrpSpPr>
              <a:grpSpLocks/>
            </p:cNvGrpSpPr>
            <p:nvPr/>
          </p:nvGrpSpPr>
          <p:grpSpPr bwMode="auto">
            <a:xfrm>
              <a:off x="2688" y="1488"/>
              <a:ext cx="342" cy="272"/>
              <a:chOff x="2118" y="2592"/>
              <a:chExt cx="342" cy="272"/>
            </a:xfrm>
          </p:grpSpPr>
          <p:sp>
            <p:nvSpPr>
              <p:cNvPr id="1018913" name="Oval 33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914" name="Text Box 34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+</a:t>
                </a:r>
              </a:p>
            </p:txBody>
          </p:sp>
        </p:grpSp>
        <p:grpSp>
          <p:nvGrpSpPr>
            <p:cNvPr id="1018915" name="Group 35"/>
            <p:cNvGrpSpPr>
              <a:grpSpLocks/>
            </p:cNvGrpSpPr>
            <p:nvPr/>
          </p:nvGrpSpPr>
          <p:grpSpPr bwMode="auto">
            <a:xfrm>
              <a:off x="3828" y="2528"/>
              <a:ext cx="342" cy="272"/>
              <a:chOff x="2118" y="2592"/>
              <a:chExt cx="342" cy="272"/>
            </a:xfrm>
          </p:grpSpPr>
          <p:sp>
            <p:nvSpPr>
              <p:cNvPr id="1018916" name="Oval 36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917" name="Text Box 37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+</a:t>
                </a:r>
              </a:p>
            </p:txBody>
          </p:sp>
        </p:grpSp>
        <p:grpSp>
          <p:nvGrpSpPr>
            <p:cNvPr id="1018918" name="Group 38"/>
            <p:cNvGrpSpPr>
              <a:grpSpLocks/>
            </p:cNvGrpSpPr>
            <p:nvPr/>
          </p:nvGrpSpPr>
          <p:grpSpPr bwMode="auto">
            <a:xfrm>
              <a:off x="3120" y="3472"/>
              <a:ext cx="342" cy="272"/>
              <a:chOff x="2118" y="2592"/>
              <a:chExt cx="342" cy="272"/>
            </a:xfrm>
          </p:grpSpPr>
          <p:sp>
            <p:nvSpPr>
              <p:cNvPr id="1018919" name="Oval 39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920" name="Text Box 40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d</a:t>
                </a:r>
              </a:p>
            </p:txBody>
          </p:sp>
        </p:grpSp>
        <p:sp>
          <p:nvSpPr>
            <p:cNvPr id="1018921" name="Line 41"/>
            <p:cNvSpPr>
              <a:spLocks noChangeShapeType="1"/>
            </p:cNvSpPr>
            <p:nvPr/>
          </p:nvSpPr>
          <p:spPr bwMode="auto">
            <a:xfrm flipH="1">
              <a:off x="1494" y="27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8922" name="Group 42"/>
            <p:cNvGrpSpPr>
              <a:grpSpLocks/>
            </p:cNvGrpSpPr>
            <p:nvPr/>
          </p:nvGrpSpPr>
          <p:grpSpPr bwMode="auto">
            <a:xfrm>
              <a:off x="1626" y="2550"/>
              <a:ext cx="342" cy="282"/>
              <a:chOff x="4445" y="2358"/>
              <a:chExt cx="342" cy="282"/>
            </a:xfrm>
          </p:grpSpPr>
          <p:sp>
            <p:nvSpPr>
              <p:cNvPr id="1018923" name="Oval 43"/>
              <p:cNvSpPr>
                <a:spLocks noChangeArrowheads="1"/>
              </p:cNvSpPr>
              <p:nvPr/>
            </p:nvSpPr>
            <p:spPr bwMode="auto">
              <a:xfrm>
                <a:off x="4483" y="235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924" name="Text Box 44"/>
              <p:cNvSpPr txBox="1">
                <a:spLocks noChangeArrowheads="1"/>
              </p:cNvSpPr>
              <p:nvPr/>
            </p:nvSpPr>
            <p:spPr bwMode="auto">
              <a:xfrm>
                <a:off x="4445" y="2390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*</a:t>
                </a:r>
              </a:p>
            </p:txBody>
          </p:sp>
        </p:grpSp>
        <p:grpSp>
          <p:nvGrpSpPr>
            <p:cNvPr id="1018925" name="Group 45"/>
            <p:cNvGrpSpPr>
              <a:grpSpLocks/>
            </p:cNvGrpSpPr>
            <p:nvPr/>
          </p:nvGrpSpPr>
          <p:grpSpPr bwMode="auto">
            <a:xfrm>
              <a:off x="3456" y="3030"/>
              <a:ext cx="342" cy="282"/>
              <a:chOff x="4445" y="2358"/>
              <a:chExt cx="342" cy="282"/>
            </a:xfrm>
          </p:grpSpPr>
          <p:sp>
            <p:nvSpPr>
              <p:cNvPr id="1018926" name="Oval 46"/>
              <p:cNvSpPr>
                <a:spLocks noChangeArrowheads="1"/>
              </p:cNvSpPr>
              <p:nvPr/>
            </p:nvSpPr>
            <p:spPr bwMode="auto">
              <a:xfrm>
                <a:off x="4483" y="235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927" name="Text Box 47"/>
              <p:cNvSpPr txBox="1">
                <a:spLocks noChangeArrowheads="1"/>
              </p:cNvSpPr>
              <p:nvPr/>
            </p:nvSpPr>
            <p:spPr bwMode="auto">
              <a:xfrm>
                <a:off x="4445" y="2390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*</a:t>
                </a:r>
              </a:p>
            </p:txBody>
          </p:sp>
        </p:grpSp>
        <p:grpSp>
          <p:nvGrpSpPr>
            <p:cNvPr id="1018928" name="Group 48"/>
            <p:cNvGrpSpPr>
              <a:grpSpLocks/>
            </p:cNvGrpSpPr>
            <p:nvPr/>
          </p:nvGrpSpPr>
          <p:grpSpPr bwMode="auto">
            <a:xfrm>
              <a:off x="3786" y="3472"/>
              <a:ext cx="342" cy="272"/>
              <a:chOff x="2118" y="2592"/>
              <a:chExt cx="342" cy="272"/>
            </a:xfrm>
          </p:grpSpPr>
          <p:sp>
            <p:nvSpPr>
              <p:cNvPr id="1018929" name="Oval 49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930" name="Text Box 50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e</a:t>
                </a:r>
              </a:p>
            </p:txBody>
          </p:sp>
        </p:grpSp>
        <p:sp>
          <p:nvSpPr>
            <p:cNvPr id="1018931" name="Line 51"/>
            <p:cNvSpPr>
              <a:spLocks noChangeShapeType="1"/>
            </p:cNvSpPr>
            <p:nvPr/>
          </p:nvSpPr>
          <p:spPr bwMode="auto">
            <a:xfrm>
              <a:off x="3696" y="326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8932" name="Group 52"/>
            <p:cNvGrpSpPr>
              <a:grpSpLocks/>
            </p:cNvGrpSpPr>
            <p:nvPr/>
          </p:nvGrpSpPr>
          <p:grpSpPr bwMode="auto">
            <a:xfrm>
              <a:off x="4218" y="3040"/>
              <a:ext cx="342" cy="272"/>
              <a:chOff x="2118" y="2592"/>
              <a:chExt cx="342" cy="272"/>
            </a:xfrm>
          </p:grpSpPr>
          <p:sp>
            <p:nvSpPr>
              <p:cNvPr id="1018933" name="Oval 53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934" name="Text Box 54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f</a:t>
                </a:r>
              </a:p>
            </p:txBody>
          </p:sp>
        </p:grpSp>
        <p:sp>
          <p:nvSpPr>
            <p:cNvPr id="1018935" name="Line 55"/>
            <p:cNvSpPr>
              <a:spLocks noChangeShapeType="1"/>
            </p:cNvSpPr>
            <p:nvPr/>
          </p:nvSpPr>
          <p:spPr bwMode="auto">
            <a:xfrm>
              <a:off x="4086" y="27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03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Constructing Expression Tree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24000"/>
            <a:ext cx="8226425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Algorithm to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convert postfix expression </a:t>
            </a:r>
            <a:r>
              <a:rPr lang="en-US" sz="2800" dirty="0">
                <a:cs typeface="Times New Roman" pitchFamily="18" charset="0"/>
              </a:rPr>
              <a:t>into an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expression tree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We already have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an expression</a:t>
            </a:r>
            <a:r>
              <a:rPr lang="en-US" sz="2800" dirty="0">
                <a:cs typeface="Times New Roman" pitchFamily="18" charset="0"/>
              </a:rPr>
              <a:t> to convert an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infix</a:t>
            </a:r>
            <a:r>
              <a:rPr lang="en-US" sz="2800" dirty="0">
                <a:cs typeface="Times New Roman" pitchFamily="18" charset="0"/>
              </a:rPr>
              <a:t> expression to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postfix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Read a symbol </a:t>
            </a:r>
            <a:r>
              <a:rPr lang="en-US" sz="2800" dirty="0">
                <a:cs typeface="Times New Roman" pitchFamily="18" charset="0"/>
              </a:rPr>
              <a:t>from the postfix expression.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If symbol is an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operand</a:t>
            </a:r>
            <a:r>
              <a:rPr lang="en-US" sz="2800" dirty="0">
                <a:cs typeface="Times New Roman" pitchFamily="18" charset="0"/>
              </a:rPr>
              <a:t>, put it in a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one node tree</a:t>
            </a:r>
            <a:r>
              <a:rPr lang="en-US" sz="2800" dirty="0">
                <a:cs typeface="Times New Roman" pitchFamily="18" charset="0"/>
              </a:rPr>
              <a:t> and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push</a:t>
            </a:r>
            <a:r>
              <a:rPr lang="en-US" sz="2800" dirty="0">
                <a:cs typeface="Times New Roman" pitchFamily="18" charset="0"/>
              </a:rPr>
              <a:t> it on a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stack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If symbol is an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operator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pop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two</a:t>
            </a:r>
            <a:r>
              <a:rPr lang="en-US" sz="2800" dirty="0">
                <a:cs typeface="Times New Roman" pitchFamily="18" charset="0"/>
              </a:rPr>
              <a:t> trees from the stack, form a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new tree </a:t>
            </a:r>
            <a:r>
              <a:rPr lang="en-US" sz="2800" dirty="0">
                <a:cs typeface="Times New Roman" pitchFamily="18" charset="0"/>
              </a:rPr>
              <a:t>with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operator as the root </a:t>
            </a:r>
            <a:r>
              <a:rPr lang="en-US" sz="2800" dirty="0">
                <a:cs typeface="Times New Roman" pitchFamily="18" charset="0"/>
              </a:rPr>
              <a:t>and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T</a:t>
            </a:r>
            <a:r>
              <a:rPr lang="en-US" sz="2800" baseline="-25000" dirty="0">
                <a:solidFill>
                  <a:srgbClr val="C00000"/>
                </a:solidFill>
                <a:cs typeface="Times New Roman" pitchFamily="18" charset="0"/>
              </a:rPr>
              <a:t>1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and T</a:t>
            </a:r>
            <a:r>
              <a:rPr lang="en-US" sz="2800" baseline="-25000" dirty="0">
                <a:solidFill>
                  <a:srgbClr val="C00000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as left and right subtrees and push this tree on the stack.</a:t>
            </a:r>
          </a:p>
        </p:txBody>
      </p:sp>
    </p:spTree>
    <p:extLst>
      <p:ext uri="{BB962C8B-B14F-4D97-AF65-F5344CB8AC3E}">
        <p14:creationId xmlns:p14="http://schemas.microsoft.com/office/powerpoint/2010/main" val="1927127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Constructing Expression Tree</a:t>
            </a:r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24000"/>
            <a:ext cx="8226425" cy="8382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a b + c d e + * *</a:t>
            </a:r>
          </a:p>
        </p:txBody>
      </p:sp>
      <p:sp>
        <p:nvSpPr>
          <p:cNvPr id="1022980" name="Rectangle 4"/>
          <p:cNvSpPr>
            <a:spLocks noChangeArrowheads="1"/>
          </p:cNvSpPr>
          <p:nvPr/>
        </p:nvSpPr>
        <p:spPr bwMode="auto">
          <a:xfrm>
            <a:off x="914400" y="2438400"/>
            <a:ext cx="3733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2981" name="Line 5"/>
          <p:cNvSpPr>
            <a:spLocks noChangeShapeType="1"/>
          </p:cNvSpPr>
          <p:nvPr/>
        </p:nvSpPr>
        <p:spPr bwMode="auto">
          <a:xfrm>
            <a:off x="14478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2982" name="Line 6"/>
          <p:cNvSpPr>
            <a:spLocks noChangeShapeType="1"/>
          </p:cNvSpPr>
          <p:nvPr/>
        </p:nvSpPr>
        <p:spPr bwMode="auto">
          <a:xfrm>
            <a:off x="25146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2983" name="Line 7"/>
          <p:cNvSpPr>
            <a:spLocks noChangeShapeType="1"/>
          </p:cNvSpPr>
          <p:nvPr/>
        </p:nvSpPr>
        <p:spPr bwMode="auto">
          <a:xfrm>
            <a:off x="19812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2984" name="Line 8"/>
          <p:cNvSpPr>
            <a:spLocks noChangeShapeType="1"/>
          </p:cNvSpPr>
          <p:nvPr/>
        </p:nvSpPr>
        <p:spPr bwMode="auto">
          <a:xfrm>
            <a:off x="3581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2985" name="Line 9"/>
          <p:cNvSpPr>
            <a:spLocks noChangeShapeType="1"/>
          </p:cNvSpPr>
          <p:nvPr/>
        </p:nvSpPr>
        <p:spPr bwMode="auto">
          <a:xfrm>
            <a:off x="41148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2986" name="Line 10"/>
          <p:cNvSpPr>
            <a:spLocks noChangeShapeType="1"/>
          </p:cNvSpPr>
          <p:nvPr/>
        </p:nvSpPr>
        <p:spPr bwMode="auto">
          <a:xfrm>
            <a:off x="3048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2997" name="Text Box 21"/>
          <p:cNvSpPr txBox="1">
            <a:spLocks noChangeArrowheads="1"/>
          </p:cNvSpPr>
          <p:nvPr/>
        </p:nvSpPr>
        <p:spPr bwMode="auto">
          <a:xfrm>
            <a:off x="4660900" y="2401888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0">
                <a:solidFill>
                  <a:schemeClr val="tx1"/>
                </a:solidFill>
                <a:latin typeface="Helvetica" pitchFamily="34" charset="0"/>
              </a:rPr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1317378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Constructing Expression Tree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24000"/>
            <a:ext cx="8226425" cy="8382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a b </a:t>
            </a:r>
            <a:r>
              <a:rPr lang="en-US">
                <a:solidFill>
                  <a:schemeClr val="folHlink"/>
                </a:solidFill>
                <a:cs typeface="Times New Roman" pitchFamily="18" charset="0"/>
              </a:rPr>
              <a:t>+ c d e + * *</a:t>
            </a:r>
          </a:p>
        </p:txBody>
      </p:sp>
      <p:sp>
        <p:nvSpPr>
          <p:cNvPr id="1025028" name="Rectangle 4"/>
          <p:cNvSpPr>
            <a:spLocks noChangeArrowheads="1"/>
          </p:cNvSpPr>
          <p:nvPr/>
        </p:nvSpPr>
        <p:spPr bwMode="auto">
          <a:xfrm>
            <a:off x="914400" y="2438400"/>
            <a:ext cx="3733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29" name="Line 5"/>
          <p:cNvSpPr>
            <a:spLocks noChangeShapeType="1"/>
          </p:cNvSpPr>
          <p:nvPr/>
        </p:nvSpPr>
        <p:spPr bwMode="auto">
          <a:xfrm>
            <a:off x="14478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30" name="Line 6"/>
          <p:cNvSpPr>
            <a:spLocks noChangeShapeType="1"/>
          </p:cNvSpPr>
          <p:nvPr/>
        </p:nvSpPr>
        <p:spPr bwMode="auto">
          <a:xfrm>
            <a:off x="25146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31" name="Line 7"/>
          <p:cNvSpPr>
            <a:spLocks noChangeShapeType="1"/>
          </p:cNvSpPr>
          <p:nvPr/>
        </p:nvSpPr>
        <p:spPr bwMode="auto">
          <a:xfrm>
            <a:off x="19812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32" name="Line 8"/>
          <p:cNvSpPr>
            <a:spLocks noChangeShapeType="1"/>
          </p:cNvSpPr>
          <p:nvPr/>
        </p:nvSpPr>
        <p:spPr bwMode="auto">
          <a:xfrm>
            <a:off x="3581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33" name="Line 9"/>
          <p:cNvSpPr>
            <a:spLocks noChangeShapeType="1"/>
          </p:cNvSpPr>
          <p:nvPr/>
        </p:nvSpPr>
        <p:spPr bwMode="auto">
          <a:xfrm>
            <a:off x="41148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34" name="Line 10"/>
          <p:cNvSpPr>
            <a:spLocks noChangeShapeType="1"/>
          </p:cNvSpPr>
          <p:nvPr/>
        </p:nvSpPr>
        <p:spPr bwMode="auto">
          <a:xfrm>
            <a:off x="3048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35" name="Line 11"/>
          <p:cNvSpPr>
            <a:spLocks noChangeShapeType="1"/>
          </p:cNvSpPr>
          <p:nvPr/>
        </p:nvSpPr>
        <p:spPr bwMode="auto">
          <a:xfrm>
            <a:off x="11430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36" name="Line 12"/>
          <p:cNvSpPr>
            <a:spLocks noChangeShapeType="1"/>
          </p:cNvSpPr>
          <p:nvPr/>
        </p:nvSpPr>
        <p:spPr bwMode="auto">
          <a:xfrm>
            <a:off x="17526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037" name="Group 13"/>
          <p:cNvGrpSpPr>
            <a:grpSpLocks/>
          </p:cNvGrpSpPr>
          <p:nvPr/>
        </p:nvGrpSpPr>
        <p:grpSpPr bwMode="auto">
          <a:xfrm>
            <a:off x="1524000" y="3276600"/>
            <a:ext cx="457200" cy="457200"/>
            <a:chOff x="864" y="2064"/>
            <a:chExt cx="288" cy="288"/>
          </a:xfrm>
        </p:grpSpPr>
        <p:sp>
          <p:nvSpPr>
            <p:cNvPr id="1025038" name="Oval 14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39" name="Text Box 15"/>
            <p:cNvSpPr txBox="1">
              <a:spLocks noChangeArrowheads="1"/>
            </p:cNvSpPr>
            <p:nvPr/>
          </p:nvSpPr>
          <p:spPr bwMode="auto">
            <a:xfrm>
              <a:off x="912" y="20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b</a:t>
              </a:r>
            </a:p>
          </p:txBody>
        </p:sp>
      </p:grpSp>
      <p:grpSp>
        <p:nvGrpSpPr>
          <p:cNvPr id="1025040" name="Group 16"/>
          <p:cNvGrpSpPr>
            <a:grpSpLocks/>
          </p:cNvGrpSpPr>
          <p:nvPr/>
        </p:nvGrpSpPr>
        <p:grpSpPr bwMode="auto">
          <a:xfrm>
            <a:off x="914400" y="3276600"/>
            <a:ext cx="457200" cy="457200"/>
            <a:chOff x="864" y="2064"/>
            <a:chExt cx="288" cy="288"/>
          </a:xfrm>
        </p:grpSpPr>
        <p:sp>
          <p:nvSpPr>
            <p:cNvPr id="1025041" name="Oval 17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42" name="Text Box 18"/>
            <p:cNvSpPr txBox="1">
              <a:spLocks noChangeArrowheads="1"/>
            </p:cNvSpPr>
            <p:nvPr/>
          </p:nvSpPr>
          <p:spPr bwMode="auto">
            <a:xfrm>
              <a:off x="912" y="20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a</a:t>
              </a:r>
            </a:p>
          </p:txBody>
        </p:sp>
      </p:grpSp>
      <p:sp>
        <p:nvSpPr>
          <p:cNvPr id="1025043" name="Text Box 19"/>
          <p:cNvSpPr txBox="1">
            <a:spLocks noChangeArrowheads="1"/>
          </p:cNvSpPr>
          <p:nvPr/>
        </p:nvSpPr>
        <p:spPr bwMode="auto">
          <a:xfrm>
            <a:off x="875506" y="4841291"/>
            <a:ext cx="2668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 i="1">
                <a:solidFill>
                  <a:schemeClr val="tx1"/>
                </a:solidFill>
                <a:latin typeface="Helvetica" pitchFamily="34" charset="0"/>
              </a:rPr>
              <a:t>Stack is growing left to right</a:t>
            </a:r>
          </a:p>
        </p:txBody>
      </p:sp>
      <p:sp>
        <p:nvSpPr>
          <p:cNvPr id="1025044" name="Line 20"/>
          <p:cNvSpPr>
            <a:spLocks noChangeShapeType="1"/>
          </p:cNvSpPr>
          <p:nvPr/>
        </p:nvSpPr>
        <p:spPr bwMode="auto">
          <a:xfrm>
            <a:off x="951706" y="4820653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45" name="Text Box 21"/>
          <p:cNvSpPr txBox="1">
            <a:spLocks noChangeArrowheads="1"/>
          </p:cNvSpPr>
          <p:nvPr/>
        </p:nvSpPr>
        <p:spPr bwMode="auto">
          <a:xfrm>
            <a:off x="6172200" y="2438400"/>
            <a:ext cx="2590800" cy="12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64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20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dirty="0">
                <a:latin typeface="Helvetica" pitchFamily="34" charset="0"/>
              </a:rPr>
              <a:t>If symbol is an operand, put it in a one node tree and push it on a stack.</a:t>
            </a:r>
          </a:p>
        </p:txBody>
      </p:sp>
      <p:sp>
        <p:nvSpPr>
          <p:cNvPr id="1025046" name="Text Box 22"/>
          <p:cNvSpPr txBox="1">
            <a:spLocks noChangeArrowheads="1"/>
          </p:cNvSpPr>
          <p:nvPr/>
        </p:nvSpPr>
        <p:spPr bwMode="auto">
          <a:xfrm>
            <a:off x="1524000" y="2133600"/>
            <a:ext cx="6858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Arial" charset="0"/>
              </a:rPr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3090018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Line 2"/>
          <p:cNvSpPr>
            <a:spLocks noChangeShapeType="1"/>
          </p:cNvSpPr>
          <p:nvPr/>
        </p:nvSpPr>
        <p:spPr bwMode="auto">
          <a:xfrm flipH="1">
            <a:off x="838200" y="3733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75" name="Line 3"/>
          <p:cNvSpPr>
            <a:spLocks noChangeShapeType="1"/>
          </p:cNvSpPr>
          <p:nvPr/>
        </p:nvSpPr>
        <p:spPr bwMode="auto">
          <a:xfrm>
            <a:off x="1219200" y="3733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7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Constructing Expression Tree</a:t>
            </a:r>
          </a:p>
        </p:txBody>
      </p:sp>
      <p:sp>
        <p:nvSpPr>
          <p:cNvPr id="1027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1524000"/>
            <a:ext cx="8226425" cy="8382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a b +</a:t>
            </a:r>
            <a:r>
              <a:rPr lang="en-US">
                <a:solidFill>
                  <a:schemeClr val="folHlink"/>
                </a:solidFill>
                <a:cs typeface="Times New Roman" pitchFamily="18" charset="0"/>
              </a:rPr>
              <a:t> c d e + * *</a:t>
            </a:r>
          </a:p>
        </p:txBody>
      </p:sp>
      <p:sp>
        <p:nvSpPr>
          <p:cNvPr id="1027078" name="Rectangle 6"/>
          <p:cNvSpPr>
            <a:spLocks noChangeArrowheads="1"/>
          </p:cNvSpPr>
          <p:nvPr/>
        </p:nvSpPr>
        <p:spPr bwMode="auto">
          <a:xfrm>
            <a:off x="914400" y="2438400"/>
            <a:ext cx="3733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79" name="Line 7"/>
          <p:cNvSpPr>
            <a:spLocks noChangeShapeType="1"/>
          </p:cNvSpPr>
          <p:nvPr/>
        </p:nvSpPr>
        <p:spPr bwMode="auto">
          <a:xfrm>
            <a:off x="14478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80" name="Line 8"/>
          <p:cNvSpPr>
            <a:spLocks noChangeShapeType="1"/>
          </p:cNvSpPr>
          <p:nvPr/>
        </p:nvSpPr>
        <p:spPr bwMode="auto">
          <a:xfrm>
            <a:off x="25146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81" name="Line 9"/>
          <p:cNvSpPr>
            <a:spLocks noChangeShapeType="1"/>
          </p:cNvSpPr>
          <p:nvPr/>
        </p:nvSpPr>
        <p:spPr bwMode="auto">
          <a:xfrm>
            <a:off x="19812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82" name="Line 10"/>
          <p:cNvSpPr>
            <a:spLocks noChangeShapeType="1"/>
          </p:cNvSpPr>
          <p:nvPr/>
        </p:nvSpPr>
        <p:spPr bwMode="auto">
          <a:xfrm>
            <a:off x="3581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83" name="Line 11"/>
          <p:cNvSpPr>
            <a:spLocks noChangeShapeType="1"/>
          </p:cNvSpPr>
          <p:nvPr/>
        </p:nvSpPr>
        <p:spPr bwMode="auto">
          <a:xfrm>
            <a:off x="41148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84" name="Line 12"/>
          <p:cNvSpPr>
            <a:spLocks noChangeShapeType="1"/>
          </p:cNvSpPr>
          <p:nvPr/>
        </p:nvSpPr>
        <p:spPr bwMode="auto">
          <a:xfrm>
            <a:off x="3048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85" name="Line 13"/>
          <p:cNvSpPr>
            <a:spLocks noChangeShapeType="1"/>
          </p:cNvSpPr>
          <p:nvPr/>
        </p:nvSpPr>
        <p:spPr bwMode="auto">
          <a:xfrm>
            <a:off x="11430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086" name="Group 14"/>
          <p:cNvGrpSpPr>
            <a:grpSpLocks/>
          </p:cNvGrpSpPr>
          <p:nvPr/>
        </p:nvGrpSpPr>
        <p:grpSpPr bwMode="auto">
          <a:xfrm>
            <a:off x="1295400" y="4038600"/>
            <a:ext cx="457200" cy="457200"/>
            <a:chOff x="864" y="2064"/>
            <a:chExt cx="288" cy="288"/>
          </a:xfrm>
        </p:grpSpPr>
        <p:sp>
          <p:nvSpPr>
            <p:cNvPr id="1027087" name="Oval 15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88" name="Text Box 16"/>
            <p:cNvSpPr txBox="1">
              <a:spLocks noChangeArrowheads="1"/>
            </p:cNvSpPr>
            <p:nvPr/>
          </p:nvSpPr>
          <p:spPr bwMode="auto">
            <a:xfrm>
              <a:off x="912" y="20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b</a:t>
              </a:r>
            </a:p>
          </p:txBody>
        </p:sp>
      </p:grpSp>
      <p:grpSp>
        <p:nvGrpSpPr>
          <p:cNvPr id="1027089" name="Group 17"/>
          <p:cNvGrpSpPr>
            <a:grpSpLocks/>
          </p:cNvGrpSpPr>
          <p:nvPr/>
        </p:nvGrpSpPr>
        <p:grpSpPr bwMode="auto">
          <a:xfrm>
            <a:off x="533400" y="4038600"/>
            <a:ext cx="457200" cy="457200"/>
            <a:chOff x="864" y="2064"/>
            <a:chExt cx="288" cy="288"/>
          </a:xfrm>
        </p:grpSpPr>
        <p:sp>
          <p:nvSpPr>
            <p:cNvPr id="1027090" name="Oval 18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91" name="Text Box 19"/>
            <p:cNvSpPr txBox="1">
              <a:spLocks noChangeArrowheads="1"/>
            </p:cNvSpPr>
            <p:nvPr/>
          </p:nvSpPr>
          <p:spPr bwMode="auto">
            <a:xfrm>
              <a:off x="912" y="20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a</a:t>
              </a:r>
            </a:p>
          </p:txBody>
        </p:sp>
      </p:grpSp>
      <p:sp>
        <p:nvSpPr>
          <p:cNvPr id="1027092" name="Text Box 20"/>
          <p:cNvSpPr txBox="1">
            <a:spLocks noChangeArrowheads="1"/>
          </p:cNvSpPr>
          <p:nvPr/>
        </p:nvSpPr>
        <p:spPr bwMode="auto">
          <a:xfrm>
            <a:off x="838200" y="5334000"/>
            <a:ext cx="2668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 i="1">
                <a:solidFill>
                  <a:schemeClr val="tx1"/>
                </a:solidFill>
                <a:latin typeface="Helvetica" pitchFamily="34" charset="0"/>
              </a:rPr>
              <a:t>Stack is growing left to right</a:t>
            </a:r>
          </a:p>
        </p:txBody>
      </p:sp>
      <p:sp>
        <p:nvSpPr>
          <p:cNvPr id="1027093" name="Line 21"/>
          <p:cNvSpPr>
            <a:spLocks noChangeShapeType="1"/>
          </p:cNvSpPr>
          <p:nvPr/>
        </p:nvSpPr>
        <p:spPr bwMode="auto">
          <a:xfrm>
            <a:off x="914400" y="5313362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094" name="Group 22"/>
          <p:cNvGrpSpPr>
            <a:grpSpLocks/>
          </p:cNvGrpSpPr>
          <p:nvPr/>
        </p:nvGrpSpPr>
        <p:grpSpPr bwMode="auto">
          <a:xfrm>
            <a:off x="914400" y="3352800"/>
            <a:ext cx="457200" cy="457200"/>
            <a:chOff x="864" y="2064"/>
            <a:chExt cx="288" cy="288"/>
          </a:xfrm>
        </p:grpSpPr>
        <p:sp>
          <p:nvSpPr>
            <p:cNvPr id="1027095" name="Oval 23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96" name="Text Box 24"/>
            <p:cNvSpPr txBox="1">
              <a:spLocks noChangeArrowheads="1"/>
            </p:cNvSpPr>
            <p:nvPr/>
          </p:nvSpPr>
          <p:spPr bwMode="auto">
            <a:xfrm>
              <a:off x="910" y="206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+</a:t>
              </a:r>
            </a:p>
          </p:txBody>
        </p:sp>
      </p:grpSp>
      <p:sp>
        <p:nvSpPr>
          <p:cNvPr id="1027097" name="Text Box 25"/>
          <p:cNvSpPr txBox="1">
            <a:spLocks noChangeArrowheads="1"/>
          </p:cNvSpPr>
          <p:nvPr/>
        </p:nvSpPr>
        <p:spPr bwMode="auto">
          <a:xfrm>
            <a:off x="5715000" y="2438400"/>
            <a:ext cx="2743200" cy="20313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Helvetica" pitchFamily="34" charset="0"/>
              </a:rPr>
              <a:t>If symbol is an operator, pop two trees from the stack, form a new tree with operator as the root and T</a:t>
            </a:r>
            <a:r>
              <a:rPr lang="en-US" sz="1800" b="0" baseline="-25000" dirty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sz="1800" b="0" dirty="0">
                <a:solidFill>
                  <a:schemeClr val="tx1"/>
                </a:solidFill>
                <a:latin typeface="Helvetica" pitchFamily="34" charset="0"/>
              </a:rPr>
              <a:t> and T</a:t>
            </a:r>
            <a:r>
              <a:rPr lang="en-US" sz="1800" b="0" baseline="-25000" dirty="0">
                <a:solidFill>
                  <a:schemeClr val="tx1"/>
                </a:solidFill>
                <a:latin typeface="Helvetica" pitchFamily="34" charset="0"/>
              </a:rPr>
              <a:t>2</a:t>
            </a:r>
            <a:r>
              <a:rPr lang="en-US" sz="1800" b="0" dirty="0">
                <a:solidFill>
                  <a:schemeClr val="tx1"/>
                </a:solidFill>
                <a:latin typeface="Helvetica" pitchFamily="34" charset="0"/>
              </a:rPr>
              <a:t> as left and right subtrees and push this tree on the stack.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7305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Line 2"/>
          <p:cNvSpPr>
            <a:spLocks noChangeShapeType="1"/>
          </p:cNvSpPr>
          <p:nvPr/>
        </p:nvSpPr>
        <p:spPr bwMode="auto">
          <a:xfrm flipH="1">
            <a:off x="838200" y="3733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23" name="Line 3"/>
          <p:cNvSpPr>
            <a:spLocks noChangeShapeType="1"/>
          </p:cNvSpPr>
          <p:nvPr/>
        </p:nvSpPr>
        <p:spPr bwMode="auto">
          <a:xfrm>
            <a:off x="1219200" y="3733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2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Constructing Expression Tree</a:t>
            </a:r>
          </a:p>
        </p:txBody>
      </p:sp>
      <p:sp>
        <p:nvSpPr>
          <p:cNvPr id="1029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1524000"/>
            <a:ext cx="8226425" cy="8382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a b +</a:t>
            </a:r>
            <a:r>
              <a:rPr lang="en-US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c d e</a:t>
            </a:r>
            <a:r>
              <a:rPr lang="en-US">
                <a:solidFill>
                  <a:schemeClr val="folHlink"/>
                </a:solidFill>
                <a:cs typeface="Times New Roman" pitchFamily="18" charset="0"/>
              </a:rPr>
              <a:t> + * *</a:t>
            </a:r>
          </a:p>
        </p:txBody>
      </p:sp>
      <p:sp>
        <p:nvSpPr>
          <p:cNvPr id="1029126" name="Rectangle 6"/>
          <p:cNvSpPr>
            <a:spLocks noChangeArrowheads="1"/>
          </p:cNvSpPr>
          <p:nvPr/>
        </p:nvSpPr>
        <p:spPr bwMode="auto">
          <a:xfrm>
            <a:off x="914400" y="2438400"/>
            <a:ext cx="3733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27" name="Line 7"/>
          <p:cNvSpPr>
            <a:spLocks noChangeShapeType="1"/>
          </p:cNvSpPr>
          <p:nvPr/>
        </p:nvSpPr>
        <p:spPr bwMode="auto">
          <a:xfrm>
            <a:off x="14478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28" name="Line 8"/>
          <p:cNvSpPr>
            <a:spLocks noChangeShapeType="1"/>
          </p:cNvSpPr>
          <p:nvPr/>
        </p:nvSpPr>
        <p:spPr bwMode="auto">
          <a:xfrm>
            <a:off x="25146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29" name="Line 9"/>
          <p:cNvSpPr>
            <a:spLocks noChangeShapeType="1"/>
          </p:cNvSpPr>
          <p:nvPr/>
        </p:nvSpPr>
        <p:spPr bwMode="auto">
          <a:xfrm>
            <a:off x="19812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30" name="Line 10"/>
          <p:cNvSpPr>
            <a:spLocks noChangeShapeType="1"/>
          </p:cNvSpPr>
          <p:nvPr/>
        </p:nvSpPr>
        <p:spPr bwMode="auto">
          <a:xfrm>
            <a:off x="3581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31" name="Line 11"/>
          <p:cNvSpPr>
            <a:spLocks noChangeShapeType="1"/>
          </p:cNvSpPr>
          <p:nvPr/>
        </p:nvSpPr>
        <p:spPr bwMode="auto">
          <a:xfrm>
            <a:off x="41148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32" name="Line 12"/>
          <p:cNvSpPr>
            <a:spLocks noChangeShapeType="1"/>
          </p:cNvSpPr>
          <p:nvPr/>
        </p:nvSpPr>
        <p:spPr bwMode="auto">
          <a:xfrm>
            <a:off x="3048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33" name="Line 13"/>
          <p:cNvSpPr>
            <a:spLocks noChangeShapeType="1"/>
          </p:cNvSpPr>
          <p:nvPr/>
        </p:nvSpPr>
        <p:spPr bwMode="auto">
          <a:xfrm>
            <a:off x="11430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9134" name="Group 14"/>
          <p:cNvGrpSpPr>
            <a:grpSpLocks/>
          </p:cNvGrpSpPr>
          <p:nvPr/>
        </p:nvGrpSpPr>
        <p:grpSpPr bwMode="auto">
          <a:xfrm>
            <a:off x="1295400" y="4038600"/>
            <a:ext cx="457200" cy="457200"/>
            <a:chOff x="864" y="2064"/>
            <a:chExt cx="288" cy="288"/>
          </a:xfrm>
        </p:grpSpPr>
        <p:sp>
          <p:nvSpPr>
            <p:cNvPr id="1029135" name="Oval 15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36" name="Text Box 16"/>
            <p:cNvSpPr txBox="1">
              <a:spLocks noChangeArrowheads="1"/>
            </p:cNvSpPr>
            <p:nvPr/>
          </p:nvSpPr>
          <p:spPr bwMode="auto">
            <a:xfrm>
              <a:off x="912" y="20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b</a:t>
              </a:r>
            </a:p>
          </p:txBody>
        </p:sp>
      </p:grpSp>
      <p:grpSp>
        <p:nvGrpSpPr>
          <p:cNvPr id="1029137" name="Group 17"/>
          <p:cNvGrpSpPr>
            <a:grpSpLocks/>
          </p:cNvGrpSpPr>
          <p:nvPr/>
        </p:nvGrpSpPr>
        <p:grpSpPr bwMode="auto">
          <a:xfrm>
            <a:off x="533400" y="4038600"/>
            <a:ext cx="457200" cy="457200"/>
            <a:chOff x="864" y="2064"/>
            <a:chExt cx="288" cy="288"/>
          </a:xfrm>
        </p:grpSpPr>
        <p:sp>
          <p:nvSpPr>
            <p:cNvPr id="1029138" name="Oval 18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39" name="Text Box 19"/>
            <p:cNvSpPr txBox="1">
              <a:spLocks noChangeArrowheads="1"/>
            </p:cNvSpPr>
            <p:nvPr/>
          </p:nvSpPr>
          <p:spPr bwMode="auto">
            <a:xfrm>
              <a:off x="912" y="20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a</a:t>
              </a:r>
            </a:p>
          </p:txBody>
        </p:sp>
      </p:grpSp>
      <p:grpSp>
        <p:nvGrpSpPr>
          <p:cNvPr id="1029140" name="Group 20"/>
          <p:cNvGrpSpPr>
            <a:grpSpLocks/>
          </p:cNvGrpSpPr>
          <p:nvPr/>
        </p:nvGrpSpPr>
        <p:grpSpPr bwMode="auto">
          <a:xfrm>
            <a:off x="914400" y="3352800"/>
            <a:ext cx="457200" cy="457200"/>
            <a:chOff x="864" y="2064"/>
            <a:chExt cx="288" cy="288"/>
          </a:xfrm>
        </p:grpSpPr>
        <p:sp>
          <p:nvSpPr>
            <p:cNvPr id="1029141" name="Oval 21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42" name="Text Box 22"/>
            <p:cNvSpPr txBox="1">
              <a:spLocks noChangeArrowheads="1"/>
            </p:cNvSpPr>
            <p:nvPr/>
          </p:nvSpPr>
          <p:spPr bwMode="auto">
            <a:xfrm>
              <a:off x="910" y="206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+</a:t>
              </a:r>
            </a:p>
          </p:txBody>
        </p:sp>
      </p:grpSp>
      <p:grpSp>
        <p:nvGrpSpPr>
          <p:cNvPr id="1029143" name="Group 23"/>
          <p:cNvGrpSpPr>
            <a:grpSpLocks/>
          </p:cNvGrpSpPr>
          <p:nvPr/>
        </p:nvGrpSpPr>
        <p:grpSpPr bwMode="auto">
          <a:xfrm>
            <a:off x="2362200" y="3352800"/>
            <a:ext cx="457200" cy="457200"/>
            <a:chOff x="864" y="2064"/>
            <a:chExt cx="288" cy="288"/>
          </a:xfrm>
        </p:grpSpPr>
        <p:sp>
          <p:nvSpPr>
            <p:cNvPr id="1029144" name="Oval 24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45" name="Text Box 25"/>
            <p:cNvSpPr txBox="1">
              <a:spLocks noChangeArrowheads="1"/>
            </p:cNvSpPr>
            <p:nvPr/>
          </p:nvSpPr>
          <p:spPr bwMode="auto">
            <a:xfrm>
              <a:off x="912" y="20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d</a:t>
              </a:r>
            </a:p>
          </p:txBody>
        </p:sp>
      </p:grpSp>
      <p:grpSp>
        <p:nvGrpSpPr>
          <p:cNvPr id="1029146" name="Group 26"/>
          <p:cNvGrpSpPr>
            <a:grpSpLocks/>
          </p:cNvGrpSpPr>
          <p:nvPr/>
        </p:nvGrpSpPr>
        <p:grpSpPr bwMode="auto">
          <a:xfrm>
            <a:off x="1600200" y="3352800"/>
            <a:ext cx="457200" cy="457200"/>
            <a:chOff x="864" y="2064"/>
            <a:chExt cx="288" cy="288"/>
          </a:xfrm>
        </p:grpSpPr>
        <p:sp>
          <p:nvSpPr>
            <p:cNvPr id="1029147" name="Oval 27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48" name="Text Box 28"/>
            <p:cNvSpPr txBox="1">
              <a:spLocks noChangeArrowheads="1"/>
            </p:cNvSpPr>
            <p:nvPr/>
          </p:nvSpPr>
          <p:spPr bwMode="auto">
            <a:xfrm>
              <a:off x="916" y="206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c</a:t>
              </a:r>
            </a:p>
          </p:txBody>
        </p:sp>
      </p:grpSp>
      <p:sp>
        <p:nvSpPr>
          <p:cNvPr id="1029149" name="Line 29"/>
          <p:cNvSpPr>
            <a:spLocks noChangeShapeType="1"/>
          </p:cNvSpPr>
          <p:nvPr/>
        </p:nvSpPr>
        <p:spPr bwMode="auto">
          <a:xfrm>
            <a:off x="1752600" y="27432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50" name="Line 30"/>
          <p:cNvSpPr>
            <a:spLocks noChangeShapeType="1"/>
          </p:cNvSpPr>
          <p:nvPr/>
        </p:nvSpPr>
        <p:spPr bwMode="auto">
          <a:xfrm>
            <a:off x="2286000" y="2743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51" name="Line 31"/>
          <p:cNvSpPr>
            <a:spLocks noChangeShapeType="1"/>
          </p:cNvSpPr>
          <p:nvPr/>
        </p:nvSpPr>
        <p:spPr bwMode="auto">
          <a:xfrm>
            <a:off x="2819400" y="27432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9152" name="Group 32"/>
          <p:cNvGrpSpPr>
            <a:grpSpLocks/>
          </p:cNvGrpSpPr>
          <p:nvPr/>
        </p:nvGrpSpPr>
        <p:grpSpPr bwMode="auto">
          <a:xfrm>
            <a:off x="2971800" y="3352800"/>
            <a:ext cx="457200" cy="457200"/>
            <a:chOff x="864" y="2064"/>
            <a:chExt cx="288" cy="288"/>
          </a:xfrm>
        </p:grpSpPr>
        <p:sp>
          <p:nvSpPr>
            <p:cNvPr id="1029153" name="Oval 33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54" name="Text Box 34"/>
            <p:cNvSpPr txBox="1">
              <a:spLocks noChangeArrowheads="1"/>
            </p:cNvSpPr>
            <p:nvPr/>
          </p:nvSpPr>
          <p:spPr bwMode="auto">
            <a:xfrm>
              <a:off x="912" y="20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5425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Line 2"/>
          <p:cNvSpPr>
            <a:spLocks noChangeShapeType="1"/>
          </p:cNvSpPr>
          <p:nvPr/>
        </p:nvSpPr>
        <p:spPr bwMode="auto">
          <a:xfrm flipH="1">
            <a:off x="838200" y="3733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71" name="Line 3"/>
          <p:cNvSpPr>
            <a:spLocks noChangeShapeType="1"/>
          </p:cNvSpPr>
          <p:nvPr/>
        </p:nvSpPr>
        <p:spPr bwMode="auto">
          <a:xfrm>
            <a:off x="1219200" y="3733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7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Constructing Expression Tree</a:t>
            </a:r>
          </a:p>
        </p:txBody>
      </p:sp>
      <p:sp>
        <p:nvSpPr>
          <p:cNvPr id="1031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1524000"/>
            <a:ext cx="8226425" cy="8382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a b +</a:t>
            </a:r>
            <a:r>
              <a:rPr lang="en-US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c d e</a:t>
            </a:r>
            <a:r>
              <a:rPr lang="en-US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+</a:t>
            </a:r>
            <a:r>
              <a:rPr lang="en-US">
                <a:solidFill>
                  <a:schemeClr val="folHlink"/>
                </a:solidFill>
                <a:cs typeface="Times New Roman" pitchFamily="18" charset="0"/>
              </a:rPr>
              <a:t> * *</a:t>
            </a:r>
          </a:p>
        </p:txBody>
      </p:sp>
      <p:sp>
        <p:nvSpPr>
          <p:cNvPr id="1031174" name="Rectangle 6"/>
          <p:cNvSpPr>
            <a:spLocks noChangeArrowheads="1"/>
          </p:cNvSpPr>
          <p:nvPr/>
        </p:nvSpPr>
        <p:spPr bwMode="auto">
          <a:xfrm>
            <a:off x="914400" y="2438400"/>
            <a:ext cx="3733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75" name="Line 7"/>
          <p:cNvSpPr>
            <a:spLocks noChangeShapeType="1"/>
          </p:cNvSpPr>
          <p:nvPr/>
        </p:nvSpPr>
        <p:spPr bwMode="auto">
          <a:xfrm>
            <a:off x="14478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76" name="Line 8"/>
          <p:cNvSpPr>
            <a:spLocks noChangeShapeType="1"/>
          </p:cNvSpPr>
          <p:nvPr/>
        </p:nvSpPr>
        <p:spPr bwMode="auto">
          <a:xfrm>
            <a:off x="25146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77" name="Line 9"/>
          <p:cNvSpPr>
            <a:spLocks noChangeShapeType="1"/>
          </p:cNvSpPr>
          <p:nvPr/>
        </p:nvSpPr>
        <p:spPr bwMode="auto">
          <a:xfrm>
            <a:off x="19812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78" name="Line 10"/>
          <p:cNvSpPr>
            <a:spLocks noChangeShapeType="1"/>
          </p:cNvSpPr>
          <p:nvPr/>
        </p:nvSpPr>
        <p:spPr bwMode="auto">
          <a:xfrm>
            <a:off x="3581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79" name="Line 11"/>
          <p:cNvSpPr>
            <a:spLocks noChangeShapeType="1"/>
          </p:cNvSpPr>
          <p:nvPr/>
        </p:nvSpPr>
        <p:spPr bwMode="auto">
          <a:xfrm>
            <a:off x="41148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80" name="Line 12"/>
          <p:cNvSpPr>
            <a:spLocks noChangeShapeType="1"/>
          </p:cNvSpPr>
          <p:nvPr/>
        </p:nvSpPr>
        <p:spPr bwMode="auto">
          <a:xfrm>
            <a:off x="3048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81" name="Line 13"/>
          <p:cNvSpPr>
            <a:spLocks noChangeShapeType="1"/>
          </p:cNvSpPr>
          <p:nvPr/>
        </p:nvSpPr>
        <p:spPr bwMode="auto">
          <a:xfrm>
            <a:off x="11430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1182" name="Group 14"/>
          <p:cNvGrpSpPr>
            <a:grpSpLocks/>
          </p:cNvGrpSpPr>
          <p:nvPr/>
        </p:nvGrpSpPr>
        <p:grpSpPr bwMode="auto">
          <a:xfrm>
            <a:off x="1295400" y="4038600"/>
            <a:ext cx="457200" cy="457200"/>
            <a:chOff x="864" y="2064"/>
            <a:chExt cx="288" cy="288"/>
          </a:xfrm>
        </p:grpSpPr>
        <p:sp>
          <p:nvSpPr>
            <p:cNvPr id="1031183" name="Oval 15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84" name="Text Box 16"/>
            <p:cNvSpPr txBox="1">
              <a:spLocks noChangeArrowheads="1"/>
            </p:cNvSpPr>
            <p:nvPr/>
          </p:nvSpPr>
          <p:spPr bwMode="auto">
            <a:xfrm>
              <a:off x="912" y="20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b</a:t>
              </a:r>
            </a:p>
          </p:txBody>
        </p:sp>
      </p:grpSp>
      <p:grpSp>
        <p:nvGrpSpPr>
          <p:cNvPr id="1031185" name="Group 17"/>
          <p:cNvGrpSpPr>
            <a:grpSpLocks/>
          </p:cNvGrpSpPr>
          <p:nvPr/>
        </p:nvGrpSpPr>
        <p:grpSpPr bwMode="auto">
          <a:xfrm>
            <a:off x="533400" y="4038600"/>
            <a:ext cx="457200" cy="457200"/>
            <a:chOff x="864" y="2064"/>
            <a:chExt cx="288" cy="288"/>
          </a:xfrm>
        </p:grpSpPr>
        <p:sp>
          <p:nvSpPr>
            <p:cNvPr id="1031186" name="Oval 18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87" name="Text Box 19"/>
            <p:cNvSpPr txBox="1">
              <a:spLocks noChangeArrowheads="1"/>
            </p:cNvSpPr>
            <p:nvPr/>
          </p:nvSpPr>
          <p:spPr bwMode="auto">
            <a:xfrm>
              <a:off x="912" y="20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a</a:t>
              </a:r>
            </a:p>
          </p:txBody>
        </p:sp>
      </p:grpSp>
      <p:grpSp>
        <p:nvGrpSpPr>
          <p:cNvPr id="1031188" name="Group 20"/>
          <p:cNvGrpSpPr>
            <a:grpSpLocks/>
          </p:cNvGrpSpPr>
          <p:nvPr/>
        </p:nvGrpSpPr>
        <p:grpSpPr bwMode="auto">
          <a:xfrm>
            <a:off x="914400" y="3352800"/>
            <a:ext cx="457200" cy="457200"/>
            <a:chOff x="864" y="2064"/>
            <a:chExt cx="288" cy="288"/>
          </a:xfrm>
        </p:grpSpPr>
        <p:sp>
          <p:nvSpPr>
            <p:cNvPr id="1031189" name="Oval 21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90" name="Text Box 22"/>
            <p:cNvSpPr txBox="1">
              <a:spLocks noChangeArrowheads="1"/>
            </p:cNvSpPr>
            <p:nvPr/>
          </p:nvSpPr>
          <p:spPr bwMode="auto">
            <a:xfrm>
              <a:off x="910" y="206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+</a:t>
              </a:r>
            </a:p>
          </p:txBody>
        </p:sp>
      </p:grpSp>
      <p:grpSp>
        <p:nvGrpSpPr>
          <p:cNvPr id="1031191" name="Group 23"/>
          <p:cNvGrpSpPr>
            <a:grpSpLocks/>
          </p:cNvGrpSpPr>
          <p:nvPr/>
        </p:nvGrpSpPr>
        <p:grpSpPr bwMode="auto">
          <a:xfrm>
            <a:off x="1600200" y="3352800"/>
            <a:ext cx="457200" cy="457200"/>
            <a:chOff x="864" y="2064"/>
            <a:chExt cx="288" cy="288"/>
          </a:xfrm>
        </p:grpSpPr>
        <p:sp>
          <p:nvSpPr>
            <p:cNvPr id="1031192" name="Oval 24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93" name="Text Box 25"/>
            <p:cNvSpPr txBox="1">
              <a:spLocks noChangeArrowheads="1"/>
            </p:cNvSpPr>
            <p:nvPr/>
          </p:nvSpPr>
          <p:spPr bwMode="auto">
            <a:xfrm>
              <a:off x="916" y="206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c</a:t>
              </a:r>
            </a:p>
          </p:txBody>
        </p:sp>
      </p:grpSp>
      <p:sp>
        <p:nvSpPr>
          <p:cNvPr id="1031194" name="Line 26"/>
          <p:cNvSpPr>
            <a:spLocks noChangeShapeType="1"/>
          </p:cNvSpPr>
          <p:nvPr/>
        </p:nvSpPr>
        <p:spPr bwMode="auto">
          <a:xfrm>
            <a:off x="1752600" y="27432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95" name="Line 27"/>
          <p:cNvSpPr>
            <a:spLocks noChangeShapeType="1"/>
          </p:cNvSpPr>
          <p:nvPr/>
        </p:nvSpPr>
        <p:spPr bwMode="auto">
          <a:xfrm flipH="1">
            <a:off x="2362200" y="3733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96" name="Line 28"/>
          <p:cNvSpPr>
            <a:spLocks noChangeShapeType="1"/>
          </p:cNvSpPr>
          <p:nvPr/>
        </p:nvSpPr>
        <p:spPr bwMode="auto">
          <a:xfrm>
            <a:off x="2743200" y="3733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1197" name="Group 29"/>
          <p:cNvGrpSpPr>
            <a:grpSpLocks/>
          </p:cNvGrpSpPr>
          <p:nvPr/>
        </p:nvGrpSpPr>
        <p:grpSpPr bwMode="auto">
          <a:xfrm>
            <a:off x="2819400" y="4038600"/>
            <a:ext cx="457200" cy="457200"/>
            <a:chOff x="864" y="2064"/>
            <a:chExt cx="288" cy="288"/>
          </a:xfrm>
        </p:grpSpPr>
        <p:sp>
          <p:nvSpPr>
            <p:cNvPr id="1031198" name="Oval 30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99" name="Text Box 31"/>
            <p:cNvSpPr txBox="1">
              <a:spLocks noChangeArrowheads="1"/>
            </p:cNvSpPr>
            <p:nvPr/>
          </p:nvSpPr>
          <p:spPr bwMode="auto">
            <a:xfrm>
              <a:off x="912" y="20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e</a:t>
              </a:r>
            </a:p>
          </p:txBody>
        </p:sp>
      </p:grpSp>
      <p:grpSp>
        <p:nvGrpSpPr>
          <p:cNvPr id="1031200" name="Group 32"/>
          <p:cNvGrpSpPr>
            <a:grpSpLocks/>
          </p:cNvGrpSpPr>
          <p:nvPr/>
        </p:nvGrpSpPr>
        <p:grpSpPr bwMode="auto">
          <a:xfrm>
            <a:off x="2057400" y="4038600"/>
            <a:ext cx="457200" cy="457200"/>
            <a:chOff x="864" y="2064"/>
            <a:chExt cx="288" cy="288"/>
          </a:xfrm>
        </p:grpSpPr>
        <p:sp>
          <p:nvSpPr>
            <p:cNvPr id="1031201" name="Oval 33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02" name="Text Box 34"/>
            <p:cNvSpPr txBox="1">
              <a:spLocks noChangeArrowheads="1"/>
            </p:cNvSpPr>
            <p:nvPr/>
          </p:nvSpPr>
          <p:spPr bwMode="auto">
            <a:xfrm>
              <a:off x="912" y="20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d</a:t>
              </a:r>
            </a:p>
          </p:txBody>
        </p:sp>
      </p:grpSp>
      <p:sp>
        <p:nvSpPr>
          <p:cNvPr id="1031203" name="Line 35"/>
          <p:cNvSpPr>
            <a:spLocks noChangeShapeType="1"/>
          </p:cNvSpPr>
          <p:nvPr/>
        </p:nvSpPr>
        <p:spPr bwMode="auto">
          <a:xfrm>
            <a:off x="2209800" y="27432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1204" name="Group 36"/>
          <p:cNvGrpSpPr>
            <a:grpSpLocks/>
          </p:cNvGrpSpPr>
          <p:nvPr/>
        </p:nvGrpSpPr>
        <p:grpSpPr bwMode="auto">
          <a:xfrm>
            <a:off x="2438400" y="3352800"/>
            <a:ext cx="457200" cy="457200"/>
            <a:chOff x="864" y="2064"/>
            <a:chExt cx="288" cy="288"/>
          </a:xfrm>
        </p:grpSpPr>
        <p:sp>
          <p:nvSpPr>
            <p:cNvPr id="1031205" name="Oval 37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06" name="Text Box 38"/>
            <p:cNvSpPr txBox="1">
              <a:spLocks noChangeArrowheads="1"/>
            </p:cNvSpPr>
            <p:nvPr/>
          </p:nvSpPr>
          <p:spPr bwMode="auto">
            <a:xfrm>
              <a:off x="910" y="206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1498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Line 1026"/>
          <p:cNvSpPr>
            <a:spLocks noChangeShapeType="1"/>
          </p:cNvSpPr>
          <p:nvPr/>
        </p:nvSpPr>
        <p:spPr bwMode="auto">
          <a:xfrm>
            <a:off x="2819400" y="37338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219" name="Line 1027"/>
          <p:cNvSpPr>
            <a:spLocks noChangeShapeType="1"/>
          </p:cNvSpPr>
          <p:nvPr/>
        </p:nvSpPr>
        <p:spPr bwMode="auto">
          <a:xfrm flipH="1">
            <a:off x="2438400" y="3733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220" name="Line 1028"/>
          <p:cNvSpPr>
            <a:spLocks noChangeShapeType="1"/>
          </p:cNvSpPr>
          <p:nvPr/>
        </p:nvSpPr>
        <p:spPr bwMode="auto">
          <a:xfrm flipH="1">
            <a:off x="838200" y="3733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221" name="Line 1029"/>
          <p:cNvSpPr>
            <a:spLocks noChangeShapeType="1"/>
          </p:cNvSpPr>
          <p:nvPr/>
        </p:nvSpPr>
        <p:spPr bwMode="auto">
          <a:xfrm>
            <a:off x="1219200" y="3733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222" name="Rectangle 1030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Constructing Expression Tree</a:t>
            </a:r>
          </a:p>
        </p:txBody>
      </p:sp>
      <p:sp>
        <p:nvSpPr>
          <p:cNvPr id="1033223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455613" y="1524000"/>
            <a:ext cx="8226425" cy="8382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a b +</a:t>
            </a:r>
            <a:r>
              <a:rPr lang="en-US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c d e</a:t>
            </a:r>
            <a:r>
              <a:rPr lang="en-US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+</a:t>
            </a:r>
            <a:r>
              <a:rPr lang="en-US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*</a:t>
            </a:r>
            <a:r>
              <a:rPr lang="en-US">
                <a:solidFill>
                  <a:schemeClr val="folHlink"/>
                </a:solidFill>
                <a:cs typeface="Times New Roman" pitchFamily="18" charset="0"/>
              </a:rPr>
              <a:t> *</a:t>
            </a:r>
          </a:p>
        </p:txBody>
      </p:sp>
      <p:sp>
        <p:nvSpPr>
          <p:cNvPr id="1033224" name="Rectangle 1032"/>
          <p:cNvSpPr>
            <a:spLocks noChangeArrowheads="1"/>
          </p:cNvSpPr>
          <p:nvPr/>
        </p:nvSpPr>
        <p:spPr bwMode="auto">
          <a:xfrm>
            <a:off x="914400" y="2438400"/>
            <a:ext cx="3733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25" name="Line 1033"/>
          <p:cNvSpPr>
            <a:spLocks noChangeShapeType="1"/>
          </p:cNvSpPr>
          <p:nvPr/>
        </p:nvSpPr>
        <p:spPr bwMode="auto">
          <a:xfrm>
            <a:off x="14478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226" name="Line 1034"/>
          <p:cNvSpPr>
            <a:spLocks noChangeShapeType="1"/>
          </p:cNvSpPr>
          <p:nvPr/>
        </p:nvSpPr>
        <p:spPr bwMode="auto">
          <a:xfrm>
            <a:off x="25146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227" name="Line 1035"/>
          <p:cNvSpPr>
            <a:spLocks noChangeShapeType="1"/>
          </p:cNvSpPr>
          <p:nvPr/>
        </p:nvSpPr>
        <p:spPr bwMode="auto">
          <a:xfrm>
            <a:off x="19812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228" name="Line 1036"/>
          <p:cNvSpPr>
            <a:spLocks noChangeShapeType="1"/>
          </p:cNvSpPr>
          <p:nvPr/>
        </p:nvSpPr>
        <p:spPr bwMode="auto">
          <a:xfrm>
            <a:off x="3581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229" name="Line 1037"/>
          <p:cNvSpPr>
            <a:spLocks noChangeShapeType="1"/>
          </p:cNvSpPr>
          <p:nvPr/>
        </p:nvSpPr>
        <p:spPr bwMode="auto">
          <a:xfrm>
            <a:off x="41148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230" name="Line 1038"/>
          <p:cNvSpPr>
            <a:spLocks noChangeShapeType="1"/>
          </p:cNvSpPr>
          <p:nvPr/>
        </p:nvSpPr>
        <p:spPr bwMode="auto">
          <a:xfrm>
            <a:off x="3048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231" name="Line 1039"/>
          <p:cNvSpPr>
            <a:spLocks noChangeShapeType="1"/>
          </p:cNvSpPr>
          <p:nvPr/>
        </p:nvSpPr>
        <p:spPr bwMode="auto">
          <a:xfrm>
            <a:off x="11430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3232" name="Group 1040"/>
          <p:cNvGrpSpPr>
            <a:grpSpLocks/>
          </p:cNvGrpSpPr>
          <p:nvPr/>
        </p:nvGrpSpPr>
        <p:grpSpPr bwMode="auto">
          <a:xfrm>
            <a:off x="1295400" y="4038600"/>
            <a:ext cx="457200" cy="457200"/>
            <a:chOff x="864" y="2064"/>
            <a:chExt cx="288" cy="288"/>
          </a:xfrm>
        </p:grpSpPr>
        <p:sp>
          <p:nvSpPr>
            <p:cNvPr id="1033233" name="Oval 1041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34" name="Text Box 1042"/>
            <p:cNvSpPr txBox="1">
              <a:spLocks noChangeArrowheads="1"/>
            </p:cNvSpPr>
            <p:nvPr/>
          </p:nvSpPr>
          <p:spPr bwMode="auto">
            <a:xfrm>
              <a:off x="912" y="20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b</a:t>
              </a:r>
            </a:p>
          </p:txBody>
        </p:sp>
      </p:grpSp>
      <p:grpSp>
        <p:nvGrpSpPr>
          <p:cNvPr id="1033235" name="Group 1043"/>
          <p:cNvGrpSpPr>
            <a:grpSpLocks/>
          </p:cNvGrpSpPr>
          <p:nvPr/>
        </p:nvGrpSpPr>
        <p:grpSpPr bwMode="auto">
          <a:xfrm>
            <a:off x="533400" y="4038600"/>
            <a:ext cx="457200" cy="457200"/>
            <a:chOff x="864" y="2064"/>
            <a:chExt cx="288" cy="288"/>
          </a:xfrm>
        </p:grpSpPr>
        <p:sp>
          <p:nvSpPr>
            <p:cNvPr id="1033236" name="Oval 1044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37" name="Text Box 1045"/>
            <p:cNvSpPr txBox="1">
              <a:spLocks noChangeArrowheads="1"/>
            </p:cNvSpPr>
            <p:nvPr/>
          </p:nvSpPr>
          <p:spPr bwMode="auto">
            <a:xfrm>
              <a:off x="912" y="20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a</a:t>
              </a:r>
            </a:p>
          </p:txBody>
        </p:sp>
      </p:grpSp>
      <p:grpSp>
        <p:nvGrpSpPr>
          <p:cNvPr id="1033238" name="Group 1046"/>
          <p:cNvGrpSpPr>
            <a:grpSpLocks/>
          </p:cNvGrpSpPr>
          <p:nvPr/>
        </p:nvGrpSpPr>
        <p:grpSpPr bwMode="auto">
          <a:xfrm>
            <a:off x="914400" y="3352800"/>
            <a:ext cx="457200" cy="457200"/>
            <a:chOff x="864" y="2064"/>
            <a:chExt cx="288" cy="288"/>
          </a:xfrm>
        </p:grpSpPr>
        <p:sp>
          <p:nvSpPr>
            <p:cNvPr id="1033239" name="Oval 1047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40" name="Text Box 1048"/>
            <p:cNvSpPr txBox="1">
              <a:spLocks noChangeArrowheads="1"/>
            </p:cNvSpPr>
            <p:nvPr/>
          </p:nvSpPr>
          <p:spPr bwMode="auto">
            <a:xfrm>
              <a:off x="910" y="206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+</a:t>
              </a:r>
            </a:p>
          </p:txBody>
        </p:sp>
      </p:grpSp>
      <p:grpSp>
        <p:nvGrpSpPr>
          <p:cNvPr id="1033241" name="Group 1049"/>
          <p:cNvGrpSpPr>
            <a:grpSpLocks/>
          </p:cNvGrpSpPr>
          <p:nvPr/>
        </p:nvGrpSpPr>
        <p:grpSpPr bwMode="auto">
          <a:xfrm>
            <a:off x="2133600" y="4038600"/>
            <a:ext cx="457200" cy="457200"/>
            <a:chOff x="864" y="2064"/>
            <a:chExt cx="288" cy="288"/>
          </a:xfrm>
        </p:grpSpPr>
        <p:sp>
          <p:nvSpPr>
            <p:cNvPr id="1033242" name="Oval 1050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43" name="Text Box 1051"/>
            <p:cNvSpPr txBox="1">
              <a:spLocks noChangeArrowheads="1"/>
            </p:cNvSpPr>
            <p:nvPr/>
          </p:nvSpPr>
          <p:spPr bwMode="auto">
            <a:xfrm>
              <a:off x="916" y="206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c</a:t>
              </a:r>
            </a:p>
          </p:txBody>
        </p:sp>
      </p:grpSp>
      <p:sp>
        <p:nvSpPr>
          <p:cNvPr id="1033244" name="Line 1052"/>
          <p:cNvSpPr>
            <a:spLocks noChangeShapeType="1"/>
          </p:cNvSpPr>
          <p:nvPr/>
        </p:nvSpPr>
        <p:spPr bwMode="auto">
          <a:xfrm flipH="1">
            <a:off x="3200400" y="48006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245" name="Line 1053"/>
          <p:cNvSpPr>
            <a:spLocks noChangeShapeType="1"/>
          </p:cNvSpPr>
          <p:nvPr/>
        </p:nvSpPr>
        <p:spPr bwMode="auto">
          <a:xfrm>
            <a:off x="3581400" y="48006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3246" name="Group 1054"/>
          <p:cNvGrpSpPr>
            <a:grpSpLocks/>
          </p:cNvGrpSpPr>
          <p:nvPr/>
        </p:nvGrpSpPr>
        <p:grpSpPr bwMode="auto">
          <a:xfrm>
            <a:off x="3657600" y="5105400"/>
            <a:ext cx="457200" cy="457200"/>
            <a:chOff x="864" y="2064"/>
            <a:chExt cx="288" cy="288"/>
          </a:xfrm>
        </p:grpSpPr>
        <p:sp>
          <p:nvSpPr>
            <p:cNvPr id="1033247" name="Oval 1055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48" name="Text Box 1056"/>
            <p:cNvSpPr txBox="1">
              <a:spLocks noChangeArrowheads="1"/>
            </p:cNvSpPr>
            <p:nvPr/>
          </p:nvSpPr>
          <p:spPr bwMode="auto">
            <a:xfrm>
              <a:off x="912" y="20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e</a:t>
              </a:r>
            </a:p>
          </p:txBody>
        </p:sp>
      </p:grpSp>
      <p:grpSp>
        <p:nvGrpSpPr>
          <p:cNvPr id="1033249" name="Group 1057"/>
          <p:cNvGrpSpPr>
            <a:grpSpLocks/>
          </p:cNvGrpSpPr>
          <p:nvPr/>
        </p:nvGrpSpPr>
        <p:grpSpPr bwMode="auto">
          <a:xfrm>
            <a:off x="2895600" y="5105400"/>
            <a:ext cx="457200" cy="457200"/>
            <a:chOff x="864" y="2064"/>
            <a:chExt cx="288" cy="288"/>
          </a:xfrm>
        </p:grpSpPr>
        <p:sp>
          <p:nvSpPr>
            <p:cNvPr id="1033250" name="Oval 1058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51" name="Text Box 1059"/>
            <p:cNvSpPr txBox="1">
              <a:spLocks noChangeArrowheads="1"/>
            </p:cNvSpPr>
            <p:nvPr/>
          </p:nvSpPr>
          <p:spPr bwMode="auto">
            <a:xfrm>
              <a:off x="912" y="20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d</a:t>
              </a:r>
            </a:p>
          </p:txBody>
        </p:sp>
      </p:grpSp>
      <p:sp>
        <p:nvSpPr>
          <p:cNvPr id="1033252" name="Line 1060"/>
          <p:cNvSpPr>
            <a:spLocks noChangeShapeType="1"/>
          </p:cNvSpPr>
          <p:nvPr/>
        </p:nvSpPr>
        <p:spPr bwMode="auto">
          <a:xfrm>
            <a:off x="1676400" y="27432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3253" name="Group 1061"/>
          <p:cNvGrpSpPr>
            <a:grpSpLocks/>
          </p:cNvGrpSpPr>
          <p:nvPr/>
        </p:nvGrpSpPr>
        <p:grpSpPr bwMode="auto">
          <a:xfrm>
            <a:off x="3276600" y="4419600"/>
            <a:ext cx="457200" cy="457200"/>
            <a:chOff x="864" y="2064"/>
            <a:chExt cx="288" cy="288"/>
          </a:xfrm>
        </p:grpSpPr>
        <p:sp>
          <p:nvSpPr>
            <p:cNvPr id="1033254" name="Oval 1062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55" name="Text Box 1063"/>
            <p:cNvSpPr txBox="1">
              <a:spLocks noChangeArrowheads="1"/>
            </p:cNvSpPr>
            <p:nvPr/>
          </p:nvSpPr>
          <p:spPr bwMode="auto">
            <a:xfrm>
              <a:off x="910" y="206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+</a:t>
              </a:r>
            </a:p>
          </p:txBody>
        </p:sp>
      </p:grpSp>
      <p:grpSp>
        <p:nvGrpSpPr>
          <p:cNvPr id="1033259" name="Group 1067"/>
          <p:cNvGrpSpPr>
            <a:grpSpLocks/>
          </p:cNvGrpSpPr>
          <p:nvPr/>
        </p:nvGrpSpPr>
        <p:grpSpPr bwMode="auto">
          <a:xfrm>
            <a:off x="2514600" y="3352800"/>
            <a:ext cx="457200" cy="473075"/>
            <a:chOff x="1584" y="2112"/>
            <a:chExt cx="288" cy="298"/>
          </a:xfrm>
        </p:grpSpPr>
        <p:sp>
          <p:nvSpPr>
            <p:cNvPr id="1033257" name="Oval 1065"/>
            <p:cNvSpPr>
              <a:spLocks noChangeArrowheads="1"/>
            </p:cNvSpPr>
            <p:nvPr/>
          </p:nvSpPr>
          <p:spPr bwMode="auto">
            <a:xfrm>
              <a:off x="1584" y="211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58" name="Text Box 1066"/>
            <p:cNvSpPr txBox="1">
              <a:spLocks noChangeArrowheads="1"/>
            </p:cNvSpPr>
            <p:nvPr/>
          </p:nvSpPr>
          <p:spPr bwMode="auto">
            <a:xfrm>
              <a:off x="1645" y="2160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1034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266" name="Line 130"/>
          <p:cNvSpPr>
            <a:spLocks noChangeShapeType="1"/>
          </p:cNvSpPr>
          <p:nvPr/>
        </p:nvSpPr>
        <p:spPr bwMode="auto">
          <a:xfrm>
            <a:off x="2590800" y="3733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265" name="Line 129"/>
          <p:cNvSpPr>
            <a:spLocks noChangeShapeType="1"/>
          </p:cNvSpPr>
          <p:nvPr/>
        </p:nvSpPr>
        <p:spPr bwMode="auto">
          <a:xfrm flipH="1">
            <a:off x="1828800" y="3733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258" name="Line 122"/>
          <p:cNvSpPr>
            <a:spLocks noChangeShapeType="1"/>
          </p:cNvSpPr>
          <p:nvPr/>
        </p:nvSpPr>
        <p:spPr bwMode="auto">
          <a:xfrm>
            <a:off x="3352800" y="45720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257" name="Line 121"/>
          <p:cNvSpPr>
            <a:spLocks noChangeShapeType="1"/>
          </p:cNvSpPr>
          <p:nvPr/>
        </p:nvSpPr>
        <p:spPr bwMode="auto">
          <a:xfrm flipH="1">
            <a:off x="2971800" y="45720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225" name="Line 89"/>
          <p:cNvSpPr>
            <a:spLocks noChangeShapeType="1"/>
          </p:cNvSpPr>
          <p:nvPr/>
        </p:nvSpPr>
        <p:spPr bwMode="auto">
          <a:xfrm flipH="1">
            <a:off x="1447800" y="45720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226" name="Line 90"/>
          <p:cNvSpPr>
            <a:spLocks noChangeShapeType="1"/>
          </p:cNvSpPr>
          <p:nvPr/>
        </p:nvSpPr>
        <p:spPr bwMode="auto">
          <a:xfrm>
            <a:off x="1828800" y="45720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Constructing Expression Tree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24000"/>
            <a:ext cx="8226425" cy="8382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a b +</a:t>
            </a:r>
            <a:r>
              <a:rPr lang="en-US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c d e</a:t>
            </a:r>
            <a:r>
              <a:rPr lang="en-US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+</a:t>
            </a:r>
            <a:r>
              <a:rPr lang="en-US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*</a:t>
            </a:r>
            <a:r>
              <a:rPr lang="en-US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*</a:t>
            </a:r>
          </a:p>
        </p:txBody>
      </p:sp>
      <p:sp>
        <p:nvSpPr>
          <p:cNvPr id="603200" name="Rectangle 64"/>
          <p:cNvSpPr>
            <a:spLocks noChangeArrowheads="1"/>
          </p:cNvSpPr>
          <p:nvPr/>
        </p:nvSpPr>
        <p:spPr bwMode="auto">
          <a:xfrm>
            <a:off x="2286000" y="2438400"/>
            <a:ext cx="3733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3201" name="Line 65"/>
          <p:cNvSpPr>
            <a:spLocks noChangeShapeType="1"/>
          </p:cNvSpPr>
          <p:nvPr/>
        </p:nvSpPr>
        <p:spPr bwMode="auto">
          <a:xfrm>
            <a:off x="2819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202" name="Line 66"/>
          <p:cNvSpPr>
            <a:spLocks noChangeShapeType="1"/>
          </p:cNvSpPr>
          <p:nvPr/>
        </p:nvSpPr>
        <p:spPr bwMode="auto">
          <a:xfrm>
            <a:off x="38862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203" name="Line 67"/>
          <p:cNvSpPr>
            <a:spLocks noChangeShapeType="1"/>
          </p:cNvSpPr>
          <p:nvPr/>
        </p:nvSpPr>
        <p:spPr bwMode="auto">
          <a:xfrm>
            <a:off x="33528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204" name="Line 68"/>
          <p:cNvSpPr>
            <a:spLocks noChangeShapeType="1"/>
          </p:cNvSpPr>
          <p:nvPr/>
        </p:nvSpPr>
        <p:spPr bwMode="auto">
          <a:xfrm>
            <a:off x="4953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205" name="Line 69"/>
          <p:cNvSpPr>
            <a:spLocks noChangeShapeType="1"/>
          </p:cNvSpPr>
          <p:nvPr/>
        </p:nvSpPr>
        <p:spPr bwMode="auto">
          <a:xfrm>
            <a:off x="5486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206" name="Line 70"/>
          <p:cNvSpPr>
            <a:spLocks noChangeShapeType="1"/>
          </p:cNvSpPr>
          <p:nvPr/>
        </p:nvSpPr>
        <p:spPr bwMode="auto">
          <a:xfrm>
            <a:off x="44196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211" name="Line 75"/>
          <p:cNvSpPr>
            <a:spLocks noChangeShapeType="1"/>
          </p:cNvSpPr>
          <p:nvPr/>
        </p:nvSpPr>
        <p:spPr bwMode="auto">
          <a:xfrm>
            <a:off x="25146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3216" name="Group 80"/>
          <p:cNvGrpSpPr>
            <a:grpSpLocks/>
          </p:cNvGrpSpPr>
          <p:nvPr/>
        </p:nvGrpSpPr>
        <p:grpSpPr bwMode="auto">
          <a:xfrm>
            <a:off x="1905000" y="4876800"/>
            <a:ext cx="457200" cy="457200"/>
            <a:chOff x="864" y="2064"/>
            <a:chExt cx="288" cy="288"/>
          </a:xfrm>
        </p:grpSpPr>
        <p:sp>
          <p:nvSpPr>
            <p:cNvPr id="603214" name="Oval 78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215" name="Text Box 79"/>
            <p:cNvSpPr txBox="1">
              <a:spLocks noChangeArrowheads="1"/>
            </p:cNvSpPr>
            <p:nvPr/>
          </p:nvSpPr>
          <p:spPr bwMode="auto">
            <a:xfrm>
              <a:off x="912" y="20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b</a:t>
              </a:r>
            </a:p>
          </p:txBody>
        </p:sp>
      </p:grpSp>
      <p:grpSp>
        <p:nvGrpSpPr>
          <p:cNvPr id="603217" name="Group 81"/>
          <p:cNvGrpSpPr>
            <a:grpSpLocks/>
          </p:cNvGrpSpPr>
          <p:nvPr/>
        </p:nvGrpSpPr>
        <p:grpSpPr bwMode="auto">
          <a:xfrm>
            <a:off x="1143000" y="4876800"/>
            <a:ext cx="457200" cy="457200"/>
            <a:chOff x="864" y="2064"/>
            <a:chExt cx="288" cy="288"/>
          </a:xfrm>
        </p:grpSpPr>
        <p:sp>
          <p:nvSpPr>
            <p:cNvPr id="603218" name="Oval 82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219" name="Text Box 83"/>
            <p:cNvSpPr txBox="1">
              <a:spLocks noChangeArrowheads="1"/>
            </p:cNvSpPr>
            <p:nvPr/>
          </p:nvSpPr>
          <p:spPr bwMode="auto">
            <a:xfrm>
              <a:off x="912" y="20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a</a:t>
              </a:r>
            </a:p>
          </p:txBody>
        </p:sp>
      </p:grpSp>
      <p:grpSp>
        <p:nvGrpSpPr>
          <p:cNvPr id="603222" name="Group 86"/>
          <p:cNvGrpSpPr>
            <a:grpSpLocks/>
          </p:cNvGrpSpPr>
          <p:nvPr/>
        </p:nvGrpSpPr>
        <p:grpSpPr bwMode="auto">
          <a:xfrm>
            <a:off x="1524000" y="4191000"/>
            <a:ext cx="457200" cy="457200"/>
            <a:chOff x="864" y="2064"/>
            <a:chExt cx="288" cy="288"/>
          </a:xfrm>
        </p:grpSpPr>
        <p:sp>
          <p:nvSpPr>
            <p:cNvPr id="603223" name="Oval 87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224" name="Text Box 88"/>
            <p:cNvSpPr txBox="1">
              <a:spLocks noChangeArrowheads="1"/>
            </p:cNvSpPr>
            <p:nvPr/>
          </p:nvSpPr>
          <p:spPr bwMode="auto">
            <a:xfrm>
              <a:off x="910" y="206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+</a:t>
              </a:r>
            </a:p>
          </p:txBody>
        </p:sp>
      </p:grpSp>
      <p:grpSp>
        <p:nvGrpSpPr>
          <p:cNvPr id="603236" name="Group 100"/>
          <p:cNvGrpSpPr>
            <a:grpSpLocks/>
          </p:cNvGrpSpPr>
          <p:nvPr/>
        </p:nvGrpSpPr>
        <p:grpSpPr bwMode="auto">
          <a:xfrm>
            <a:off x="2667000" y="4876800"/>
            <a:ext cx="457200" cy="457200"/>
            <a:chOff x="864" y="2064"/>
            <a:chExt cx="288" cy="288"/>
          </a:xfrm>
        </p:grpSpPr>
        <p:sp>
          <p:nvSpPr>
            <p:cNvPr id="603237" name="Oval 101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238" name="Text Box 102"/>
            <p:cNvSpPr txBox="1">
              <a:spLocks noChangeArrowheads="1"/>
            </p:cNvSpPr>
            <p:nvPr/>
          </p:nvSpPr>
          <p:spPr bwMode="auto">
            <a:xfrm>
              <a:off x="916" y="206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c</a:t>
              </a:r>
            </a:p>
          </p:txBody>
        </p:sp>
      </p:grpSp>
      <p:sp>
        <p:nvSpPr>
          <p:cNvPr id="603242" name="Line 106"/>
          <p:cNvSpPr>
            <a:spLocks noChangeShapeType="1"/>
          </p:cNvSpPr>
          <p:nvPr/>
        </p:nvSpPr>
        <p:spPr bwMode="auto">
          <a:xfrm flipH="1">
            <a:off x="3733800" y="5638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243" name="Line 107"/>
          <p:cNvSpPr>
            <a:spLocks noChangeShapeType="1"/>
          </p:cNvSpPr>
          <p:nvPr/>
        </p:nvSpPr>
        <p:spPr bwMode="auto">
          <a:xfrm>
            <a:off x="4114800" y="5638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3244" name="Group 108"/>
          <p:cNvGrpSpPr>
            <a:grpSpLocks/>
          </p:cNvGrpSpPr>
          <p:nvPr/>
        </p:nvGrpSpPr>
        <p:grpSpPr bwMode="auto">
          <a:xfrm>
            <a:off x="4191000" y="5943600"/>
            <a:ext cx="457200" cy="457200"/>
            <a:chOff x="864" y="2064"/>
            <a:chExt cx="288" cy="288"/>
          </a:xfrm>
        </p:grpSpPr>
        <p:sp>
          <p:nvSpPr>
            <p:cNvPr id="603245" name="Oval 109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246" name="Text Box 110"/>
            <p:cNvSpPr txBox="1">
              <a:spLocks noChangeArrowheads="1"/>
            </p:cNvSpPr>
            <p:nvPr/>
          </p:nvSpPr>
          <p:spPr bwMode="auto">
            <a:xfrm>
              <a:off x="912" y="20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e</a:t>
              </a:r>
            </a:p>
          </p:txBody>
        </p:sp>
      </p:grpSp>
      <p:grpSp>
        <p:nvGrpSpPr>
          <p:cNvPr id="603247" name="Group 111"/>
          <p:cNvGrpSpPr>
            <a:grpSpLocks/>
          </p:cNvGrpSpPr>
          <p:nvPr/>
        </p:nvGrpSpPr>
        <p:grpSpPr bwMode="auto">
          <a:xfrm>
            <a:off x="3429000" y="5943600"/>
            <a:ext cx="457200" cy="457200"/>
            <a:chOff x="864" y="2064"/>
            <a:chExt cx="288" cy="288"/>
          </a:xfrm>
        </p:grpSpPr>
        <p:sp>
          <p:nvSpPr>
            <p:cNvPr id="603248" name="Oval 112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249" name="Text Box 113"/>
            <p:cNvSpPr txBox="1">
              <a:spLocks noChangeArrowheads="1"/>
            </p:cNvSpPr>
            <p:nvPr/>
          </p:nvSpPr>
          <p:spPr bwMode="auto">
            <a:xfrm>
              <a:off x="912" y="20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d</a:t>
              </a:r>
            </a:p>
          </p:txBody>
        </p:sp>
      </p:grpSp>
      <p:grpSp>
        <p:nvGrpSpPr>
          <p:cNvPr id="603250" name="Group 114"/>
          <p:cNvGrpSpPr>
            <a:grpSpLocks/>
          </p:cNvGrpSpPr>
          <p:nvPr/>
        </p:nvGrpSpPr>
        <p:grpSpPr bwMode="auto">
          <a:xfrm>
            <a:off x="3810000" y="5257800"/>
            <a:ext cx="457200" cy="457200"/>
            <a:chOff x="864" y="2064"/>
            <a:chExt cx="288" cy="288"/>
          </a:xfrm>
        </p:grpSpPr>
        <p:sp>
          <p:nvSpPr>
            <p:cNvPr id="603251" name="Oval 115"/>
            <p:cNvSpPr>
              <a:spLocks noChangeArrowheads="1"/>
            </p:cNvSpPr>
            <p:nvPr/>
          </p:nvSpPr>
          <p:spPr bwMode="auto">
            <a:xfrm>
              <a:off x="864" y="20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252" name="Text Box 116"/>
            <p:cNvSpPr txBox="1">
              <a:spLocks noChangeArrowheads="1"/>
            </p:cNvSpPr>
            <p:nvPr/>
          </p:nvSpPr>
          <p:spPr bwMode="auto">
            <a:xfrm>
              <a:off x="910" y="206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+</a:t>
              </a:r>
            </a:p>
          </p:txBody>
        </p:sp>
      </p:grpSp>
      <p:grpSp>
        <p:nvGrpSpPr>
          <p:cNvPr id="603259" name="Group 123"/>
          <p:cNvGrpSpPr>
            <a:grpSpLocks/>
          </p:cNvGrpSpPr>
          <p:nvPr/>
        </p:nvGrpSpPr>
        <p:grpSpPr bwMode="auto">
          <a:xfrm>
            <a:off x="2286000" y="3352800"/>
            <a:ext cx="457200" cy="473075"/>
            <a:chOff x="1584" y="2112"/>
            <a:chExt cx="288" cy="298"/>
          </a:xfrm>
        </p:grpSpPr>
        <p:sp>
          <p:nvSpPr>
            <p:cNvPr id="603260" name="Oval 124"/>
            <p:cNvSpPr>
              <a:spLocks noChangeArrowheads="1"/>
            </p:cNvSpPr>
            <p:nvPr/>
          </p:nvSpPr>
          <p:spPr bwMode="auto">
            <a:xfrm>
              <a:off x="1584" y="211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261" name="Text Box 125"/>
            <p:cNvSpPr txBox="1">
              <a:spLocks noChangeArrowheads="1"/>
            </p:cNvSpPr>
            <p:nvPr/>
          </p:nvSpPr>
          <p:spPr bwMode="auto">
            <a:xfrm>
              <a:off x="1645" y="2160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*</a:t>
              </a:r>
            </a:p>
          </p:txBody>
        </p:sp>
      </p:grpSp>
      <p:grpSp>
        <p:nvGrpSpPr>
          <p:cNvPr id="603262" name="Group 126"/>
          <p:cNvGrpSpPr>
            <a:grpSpLocks/>
          </p:cNvGrpSpPr>
          <p:nvPr/>
        </p:nvGrpSpPr>
        <p:grpSpPr bwMode="auto">
          <a:xfrm>
            <a:off x="3048000" y="4175125"/>
            <a:ext cx="457200" cy="473075"/>
            <a:chOff x="1584" y="2112"/>
            <a:chExt cx="288" cy="298"/>
          </a:xfrm>
        </p:grpSpPr>
        <p:sp>
          <p:nvSpPr>
            <p:cNvPr id="603263" name="Oval 127"/>
            <p:cNvSpPr>
              <a:spLocks noChangeArrowheads="1"/>
            </p:cNvSpPr>
            <p:nvPr/>
          </p:nvSpPr>
          <p:spPr bwMode="auto">
            <a:xfrm>
              <a:off x="1584" y="211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264" name="Text Box 128"/>
            <p:cNvSpPr txBox="1">
              <a:spLocks noChangeArrowheads="1"/>
            </p:cNvSpPr>
            <p:nvPr/>
          </p:nvSpPr>
          <p:spPr bwMode="auto">
            <a:xfrm>
              <a:off x="1645" y="2160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65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01600" y="177800"/>
            <a:ext cx="874324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800" i="0" dirty="0">
                <a:solidFill>
                  <a:srgbClr val="FFC000"/>
                </a:solidFill>
                <a:latin typeface="Georgia" pitchFamily="18" charset="0"/>
              </a:rPr>
              <a:t>Agenda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01600" y="1600200"/>
            <a:ext cx="8974667" cy="419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4452" indent="-564452" eaLnBrk="0" hangingPunct="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kumimoji="1" lang="en-US" sz="3911" i="0" dirty="0">
                <a:solidFill>
                  <a:srgbClr val="FFC000"/>
                </a:solidFill>
                <a:latin typeface="Georgia" pitchFamily="18" charset="0"/>
              </a:rPr>
              <a:t>Applications of Tree </a:t>
            </a:r>
            <a:endParaRPr kumimoji="1" lang="en-US" sz="3911" i="0" dirty="0">
              <a:solidFill>
                <a:schemeClr val="bg1"/>
              </a:solidFill>
              <a:latin typeface="Georgia" pitchFamily="18" charset="0"/>
            </a:endParaRPr>
          </a:p>
          <a:p>
            <a:pPr marL="970857" lvl="1" indent="-365483" eaLnBrk="0" hangingPunct="0">
              <a:spcBef>
                <a:spcPts val="533"/>
              </a:spcBef>
              <a:spcAft>
                <a:spcPts val="533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kumimoji="1" lang="en-US" sz="2844" i="0" dirty="0">
                <a:solidFill>
                  <a:schemeClr val="bg1"/>
                </a:solidFill>
                <a:latin typeface="Georgia" pitchFamily="18" charset="0"/>
              </a:rPr>
              <a:t>Expression Tree</a:t>
            </a:r>
          </a:p>
          <a:p>
            <a:pPr marL="970857" lvl="1" indent="-365483" eaLnBrk="0" hangingPunct="0">
              <a:spcBef>
                <a:spcPts val="533"/>
              </a:spcBef>
              <a:spcAft>
                <a:spcPts val="533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kumimoji="1" lang="en-US" sz="2844" dirty="0">
                <a:solidFill>
                  <a:schemeClr val="bg1"/>
                </a:solidFill>
                <a:latin typeface="Georgia" pitchFamily="18" charset="0"/>
              </a:rPr>
              <a:t>Huffman Coding</a:t>
            </a:r>
            <a:endParaRPr kumimoji="1" lang="en-US" sz="2400" i="0" dirty="0">
              <a:solidFill>
                <a:schemeClr val="bg1"/>
              </a:solidFill>
              <a:latin typeface="Georgia" pitchFamily="18" charset="0"/>
            </a:endParaRPr>
          </a:p>
          <a:p>
            <a:pPr marL="970857" lvl="1" indent="-365483" eaLnBrk="0" hangingPunct="0">
              <a:spcBef>
                <a:spcPts val="533"/>
              </a:spcBef>
              <a:spcAft>
                <a:spcPts val="533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endParaRPr lang="en-US" sz="2844" b="1" i="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64452" indent="-564452" eaLnBrk="0" hangingPunct="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kumimoji="1" lang="en-US" sz="3911" i="0" dirty="0">
              <a:solidFill>
                <a:schemeClr val="bg1"/>
              </a:solidFill>
              <a:latin typeface="Georgia" pitchFamily="18" charset="0"/>
            </a:endParaRPr>
          </a:p>
          <a:p>
            <a:pPr marL="970857" lvl="1" indent="-414872" eaLnBrk="0" hangingPunct="0">
              <a:spcBef>
                <a:spcPct val="20000"/>
              </a:spcBef>
              <a:spcAft>
                <a:spcPts val="2133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endParaRPr kumimoji="1" lang="en-US" sz="3911" i="0" dirty="0">
              <a:solidFill>
                <a:schemeClr val="bg1"/>
              </a:solidFill>
              <a:latin typeface="Georgia" pitchFamily="18" charset="0"/>
            </a:endParaRPr>
          </a:p>
          <a:p>
            <a:pPr marL="406405" indent="-406405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endParaRPr kumimoji="1" lang="en-US" sz="4267" i="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9333" y="1261533"/>
            <a:ext cx="87376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en-US" sz="1244" b="1" dirty="0"/>
              <a:t>COMSATS University Islamabad, Abbottabad Campus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Rectangle 3">
            <a:extLst>
              <a:ext uri="{FF2B5EF4-FFF2-40B4-BE49-F238E27FC236}">
                <a16:creationId xmlns:a16="http://schemas.microsoft.com/office/drawing/2014/main" id="{63A43B5B-40AD-4970-8CB3-D7B36E8F0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9624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4800" dirty="0">
                <a:solidFill>
                  <a:schemeClr val="folHlink"/>
                </a:solidFill>
              </a:rPr>
              <a:t>Huffman coding</a:t>
            </a:r>
          </a:p>
        </p:txBody>
      </p:sp>
    </p:spTree>
    <p:extLst>
      <p:ext uri="{BB962C8B-B14F-4D97-AF65-F5344CB8AC3E}">
        <p14:creationId xmlns:p14="http://schemas.microsoft.com/office/powerpoint/2010/main" val="368672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Huffman Encoding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6425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Data compression </a:t>
            </a:r>
            <a:r>
              <a:rPr lang="en-US" sz="2800" dirty="0">
                <a:cs typeface="Times New Roman" pitchFamily="18" charset="0"/>
              </a:rPr>
              <a:t>plays a significant role in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computer networks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To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transmit data </a:t>
            </a:r>
            <a:r>
              <a:rPr lang="en-US" sz="2800" dirty="0">
                <a:cs typeface="Times New Roman" pitchFamily="18" charset="0"/>
              </a:rPr>
              <a:t>to its destination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faster</a:t>
            </a:r>
            <a:r>
              <a:rPr lang="en-US" sz="2800" dirty="0">
                <a:cs typeface="Times New Roman" pitchFamily="18" charset="0"/>
              </a:rPr>
              <a:t>, it is necessary to either increase the data rate of the transmission media or to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simply send less data</a:t>
            </a:r>
            <a:r>
              <a:rPr lang="en-US" sz="2800" dirty="0"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Improvements with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regard to the </a:t>
            </a:r>
            <a:r>
              <a:rPr lang="en-US" sz="2800" dirty="0">
                <a:cs typeface="Times New Roman" pitchFamily="18" charset="0"/>
              </a:rPr>
              <a:t>transmission media has led to increase in the rate.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The other options is to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send less data </a:t>
            </a:r>
            <a:r>
              <a:rPr lang="en-US" sz="2800" dirty="0">
                <a:cs typeface="Times New Roman" pitchFamily="18" charset="0"/>
              </a:rPr>
              <a:t>by means of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data compression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Compression methods are used for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text, images, voice</a:t>
            </a:r>
            <a:r>
              <a:rPr lang="en-US" sz="2800" dirty="0">
                <a:cs typeface="Times New Roman" pitchFamily="18" charset="0"/>
              </a:rPr>
              <a:t> and other types of data (space probes).</a:t>
            </a:r>
          </a:p>
        </p:txBody>
      </p:sp>
    </p:spTree>
    <p:extLst>
      <p:ext uri="{BB962C8B-B14F-4D97-AF65-F5344CB8AC3E}">
        <p14:creationId xmlns:p14="http://schemas.microsoft.com/office/powerpoint/2010/main" val="2839568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Huffman Encoding</a:t>
            </a:r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226425" cy="472440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Huffman code </a:t>
            </a:r>
            <a:r>
              <a:rPr lang="en-US" sz="2800" dirty="0">
                <a:cs typeface="Times New Roman" pitchFamily="18" charset="0"/>
              </a:rPr>
              <a:t>is method for the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compression</a:t>
            </a:r>
            <a:r>
              <a:rPr lang="en-US" sz="2800" dirty="0">
                <a:cs typeface="Times New Roman" pitchFamily="18" charset="0"/>
              </a:rPr>
              <a:t> for standard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text documents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r>
              <a:rPr lang="en-US" sz="2800" dirty="0">
                <a:cs typeface="Times New Roman" pitchFamily="18" charset="0"/>
              </a:rPr>
              <a:t>It makes use of a binary tree to develop codes of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varying lengths </a:t>
            </a:r>
            <a:r>
              <a:rPr lang="en-US" sz="2800" dirty="0">
                <a:cs typeface="Times New Roman" pitchFamily="18" charset="0"/>
              </a:rPr>
              <a:t>for the letters used in the original message. </a:t>
            </a:r>
          </a:p>
          <a:p>
            <a:r>
              <a:rPr lang="en-US" sz="2800" dirty="0">
                <a:cs typeface="Times New Roman" pitchFamily="18" charset="0"/>
              </a:rPr>
              <a:t>Huffman code is also part of the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JPEG image </a:t>
            </a:r>
            <a:r>
              <a:rPr lang="en-US" sz="2800" dirty="0">
                <a:cs typeface="Times New Roman" pitchFamily="18" charset="0"/>
              </a:rPr>
              <a:t>compression scheme.</a:t>
            </a:r>
          </a:p>
          <a:p>
            <a:r>
              <a:rPr lang="en-US" sz="2800" dirty="0">
                <a:cs typeface="Times New Roman" pitchFamily="18" charset="0"/>
              </a:rPr>
              <a:t>The algorithm was introduced by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David Huffman </a:t>
            </a:r>
            <a:r>
              <a:rPr lang="en-US" sz="2800" dirty="0">
                <a:cs typeface="Times New Roman" pitchFamily="18" charset="0"/>
              </a:rPr>
              <a:t>in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1952</a:t>
            </a:r>
            <a:r>
              <a:rPr lang="en-US" sz="2800" dirty="0">
                <a:cs typeface="Times New Roman" pitchFamily="18" charset="0"/>
              </a:rPr>
              <a:t> as part of a course assignment at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MIT</a:t>
            </a:r>
            <a:r>
              <a:rPr lang="en-US" sz="28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6905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Huffman Encoding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226425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To understand Huffman encoding, it is best to use a simple example. 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Encoding the 32-character phrase: "</a:t>
            </a:r>
            <a:r>
              <a:rPr lang="en-US" i="1" dirty="0">
                <a:solidFill>
                  <a:srgbClr val="C00000"/>
                </a:solidFill>
                <a:cs typeface="Times New Roman" pitchFamily="18" charset="0"/>
              </a:rPr>
              <a:t>traversing threaded binary trees</a:t>
            </a:r>
            <a:r>
              <a:rPr lang="en-US" dirty="0">
                <a:cs typeface="Times New Roman" pitchFamily="18" charset="0"/>
              </a:rPr>
              <a:t>", 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If we send the phrase as a message in a network using standard </a:t>
            </a:r>
            <a:r>
              <a:rPr lang="en-US" dirty="0">
                <a:solidFill>
                  <a:srgbClr val="C00000"/>
                </a:solidFill>
                <a:cs typeface="Times New Roman" pitchFamily="18" charset="0"/>
              </a:rPr>
              <a:t>8-bit ASCII codes</a:t>
            </a:r>
            <a:r>
              <a:rPr lang="en-US" dirty="0">
                <a:cs typeface="Times New Roman" pitchFamily="18" charset="0"/>
              </a:rPr>
              <a:t>, we would have to send </a:t>
            </a:r>
            <a:r>
              <a:rPr lang="en-US" dirty="0">
                <a:solidFill>
                  <a:srgbClr val="C00000"/>
                </a:solidFill>
                <a:cs typeface="Times New Roman" pitchFamily="18" charset="0"/>
              </a:rPr>
              <a:t>8*32= 256 bits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Using the Huffman algorithm, we can send the message with only </a:t>
            </a:r>
            <a:r>
              <a:rPr lang="en-US" dirty="0">
                <a:solidFill>
                  <a:srgbClr val="C00000"/>
                </a:solidFill>
                <a:cs typeface="Times New Roman" pitchFamily="18" charset="0"/>
              </a:rPr>
              <a:t>116 bits</a:t>
            </a:r>
            <a:r>
              <a:rPr lang="en-US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0617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Huffman Encoding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226425" cy="4724400"/>
          </a:xfrm>
        </p:spPr>
        <p:txBody>
          <a:bodyPr/>
          <a:lstStyle/>
          <a:p>
            <a:r>
              <a:rPr lang="en-US" sz="2800" dirty="0">
                <a:cs typeface="Times New Roman" pitchFamily="18" charset="0"/>
              </a:rPr>
              <a:t>List all the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letters</a:t>
            </a:r>
            <a:r>
              <a:rPr lang="en-US" sz="2800" dirty="0">
                <a:cs typeface="Times New Roman" pitchFamily="18" charset="0"/>
              </a:rPr>
              <a:t> used, including the "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space</a:t>
            </a:r>
            <a:r>
              <a:rPr lang="en-US" sz="2800" dirty="0">
                <a:cs typeface="Times New Roman" pitchFamily="18" charset="0"/>
              </a:rPr>
              <a:t>" character,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along with the frequency </a:t>
            </a:r>
            <a:r>
              <a:rPr lang="en-US" sz="2800" dirty="0">
                <a:cs typeface="Times New Roman" pitchFamily="18" charset="0"/>
              </a:rPr>
              <a:t>with which they occur in the message. </a:t>
            </a:r>
          </a:p>
          <a:p>
            <a:r>
              <a:rPr lang="en-US" sz="2800" dirty="0">
                <a:cs typeface="Times New Roman" pitchFamily="18" charset="0"/>
              </a:rPr>
              <a:t>Consider each of these (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character,frequency</a:t>
            </a:r>
            <a:r>
              <a:rPr lang="en-US" sz="2800" dirty="0">
                <a:cs typeface="Times New Roman" pitchFamily="18" charset="0"/>
              </a:rPr>
              <a:t>) pairs to be nodes; they are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actually leaf nodes</a:t>
            </a:r>
            <a:r>
              <a:rPr lang="en-US" sz="2800" dirty="0">
                <a:cs typeface="Times New Roman" pitchFamily="18" charset="0"/>
              </a:rPr>
              <a:t>, as we will see. </a:t>
            </a:r>
          </a:p>
          <a:p>
            <a:r>
              <a:rPr lang="en-US" sz="2800" dirty="0">
                <a:cs typeface="Times New Roman" pitchFamily="18" charset="0"/>
              </a:rPr>
              <a:t>Pick the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two nodes with the lowest frequency</a:t>
            </a:r>
            <a:r>
              <a:rPr lang="en-US" sz="2800" dirty="0">
                <a:cs typeface="Times New Roman" pitchFamily="18" charset="0"/>
              </a:rPr>
              <a:t>, and if there is a tie, pick randomly amongst those with equal frequencies. </a:t>
            </a:r>
          </a:p>
          <a:p>
            <a:pPr>
              <a:buFont typeface="Wingdings" pitchFamily="2" charset="2"/>
              <a:buNone/>
            </a:pP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20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Huffman Encoding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226425" cy="4724400"/>
          </a:xfrm>
        </p:spPr>
        <p:txBody>
          <a:bodyPr/>
          <a:lstStyle/>
          <a:p>
            <a:r>
              <a:rPr lang="en-US" sz="2800" dirty="0">
                <a:cs typeface="Times New Roman" pitchFamily="18" charset="0"/>
              </a:rPr>
              <a:t>Make a new node out of these two, and make the two nodes its children. </a:t>
            </a:r>
          </a:p>
          <a:p>
            <a:endParaRPr lang="en-US" sz="2800" dirty="0">
              <a:cs typeface="Times New Roman" pitchFamily="18" charset="0"/>
            </a:endParaRPr>
          </a:p>
          <a:p>
            <a:r>
              <a:rPr lang="en-US" sz="2800" dirty="0">
                <a:cs typeface="Times New Roman" pitchFamily="18" charset="0"/>
              </a:rPr>
              <a:t>This new node is assigned the sum of the frequencies of its children. </a:t>
            </a:r>
          </a:p>
          <a:p>
            <a:endParaRPr lang="en-US" sz="2800" dirty="0">
              <a:cs typeface="Times New Roman" pitchFamily="18" charset="0"/>
            </a:endParaRPr>
          </a:p>
          <a:p>
            <a:r>
              <a:rPr lang="en-US" sz="2800" dirty="0">
                <a:cs typeface="Times New Roman" pitchFamily="18" charset="0"/>
              </a:rPr>
              <a:t>Continue the process of combining the two nodes of lowest frequency until only one node, the root, remains. </a:t>
            </a:r>
          </a:p>
          <a:p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83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7" name="Rectangle 5">
            <a:extLst>
              <a:ext uri="{FF2B5EF4-FFF2-40B4-BE49-F238E27FC236}">
                <a16:creationId xmlns:a16="http://schemas.microsoft.com/office/drawing/2014/main" id="{7F0A42D4-13F1-4F8E-A4AE-9EA5EA682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Greedy Algorithm: Huffman Encoding</a:t>
            </a:r>
          </a:p>
        </p:txBody>
      </p:sp>
      <p:pic>
        <p:nvPicPr>
          <p:cNvPr id="422916" name="Picture 4">
            <a:extLst>
              <a:ext uri="{FF2B5EF4-FFF2-40B4-BE49-F238E27FC236}">
                <a16:creationId xmlns:a16="http://schemas.microsoft.com/office/drawing/2014/main" id="{A85F3D97-7DDA-4850-BAD2-55A6B8E95E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325" y="1371600"/>
            <a:ext cx="6737350" cy="4648200"/>
          </a:xfrm>
          <a:noFill/>
          <a:ln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ADA36-FAAC-422B-8305-2C0BBD480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63EBB8-31B1-4B63-B6BA-047585760B93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297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3" name="Rectangle 5">
            <a:extLst>
              <a:ext uri="{FF2B5EF4-FFF2-40B4-BE49-F238E27FC236}">
                <a16:creationId xmlns:a16="http://schemas.microsoft.com/office/drawing/2014/main" id="{8CB42725-FFF4-4275-99DB-276FED509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Greedy Algorithm: Huffman Encoding</a:t>
            </a:r>
          </a:p>
        </p:txBody>
      </p:sp>
      <p:pic>
        <p:nvPicPr>
          <p:cNvPr id="421892" name="Picture 4">
            <a:extLst>
              <a:ext uri="{FF2B5EF4-FFF2-40B4-BE49-F238E27FC236}">
                <a16:creationId xmlns:a16="http://schemas.microsoft.com/office/drawing/2014/main" id="{304522ED-2F78-4FEB-A361-CDC1B14E14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325" y="1371600"/>
            <a:ext cx="6737350" cy="4648200"/>
          </a:xfrm>
          <a:noFill/>
          <a:ln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5673E-45DE-4D23-BE64-E5B2B912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63EBB8-31B1-4B63-B6BA-047585760B93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370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179E6-6619-488D-A1F1-A03C86D3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63EBB8-31B1-4B63-B6BA-047585760B93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5BAE4-51A9-433B-B1A3-125427A08D3C}"/>
              </a:ext>
            </a:extLst>
          </p:cNvPr>
          <p:cNvSpPr txBox="1"/>
          <p:nvPr/>
        </p:nvSpPr>
        <p:spPr>
          <a:xfrm>
            <a:off x="4876800" y="29944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ABBRA CADA BBRA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bit=15 x 8=120 bits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ASCII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HC bit=?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9242CBC-F3EB-4D62-BA51-3AF43316FE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595"/>
            <a:ext cx="4286250" cy="623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09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179E6-6619-488D-A1F1-A03C86D3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63EBB8-31B1-4B63-B6BA-047585760B93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9F16E72-8B7F-4BC7-85CB-BC58832C0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5181600" cy="597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8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05775" y="6261100"/>
            <a:ext cx="581025" cy="457200"/>
          </a:xfrm>
        </p:spPr>
        <p:txBody>
          <a:bodyPr/>
          <a:lstStyle/>
          <a:p>
            <a:fld id="{FCBC8F94-4014-4CD7-B1FD-6DC6D5B5D439}" type="slidenum">
              <a:rPr lang="en-US"/>
              <a:pPr/>
              <a:t>3</a:t>
            </a:fld>
            <a:endParaRPr lang="en-US"/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Expression Trees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0"/>
            <a:ext cx="8226425" cy="472440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  <a:cs typeface="Times New Roman" pitchFamily="18" charset="0"/>
              </a:rPr>
              <a:t>Expression trees</a:t>
            </a:r>
            <a:r>
              <a:rPr lang="en-US" dirty="0">
                <a:cs typeface="Times New Roman" pitchFamily="18" charset="0"/>
              </a:rPr>
              <a:t>, and the more general </a:t>
            </a:r>
            <a:r>
              <a:rPr lang="en-US" dirty="0">
                <a:solidFill>
                  <a:srgbClr val="C00000"/>
                </a:solidFill>
                <a:cs typeface="Times New Roman" pitchFamily="18" charset="0"/>
              </a:rPr>
              <a:t>parse trees</a:t>
            </a:r>
            <a:r>
              <a:rPr lang="en-US" dirty="0">
                <a:cs typeface="Times New Roman" pitchFamily="18" charset="0"/>
              </a:rPr>
              <a:t> and </a:t>
            </a:r>
            <a:r>
              <a:rPr lang="en-US" dirty="0">
                <a:solidFill>
                  <a:srgbClr val="C00000"/>
                </a:solidFill>
                <a:cs typeface="Times New Roman" pitchFamily="18" charset="0"/>
              </a:rPr>
              <a:t>abstract syntax trees </a:t>
            </a:r>
            <a:r>
              <a:rPr lang="en-US" dirty="0">
                <a:cs typeface="Times New Roman" pitchFamily="18" charset="0"/>
              </a:rPr>
              <a:t>are significant components of compilers.</a:t>
            </a:r>
          </a:p>
          <a:p>
            <a:r>
              <a:rPr lang="en-US" dirty="0">
                <a:cs typeface="Times New Roman" pitchFamily="18" charset="0"/>
              </a:rPr>
              <a:t>Let us consider the expression tree.</a:t>
            </a:r>
          </a:p>
        </p:txBody>
      </p:sp>
    </p:spTree>
    <p:extLst>
      <p:ext uri="{BB962C8B-B14F-4D97-AF65-F5344CB8AC3E}">
        <p14:creationId xmlns:p14="http://schemas.microsoft.com/office/powerpoint/2010/main" val="3032323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18" name="Rectangle 2">
            <a:extLst>
              <a:ext uri="{FF2B5EF4-FFF2-40B4-BE49-F238E27FC236}">
                <a16:creationId xmlns:a16="http://schemas.microsoft.com/office/drawing/2014/main" id="{2CDFFE99-C2EB-4DC0-8FE3-D70FA2125B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7772400" cy="1143000"/>
          </a:xfrm>
        </p:spPr>
        <p:txBody>
          <a:bodyPr anchor="t"/>
          <a:lstStyle/>
          <a:p>
            <a:r>
              <a:rPr lang="en-US" altLang="en-US"/>
              <a:t>Huffman Code Problem</a:t>
            </a:r>
          </a:p>
        </p:txBody>
      </p:sp>
      <p:pic>
        <p:nvPicPr>
          <p:cNvPr id="1698819" name="Picture 4">
            <a:extLst>
              <a:ext uri="{FF2B5EF4-FFF2-40B4-BE49-F238E27FC236}">
                <a16:creationId xmlns:a16="http://schemas.microsoft.com/office/drawing/2014/main" id="{46074CA0-4126-45EA-BE26-4F45501A3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0"/>
          <a:stretch>
            <a:fillRect/>
          </a:stretch>
        </p:blipFill>
        <p:spPr bwMode="auto">
          <a:xfrm rot="-60000">
            <a:off x="950913" y="1968500"/>
            <a:ext cx="7272337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017AF8-BB8A-4E26-BD1E-715E4BD498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/>
              <a:t>Left tree represents a fixed length encoding scheme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Right tree represents a Huffman encoding scheme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F0BAD-9B3E-4AE8-B52F-C4BA165D9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63EBB8-31B1-4B63-B6BA-047585760B93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9125F-9B59-48E3-97EC-E13FC8A2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381BBA-A955-467D-9B95-031891713050}" type="slidenum"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00866" name="Rectangle 2">
            <a:extLst>
              <a:ext uri="{FF2B5EF4-FFF2-40B4-BE49-F238E27FC236}">
                <a16:creationId xmlns:a16="http://schemas.microsoft.com/office/drawing/2014/main" id="{5DFA7A1D-289F-4561-84B1-13F43B19FB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7772400" cy="1143000"/>
          </a:xfrm>
        </p:spPr>
        <p:txBody>
          <a:bodyPr anchor="t"/>
          <a:lstStyle/>
          <a:p>
            <a:r>
              <a:rPr lang="en-US" altLang="en-US"/>
              <a:t>Example</a:t>
            </a:r>
          </a:p>
        </p:txBody>
      </p:sp>
      <p:pic>
        <p:nvPicPr>
          <p:cNvPr id="1700867" name="Picture 4">
            <a:extLst>
              <a:ext uri="{FF2B5EF4-FFF2-40B4-BE49-F238E27FC236}">
                <a16:creationId xmlns:a16="http://schemas.microsoft.com/office/drawing/2014/main" id="{CE224919-C9A9-4C38-96DB-3ED6A6684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12828"/>
            <a:ext cx="7772400" cy="514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Huffman Encoding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95400"/>
            <a:ext cx="8307387" cy="5181600"/>
          </a:xfrm>
        </p:spPr>
        <p:txBody>
          <a:bodyPr/>
          <a:lstStyle/>
          <a:p>
            <a:pPr marL="1312863" indent="-1312863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cs typeface="Times New Roman" pitchFamily="18" charset="0"/>
              </a:rPr>
              <a:t>Original text: </a:t>
            </a:r>
            <a:br>
              <a:rPr lang="en-US" sz="2800" dirty="0">
                <a:cs typeface="Times New Roman" pitchFamily="18" charset="0"/>
              </a:rPr>
            </a:br>
            <a:r>
              <a:rPr lang="en-US" sz="2800" i="1" dirty="0">
                <a:solidFill>
                  <a:srgbClr val="FF0000"/>
                </a:solidFill>
                <a:cs typeface="Times New Roman" pitchFamily="18" charset="0"/>
              </a:rPr>
              <a:t>traversing threaded binary trees</a:t>
            </a:r>
          </a:p>
          <a:p>
            <a:pPr marL="1312863" indent="-1312863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cs typeface="Times New Roman" pitchFamily="18" charset="0"/>
              </a:rPr>
              <a:t>size: 33 characters (space and newline)</a:t>
            </a:r>
          </a:p>
          <a:p>
            <a:pPr marL="2744788" lvl="1" indent="-1317625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800" dirty="0">
              <a:latin typeface="Helvetica" pitchFamily="34" charset="0"/>
              <a:cs typeface="Times New Roman" pitchFamily="18" charset="0"/>
            </a:endParaRPr>
          </a:p>
          <a:p>
            <a:pPr marL="2744788" lvl="1" indent="-1317625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>
              <a:latin typeface="Helvetica" pitchFamily="34" charset="0"/>
              <a:cs typeface="Times New Roman" pitchFamily="18" charset="0"/>
            </a:endParaRPr>
          </a:p>
          <a:p>
            <a:pPr marL="2744788" lvl="1" indent="-1317625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>
                <a:latin typeface="Helvetica" pitchFamily="34" charset="0"/>
                <a:cs typeface="Times New Roman" pitchFamily="18" charset="0"/>
              </a:rPr>
              <a:t>NL :   1</a:t>
            </a:r>
          </a:p>
          <a:p>
            <a:pPr marL="2744788" lvl="1" indent="-1317625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>
                <a:latin typeface="Helvetica" pitchFamily="34" charset="0"/>
                <a:cs typeface="Times New Roman" pitchFamily="18" charset="0"/>
              </a:rPr>
              <a:t>SP :   3</a:t>
            </a:r>
          </a:p>
          <a:p>
            <a:pPr marL="2744788" lvl="1" indent="-1317625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>
                <a:latin typeface="Helvetica" pitchFamily="34" charset="0"/>
                <a:cs typeface="Times New Roman" pitchFamily="18" charset="0"/>
              </a:rPr>
              <a:t>a :   3</a:t>
            </a:r>
          </a:p>
          <a:p>
            <a:pPr marL="2744788" lvl="1" indent="-1317625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>
                <a:latin typeface="Helvetica" pitchFamily="34" charset="0"/>
                <a:cs typeface="Times New Roman" pitchFamily="18" charset="0"/>
              </a:rPr>
              <a:t>b :   1</a:t>
            </a:r>
          </a:p>
          <a:p>
            <a:pPr marL="2744788" lvl="1" indent="-1317625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>
                <a:latin typeface="Helvetica" pitchFamily="34" charset="0"/>
                <a:cs typeface="Times New Roman" pitchFamily="18" charset="0"/>
              </a:rPr>
              <a:t>d :   2</a:t>
            </a:r>
          </a:p>
          <a:p>
            <a:pPr marL="2744788" lvl="1" indent="-1317625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>
                <a:latin typeface="Helvetica" pitchFamily="34" charset="0"/>
                <a:cs typeface="Times New Roman" pitchFamily="18" charset="0"/>
              </a:rPr>
              <a:t>e :   5</a:t>
            </a:r>
          </a:p>
          <a:p>
            <a:pPr marL="2744788" lvl="1" indent="-1317625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>
                <a:latin typeface="Helvetica" pitchFamily="34" charset="0"/>
                <a:cs typeface="Times New Roman" pitchFamily="18" charset="0"/>
              </a:rPr>
              <a:t>g :   1</a:t>
            </a:r>
          </a:p>
          <a:p>
            <a:pPr marL="2744788" lvl="1" indent="-1317625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>
                <a:latin typeface="Helvetica" pitchFamily="34" charset="0"/>
                <a:cs typeface="Times New Roman" pitchFamily="18" charset="0"/>
              </a:rPr>
              <a:t>h :   1</a:t>
            </a:r>
          </a:p>
          <a:p>
            <a:pPr marL="1312863" indent="-1312863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 dirty="0">
              <a:cs typeface="Times New Roman" pitchFamily="18" charset="0"/>
            </a:endParaRPr>
          </a:p>
        </p:txBody>
      </p:sp>
      <p:sp>
        <p:nvSpPr>
          <p:cNvPr id="1358852" name="Rectangle 4"/>
          <p:cNvSpPr>
            <a:spLocks noChangeArrowheads="1"/>
          </p:cNvSpPr>
          <p:nvPr/>
        </p:nvSpPr>
        <p:spPr bwMode="auto">
          <a:xfrm>
            <a:off x="3505200" y="3048000"/>
            <a:ext cx="2514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800" b="0">
                <a:solidFill>
                  <a:schemeClr val="tx1"/>
                </a:solidFill>
                <a:latin typeface="Helvetica" pitchFamily="34" charset="0"/>
              </a:rPr>
              <a:t>i :   2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800" b="0">
                <a:solidFill>
                  <a:schemeClr val="tx1"/>
                </a:solidFill>
                <a:latin typeface="Helvetica" pitchFamily="34" charset="0"/>
              </a:rPr>
              <a:t>n :   2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800" b="0">
                <a:solidFill>
                  <a:schemeClr val="tx1"/>
                </a:solidFill>
                <a:latin typeface="Helvetica" pitchFamily="34" charset="0"/>
              </a:rPr>
              <a:t>r :   5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800" b="0">
                <a:solidFill>
                  <a:schemeClr val="tx1"/>
                </a:solidFill>
                <a:latin typeface="Helvetica" pitchFamily="34" charset="0"/>
              </a:rPr>
              <a:t>s :   2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800" b="0">
                <a:solidFill>
                  <a:schemeClr val="tx1"/>
                </a:solidFill>
                <a:latin typeface="Helvetica" pitchFamily="34" charset="0"/>
              </a:rPr>
              <a:t>t :   3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800" b="0">
                <a:solidFill>
                  <a:schemeClr val="tx1"/>
                </a:solidFill>
                <a:latin typeface="Helvetica" pitchFamily="34" charset="0"/>
              </a:rPr>
              <a:t>v :   1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800" b="0">
                <a:solidFill>
                  <a:schemeClr val="tx1"/>
                </a:solidFill>
                <a:latin typeface="Helvetica" pitchFamily="34" charset="0"/>
              </a:rPr>
              <a:t>y :   1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800" b="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593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Huffman Encoding</a:t>
            </a:r>
          </a:p>
        </p:txBody>
      </p:sp>
      <p:sp>
        <p:nvSpPr>
          <p:cNvPr id="1360899" name="Text Box 3"/>
          <p:cNvSpPr txBox="1">
            <a:spLocks noChangeArrowheads="1"/>
          </p:cNvSpPr>
          <p:nvPr/>
        </p:nvSpPr>
        <p:spPr bwMode="auto">
          <a:xfrm>
            <a:off x="6426200" y="5595938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v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0900" name="Oval 4"/>
          <p:cNvSpPr>
            <a:spLocks noChangeArrowheads="1"/>
          </p:cNvSpPr>
          <p:nvPr/>
        </p:nvSpPr>
        <p:spPr bwMode="auto">
          <a:xfrm>
            <a:off x="64008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0901" name="Text Box 5"/>
          <p:cNvSpPr txBox="1">
            <a:spLocks noChangeArrowheads="1"/>
          </p:cNvSpPr>
          <p:nvPr/>
        </p:nvSpPr>
        <p:spPr bwMode="auto">
          <a:xfrm>
            <a:off x="7065963" y="5595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y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0902" name="Oval 6"/>
          <p:cNvSpPr>
            <a:spLocks noChangeArrowheads="1"/>
          </p:cNvSpPr>
          <p:nvPr/>
        </p:nvSpPr>
        <p:spPr bwMode="auto">
          <a:xfrm>
            <a:off x="70104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0903" name="Text Box 7"/>
          <p:cNvSpPr txBox="1">
            <a:spLocks noChangeArrowheads="1"/>
          </p:cNvSpPr>
          <p:nvPr/>
        </p:nvSpPr>
        <p:spPr bwMode="auto">
          <a:xfrm>
            <a:off x="7781925" y="4876800"/>
            <a:ext cx="523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SP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360904" name="Oval 8"/>
          <p:cNvSpPr>
            <a:spLocks noChangeArrowheads="1"/>
          </p:cNvSpPr>
          <p:nvPr/>
        </p:nvSpPr>
        <p:spPr bwMode="auto">
          <a:xfrm>
            <a:off x="7848600" y="48609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0905" name="Text Box 9"/>
          <p:cNvSpPr txBox="1">
            <a:spLocks noChangeArrowheads="1"/>
          </p:cNvSpPr>
          <p:nvPr/>
        </p:nvSpPr>
        <p:spPr bwMode="auto">
          <a:xfrm>
            <a:off x="6172200" y="3827463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r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360906" name="Oval 10"/>
          <p:cNvSpPr>
            <a:spLocks noChangeArrowheads="1"/>
          </p:cNvSpPr>
          <p:nvPr/>
        </p:nvSpPr>
        <p:spPr bwMode="auto">
          <a:xfrm>
            <a:off x="6156325" y="3794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0907" name="Text Box 11"/>
          <p:cNvSpPr txBox="1">
            <a:spLocks noChangeArrowheads="1"/>
          </p:cNvSpPr>
          <p:nvPr/>
        </p:nvSpPr>
        <p:spPr bwMode="auto">
          <a:xfrm>
            <a:off x="5451475" y="5562600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h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0908" name="Oval 12"/>
          <p:cNvSpPr>
            <a:spLocks noChangeArrowheads="1"/>
          </p:cNvSpPr>
          <p:nvPr/>
        </p:nvSpPr>
        <p:spPr bwMode="auto">
          <a:xfrm>
            <a:off x="54102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0909" name="Text Box 13"/>
          <p:cNvSpPr txBox="1">
            <a:spLocks noChangeArrowheads="1"/>
          </p:cNvSpPr>
          <p:nvPr/>
        </p:nvSpPr>
        <p:spPr bwMode="auto">
          <a:xfrm>
            <a:off x="5497513" y="3810000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e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360910" name="Oval 14"/>
          <p:cNvSpPr>
            <a:spLocks noChangeArrowheads="1"/>
          </p:cNvSpPr>
          <p:nvPr/>
        </p:nvSpPr>
        <p:spPr bwMode="auto">
          <a:xfrm>
            <a:off x="5486400" y="3794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0911" name="Text Box 15"/>
          <p:cNvSpPr txBox="1">
            <a:spLocks noChangeArrowheads="1"/>
          </p:cNvSpPr>
          <p:nvPr/>
        </p:nvSpPr>
        <p:spPr bwMode="auto">
          <a:xfrm>
            <a:off x="4857750" y="5562600"/>
            <a:ext cx="325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g</a:t>
            </a:r>
          </a:p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0912" name="Oval 16"/>
          <p:cNvSpPr>
            <a:spLocks noChangeArrowheads="1"/>
          </p:cNvSpPr>
          <p:nvPr/>
        </p:nvSpPr>
        <p:spPr bwMode="auto">
          <a:xfrm>
            <a:off x="48006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0913" name="Text Box 17"/>
          <p:cNvSpPr txBox="1">
            <a:spLocks noChangeArrowheads="1"/>
          </p:cNvSpPr>
          <p:nvPr/>
        </p:nvSpPr>
        <p:spPr bwMode="auto">
          <a:xfrm>
            <a:off x="4398963" y="5562600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b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0914" name="Oval 18"/>
          <p:cNvSpPr>
            <a:spLocks noChangeArrowheads="1"/>
          </p:cNvSpPr>
          <p:nvPr/>
        </p:nvSpPr>
        <p:spPr bwMode="auto">
          <a:xfrm>
            <a:off x="43434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0915" name="Text Box 19"/>
          <p:cNvSpPr txBox="1">
            <a:spLocks noChangeArrowheads="1"/>
          </p:cNvSpPr>
          <p:nvPr/>
        </p:nvSpPr>
        <p:spPr bwMode="auto">
          <a:xfrm>
            <a:off x="3581400" y="5546725"/>
            <a:ext cx="509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NL</a:t>
            </a:r>
          </a:p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0916" name="Oval 20"/>
          <p:cNvSpPr>
            <a:spLocks noChangeArrowheads="1"/>
          </p:cNvSpPr>
          <p:nvPr/>
        </p:nvSpPr>
        <p:spPr bwMode="auto">
          <a:xfrm>
            <a:off x="3616325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0917" name="Text Box 21"/>
          <p:cNvSpPr txBox="1">
            <a:spLocks noChangeArrowheads="1"/>
          </p:cNvSpPr>
          <p:nvPr/>
        </p:nvSpPr>
        <p:spPr bwMode="auto">
          <a:xfrm>
            <a:off x="3257550" y="4833938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s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0918" name="Oval 22"/>
          <p:cNvSpPr>
            <a:spLocks noChangeArrowheads="1"/>
          </p:cNvSpPr>
          <p:nvPr/>
        </p:nvSpPr>
        <p:spPr bwMode="auto">
          <a:xfrm>
            <a:off x="32004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0919" name="Text Box 23"/>
          <p:cNvSpPr txBox="1">
            <a:spLocks noChangeArrowheads="1"/>
          </p:cNvSpPr>
          <p:nvPr/>
        </p:nvSpPr>
        <p:spPr bwMode="auto">
          <a:xfrm>
            <a:off x="2617788" y="4833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n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0920" name="Oval 24"/>
          <p:cNvSpPr>
            <a:spLocks noChangeArrowheads="1"/>
          </p:cNvSpPr>
          <p:nvPr/>
        </p:nvSpPr>
        <p:spPr bwMode="auto">
          <a:xfrm>
            <a:off x="25908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0921" name="Text Box 25"/>
          <p:cNvSpPr txBox="1">
            <a:spLocks noChangeArrowheads="1"/>
          </p:cNvSpPr>
          <p:nvPr/>
        </p:nvSpPr>
        <p:spPr bwMode="auto">
          <a:xfrm>
            <a:off x="2189163" y="4833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i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0922" name="Oval 26"/>
          <p:cNvSpPr>
            <a:spLocks noChangeArrowheads="1"/>
          </p:cNvSpPr>
          <p:nvPr/>
        </p:nvSpPr>
        <p:spPr bwMode="auto">
          <a:xfrm>
            <a:off x="21336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0923" name="Text Box 27"/>
          <p:cNvSpPr txBox="1">
            <a:spLocks noChangeArrowheads="1"/>
          </p:cNvSpPr>
          <p:nvPr/>
        </p:nvSpPr>
        <p:spPr bwMode="auto">
          <a:xfrm>
            <a:off x="1566863" y="4908550"/>
            <a:ext cx="3254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d</a:t>
            </a:r>
          </a:p>
          <a:p>
            <a:pPr>
              <a:lnSpc>
                <a:spcPct val="10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0924" name="Oval 28"/>
          <p:cNvSpPr>
            <a:spLocks noChangeArrowheads="1"/>
          </p:cNvSpPr>
          <p:nvPr/>
        </p:nvSpPr>
        <p:spPr bwMode="auto">
          <a:xfrm>
            <a:off x="15240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0925" name="Text Box 29"/>
          <p:cNvSpPr txBox="1">
            <a:spLocks noChangeArrowheads="1"/>
          </p:cNvSpPr>
          <p:nvPr/>
        </p:nvSpPr>
        <p:spPr bwMode="auto">
          <a:xfrm>
            <a:off x="1066800" y="4005263"/>
            <a:ext cx="325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t</a:t>
            </a:r>
          </a:p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360926" name="Oval 30"/>
          <p:cNvSpPr>
            <a:spLocks noChangeArrowheads="1"/>
          </p:cNvSpPr>
          <p:nvPr/>
        </p:nvSpPr>
        <p:spPr bwMode="auto">
          <a:xfrm>
            <a:off x="1033463" y="39465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0927" name="Group 31"/>
          <p:cNvGrpSpPr>
            <a:grpSpLocks/>
          </p:cNvGrpSpPr>
          <p:nvPr/>
        </p:nvGrpSpPr>
        <p:grpSpPr bwMode="auto">
          <a:xfrm>
            <a:off x="304800" y="3848100"/>
            <a:ext cx="381000" cy="792163"/>
            <a:chOff x="576" y="3432"/>
            <a:chExt cx="240" cy="499"/>
          </a:xfrm>
        </p:grpSpPr>
        <p:sp>
          <p:nvSpPr>
            <p:cNvPr id="1360928" name="Text Box 32"/>
            <p:cNvSpPr txBox="1">
              <a:spLocks noChangeArrowheads="1"/>
            </p:cNvSpPr>
            <p:nvPr/>
          </p:nvSpPr>
          <p:spPr bwMode="auto">
            <a:xfrm>
              <a:off x="611" y="3432"/>
              <a:ext cx="205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a</a:t>
              </a:r>
            </a:p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3</a:t>
              </a:r>
            </a:p>
          </p:txBody>
        </p:sp>
        <p:sp>
          <p:nvSpPr>
            <p:cNvPr id="1360929" name="Oval 33"/>
            <p:cNvSpPr>
              <a:spLocks noChangeArrowheads="1"/>
            </p:cNvSpPr>
            <p:nvPr/>
          </p:nvSpPr>
          <p:spPr bwMode="auto">
            <a:xfrm>
              <a:off x="576" y="35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0930" name="Line 34"/>
          <p:cNvSpPr>
            <a:spLocks noChangeShapeType="1"/>
          </p:cNvSpPr>
          <p:nvPr/>
        </p:nvSpPr>
        <p:spPr bwMode="auto">
          <a:xfrm flipV="1">
            <a:off x="66294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0931" name="Oval 35"/>
          <p:cNvSpPr>
            <a:spLocks noChangeArrowheads="1"/>
          </p:cNvSpPr>
          <p:nvPr/>
        </p:nvSpPr>
        <p:spPr bwMode="auto">
          <a:xfrm>
            <a:off x="67818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0932" name="Line 36"/>
          <p:cNvSpPr>
            <a:spLocks noChangeShapeType="1"/>
          </p:cNvSpPr>
          <p:nvPr/>
        </p:nvSpPr>
        <p:spPr bwMode="auto">
          <a:xfrm>
            <a:off x="6934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0933" name="Text Box 37"/>
          <p:cNvSpPr txBox="1">
            <a:spLocks noChangeArrowheads="1"/>
          </p:cNvSpPr>
          <p:nvPr/>
        </p:nvSpPr>
        <p:spPr bwMode="auto">
          <a:xfrm>
            <a:off x="6913563" y="4876800"/>
            <a:ext cx="477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0934" name="Text Box 38"/>
          <p:cNvSpPr txBox="1">
            <a:spLocks noChangeArrowheads="1"/>
          </p:cNvSpPr>
          <p:nvPr/>
        </p:nvSpPr>
        <p:spPr bwMode="auto">
          <a:xfrm>
            <a:off x="6640513" y="2819400"/>
            <a:ext cx="20249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br>
              <a:rPr lang="en-US" sz="1400" dirty="0">
                <a:solidFill>
                  <a:srgbClr val="FF0000"/>
                </a:solidFill>
                <a:latin typeface="Arial" charset="0"/>
              </a:rPr>
            </a:br>
            <a:r>
              <a:rPr lang="en-US" sz="1400" dirty="0">
                <a:solidFill>
                  <a:srgbClr val="FF0000"/>
                </a:solidFill>
                <a:latin typeface="Arial" charset="0"/>
              </a:rPr>
              <a:t>2 is equal to sum </a:t>
            </a:r>
            <a:br>
              <a:rPr lang="en-US" sz="1400" dirty="0">
                <a:solidFill>
                  <a:srgbClr val="FF0000"/>
                </a:solidFill>
                <a:latin typeface="Arial" charset="0"/>
              </a:rPr>
            </a:br>
            <a:r>
              <a:rPr lang="en-US" sz="1400" dirty="0">
                <a:solidFill>
                  <a:srgbClr val="FF0000"/>
                </a:solidFill>
                <a:latin typeface="Arial" charset="0"/>
              </a:rPr>
              <a:t>of the frequencies of </a:t>
            </a:r>
            <a:br>
              <a:rPr lang="en-US" sz="1400" dirty="0">
                <a:solidFill>
                  <a:srgbClr val="FF0000"/>
                </a:solidFill>
                <a:latin typeface="Arial" charset="0"/>
              </a:rPr>
            </a:br>
            <a:r>
              <a:rPr lang="en-US" sz="1400" dirty="0">
                <a:solidFill>
                  <a:srgbClr val="FF0000"/>
                </a:solidFill>
                <a:latin typeface="Arial" charset="0"/>
              </a:rPr>
              <a:t>the two children nodes.</a:t>
            </a:r>
          </a:p>
        </p:txBody>
      </p:sp>
      <p:sp>
        <p:nvSpPr>
          <p:cNvPr id="1360935" name="Line 39"/>
          <p:cNvSpPr>
            <a:spLocks noChangeShapeType="1"/>
          </p:cNvSpPr>
          <p:nvPr/>
        </p:nvSpPr>
        <p:spPr bwMode="auto">
          <a:xfrm flipH="1">
            <a:off x="7162800" y="3657600"/>
            <a:ext cx="609600" cy="1066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3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Huffman Encoding</a:t>
            </a:r>
          </a:p>
        </p:txBody>
      </p:sp>
      <p:sp>
        <p:nvSpPr>
          <p:cNvPr id="1362947" name="Text Box 3"/>
          <p:cNvSpPr txBox="1">
            <a:spLocks noChangeArrowheads="1"/>
          </p:cNvSpPr>
          <p:nvPr/>
        </p:nvSpPr>
        <p:spPr bwMode="auto">
          <a:xfrm>
            <a:off x="6426200" y="5595938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v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2948" name="Oval 4"/>
          <p:cNvSpPr>
            <a:spLocks noChangeArrowheads="1"/>
          </p:cNvSpPr>
          <p:nvPr/>
        </p:nvSpPr>
        <p:spPr bwMode="auto">
          <a:xfrm>
            <a:off x="64008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949" name="Text Box 5"/>
          <p:cNvSpPr txBox="1">
            <a:spLocks noChangeArrowheads="1"/>
          </p:cNvSpPr>
          <p:nvPr/>
        </p:nvSpPr>
        <p:spPr bwMode="auto">
          <a:xfrm>
            <a:off x="7065963" y="5595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y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2950" name="Oval 6"/>
          <p:cNvSpPr>
            <a:spLocks noChangeArrowheads="1"/>
          </p:cNvSpPr>
          <p:nvPr/>
        </p:nvSpPr>
        <p:spPr bwMode="auto">
          <a:xfrm>
            <a:off x="70104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951" name="Text Box 7"/>
          <p:cNvSpPr txBox="1">
            <a:spLocks noChangeArrowheads="1"/>
          </p:cNvSpPr>
          <p:nvPr/>
        </p:nvSpPr>
        <p:spPr bwMode="auto">
          <a:xfrm>
            <a:off x="7781925" y="4876800"/>
            <a:ext cx="523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SP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362952" name="Oval 8"/>
          <p:cNvSpPr>
            <a:spLocks noChangeArrowheads="1"/>
          </p:cNvSpPr>
          <p:nvPr/>
        </p:nvSpPr>
        <p:spPr bwMode="auto">
          <a:xfrm>
            <a:off x="7848600" y="48609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953" name="Text Box 9"/>
          <p:cNvSpPr txBox="1">
            <a:spLocks noChangeArrowheads="1"/>
          </p:cNvSpPr>
          <p:nvPr/>
        </p:nvSpPr>
        <p:spPr bwMode="auto">
          <a:xfrm>
            <a:off x="6172200" y="3827463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r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362954" name="Oval 10"/>
          <p:cNvSpPr>
            <a:spLocks noChangeArrowheads="1"/>
          </p:cNvSpPr>
          <p:nvPr/>
        </p:nvSpPr>
        <p:spPr bwMode="auto">
          <a:xfrm>
            <a:off x="6156325" y="3794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955" name="Text Box 11"/>
          <p:cNvSpPr txBox="1">
            <a:spLocks noChangeArrowheads="1"/>
          </p:cNvSpPr>
          <p:nvPr/>
        </p:nvSpPr>
        <p:spPr bwMode="auto">
          <a:xfrm>
            <a:off x="5451475" y="5562600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h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2956" name="Oval 12"/>
          <p:cNvSpPr>
            <a:spLocks noChangeArrowheads="1"/>
          </p:cNvSpPr>
          <p:nvPr/>
        </p:nvSpPr>
        <p:spPr bwMode="auto">
          <a:xfrm>
            <a:off x="54102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957" name="Text Box 13"/>
          <p:cNvSpPr txBox="1">
            <a:spLocks noChangeArrowheads="1"/>
          </p:cNvSpPr>
          <p:nvPr/>
        </p:nvSpPr>
        <p:spPr bwMode="auto">
          <a:xfrm>
            <a:off x="5497513" y="3810000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e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362958" name="Oval 14"/>
          <p:cNvSpPr>
            <a:spLocks noChangeArrowheads="1"/>
          </p:cNvSpPr>
          <p:nvPr/>
        </p:nvSpPr>
        <p:spPr bwMode="auto">
          <a:xfrm>
            <a:off x="5486400" y="3794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959" name="Text Box 15"/>
          <p:cNvSpPr txBox="1">
            <a:spLocks noChangeArrowheads="1"/>
          </p:cNvSpPr>
          <p:nvPr/>
        </p:nvSpPr>
        <p:spPr bwMode="auto">
          <a:xfrm>
            <a:off x="4857750" y="5562600"/>
            <a:ext cx="325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g</a:t>
            </a:r>
          </a:p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2960" name="Oval 16"/>
          <p:cNvSpPr>
            <a:spLocks noChangeArrowheads="1"/>
          </p:cNvSpPr>
          <p:nvPr/>
        </p:nvSpPr>
        <p:spPr bwMode="auto">
          <a:xfrm>
            <a:off x="48006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961" name="Text Box 17"/>
          <p:cNvSpPr txBox="1">
            <a:spLocks noChangeArrowheads="1"/>
          </p:cNvSpPr>
          <p:nvPr/>
        </p:nvSpPr>
        <p:spPr bwMode="auto">
          <a:xfrm>
            <a:off x="4398963" y="5562600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b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2962" name="Oval 18"/>
          <p:cNvSpPr>
            <a:spLocks noChangeArrowheads="1"/>
          </p:cNvSpPr>
          <p:nvPr/>
        </p:nvSpPr>
        <p:spPr bwMode="auto">
          <a:xfrm>
            <a:off x="43434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963" name="Text Box 19"/>
          <p:cNvSpPr txBox="1">
            <a:spLocks noChangeArrowheads="1"/>
          </p:cNvSpPr>
          <p:nvPr/>
        </p:nvSpPr>
        <p:spPr bwMode="auto">
          <a:xfrm>
            <a:off x="3581400" y="5546725"/>
            <a:ext cx="509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NL</a:t>
            </a:r>
          </a:p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2964" name="Oval 20"/>
          <p:cNvSpPr>
            <a:spLocks noChangeArrowheads="1"/>
          </p:cNvSpPr>
          <p:nvPr/>
        </p:nvSpPr>
        <p:spPr bwMode="auto">
          <a:xfrm>
            <a:off x="3616325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965" name="Text Box 21"/>
          <p:cNvSpPr txBox="1">
            <a:spLocks noChangeArrowheads="1"/>
          </p:cNvSpPr>
          <p:nvPr/>
        </p:nvSpPr>
        <p:spPr bwMode="auto">
          <a:xfrm>
            <a:off x="3257550" y="4833938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s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2966" name="Oval 22"/>
          <p:cNvSpPr>
            <a:spLocks noChangeArrowheads="1"/>
          </p:cNvSpPr>
          <p:nvPr/>
        </p:nvSpPr>
        <p:spPr bwMode="auto">
          <a:xfrm>
            <a:off x="32004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967" name="Text Box 23"/>
          <p:cNvSpPr txBox="1">
            <a:spLocks noChangeArrowheads="1"/>
          </p:cNvSpPr>
          <p:nvPr/>
        </p:nvSpPr>
        <p:spPr bwMode="auto">
          <a:xfrm>
            <a:off x="2617788" y="4833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n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2968" name="Oval 24"/>
          <p:cNvSpPr>
            <a:spLocks noChangeArrowheads="1"/>
          </p:cNvSpPr>
          <p:nvPr/>
        </p:nvSpPr>
        <p:spPr bwMode="auto">
          <a:xfrm>
            <a:off x="25908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969" name="Text Box 25"/>
          <p:cNvSpPr txBox="1">
            <a:spLocks noChangeArrowheads="1"/>
          </p:cNvSpPr>
          <p:nvPr/>
        </p:nvSpPr>
        <p:spPr bwMode="auto">
          <a:xfrm>
            <a:off x="2189163" y="4833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i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2970" name="Oval 26"/>
          <p:cNvSpPr>
            <a:spLocks noChangeArrowheads="1"/>
          </p:cNvSpPr>
          <p:nvPr/>
        </p:nvSpPr>
        <p:spPr bwMode="auto">
          <a:xfrm>
            <a:off x="21336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971" name="Text Box 27"/>
          <p:cNvSpPr txBox="1">
            <a:spLocks noChangeArrowheads="1"/>
          </p:cNvSpPr>
          <p:nvPr/>
        </p:nvSpPr>
        <p:spPr bwMode="auto">
          <a:xfrm>
            <a:off x="1566863" y="4908550"/>
            <a:ext cx="3254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d</a:t>
            </a:r>
          </a:p>
          <a:p>
            <a:pPr>
              <a:lnSpc>
                <a:spcPct val="10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2972" name="Oval 28"/>
          <p:cNvSpPr>
            <a:spLocks noChangeArrowheads="1"/>
          </p:cNvSpPr>
          <p:nvPr/>
        </p:nvSpPr>
        <p:spPr bwMode="auto">
          <a:xfrm>
            <a:off x="15240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973" name="Text Box 29"/>
          <p:cNvSpPr txBox="1">
            <a:spLocks noChangeArrowheads="1"/>
          </p:cNvSpPr>
          <p:nvPr/>
        </p:nvSpPr>
        <p:spPr bwMode="auto">
          <a:xfrm>
            <a:off x="1066800" y="4005263"/>
            <a:ext cx="325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t</a:t>
            </a:r>
          </a:p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362974" name="Oval 30"/>
          <p:cNvSpPr>
            <a:spLocks noChangeArrowheads="1"/>
          </p:cNvSpPr>
          <p:nvPr/>
        </p:nvSpPr>
        <p:spPr bwMode="auto">
          <a:xfrm>
            <a:off x="1033463" y="39465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2975" name="Group 31"/>
          <p:cNvGrpSpPr>
            <a:grpSpLocks/>
          </p:cNvGrpSpPr>
          <p:nvPr/>
        </p:nvGrpSpPr>
        <p:grpSpPr bwMode="auto">
          <a:xfrm>
            <a:off x="304800" y="3848100"/>
            <a:ext cx="381000" cy="792163"/>
            <a:chOff x="576" y="3432"/>
            <a:chExt cx="240" cy="499"/>
          </a:xfrm>
        </p:grpSpPr>
        <p:sp>
          <p:nvSpPr>
            <p:cNvPr id="1362976" name="Text Box 32"/>
            <p:cNvSpPr txBox="1">
              <a:spLocks noChangeArrowheads="1"/>
            </p:cNvSpPr>
            <p:nvPr/>
          </p:nvSpPr>
          <p:spPr bwMode="auto">
            <a:xfrm>
              <a:off x="611" y="3432"/>
              <a:ext cx="205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a</a:t>
              </a:r>
            </a:p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3</a:t>
              </a:r>
            </a:p>
          </p:txBody>
        </p:sp>
        <p:sp>
          <p:nvSpPr>
            <p:cNvPr id="1362977" name="Oval 33"/>
            <p:cNvSpPr>
              <a:spLocks noChangeArrowheads="1"/>
            </p:cNvSpPr>
            <p:nvPr/>
          </p:nvSpPr>
          <p:spPr bwMode="auto">
            <a:xfrm>
              <a:off x="576" y="35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2978" name="Line 34"/>
          <p:cNvSpPr>
            <a:spLocks noChangeShapeType="1"/>
          </p:cNvSpPr>
          <p:nvPr/>
        </p:nvSpPr>
        <p:spPr bwMode="auto">
          <a:xfrm flipV="1">
            <a:off x="66294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979" name="Oval 35"/>
          <p:cNvSpPr>
            <a:spLocks noChangeArrowheads="1"/>
          </p:cNvSpPr>
          <p:nvPr/>
        </p:nvSpPr>
        <p:spPr bwMode="auto">
          <a:xfrm>
            <a:off x="67818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980" name="Line 36"/>
          <p:cNvSpPr>
            <a:spLocks noChangeShapeType="1"/>
          </p:cNvSpPr>
          <p:nvPr/>
        </p:nvSpPr>
        <p:spPr bwMode="auto">
          <a:xfrm>
            <a:off x="6934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981" name="Line 37"/>
          <p:cNvSpPr>
            <a:spLocks noChangeShapeType="1"/>
          </p:cNvSpPr>
          <p:nvPr/>
        </p:nvSpPr>
        <p:spPr bwMode="auto">
          <a:xfrm flipV="1">
            <a:off x="5029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982" name="Oval 38"/>
          <p:cNvSpPr>
            <a:spLocks noChangeArrowheads="1"/>
          </p:cNvSpPr>
          <p:nvPr/>
        </p:nvSpPr>
        <p:spPr bwMode="auto">
          <a:xfrm>
            <a:off x="5181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983" name="Line 39"/>
          <p:cNvSpPr>
            <a:spLocks noChangeShapeType="1"/>
          </p:cNvSpPr>
          <p:nvPr/>
        </p:nvSpPr>
        <p:spPr bwMode="auto">
          <a:xfrm>
            <a:off x="53340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984" name="Text Box 40"/>
          <p:cNvSpPr txBox="1">
            <a:spLocks noChangeArrowheads="1"/>
          </p:cNvSpPr>
          <p:nvPr/>
        </p:nvSpPr>
        <p:spPr bwMode="auto">
          <a:xfrm>
            <a:off x="5334000" y="4876800"/>
            <a:ext cx="325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2985" name="Text Box 41"/>
          <p:cNvSpPr txBox="1">
            <a:spLocks noChangeArrowheads="1"/>
          </p:cNvSpPr>
          <p:nvPr/>
        </p:nvSpPr>
        <p:spPr bwMode="auto">
          <a:xfrm>
            <a:off x="6913563" y="4876800"/>
            <a:ext cx="477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2986" name="Text Box 42"/>
          <p:cNvSpPr txBox="1">
            <a:spLocks noChangeArrowheads="1"/>
          </p:cNvSpPr>
          <p:nvPr/>
        </p:nvSpPr>
        <p:spPr bwMode="auto">
          <a:xfrm>
            <a:off x="5029200" y="1981200"/>
            <a:ext cx="3886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3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3341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 dirty="0">
                <a:solidFill>
                  <a:srgbClr val="FF0000"/>
                </a:solidFill>
                <a:latin typeface="Arial" charset="0"/>
              </a:rPr>
              <a:t>There a number of ways to combine nodes. We have chosen just one such way.</a:t>
            </a:r>
          </a:p>
        </p:txBody>
      </p:sp>
    </p:spTree>
    <p:extLst>
      <p:ext uri="{BB962C8B-B14F-4D97-AF65-F5344CB8AC3E}">
        <p14:creationId xmlns:p14="http://schemas.microsoft.com/office/powerpoint/2010/main" val="3604200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Huffman Encoding</a:t>
            </a:r>
          </a:p>
        </p:txBody>
      </p:sp>
      <p:sp>
        <p:nvSpPr>
          <p:cNvPr id="1364995" name="Text Box 3"/>
          <p:cNvSpPr txBox="1">
            <a:spLocks noChangeArrowheads="1"/>
          </p:cNvSpPr>
          <p:nvPr/>
        </p:nvSpPr>
        <p:spPr bwMode="auto">
          <a:xfrm>
            <a:off x="6426200" y="5595938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v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4996" name="Oval 4"/>
          <p:cNvSpPr>
            <a:spLocks noChangeArrowheads="1"/>
          </p:cNvSpPr>
          <p:nvPr/>
        </p:nvSpPr>
        <p:spPr bwMode="auto">
          <a:xfrm>
            <a:off x="64008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4997" name="Text Box 5"/>
          <p:cNvSpPr txBox="1">
            <a:spLocks noChangeArrowheads="1"/>
          </p:cNvSpPr>
          <p:nvPr/>
        </p:nvSpPr>
        <p:spPr bwMode="auto">
          <a:xfrm>
            <a:off x="7065963" y="5595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y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4998" name="Oval 6"/>
          <p:cNvSpPr>
            <a:spLocks noChangeArrowheads="1"/>
          </p:cNvSpPr>
          <p:nvPr/>
        </p:nvSpPr>
        <p:spPr bwMode="auto">
          <a:xfrm>
            <a:off x="70104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4999" name="Text Box 7"/>
          <p:cNvSpPr txBox="1">
            <a:spLocks noChangeArrowheads="1"/>
          </p:cNvSpPr>
          <p:nvPr/>
        </p:nvSpPr>
        <p:spPr bwMode="auto">
          <a:xfrm>
            <a:off x="7781925" y="4876800"/>
            <a:ext cx="523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SP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365000" name="Oval 8"/>
          <p:cNvSpPr>
            <a:spLocks noChangeArrowheads="1"/>
          </p:cNvSpPr>
          <p:nvPr/>
        </p:nvSpPr>
        <p:spPr bwMode="auto">
          <a:xfrm>
            <a:off x="7848600" y="48609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5001" name="Text Box 9"/>
          <p:cNvSpPr txBox="1">
            <a:spLocks noChangeArrowheads="1"/>
          </p:cNvSpPr>
          <p:nvPr/>
        </p:nvSpPr>
        <p:spPr bwMode="auto">
          <a:xfrm>
            <a:off x="6172200" y="3827463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r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365002" name="Oval 10"/>
          <p:cNvSpPr>
            <a:spLocks noChangeArrowheads="1"/>
          </p:cNvSpPr>
          <p:nvPr/>
        </p:nvSpPr>
        <p:spPr bwMode="auto">
          <a:xfrm>
            <a:off x="6156325" y="3794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5003" name="Text Box 11"/>
          <p:cNvSpPr txBox="1">
            <a:spLocks noChangeArrowheads="1"/>
          </p:cNvSpPr>
          <p:nvPr/>
        </p:nvSpPr>
        <p:spPr bwMode="auto">
          <a:xfrm>
            <a:off x="5451475" y="5562600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h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5004" name="Oval 12"/>
          <p:cNvSpPr>
            <a:spLocks noChangeArrowheads="1"/>
          </p:cNvSpPr>
          <p:nvPr/>
        </p:nvSpPr>
        <p:spPr bwMode="auto">
          <a:xfrm>
            <a:off x="54102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5005" name="Text Box 13"/>
          <p:cNvSpPr txBox="1">
            <a:spLocks noChangeArrowheads="1"/>
          </p:cNvSpPr>
          <p:nvPr/>
        </p:nvSpPr>
        <p:spPr bwMode="auto">
          <a:xfrm>
            <a:off x="5497513" y="3810000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e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365006" name="Oval 14"/>
          <p:cNvSpPr>
            <a:spLocks noChangeArrowheads="1"/>
          </p:cNvSpPr>
          <p:nvPr/>
        </p:nvSpPr>
        <p:spPr bwMode="auto">
          <a:xfrm>
            <a:off x="5486400" y="3794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5007" name="Text Box 15"/>
          <p:cNvSpPr txBox="1">
            <a:spLocks noChangeArrowheads="1"/>
          </p:cNvSpPr>
          <p:nvPr/>
        </p:nvSpPr>
        <p:spPr bwMode="auto">
          <a:xfrm>
            <a:off x="4857750" y="5562600"/>
            <a:ext cx="325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g</a:t>
            </a:r>
          </a:p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5008" name="Oval 16"/>
          <p:cNvSpPr>
            <a:spLocks noChangeArrowheads="1"/>
          </p:cNvSpPr>
          <p:nvPr/>
        </p:nvSpPr>
        <p:spPr bwMode="auto">
          <a:xfrm>
            <a:off x="48006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5009" name="Text Box 17"/>
          <p:cNvSpPr txBox="1">
            <a:spLocks noChangeArrowheads="1"/>
          </p:cNvSpPr>
          <p:nvPr/>
        </p:nvSpPr>
        <p:spPr bwMode="auto">
          <a:xfrm>
            <a:off x="4398963" y="5562600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b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5010" name="Oval 18"/>
          <p:cNvSpPr>
            <a:spLocks noChangeArrowheads="1"/>
          </p:cNvSpPr>
          <p:nvPr/>
        </p:nvSpPr>
        <p:spPr bwMode="auto">
          <a:xfrm>
            <a:off x="43434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5011" name="Text Box 19"/>
          <p:cNvSpPr txBox="1">
            <a:spLocks noChangeArrowheads="1"/>
          </p:cNvSpPr>
          <p:nvPr/>
        </p:nvSpPr>
        <p:spPr bwMode="auto">
          <a:xfrm>
            <a:off x="3581400" y="5546725"/>
            <a:ext cx="509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NL</a:t>
            </a:r>
          </a:p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5012" name="Oval 20"/>
          <p:cNvSpPr>
            <a:spLocks noChangeArrowheads="1"/>
          </p:cNvSpPr>
          <p:nvPr/>
        </p:nvSpPr>
        <p:spPr bwMode="auto">
          <a:xfrm>
            <a:off x="3616325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5013" name="Text Box 21"/>
          <p:cNvSpPr txBox="1">
            <a:spLocks noChangeArrowheads="1"/>
          </p:cNvSpPr>
          <p:nvPr/>
        </p:nvSpPr>
        <p:spPr bwMode="auto">
          <a:xfrm>
            <a:off x="3257550" y="4833938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s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5014" name="Oval 22"/>
          <p:cNvSpPr>
            <a:spLocks noChangeArrowheads="1"/>
          </p:cNvSpPr>
          <p:nvPr/>
        </p:nvSpPr>
        <p:spPr bwMode="auto">
          <a:xfrm>
            <a:off x="32004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5015" name="Text Box 23"/>
          <p:cNvSpPr txBox="1">
            <a:spLocks noChangeArrowheads="1"/>
          </p:cNvSpPr>
          <p:nvPr/>
        </p:nvSpPr>
        <p:spPr bwMode="auto">
          <a:xfrm>
            <a:off x="2617788" y="4833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n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5016" name="Oval 24"/>
          <p:cNvSpPr>
            <a:spLocks noChangeArrowheads="1"/>
          </p:cNvSpPr>
          <p:nvPr/>
        </p:nvSpPr>
        <p:spPr bwMode="auto">
          <a:xfrm>
            <a:off x="25908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5017" name="Text Box 25"/>
          <p:cNvSpPr txBox="1">
            <a:spLocks noChangeArrowheads="1"/>
          </p:cNvSpPr>
          <p:nvPr/>
        </p:nvSpPr>
        <p:spPr bwMode="auto">
          <a:xfrm>
            <a:off x="2189163" y="4833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i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5018" name="Oval 26"/>
          <p:cNvSpPr>
            <a:spLocks noChangeArrowheads="1"/>
          </p:cNvSpPr>
          <p:nvPr/>
        </p:nvSpPr>
        <p:spPr bwMode="auto">
          <a:xfrm>
            <a:off x="21336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5019" name="Text Box 27"/>
          <p:cNvSpPr txBox="1">
            <a:spLocks noChangeArrowheads="1"/>
          </p:cNvSpPr>
          <p:nvPr/>
        </p:nvSpPr>
        <p:spPr bwMode="auto">
          <a:xfrm>
            <a:off x="1566863" y="4908550"/>
            <a:ext cx="3254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d</a:t>
            </a:r>
          </a:p>
          <a:p>
            <a:pPr>
              <a:lnSpc>
                <a:spcPct val="10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5020" name="Oval 28"/>
          <p:cNvSpPr>
            <a:spLocks noChangeArrowheads="1"/>
          </p:cNvSpPr>
          <p:nvPr/>
        </p:nvSpPr>
        <p:spPr bwMode="auto">
          <a:xfrm>
            <a:off x="15240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5021" name="Text Box 29"/>
          <p:cNvSpPr txBox="1">
            <a:spLocks noChangeArrowheads="1"/>
          </p:cNvSpPr>
          <p:nvPr/>
        </p:nvSpPr>
        <p:spPr bwMode="auto">
          <a:xfrm>
            <a:off x="1066800" y="4005263"/>
            <a:ext cx="325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t</a:t>
            </a:r>
          </a:p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365022" name="Oval 30"/>
          <p:cNvSpPr>
            <a:spLocks noChangeArrowheads="1"/>
          </p:cNvSpPr>
          <p:nvPr/>
        </p:nvSpPr>
        <p:spPr bwMode="auto">
          <a:xfrm>
            <a:off x="1033463" y="39465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5023" name="Group 31"/>
          <p:cNvGrpSpPr>
            <a:grpSpLocks/>
          </p:cNvGrpSpPr>
          <p:nvPr/>
        </p:nvGrpSpPr>
        <p:grpSpPr bwMode="auto">
          <a:xfrm>
            <a:off x="304800" y="3848100"/>
            <a:ext cx="381000" cy="792163"/>
            <a:chOff x="576" y="3432"/>
            <a:chExt cx="240" cy="499"/>
          </a:xfrm>
        </p:grpSpPr>
        <p:sp>
          <p:nvSpPr>
            <p:cNvPr id="1365024" name="Text Box 32"/>
            <p:cNvSpPr txBox="1">
              <a:spLocks noChangeArrowheads="1"/>
            </p:cNvSpPr>
            <p:nvPr/>
          </p:nvSpPr>
          <p:spPr bwMode="auto">
            <a:xfrm>
              <a:off x="611" y="3432"/>
              <a:ext cx="205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a</a:t>
              </a:r>
            </a:p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3</a:t>
              </a:r>
            </a:p>
          </p:txBody>
        </p:sp>
        <p:sp>
          <p:nvSpPr>
            <p:cNvPr id="1365025" name="Oval 33"/>
            <p:cNvSpPr>
              <a:spLocks noChangeArrowheads="1"/>
            </p:cNvSpPr>
            <p:nvPr/>
          </p:nvSpPr>
          <p:spPr bwMode="auto">
            <a:xfrm>
              <a:off x="576" y="35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5026" name="Line 34"/>
          <p:cNvSpPr>
            <a:spLocks noChangeShapeType="1"/>
          </p:cNvSpPr>
          <p:nvPr/>
        </p:nvSpPr>
        <p:spPr bwMode="auto">
          <a:xfrm flipV="1">
            <a:off x="66294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5027" name="Oval 35"/>
          <p:cNvSpPr>
            <a:spLocks noChangeArrowheads="1"/>
          </p:cNvSpPr>
          <p:nvPr/>
        </p:nvSpPr>
        <p:spPr bwMode="auto">
          <a:xfrm>
            <a:off x="67818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5028" name="Line 36"/>
          <p:cNvSpPr>
            <a:spLocks noChangeShapeType="1"/>
          </p:cNvSpPr>
          <p:nvPr/>
        </p:nvSpPr>
        <p:spPr bwMode="auto">
          <a:xfrm>
            <a:off x="6934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5029" name="Line 37"/>
          <p:cNvSpPr>
            <a:spLocks noChangeShapeType="1"/>
          </p:cNvSpPr>
          <p:nvPr/>
        </p:nvSpPr>
        <p:spPr bwMode="auto">
          <a:xfrm flipV="1">
            <a:off x="5029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5030" name="Oval 38"/>
          <p:cNvSpPr>
            <a:spLocks noChangeArrowheads="1"/>
          </p:cNvSpPr>
          <p:nvPr/>
        </p:nvSpPr>
        <p:spPr bwMode="auto">
          <a:xfrm>
            <a:off x="5181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5031" name="Line 39"/>
          <p:cNvSpPr>
            <a:spLocks noChangeShapeType="1"/>
          </p:cNvSpPr>
          <p:nvPr/>
        </p:nvSpPr>
        <p:spPr bwMode="auto">
          <a:xfrm>
            <a:off x="53340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5032" name="Line 40"/>
          <p:cNvSpPr>
            <a:spLocks noChangeShapeType="1"/>
          </p:cNvSpPr>
          <p:nvPr/>
        </p:nvSpPr>
        <p:spPr bwMode="auto">
          <a:xfrm flipV="1">
            <a:off x="3886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5033" name="Oval 41"/>
          <p:cNvSpPr>
            <a:spLocks noChangeArrowheads="1"/>
          </p:cNvSpPr>
          <p:nvPr/>
        </p:nvSpPr>
        <p:spPr bwMode="auto">
          <a:xfrm>
            <a:off x="4038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5034" name="Line 42"/>
          <p:cNvSpPr>
            <a:spLocks noChangeShapeType="1"/>
          </p:cNvSpPr>
          <p:nvPr/>
        </p:nvSpPr>
        <p:spPr bwMode="auto">
          <a:xfrm>
            <a:off x="41910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5035" name="Text Box 43"/>
          <p:cNvSpPr txBox="1">
            <a:spLocks noChangeArrowheads="1"/>
          </p:cNvSpPr>
          <p:nvPr/>
        </p:nvSpPr>
        <p:spPr bwMode="auto">
          <a:xfrm>
            <a:off x="4170363" y="4876800"/>
            <a:ext cx="325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5036" name="Text Box 44"/>
          <p:cNvSpPr txBox="1">
            <a:spLocks noChangeArrowheads="1"/>
          </p:cNvSpPr>
          <p:nvPr/>
        </p:nvSpPr>
        <p:spPr bwMode="auto">
          <a:xfrm>
            <a:off x="5334000" y="4876800"/>
            <a:ext cx="325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5037" name="Text Box 45"/>
          <p:cNvSpPr txBox="1">
            <a:spLocks noChangeArrowheads="1"/>
          </p:cNvSpPr>
          <p:nvPr/>
        </p:nvSpPr>
        <p:spPr bwMode="auto">
          <a:xfrm>
            <a:off x="6913563" y="4876800"/>
            <a:ext cx="477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96086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Huffman Encoding</a:t>
            </a:r>
          </a:p>
        </p:txBody>
      </p:sp>
      <p:sp>
        <p:nvSpPr>
          <p:cNvPr id="1367044" name="Text Box 4"/>
          <p:cNvSpPr txBox="1">
            <a:spLocks noChangeArrowheads="1"/>
          </p:cNvSpPr>
          <p:nvPr/>
        </p:nvSpPr>
        <p:spPr bwMode="auto">
          <a:xfrm>
            <a:off x="6426200" y="5595938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v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7045" name="Oval 5"/>
          <p:cNvSpPr>
            <a:spLocks noChangeArrowheads="1"/>
          </p:cNvSpPr>
          <p:nvPr/>
        </p:nvSpPr>
        <p:spPr bwMode="auto">
          <a:xfrm>
            <a:off x="64008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46" name="Text Box 6"/>
          <p:cNvSpPr txBox="1">
            <a:spLocks noChangeArrowheads="1"/>
          </p:cNvSpPr>
          <p:nvPr/>
        </p:nvSpPr>
        <p:spPr bwMode="auto">
          <a:xfrm>
            <a:off x="7065963" y="5595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y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7047" name="Oval 7"/>
          <p:cNvSpPr>
            <a:spLocks noChangeArrowheads="1"/>
          </p:cNvSpPr>
          <p:nvPr/>
        </p:nvSpPr>
        <p:spPr bwMode="auto">
          <a:xfrm>
            <a:off x="70104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48" name="Text Box 8"/>
          <p:cNvSpPr txBox="1">
            <a:spLocks noChangeArrowheads="1"/>
          </p:cNvSpPr>
          <p:nvPr/>
        </p:nvSpPr>
        <p:spPr bwMode="auto">
          <a:xfrm>
            <a:off x="7781925" y="4876800"/>
            <a:ext cx="523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SP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367049" name="Oval 9"/>
          <p:cNvSpPr>
            <a:spLocks noChangeArrowheads="1"/>
          </p:cNvSpPr>
          <p:nvPr/>
        </p:nvSpPr>
        <p:spPr bwMode="auto">
          <a:xfrm>
            <a:off x="7848600" y="48609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50" name="Text Box 10"/>
          <p:cNvSpPr txBox="1">
            <a:spLocks noChangeArrowheads="1"/>
          </p:cNvSpPr>
          <p:nvPr/>
        </p:nvSpPr>
        <p:spPr bwMode="auto">
          <a:xfrm>
            <a:off x="6172200" y="3827463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r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367051" name="Oval 11"/>
          <p:cNvSpPr>
            <a:spLocks noChangeArrowheads="1"/>
          </p:cNvSpPr>
          <p:nvPr/>
        </p:nvSpPr>
        <p:spPr bwMode="auto">
          <a:xfrm>
            <a:off x="6156325" y="3794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52" name="Text Box 12"/>
          <p:cNvSpPr txBox="1">
            <a:spLocks noChangeArrowheads="1"/>
          </p:cNvSpPr>
          <p:nvPr/>
        </p:nvSpPr>
        <p:spPr bwMode="auto">
          <a:xfrm>
            <a:off x="5451475" y="5562600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h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7053" name="Oval 13"/>
          <p:cNvSpPr>
            <a:spLocks noChangeArrowheads="1"/>
          </p:cNvSpPr>
          <p:nvPr/>
        </p:nvSpPr>
        <p:spPr bwMode="auto">
          <a:xfrm>
            <a:off x="54102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54" name="Text Box 14"/>
          <p:cNvSpPr txBox="1">
            <a:spLocks noChangeArrowheads="1"/>
          </p:cNvSpPr>
          <p:nvPr/>
        </p:nvSpPr>
        <p:spPr bwMode="auto">
          <a:xfrm>
            <a:off x="5497513" y="3810000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e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367055" name="Oval 15"/>
          <p:cNvSpPr>
            <a:spLocks noChangeArrowheads="1"/>
          </p:cNvSpPr>
          <p:nvPr/>
        </p:nvSpPr>
        <p:spPr bwMode="auto">
          <a:xfrm>
            <a:off x="5486400" y="3794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56" name="Text Box 16"/>
          <p:cNvSpPr txBox="1">
            <a:spLocks noChangeArrowheads="1"/>
          </p:cNvSpPr>
          <p:nvPr/>
        </p:nvSpPr>
        <p:spPr bwMode="auto">
          <a:xfrm>
            <a:off x="4857750" y="5562600"/>
            <a:ext cx="325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g</a:t>
            </a:r>
          </a:p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7057" name="Oval 17"/>
          <p:cNvSpPr>
            <a:spLocks noChangeArrowheads="1"/>
          </p:cNvSpPr>
          <p:nvPr/>
        </p:nvSpPr>
        <p:spPr bwMode="auto">
          <a:xfrm>
            <a:off x="48006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58" name="Text Box 18"/>
          <p:cNvSpPr txBox="1">
            <a:spLocks noChangeArrowheads="1"/>
          </p:cNvSpPr>
          <p:nvPr/>
        </p:nvSpPr>
        <p:spPr bwMode="auto">
          <a:xfrm>
            <a:off x="4398963" y="5562600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b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7059" name="Oval 19"/>
          <p:cNvSpPr>
            <a:spLocks noChangeArrowheads="1"/>
          </p:cNvSpPr>
          <p:nvPr/>
        </p:nvSpPr>
        <p:spPr bwMode="auto">
          <a:xfrm>
            <a:off x="43434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60" name="Text Box 20"/>
          <p:cNvSpPr txBox="1">
            <a:spLocks noChangeArrowheads="1"/>
          </p:cNvSpPr>
          <p:nvPr/>
        </p:nvSpPr>
        <p:spPr bwMode="auto">
          <a:xfrm>
            <a:off x="3581400" y="5546725"/>
            <a:ext cx="509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NL</a:t>
            </a:r>
          </a:p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7061" name="Oval 21"/>
          <p:cNvSpPr>
            <a:spLocks noChangeArrowheads="1"/>
          </p:cNvSpPr>
          <p:nvPr/>
        </p:nvSpPr>
        <p:spPr bwMode="auto">
          <a:xfrm>
            <a:off x="3616325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62" name="Text Box 22"/>
          <p:cNvSpPr txBox="1">
            <a:spLocks noChangeArrowheads="1"/>
          </p:cNvSpPr>
          <p:nvPr/>
        </p:nvSpPr>
        <p:spPr bwMode="auto">
          <a:xfrm>
            <a:off x="3257550" y="4833938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s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7063" name="Oval 23"/>
          <p:cNvSpPr>
            <a:spLocks noChangeArrowheads="1"/>
          </p:cNvSpPr>
          <p:nvPr/>
        </p:nvSpPr>
        <p:spPr bwMode="auto">
          <a:xfrm>
            <a:off x="32004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64" name="Text Box 24"/>
          <p:cNvSpPr txBox="1">
            <a:spLocks noChangeArrowheads="1"/>
          </p:cNvSpPr>
          <p:nvPr/>
        </p:nvSpPr>
        <p:spPr bwMode="auto">
          <a:xfrm>
            <a:off x="2617788" y="4833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n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7065" name="Oval 25"/>
          <p:cNvSpPr>
            <a:spLocks noChangeArrowheads="1"/>
          </p:cNvSpPr>
          <p:nvPr/>
        </p:nvSpPr>
        <p:spPr bwMode="auto">
          <a:xfrm>
            <a:off x="25908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66" name="Text Box 26"/>
          <p:cNvSpPr txBox="1">
            <a:spLocks noChangeArrowheads="1"/>
          </p:cNvSpPr>
          <p:nvPr/>
        </p:nvSpPr>
        <p:spPr bwMode="auto">
          <a:xfrm>
            <a:off x="2189163" y="4833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i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7067" name="Oval 27"/>
          <p:cNvSpPr>
            <a:spLocks noChangeArrowheads="1"/>
          </p:cNvSpPr>
          <p:nvPr/>
        </p:nvSpPr>
        <p:spPr bwMode="auto">
          <a:xfrm>
            <a:off x="21336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68" name="Text Box 28"/>
          <p:cNvSpPr txBox="1">
            <a:spLocks noChangeArrowheads="1"/>
          </p:cNvSpPr>
          <p:nvPr/>
        </p:nvSpPr>
        <p:spPr bwMode="auto">
          <a:xfrm>
            <a:off x="1566863" y="4908550"/>
            <a:ext cx="3254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d</a:t>
            </a:r>
          </a:p>
          <a:p>
            <a:pPr>
              <a:lnSpc>
                <a:spcPct val="10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7069" name="Oval 29"/>
          <p:cNvSpPr>
            <a:spLocks noChangeArrowheads="1"/>
          </p:cNvSpPr>
          <p:nvPr/>
        </p:nvSpPr>
        <p:spPr bwMode="auto">
          <a:xfrm>
            <a:off x="15240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70" name="Text Box 30"/>
          <p:cNvSpPr txBox="1">
            <a:spLocks noChangeArrowheads="1"/>
          </p:cNvSpPr>
          <p:nvPr/>
        </p:nvSpPr>
        <p:spPr bwMode="auto">
          <a:xfrm>
            <a:off x="1066800" y="4005263"/>
            <a:ext cx="325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t</a:t>
            </a:r>
          </a:p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367071" name="Oval 31"/>
          <p:cNvSpPr>
            <a:spLocks noChangeArrowheads="1"/>
          </p:cNvSpPr>
          <p:nvPr/>
        </p:nvSpPr>
        <p:spPr bwMode="auto">
          <a:xfrm>
            <a:off x="1033463" y="39465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7072" name="Group 32"/>
          <p:cNvGrpSpPr>
            <a:grpSpLocks/>
          </p:cNvGrpSpPr>
          <p:nvPr/>
        </p:nvGrpSpPr>
        <p:grpSpPr bwMode="auto">
          <a:xfrm>
            <a:off x="304800" y="3848100"/>
            <a:ext cx="381000" cy="792163"/>
            <a:chOff x="576" y="3432"/>
            <a:chExt cx="240" cy="499"/>
          </a:xfrm>
        </p:grpSpPr>
        <p:sp>
          <p:nvSpPr>
            <p:cNvPr id="1367073" name="Text Box 33"/>
            <p:cNvSpPr txBox="1">
              <a:spLocks noChangeArrowheads="1"/>
            </p:cNvSpPr>
            <p:nvPr/>
          </p:nvSpPr>
          <p:spPr bwMode="auto">
            <a:xfrm>
              <a:off x="611" y="3432"/>
              <a:ext cx="205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a</a:t>
              </a:r>
            </a:p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3</a:t>
              </a:r>
            </a:p>
          </p:txBody>
        </p:sp>
        <p:sp>
          <p:nvSpPr>
            <p:cNvPr id="1367074" name="Oval 34"/>
            <p:cNvSpPr>
              <a:spLocks noChangeArrowheads="1"/>
            </p:cNvSpPr>
            <p:nvPr/>
          </p:nvSpPr>
          <p:spPr bwMode="auto">
            <a:xfrm>
              <a:off x="576" y="35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7075" name="Line 35"/>
          <p:cNvSpPr>
            <a:spLocks noChangeShapeType="1"/>
          </p:cNvSpPr>
          <p:nvPr/>
        </p:nvSpPr>
        <p:spPr bwMode="auto">
          <a:xfrm flipV="1">
            <a:off x="66294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7076" name="Oval 36"/>
          <p:cNvSpPr>
            <a:spLocks noChangeArrowheads="1"/>
          </p:cNvSpPr>
          <p:nvPr/>
        </p:nvSpPr>
        <p:spPr bwMode="auto">
          <a:xfrm>
            <a:off x="67818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77" name="Line 37"/>
          <p:cNvSpPr>
            <a:spLocks noChangeShapeType="1"/>
          </p:cNvSpPr>
          <p:nvPr/>
        </p:nvSpPr>
        <p:spPr bwMode="auto">
          <a:xfrm>
            <a:off x="6934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7078" name="Line 38"/>
          <p:cNvSpPr>
            <a:spLocks noChangeShapeType="1"/>
          </p:cNvSpPr>
          <p:nvPr/>
        </p:nvSpPr>
        <p:spPr bwMode="auto">
          <a:xfrm flipV="1">
            <a:off x="5029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7079" name="Oval 39"/>
          <p:cNvSpPr>
            <a:spLocks noChangeArrowheads="1"/>
          </p:cNvSpPr>
          <p:nvPr/>
        </p:nvSpPr>
        <p:spPr bwMode="auto">
          <a:xfrm>
            <a:off x="5181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80" name="Line 40"/>
          <p:cNvSpPr>
            <a:spLocks noChangeShapeType="1"/>
          </p:cNvSpPr>
          <p:nvPr/>
        </p:nvSpPr>
        <p:spPr bwMode="auto">
          <a:xfrm>
            <a:off x="53340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7081" name="Line 41"/>
          <p:cNvSpPr>
            <a:spLocks noChangeShapeType="1"/>
          </p:cNvSpPr>
          <p:nvPr/>
        </p:nvSpPr>
        <p:spPr bwMode="auto">
          <a:xfrm flipV="1">
            <a:off x="3886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7082" name="Oval 42"/>
          <p:cNvSpPr>
            <a:spLocks noChangeArrowheads="1"/>
          </p:cNvSpPr>
          <p:nvPr/>
        </p:nvSpPr>
        <p:spPr bwMode="auto">
          <a:xfrm>
            <a:off x="4038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83" name="Line 43"/>
          <p:cNvSpPr>
            <a:spLocks noChangeShapeType="1"/>
          </p:cNvSpPr>
          <p:nvPr/>
        </p:nvSpPr>
        <p:spPr bwMode="auto">
          <a:xfrm>
            <a:off x="41910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7084" name="Line 44"/>
          <p:cNvSpPr>
            <a:spLocks noChangeShapeType="1"/>
          </p:cNvSpPr>
          <p:nvPr/>
        </p:nvSpPr>
        <p:spPr bwMode="auto">
          <a:xfrm flipV="1">
            <a:off x="28194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7085" name="Oval 45"/>
          <p:cNvSpPr>
            <a:spLocks noChangeArrowheads="1"/>
          </p:cNvSpPr>
          <p:nvPr/>
        </p:nvSpPr>
        <p:spPr bwMode="auto">
          <a:xfrm>
            <a:off x="29718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86" name="Line 46"/>
          <p:cNvSpPr>
            <a:spLocks noChangeShapeType="1"/>
          </p:cNvSpPr>
          <p:nvPr/>
        </p:nvSpPr>
        <p:spPr bwMode="auto">
          <a:xfrm>
            <a:off x="31242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7087" name="Line 47"/>
          <p:cNvSpPr>
            <a:spLocks noChangeShapeType="1"/>
          </p:cNvSpPr>
          <p:nvPr/>
        </p:nvSpPr>
        <p:spPr bwMode="auto">
          <a:xfrm flipV="1">
            <a:off x="17526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7088" name="Oval 48"/>
          <p:cNvSpPr>
            <a:spLocks noChangeArrowheads="1"/>
          </p:cNvSpPr>
          <p:nvPr/>
        </p:nvSpPr>
        <p:spPr bwMode="auto">
          <a:xfrm>
            <a:off x="19050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89" name="Line 49"/>
          <p:cNvSpPr>
            <a:spLocks noChangeShapeType="1"/>
          </p:cNvSpPr>
          <p:nvPr/>
        </p:nvSpPr>
        <p:spPr bwMode="auto">
          <a:xfrm>
            <a:off x="20574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7090" name="Text Box 50"/>
          <p:cNvSpPr txBox="1">
            <a:spLocks noChangeArrowheads="1"/>
          </p:cNvSpPr>
          <p:nvPr/>
        </p:nvSpPr>
        <p:spPr bwMode="auto">
          <a:xfrm>
            <a:off x="4170363" y="4876800"/>
            <a:ext cx="325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7091" name="Text Box 51"/>
          <p:cNvSpPr txBox="1">
            <a:spLocks noChangeArrowheads="1"/>
          </p:cNvSpPr>
          <p:nvPr/>
        </p:nvSpPr>
        <p:spPr bwMode="auto">
          <a:xfrm>
            <a:off x="5334000" y="4876800"/>
            <a:ext cx="325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7092" name="Text Box 52"/>
          <p:cNvSpPr txBox="1">
            <a:spLocks noChangeArrowheads="1"/>
          </p:cNvSpPr>
          <p:nvPr/>
        </p:nvSpPr>
        <p:spPr bwMode="auto">
          <a:xfrm>
            <a:off x="6913563" y="4876800"/>
            <a:ext cx="477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7093" name="Text Box 53"/>
          <p:cNvSpPr txBox="1">
            <a:spLocks noChangeArrowheads="1"/>
          </p:cNvSpPr>
          <p:nvPr/>
        </p:nvSpPr>
        <p:spPr bwMode="auto">
          <a:xfrm>
            <a:off x="2057400" y="41449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1367094" name="Text Box 54"/>
          <p:cNvSpPr txBox="1">
            <a:spLocks noChangeArrowheads="1"/>
          </p:cNvSpPr>
          <p:nvPr/>
        </p:nvSpPr>
        <p:spPr bwMode="auto">
          <a:xfrm>
            <a:off x="3124200" y="41449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29599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0" name="Line 2"/>
          <p:cNvSpPr>
            <a:spLocks noChangeShapeType="1"/>
          </p:cNvSpPr>
          <p:nvPr/>
        </p:nvSpPr>
        <p:spPr bwMode="auto">
          <a:xfrm>
            <a:off x="7467600" y="4038600"/>
            <a:ext cx="457200" cy="838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9091" name="Line 3"/>
          <p:cNvSpPr>
            <a:spLocks noChangeShapeType="1"/>
          </p:cNvSpPr>
          <p:nvPr/>
        </p:nvSpPr>
        <p:spPr bwMode="auto">
          <a:xfrm>
            <a:off x="4724400" y="4038600"/>
            <a:ext cx="5334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Huffman Encoding</a:t>
            </a:r>
          </a:p>
        </p:txBody>
      </p:sp>
      <p:sp>
        <p:nvSpPr>
          <p:cNvPr id="1369094" name="Text Box 6"/>
          <p:cNvSpPr txBox="1">
            <a:spLocks noChangeArrowheads="1"/>
          </p:cNvSpPr>
          <p:nvPr/>
        </p:nvSpPr>
        <p:spPr bwMode="auto">
          <a:xfrm>
            <a:off x="6426200" y="5595938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v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9095" name="Oval 7"/>
          <p:cNvSpPr>
            <a:spLocks noChangeArrowheads="1"/>
          </p:cNvSpPr>
          <p:nvPr/>
        </p:nvSpPr>
        <p:spPr bwMode="auto">
          <a:xfrm>
            <a:off x="64008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096" name="Text Box 8"/>
          <p:cNvSpPr txBox="1">
            <a:spLocks noChangeArrowheads="1"/>
          </p:cNvSpPr>
          <p:nvPr/>
        </p:nvSpPr>
        <p:spPr bwMode="auto">
          <a:xfrm>
            <a:off x="7065963" y="5595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y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9097" name="Oval 9"/>
          <p:cNvSpPr>
            <a:spLocks noChangeArrowheads="1"/>
          </p:cNvSpPr>
          <p:nvPr/>
        </p:nvSpPr>
        <p:spPr bwMode="auto">
          <a:xfrm>
            <a:off x="70104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098" name="Text Box 10"/>
          <p:cNvSpPr txBox="1">
            <a:spLocks noChangeArrowheads="1"/>
          </p:cNvSpPr>
          <p:nvPr/>
        </p:nvSpPr>
        <p:spPr bwMode="auto">
          <a:xfrm>
            <a:off x="7781925" y="4876800"/>
            <a:ext cx="523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SP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369099" name="Oval 11"/>
          <p:cNvSpPr>
            <a:spLocks noChangeArrowheads="1"/>
          </p:cNvSpPr>
          <p:nvPr/>
        </p:nvSpPr>
        <p:spPr bwMode="auto">
          <a:xfrm>
            <a:off x="7848600" y="48609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00" name="Text Box 12"/>
          <p:cNvSpPr txBox="1">
            <a:spLocks noChangeArrowheads="1"/>
          </p:cNvSpPr>
          <p:nvPr/>
        </p:nvSpPr>
        <p:spPr bwMode="auto">
          <a:xfrm>
            <a:off x="6172200" y="3827463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r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369101" name="Oval 13"/>
          <p:cNvSpPr>
            <a:spLocks noChangeArrowheads="1"/>
          </p:cNvSpPr>
          <p:nvPr/>
        </p:nvSpPr>
        <p:spPr bwMode="auto">
          <a:xfrm>
            <a:off x="6156325" y="3794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02" name="Text Box 14"/>
          <p:cNvSpPr txBox="1">
            <a:spLocks noChangeArrowheads="1"/>
          </p:cNvSpPr>
          <p:nvPr/>
        </p:nvSpPr>
        <p:spPr bwMode="auto">
          <a:xfrm>
            <a:off x="5451475" y="5562600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h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9103" name="Oval 15"/>
          <p:cNvSpPr>
            <a:spLocks noChangeArrowheads="1"/>
          </p:cNvSpPr>
          <p:nvPr/>
        </p:nvSpPr>
        <p:spPr bwMode="auto">
          <a:xfrm>
            <a:off x="54102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04" name="Text Box 16"/>
          <p:cNvSpPr txBox="1">
            <a:spLocks noChangeArrowheads="1"/>
          </p:cNvSpPr>
          <p:nvPr/>
        </p:nvSpPr>
        <p:spPr bwMode="auto">
          <a:xfrm>
            <a:off x="5497513" y="3810000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e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369105" name="Oval 17"/>
          <p:cNvSpPr>
            <a:spLocks noChangeArrowheads="1"/>
          </p:cNvSpPr>
          <p:nvPr/>
        </p:nvSpPr>
        <p:spPr bwMode="auto">
          <a:xfrm>
            <a:off x="5486400" y="3794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06" name="Text Box 18"/>
          <p:cNvSpPr txBox="1">
            <a:spLocks noChangeArrowheads="1"/>
          </p:cNvSpPr>
          <p:nvPr/>
        </p:nvSpPr>
        <p:spPr bwMode="auto">
          <a:xfrm>
            <a:off x="4857750" y="5562600"/>
            <a:ext cx="325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g</a:t>
            </a:r>
          </a:p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9107" name="Oval 19"/>
          <p:cNvSpPr>
            <a:spLocks noChangeArrowheads="1"/>
          </p:cNvSpPr>
          <p:nvPr/>
        </p:nvSpPr>
        <p:spPr bwMode="auto">
          <a:xfrm>
            <a:off x="48006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08" name="Text Box 20"/>
          <p:cNvSpPr txBox="1">
            <a:spLocks noChangeArrowheads="1"/>
          </p:cNvSpPr>
          <p:nvPr/>
        </p:nvSpPr>
        <p:spPr bwMode="auto">
          <a:xfrm>
            <a:off x="4398963" y="5562600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b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9109" name="Oval 21"/>
          <p:cNvSpPr>
            <a:spLocks noChangeArrowheads="1"/>
          </p:cNvSpPr>
          <p:nvPr/>
        </p:nvSpPr>
        <p:spPr bwMode="auto">
          <a:xfrm>
            <a:off x="43434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10" name="Text Box 22"/>
          <p:cNvSpPr txBox="1">
            <a:spLocks noChangeArrowheads="1"/>
          </p:cNvSpPr>
          <p:nvPr/>
        </p:nvSpPr>
        <p:spPr bwMode="auto">
          <a:xfrm>
            <a:off x="3581400" y="5546725"/>
            <a:ext cx="509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NL</a:t>
            </a:r>
          </a:p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69111" name="Oval 23"/>
          <p:cNvSpPr>
            <a:spLocks noChangeArrowheads="1"/>
          </p:cNvSpPr>
          <p:nvPr/>
        </p:nvSpPr>
        <p:spPr bwMode="auto">
          <a:xfrm>
            <a:off x="3616325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12" name="Text Box 24"/>
          <p:cNvSpPr txBox="1">
            <a:spLocks noChangeArrowheads="1"/>
          </p:cNvSpPr>
          <p:nvPr/>
        </p:nvSpPr>
        <p:spPr bwMode="auto">
          <a:xfrm>
            <a:off x="3257550" y="4833938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s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9113" name="Oval 25"/>
          <p:cNvSpPr>
            <a:spLocks noChangeArrowheads="1"/>
          </p:cNvSpPr>
          <p:nvPr/>
        </p:nvSpPr>
        <p:spPr bwMode="auto">
          <a:xfrm>
            <a:off x="32004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14" name="Text Box 26"/>
          <p:cNvSpPr txBox="1">
            <a:spLocks noChangeArrowheads="1"/>
          </p:cNvSpPr>
          <p:nvPr/>
        </p:nvSpPr>
        <p:spPr bwMode="auto">
          <a:xfrm>
            <a:off x="2617788" y="4833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n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9115" name="Oval 27"/>
          <p:cNvSpPr>
            <a:spLocks noChangeArrowheads="1"/>
          </p:cNvSpPr>
          <p:nvPr/>
        </p:nvSpPr>
        <p:spPr bwMode="auto">
          <a:xfrm>
            <a:off x="25908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16" name="Text Box 28"/>
          <p:cNvSpPr txBox="1">
            <a:spLocks noChangeArrowheads="1"/>
          </p:cNvSpPr>
          <p:nvPr/>
        </p:nvSpPr>
        <p:spPr bwMode="auto">
          <a:xfrm>
            <a:off x="2189163" y="4833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i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9117" name="Oval 29"/>
          <p:cNvSpPr>
            <a:spLocks noChangeArrowheads="1"/>
          </p:cNvSpPr>
          <p:nvPr/>
        </p:nvSpPr>
        <p:spPr bwMode="auto">
          <a:xfrm>
            <a:off x="21336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18" name="Text Box 30"/>
          <p:cNvSpPr txBox="1">
            <a:spLocks noChangeArrowheads="1"/>
          </p:cNvSpPr>
          <p:nvPr/>
        </p:nvSpPr>
        <p:spPr bwMode="auto">
          <a:xfrm>
            <a:off x="1566863" y="4908550"/>
            <a:ext cx="3254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d</a:t>
            </a:r>
          </a:p>
          <a:p>
            <a:pPr>
              <a:lnSpc>
                <a:spcPct val="10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9119" name="Oval 31"/>
          <p:cNvSpPr>
            <a:spLocks noChangeArrowheads="1"/>
          </p:cNvSpPr>
          <p:nvPr/>
        </p:nvSpPr>
        <p:spPr bwMode="auto">
          <a:xfrm>
            <a:off x="15240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20" name="Text Box 32"/>
          <p:cNvSpPr txBox="1">
            <a:spLocks noChangeArrowheads="1"/>
          </p:cNvSpPr>
          <p:nvPr/>
        </p:nvSpPr>
        <p:spPr bwMode="auto">
          <a:xfrm>
            <a:off x="1066800" y="4005263"/>
            <a:ext cx="325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t</a:t>
            </a:r>
          </a:p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369121" name="Oval 33"/>
          <p:cNvSpPr>
            <a:spLocks noChangeArrowheads="1"/>
          </p:cNvSpPr>
          <p:nvPr/>
        </p:nvSpPr>
        <p:spPr bwMode="auto">
          <a:xfrm>
            <a:off x="1033463" y="39465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9122" name="Group 34"/>
          <p:cNvGrpSpPr>
            <a:grpSpLocks/>
          </p:cNvGrpSpPr>
          <p:nvPr/>
        </p:nvGrpSpPr>
        <p:grpSpPr bwMode="auto">
          <a:xfrm>
            <a:off x="304800" y="3848100"/>
            <a:ext cx="381000" cy="792163"/>
            <a:chOff x="576" y="3432"/>
            <a:chExt cx="240" cy="499"/>
          </a:xfrm>
        </p:grpSpPr>
        <p:sp>
          <p:nvSpPr>
            <p:cNvPr id="1369123" name="Text Box 35"/>
            <p:cNvSpPr txBox="1">
              <a:spLocks noChangeArrowheads="1"/>
            </p:cNvSpPr>
            <p:nvPr/>
          </p:nvSpPr>
          <p:spPr bwMode="auto">
            <a:xfrm>
              <a:off x="611" y="3432"/>
              <a:ext cx="205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a</a:t>
              </a:r>
            </a:p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3</a:t>
              </a:r>
            </a:p>
          </p:txBody>
        </p:sp>
        <p:sp>
          <p:nvSpPr>
            <p:cNvPr id="1369124" name="Oval 36"/>
            <p:cNvSpPr>
              <a:spLocks noChangeArrowheads="1"/>
            </p:cNvSpPr>
            <p:nvPr/>
          </p:nvSpPr>
          <p:spPr bwMode="auto">
            <a:xfrm>
              <a:off x="576" y="35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9125" name="Line 37"/>
          <p:cNvSpPr>
            <a:spLocks noChangeShapeType="1"/>
          </p:cNvSpPr>
          <p:nvPr/>
        </p:nvSpPr>
        <p:spPr bwMode="auto">
          <a:xfrm flipV="1">
            <a:off x="66294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9126" name="Oval 38"/>
          <p:cNvSpPr>
            <a:spLocks noChangeArrowheads="1"/>
          </p:cNvSpPr>
          <p:nvPr/>
        </p:nvSpPr>
        <p:spPr bwMode="auto">
          <a:xfrm>
            <a:off x="67818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27" name="Line 39"/>
          <p:cNvSpPr>
            <a:spLocks noChangeShapeType="1"/>
          </p:cNvSpPr>
          <p:nvPr/>
        </p:nvSpPr>
        <p:spPr bwMode="auto">
          <a:xfrm>
            <a:off x="6934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9128" name="Line 40"/>
          <p:cNvSpPr>
            <a:spLocks noChangeShapeType="1"/>
          </p:cNvSpPr>
          <p:nvPr/>
        </p:nvSpPr>
        <p:spPr bwMode="auto">
          <a:xfrm flipV="1">
            <a:off x="5029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9129" name="Oval 41"/>
          <p:cNvSpPr>
            <a:spLocks noChangeArrowheads="1"/>
          </p:cNvSpPr>
          <p:nvPr/>
        </p:nvSpPr>
        <p:spPr bwMode="auto">
          <a:xfrm>
            <a:off x="5181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30" name="Line 42"/>
          <p:cNvSpPr>
            <a:spLocks noChangeShapeType="1"/>
          </p:cNvSpPr>
          <p:nvPr/>
        </p:nvSpPr>
        <p:spPr bwMode="auto">
          <a:xfrm>
            <a:off x="53340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9131" name="Line 43"/>
          <p:cNvSpPr>
            <a:spLocks noChangeShapeType="1"/>
          </p:cNvSpPr>
          <p:nvPr/>
        </p:nvSpPr>
        <p:spPr bwMode="auto">
          <a:xfrm flipV="1">
            <a:off x="3886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9132" name="Oval 44"/>
          <p:cNvSpPr>
            <a:spLocks noChangeArrowheads="1"/>
          </p:cNvSpPr>
          <p:nvPr/>
        </p:nvSpPr>
        <p:spPr bwMode="auto">
          <a:xfrm>
            <a:off x="4038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33" name="Line 45"/>
          <p:cNvSpPr>
            <a:spLocks noChangeShapeType="1"/>
          </p:cNvSpPr>
          <p:nvPr/>
        </p:nvSpPr>
        <p:spPr bwMode="auto">
          <a:xfrm>
            <a:off x="41910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9134" name="Line 46"/>
          <p:cNvSpPr>
            <a:spLocks noChangeShapeType="1"/>
          </p:cNvSpPr>
          <p:nvPr/>
        </p:nvSpPr>
        <p:spPr bwMode="auto">
          <a:xfrm flipV="1">
            <a:off x="4114800" y="4038600"/>
            <a:ext cx="5334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9135" name="Oval 47"/>
          <p:cNvSpPr>
            <a:spLocks noChangeArrowheads="1"/>
          </p:cNvSpPr>
          <p:nvPr/>
        </p:nvSpPr>
        <p:spPr bwMode="auto">
          <a:xfrm>
            <a:off x="4572000" y="3886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36" name="Line 48"/>
          <p:cNvSpPr>
            <a:spLocks noChangeShapeType="1"/>
          </p:cNvSpPr>
          <p:nvPr/>
        </p:nvSpPr>
        <p:spPr bwMode="auto">
          <a:xfrm flipV="1">
            <a:off x="6858000" y="4038600"/>
            <a:ext cx="5334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9137" name="Oval 49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38" name="Line 50"/>
          <p:cNvSpPr>
            <a:spLocks noChangeShapeType="1"/>
          </p:cNvSpPr>
          <p:nvPr/>
        </p:nvSpPr>
        <p:spPr bwMode="auto">
          <a:xfrm flipV="1">
            <a:off x="28194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9139" name="Oval 51"/>
          <p:cNvSpPr>
            <a:spLocks noChangeArrowheads="1"/>
          </p:cNvSpPr>
          <p:nvPr/>
        </p:nvSpPr>
        <p:spPr bwMode="auto">
          <a:xfrm>
            <a:off x="29718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40" name="Line 52"/>
          <p:cNvSpPr>
            <a:spLocks noChangeShapeType="1"/>
          </p:cNvSpPr>
          <p:nvPr/>
        </p:nvSpPr>
        <p:spPr bwMode="auto">
          <a:xfrm>
            <a:off x="31242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9141" name="Line 53"/>
          <p:cNvSpPr>
            <a:spLocks noChangeShapeType="1"/>
          </p:cNvSpPr>
          <p:nvPr/>
        </p:nvSpPr>
        <p:spPr bwMode="auto">
          <a:xfrm flipV="1">
            <a:off x="17526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9142" name="Oval 54"/>
          <p:cNvSpPr>
            <a:spLocks noChangeArrowheads="1"/>
          </p:cNvSpPr>
          <p:nvPr/>
        </p:nvSpPr>
        <p:spPr bwMode="auto">
          <a:xfrm>
            <a:off x="19050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43" name="Line 55"/>
          <p:cNvSpPr>
            <a:spLocks noChangeShapeType="1"/>
          </p:cNvSpPr>
          <p:nvPr/>
        </p:nvSpPr>
        <p:spPr bwMode="auto">
          <a:xfrm>
            <a:off x="20574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9144" name="Line 56"/>
          <p:cNvSpPr>
            <a:spLocks noChangeShapeType="1"/>
          </p:cNvSpPr>
          <p:nvPr/>
        </p:nvSpPr>
        <p:spPr bwMode="auto">
          <a:xfrm flipV="1">
            <a:off x="533400" y="3429000"/>
            <a:ext cx="3048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9145" name="Oval 57"/>
          <p:cNvSpPr>
            <a:spLocks noChangeArrowheads="1"/>
          </p:cNvSpPr>
          <p:nvPr/>
        </p:nvSpPr>
        <p:spPr bwMode="auto">
          <a:xfrm>
            <a:off x="762000" y="3276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46" name="Line 58"/>
          <p:cNvSpPr>
            <a:spLocks noChangeShapeType="1"/>
          </p:cNvSpPr>
          <p:nvPr/>
        </p:nvSpPr>
        <p:spPr bwMode="auto">
          <a:xfrm>
            <a:off x="914400" y="3429000"/>
            <a:ext cx="3048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9147" name="Text Box 59"/>
          <p:cNvSpPr txBox="1">
            <a:spLocks noChangeArrowheads="1"/>
          </p:cNvSpPr>
          <p:nvPr/>
        </p:nvSpPr>
        <p:spPr bwMode="auto">
          <a:xfrm>
            <a:off x="4170363" y="4876800"/>
            <a:ext cx="325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9148" name="Text Box 60"/>
          <p:cNvSpPr txBox="1">
            <a:spLocks noChangeArrowheads="1"/>
          </p:cNvSpPr>
          <p:nvPr/>
        </p:nvSpPr>
        <p:spPr bwMode="auto">
          <a:xfrm>
            <a:off x="5334000" y="4876800"/>
            <a:ext cx="325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9149" name="Text Box 61"/>
          <p:cNvSpPr txBox="1">
            <a:spLocks noChangeArrowheads="1"/>
          </p:cNvSpPr>
          <p:nvPr/>
        </p:nvSpPr>
        <p:spPr bwMode="auto">
          <a:xfrm>
            <a:off x="6913563" y="4876800"/>
            <a:ext cx="477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69150" name="Text Box 62"/>
          <p:cNvSpPr txBox="1">
            <a:spLocks noChangeArrowheads="1"/>
          </p:cNvSpPr>
          <p:nvPr/>
        </p:nvSpPr>
        <p:spPr bwMode="auto">
          <a:xfrm>
            <a:off x="7467600" y="3886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369151" name="Text Box 63"/>
          <p:cNvSpPr txBox="1">
            <a:spLocks noChangeArrowheads="1"/>
          </p:cNvSpPr>
          <p:nvPr/>
        </p:nvSpPr>
        <p:spPr bwMode="auto">
          <a:xfrm>
            <a:off x="4724400" y="3886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1369152" name="Text Box 64"/>
          <p:cNvSpPr txBox="1">
            <a:spLocks noChangeArrowheads="1"/>
          </p:cNvSpPr>
          <p:nvPr/>
        </p:nvSpPr>
        <p:spPr bwMode="auto">
          <a:xfrm>
            <a:off x="3124200" y="41449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1369153" name="Text Box 65"/>
          <p:cNvSpPr txBox="1">
            <a:spLocks noChangeArrowheads="1"/>
          </p:cNvSpPr>
          <p:nvPr/>
        </p:nvSpPr>
        <p:spPr bwMode="auto">
          <a:xfrm>
            <a:off x="2057400" y="41449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1369154" name="Text Box 66"/>
          <p:cNvSpPr txBox="1">
            <a:spLocks noChangeArrowheads="1"/>
          </p:cNvSpPr>
          <p:nvPr/>
        </p:nvSpPr>
        <p:spPr bwMode="auto">
          <a:xfrm>
            <a:off x="914400" y="33067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73192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138" name="Line 2"/>
          <p:cNvSpPr>
            <a:spLocks noChangeShapeType="1"/>
          </p:cNvSpPr>
          <p:nvPr/>
        </p:nvSpPr>
        <p:spPr bwMode="auto">
          <a:xfrm>
            <a:off x="7467600" y="4038600"/>
            <a:ext cx="457200" cy="838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1139" name="Line 3"/>
          <p:cNvSpPr>
            <a:spLocks noChangeShapeType="1"/>
          </p:cNvSpPr>
          <p:nvPr/>
        </p:nvSpPr>
        <p:spPr bwMode="auto">
          <a:xfrm>
            <a:off x="4724400" y="4038600"/>
            <a:ext cx="5334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Huffman Encoding</a:t>
            </a:r>
          </a:p>
        </p:txBody>
      </p:sp>
      <p:sp>
        <p:nvSpPr>
          <p:cNvPr id="1371142" name="Text Box 6"/>
          <p:cNvSpPr txBox="1">
            <a:spLocks noChangeArrowheads="1"/>
          </p:cNvSpPr>
          <p:nvPr/>
        </p:nvSpPr>
        <p:spPr bwMode="auto">
          <a:xfrm>
            <a:off x="6426200" y="5595938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v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71143" name="Oval 7"/>
          <p:cNvSpPr>
            <a:spLocks noChangeArrowheads="1"/>
          </p:cNvSpPr>
          <p:nvPr/>
        </p:nvSpPr>
        <p:spPr bwMode="auto">
          <a:xfrm>
            <a:off x="64008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4" name="Text Box 8"/>
          <p:cNvSpPr txBox="1">
            <a:spLocks noChangeArrowheads="1"/>
          </p:cNvSpPr>
          <p:nvPr/>
        </p:nvSpPr>
        <p:spPr bwMode="auto">
          <a:xfrm>
            <a:off x="7065963" y="5595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y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71145" name="Oval 9"/>
          <p:cNvSpPr>
            <a:spLocks noChangeArrowheads="1"/>
          </p:cNvSpPr>
          <p:nvPr/>
        </p:nvSpPr>
        <p:spPr bwMode="auto">
          <a:xfrm>
            <a:off x="70104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6" name="Text Box 10"/>
          <p:cNvSpPr txBox="1">
            <a:spLocks noChangeArrowheads="1"/>
          </p:cNvSpPr>
          <p:nvPr/>
        </p:nvSpPr>
        <p:spPr bwMode="auto">
          <a:xfrm>
            <a:off x="7781925" y="4876800"/>
            <a:ext cx="523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SP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371147" name="Oval 11"/>
          <p:cNvSpPr>
            <a:spLocks noChangeArrowheads="1"/>
          </p:cNvSpPr>
          <p:nvPr/>
        </p:nvSpPr>
        <p:spPr bwMode="auto">
          <a:xfrm>
            <a:off x="7848600" y="48609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8" name="Text Box 12"/>
          <p:cNvSpPr txBox="1">
            <a:spLocks noChangeArrowheads="1"/>
          </p:cNvSpPr>
          <p:nvPr/>
        </p:nvSpPr>
        <p:spPr bwMode="auto">
          <a:xfrm>
            <a:off x="6172200" y="3827463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r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371149" name="Oval 13"/>
          <p:cNvSpPr>
            <a:spLocks noChangeArrowheads="1"/>
          </p:cNvSpPr>
          <p:nvPr/>
        </p:nvSpPr>
        <p:spPr bwMode="auto">
          <a:xfrm>
            <a:off x="6156325" y="3794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50" name="Text Box 14"/>
          <p:cNvSpPr txBox="1">
            <a:spLocks noChangeArrowheads="1"/>
          </p:cNvSpPr>
          <p:nvPr/>
        </p:nvSpPr>
        <p:spPr bwMode="auto">
          <a:xfrm>
            <a:off x="5451475" y="5562600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h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71151" name="Oval 15"/>
          <p:cNvSpPr>
            <a:spLocks noChangeArrowheads="1"/>
          </p:cNvSpPr>
          <p:nvPr/>
        </p:nvSpPr>
        <p:spPr bwMode="auto">
          <a:xfrm>
            <a:off x="54102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52" name="Text Box 16"/>
          <p:cNvSpPr txBox="1">
            <a:spLocks noChangeArrowheads="1"/>
          </p:cNvSpPr>
          <p:nvPr/>
        </p:nvSpPr>
        <p:spPr bwMode="auto">
          <a:xfrm>
            <a:off x="5497513" y="3810000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e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371153" name="Oval 17"/>
          <p:cNvSpPr>
            <a:spLocks noChangeArrowheads="1"/>
          </p:cNvSpPr>
          <p:nvPr/>
        </p:nvSpPr>
        <p:spPr bwMode="auto">
          <a:xfrm>
            <a:off x="5486400" y="3794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54" name="Text Box 18"/>
          <p:cNvSpPr txBox="1">
            <a:spLocks noChangeArrowheads="1"/>
          </p:cNvSpPr>
          <p:nvPr/>
        </p:nvSpPr>
        <p:spPr bwMode="auto">
          <a:xfrm>
            <a:off x="4857750" y="5562600"/>
            <a:ext cx="325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g</a:t>
            </a:r>
          </a:p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71155" name="Oval 19"/>
          <p:cNvSpPr>
            <a:spLocks noChangeArrowheads="1"/>
          </p:cNvSpPr>
          <p:nvPr/>
        </p:nvSpPr>
        <p:spPr bwMode="auto">
          <a:xfrm>
            <a:off x="48006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56" name="Text Box 20"/>
          <p:cNvSpPr txBox="1">
            <a:spLocks noChangeArrowheads="1"/>
          </p:cNvSpPr>
          <p:nvPr/>
        </p:nvSpPr>
        <p:spPr bwMode="auto">
          <a:xfrm>
            <a:off x="4398963" y="5562600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b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71157" name="Oval 21"/>
          <p:cNvSpPr>
            <a:spLocks noChangeArrowheads="1"/>
          </p:cNvSpPr>
          <p:nvPr/>
        </p:nvSpPr>
        <p:spPr bwMode="auto">
          <a:xfrm>
            <a:off x="43434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58" name="Text Box 22"/>
          <p:cNvSpPr txBox="1">
            <a:spLocks noChangeArrowheads="1"/>
          </p:cNvSpPr>
          <p:nvPr/>
        </p:nvSpPr>
        <p:spPr bwMode="auto">
          <a:xfrm>
            <a:off x="3581400" y="5546725"/>
            <a:ext cx="509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NL</a:t>
            </a:r>
          </a:p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71159" name="Oval 23"/>
          <p:cNvSpPr>
            <a:spLocks noChangeArrowheads="1"/>
          </p:cNvSpPr>
          <p:nvPr/>
        </p:nvSpPr>
        <p:spPr bwMode="auto">
          <a:xfrm>
            <a:off x="3616325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60" name="Text Box 24"/>
          <p:cNvSpPr txBox="1">
            <a:spLocks noChangeArrowheads="1"/>
          </p:cNvSpPr>
          <p:nvPr/>
        </p:nvSpPr>
        <p:spPr bwMode="auto">
          <a:xfrm>
            <a:off x="3257550" y="4833938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s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71161" name="Oval 25"/>
          <p:cNvSpPr>
            <a:spLocks noChangeArrowheads="1"/>
          </p:cNvSpPr>
          <p:nvPr/>
        </p:nvSpPr>
        <p:spPr bwMode="auto">
          <a:xfrm>
            <a:off x="32004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62" name="Text Box 26"/>
          <p:cNvSpPr txBox="1">
            <a:spLocks noChangeArrowheads="1"/>
          </p:cNvSpPr>
          <p:nvPr/>
        </p:nvSpPr>
        <p:spPr bwMode="auto">
          <a:xfrm>
            <a:off x="2617788" y="4833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n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71163" name="Oval 27"/>
          <p:cNvSpPr>
            <a:spLocks noChangeArrowheads="1"/>
          </p:cNvSpPr>
          <p:nvPr/>
        </p:nvSpPr>
        <p:spPr bwMode="auto">
          <a:xfrm>
            <a:off x="25908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64" name="Text Box 28"/>
          <p:cNvSpPr txBox="1">
            <a:spLocks noChangeArrowheads="1"/>
          </p:cNvSpPr>
          <p:nvPr/>
        </p:nvSpPr>
        <p:spPr bwMode="auto">
          <a:xfrm>
            <a:off x="2189163" y="4833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i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71165" name="Oval 29"/>
          <p:cNvSpPr>
            <a:spLocks noChangeArrowheads="1"/>
          </p:cNvSpPr>
          <p:nvPr/>
        </p:nvSpPr>
        <p:spPr bwMode="auto">
          <a:xfrm>
            <a:off x="21336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66" name="Text Box 30"/>
          <p:cNvSpPr txBox="1">
            <a:spLocks noChangeArrowheads="1"/>
          </p:cNvSpPr>
          <p:nvPr/>
        </p:nvSpPr>
        <p:spPr bwMode="auto">
          <a:xfrm>
            <a:off x="1566863" y="4908550"/>
            <a:ext cx="3254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d</a:t>
            </a:r>
          </a:p>
          <a:p>
            <a:pPr>
              <a:lnSpc>
                <a:spcPct val="10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71167" name="Oval 31"/>
          <p:cNvSpPr>
            <a:spLocks noChangeArrowheads="1"/>
          </p:cNvSpPr>
          <p:nvPr/>
        </p:nvSpPr>
        <p:spPr bwMode="auto">
          <a:xfrm>
            <a:off x="15240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68" name="Text Box 32"/>
          <p:cNvSpPr txBox="1">
            <a:spLocks noChangeArrowheads="1"/>
          </p:cNvSpPr>
          <p:nvPr/>
        </p:nvSpPr>
        <p:spPr bwMode="auto">
          <a:xfrm>
            <a:off x="1066800" y="4005263"/>
            <a:ext cx="325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t</a:t>
            </a:r>
          </a:p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371169" name="Oval 33"/>
          <p:cNvSpPr>
            <a:spLocks noChangeArrowheads="1"/>
          </p:cNvSpPr>
          <p:nvPr/>
        </p:nvSpPr>
        <p:spPr bwMode="auto">
          <a:xfrm>
            <a:off x="1033463" y="39465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71170" name="Group 34"/>
          <p:cNvGrpSpPr>
            <a:grpSpLocks/>
          </p:cNvGrpSpPr>
          <p:nvPr/>
        </p:nvGrpSpPr>
        <p:grpSpPr bwMode="auto">
          <a:xfrm>
            <a:off x="304800" y="3848100"/>
            <a:ext cx="381000" cy="792163"/>
            <a:chOff x="576" y="3432"/>
            <a:chExt cx="240" cy="499"/>
          </a:xfrm>
        </p:grpSpPr>
        <p:sp>
          <p:nvSpPr>
            <p:cNvPr id="1371171" name="Text Box 35"/>
            <p:cNvSpPr txBox="1">
              <a:spLocks noChangeArrowheads="1"/>
            </p:cNvSpPr>
            <p:nvPr/>
          </p:nvSpPr>
          <p:spPr bwMode="auto">
            <a:xfrm>
              <a:off x="611" y="3432"/>
              <a:ext cx="205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a</a:t>
              </a:r>
            </a:p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3</a:t>
              </a:r>
            </a:p>
          </p:txBody>
        </p:sp>
        <p:sp>
          <p:nvSpPr>
            <p:cNvPr id="1371172" name="Oval 36"/>
            <p:cNvSpPr>
              <a:spLocks noChangeArrowheads="1"/>
            </p:cNvSpPr>
            <p:nvPr/>
          </p:nvSpPr>
          <p:spPr bwMode="auto">
            <a:xfrm>
              <a:off x="576" y="35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1173" name="Line 37"/>
          <p:cNvSpPr>
            <a:spLocks noChangeShapeType="1"/>
          </p:cNvSpPr>
          <p:nvPr/>
        </p:nvSpPr>
        <p:spPr bwMode="auto">
          <a:xfrm flipV="1">
            <a:off x="66294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1174" name="Oval 38"/>
          <p:cNvSpPr>
            <a:spLocks noChangeArrowheads="1"/>
          </p:cNvSpPr>
          <p:nvPr/>
        </p:nvSpPr>
        <p:spPr bwMode="auto">
          <a:xfrm>
            <a:off x="67818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75" name="Line 39"/>
          <p:cNvSpPr>
            <a:spLocks noChangeShapeType="1"/>
          </p:cNvSpPr>
          <p:nvPr/>
        </p:nvSpPr>
        <p:spPr bwMode="auto">
          <a:xfrm>
            <a:off x="6934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1176" name="Line 40"/>
          <p:cNvSpPr>
            <a:spLocks noChangeShapeType="1"/>
          </p:cNvSpPr>
          <p:nvPr/>
        </p:nvSpPr>
        <p:spPr bwMode="auto">
          <a:xfrm flipV="1">
            <a:off x="5029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1177" name="Oval 41"/>
          <p:cNvSpPr>
            <a:spLocks noChangeArrowheads="1"/>
          </p:cNvSpPr>
          <p:nvPr/>
        </p:nvSpPr>
        <p:spPr bwMode="auto">
          <a:xfrm>
            <a:off x="5181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78" name="Line 42"/>
          <p:cNvSpPr>
            <a:spLocks noChangeShapeType="1"/>
          </p:cNvSpPr>
          <p:nvPr/>
        </p:nvSpPr>
        <p:spPr bwMode="auto">
          <a:xfrm>
            <a:off x="53340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1179" name="Line 43"/>
          <p:cNvSpPr>
            <a:spLocks noChangeShapeType="1"/>
          </p:cNvSpPr>
          <p:nvPr/>
        </p:nvSpPr>
        <p:spPr bwMode="auto">
          <a:xfrm flipV="1">
            <a:off x="3886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1180" name="Oval 44"/>
          <p:cNvSpPr>
            <a:spLocks noChangeArrowheads="1"/>
          </p:cNvSpPr>
          <p:nvPr/>
        </p:nvSpPr>
        <p:spPr bwMode="auto">
          <a:xfrm>
            <a:off x="4038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81" name="Line 45"/>
          <p:cNvSpPr>
            <a:spLocks noChangeShapeType="1"/>
          </p:cNvSpPr>
          <p:nvPr/>
        </p:nvSpPr>
        <p:spPr bwMode="auto">
          <a:xfrm>
            <a:off x="41910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1182" name="Line 46"/>
          <p:cNvSpPr>
            <a:spLocks noChangeShapeType="1"/>
          </p:cNvSpPr>
          <p:nvPr/>
        </p:nvSpPr>
        <p:spPr bwMode="auto">
          <a:xfrm flipV="1">
            <a:off x="4114800" y="4038600"/>
            <a:ext cx="5334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1183" name="Oval 47"/>
          <p:cNvSpPr>
            <a:spLocks noChangeArrowheads="1"/>
          </p:cNvSpPr>
          <p:nvPr/>
        </p:nvSpPr>
        <p:spPr bwMode="auto">
          <a:xfrm>
            <a:off x="4572000" y="3886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84" name="Line 48"/>
          <p:cNvSpPr>
            <a:spLocks noChangeShapeType="1"/>
          </p:cNvSpPr>
          <p:nvPr/>
        </p:nvSpPr>
        <p:spPr bwMode="auto">
          <a:xfrm>
            <a:off x="5257800" y="3200400"/>
            <a:ext cx="38100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1185" name="Line 49"/>
          <p:cNvSpPr>
            <a:spLocks noChangeShapeType="1"/>
          </p:cNvSpPr>
          <p:nvPr/>
        </p:nvSpPr>
        <p:spPr bwMode="auto">
          <a:xfrm flipV="1">
            <a:off x="4724400" y="3200400"/>
            <a:ext cx="4572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1186" name="Oval 50"/>
          <p:cNvSpPr>
            <a:spLocks noChangeArrowheads="1"/>
          </p:cNvSpPr>
          <p:nvPr/>
        </p:nvSpPr>
        <p:spPr bwMode="auto">
          <a:xfrm>
            <a:off x="51054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87" name="Line 51"/>
          <p:cNvSpPr>
            <a:spLocks noChangeShapeType="1"/>
          </p:cNvSpPr>
          <p:nvPr/>
        </p:nvSpPr>
        <p:spPr bwMode="auto">
          <a:xfrm flipV="1">
            <a:off x="6858000" y="4038600"/>
            <a:ext cx="5334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1188" name="Oval 52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89" name="Line 53"/>
          <p:cNvSpPr>
            <a:spLocks noChangeShapeType="1"/>
          </p:cNvSpPr>
          <p:nvPr/>
        </p:nvSpPr>
        <p:spPr bwMode="auto">
          <a:xfrm>
            <a:off x="6934200" y="3200400"/>
            <a:ext cx="457200" cy="76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1190" name="Line 54"/>
          <p:cNvSpPr>
            <a:spLocks noChangeShapeType="1"/>
          </p:cNvSpPr>
          <p:nvPr/>
        </p:nvSpPr>
        <p:spPr bwMode="auto">
          <a:xfrm flipV="1">
            <a:off x="6400800" y="3200400"/>
            <a:ext cx="45720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1191" name="Oval 55"/>
          <p:cNvSpPr>
            <a:spLocks noChangeArrowheads="1"/>
          </p:cNvSpPr>
          <p:nvPr/>
        </p:nvSpPr>
        <p:spPr bwMode="auto">
          <a:xfrm>
            <a:off x="67818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92" name="Line 56"/>
          <p:cNvSpPr>
            <a:spLocks noChangeShapeType="1"/>
          </p:cNvSpPr>
          <p:nvPr/>
        </p:nvSpPr>
        <p:spPr bwMode="auto">
          <a:xfrm flipV="1">
            <a:off x="28194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1193" name="Oval 57"/>
          <p:cNvSpPr>
            <a:spLocks noChangeArrowheads="1"/>
          </p:cNvSpPr>
          <p:nvPr/>
        </p:nvSpPr>
        <p:spPr bwMode="auto">
          <a:xfrm>
            <a:off x="29718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94" name="Line 58"/>
          <p:cNvSpPr>
            <a:spLocks noChangeShapeType="1"/>
          </p:cNvSpPr>
          <p:nvPr/>
        </p:nvSpPr>
        <p:spPr bwMode="auto">
          <a:xfrm>
            <a:off x="31242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1195" name="Line 59"/>
          <p:cNvSpPr>
            <a:spLocks noChangeShapeType="1"/>
          </p:cNvSpPr>
          <p:nvPr/>
        </p:nvSpPr>
        <p:spPr bwMode="auto">
          <a:xfrm flipV="1">
            <a:off x="17526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1196" name="Oval 60"/>
          <p:cNvSpPr>
            <a:spLocks noChangeArrowheads="1"/>
          </p:cNvSpPr>
          <p:nvPr/>
        </p:nvSpPr>
        <p:spPr bwMode="auto">
          <a:xfrm>
            <a:off x="19050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97" name="Line 61"/>
          <p:cNvSpPr>
            <a:spLocks noChangeShapeType="1"/>
          </p:cNvSpPr>
          <p:nvPr/>
        </p:nvSpPr>
        <p:spPr bwMode="auto">
          <a:xfrm>
            <a:off x="20574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1198" name="Line 62"/>
          <p:cNvSpPr>
            <a:spLocks noChangeShapeType="1"/>
          </p:cNvSpPr>
          <p:nvPr/>
        </p:nvSpPr>
        <p:spPr bwMode="auto">
          <a:xfrm flipV="1">
            <a:off x="533400" y="3429000"/>
            <a:ext cx="3048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1199" name="Oval 63"/>
          <p:cNvSpPr>
            <a:spLocks noChangeArrowheads="1"/>
          </p:cNvSpPr>
          <p:nvPr/>
        </p:nvSpPr>
        <p:spPr bwMode="auto">
          <a:xfrm>
            <a:off x="762000" y="3276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200" name="Line 64"/>
          <p:cNvSpPr>
            <a:spLocks noChangeShapeType="1"/>
          </p:cNvSpPr>
          <p:nvPr/>
        </p:nvSpPr>
        <p:spPr bwMode="auto">
          <a:xfrm>
            <a:off x="914400" y="3429000"/>
            <a:ext cx="3048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1201" name="Line 65"/>
          <p:cNvSpPr>
            <a:spLocks noChangeShapeType="1"/>
          </p:cNvSpPr>
          <p:nvPr/>
        </p:nvSpPr>
        <p:spPr bwMode="auto">
          <a:xfrm flipV="1">
            <a:off x="1981200" y="3429000"/>
            <a:ext cx="533400" cy="76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1202" name="Oval 66"/>
          <p:cNvSpPr>
            <a:spLocks noChangeArrowheads="1"/>
          </p:cNvSpPr>
          <p:nvPr/>
        </p:nvSpPr>
        <p:spPr bwMode="auto">
          <a:xfrm>
            <a:off x="2438400" y="3276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203" name="Line 67"/>
          <p:cNvSpPr>
            <a:spLocks noChangeShapeType="1"/>
          </p:cNvSpPr>
          <p:nvPr/>
        </p:nvSpPr>
        <p:spPr bwMode="auto">
          <a:xfrm>
            <a:off x="2590800" y="3429000"/>
            <a:ext cx="4572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1204" name="Text Box 68"/>
          <p:cNvSpPr txBox="1">
            <a:spLocks noChangeArrowheads="1"/>
          </p:cNvSpPr>
          <p:nvPr/>
        </p:nvSpPr>
        <p:spPr bwMode="auto">
          <a:xfrm>
            <a:off x="4170363" y="4876800"/>
            <a:ext cx="325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71205" name="Text Box 69"/>
          <p:cNvSpPr txBox="1">
            <a:spLocks noChangeArrowheads="1"/>
          </p:cNvSpPr>
          <p:nvPr/>
        </p:nvSpPr>
        <p:spPr bwMode="auto">
          <a:xfrm>
            <a:off x="5334000" y="4876800"/>
            <a:ext cx="325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71206" name="Text Box 70"/>
          <p:cNvSpPr txBox="1">
            <a:spLocks noChangeArrowheads="1"/>
          </p:cNvSpPr>
          <p:nvPr/>
        </p:nvSpPr>
        <p:spPr bwMode="auto">
          <a:xfrm>
            <a:off x="6913563" y="4876800"/>
            <a:ext cx="477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71207" name="Text Box 71"/>
          <p:cNvSpPr txBox="1">
            <a:spLocks noChangeArrowheads="1"/>
          </p:cNvSpPr>
          <p:nvPr/>
        </p:nvSpPr>
        <p:spPr bwMode="auto">
          <a:xfrm>
            <a:off x="7467600" y="3886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371208" name="Text Box 72"/>
          <p:cNvSpPr txBox="1">
            <a:spLocks noChangeArrowheads="1"/>
          </p:cNvSpPr>
          <p:nvPr/>
        </p:nvSpPr>
        <p:spPr bwMode="auto">
          <a:xfrm>
            <a:off x="4724400" y="3886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1371209" name="Text Box 73"/>
          <p:cNvSpPr txBox="1">
            <a:spLocks noChangeArrowheads="1"/>
          </p:cNvSpPr>
          <p:nvPr/>
        </p:nvSpPr>
        <p:spPr bwMode="auto">
          <a:xfrm>
            <a:off x="3124200" y="41449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1371210" name="Text Box 74"/>
          <p:cNvSpPr txBox="1">
            <a:spLocks noChangeArrowheads="1"/>
          </p:cNvSpPr>
          <p:nvPr/>
        </p:nvSpPr>
        <p:spPr bwMode="auto">
          <a:xfrm>
            <a:off x="2057400" y="41449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1371211" name="Text Box 75"/>
          <p:cNvSpPr txBox="1">
            <a:spLocks noChangeArrowheads="1"/>
          </p:cNvSpPr>
          <p:nvPr/>
        </p:nvSpPr>
        <p:spPr bwMode="auto">
          <a:xfrm>
            <a:off x="2590800" y="32766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8</a:t>
            </a:r>
          </a:p>
        </p:txBody>
      </p:sp>
      <p:sp>
        <p:nvSpPr>
          <p:cNvPr id="1371212" name="Text Box 76"/>
          <p:cNvSpPr txBox="1">
            <a:spLocks noChangeArrowheads="1"/>
          </p:cNvSpPr>
          <p:nvPr/>
        </p:nvSpPr>
        <p:spPr bwMode="auto">
          <a:xfrm>
            <a:off x="914400" y="33067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6</a:t>
            </a:r>
          </a:p>
        </p:txBody>
      </p:sp>
      <p:sp>
        <p:nvSpPr>
          <p:cNvPr id="1371213" name="Text Box 77"/>
          <p:cNvSpPr txBox="1">
            <a:spLocks noChangeArrowheads="1"/>
          </p:cNvSpPr>
          <p:nvPr/>
        </p:nvSpPr>
        <p:spPr bwMode="auto">
          <a:xfrm>
            <a:off x="5257800" y="30781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9</a:t>
            </a:r>
          </a:p>
        </p:txBody>
      </p:sp>
      <p:sp>
        <p:nvSpPr>
          <p:cNvPr id="1371214" name="Text Box 78"/>
          <p:cNvSpPr txBox="1">
            <a:spLocks noChangeArrowheads="1"/>
          </p:cNvSpPr>
          <p:nvPr/>
        </p:nvSpPr>
        <p:spPr bwMode="auto">
          <a:xfrm>
            <a:off x="6934200" y="30480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45111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Line 2"/>
          <p:cNvSpPr>
            <a:spLocks noChangeShapeType="1"/>
          </p:cNvSpPr>
          <p:nvPr/>
        </p:nvSpPr>
        <p:spPr bwMode="auto">
          <a:xfrm>
            <a:off x="7467600" y="4038600"/>
            <a:ext cx="457200" cy="838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187" name="Line 3"/>
          <p:cNvSpPr>
            <a:spLocks noChangeShapeType="1"/>
          </p:cNvSpPr>
          <p:nvPr/>
        </p:nvSpPr>
        <p:spPr bwMode="auto">
          <a:xfrm>
            <a:off x="4724400" y="4038600"/>
            <a:ext cx="5334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Huffman Encoding</a:t>
            </a:r>
          </a:p>
        </p:txBody>
      </p:sp>
      <p:sp>
        <p:nvSpPr>
          <p:cNvPr id="1373190" name="Text Box 6"/>
          <p:cNvSpPr txBox="1">
            <a:spLocks noChangeArrowheads="1"/>
          </p:cNvSpPr>
          <p:nvPr/>
        </p:nvSpPr>
        <p:spPr bwMode="auto">
          <a:xfrm>
            <a:off x="6426200" y="5595938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v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73191" name="Oval 7"/>
          <p:cNvSpPr>
            <a:spLocks noChangeArrowheads="1"/>
          </p:cNvSpPr>
          <p:nvPr/>
        </p:nvSpPr>
        <p:spPr bwMode="auto">
          <a:xfrm>
            <a:off x="64008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192" name="Text Box 8"/>
          <p:cNvSpPr txBox="1">
            <a:spLocks noChangeArrowheads="1"/>
          </p:cNvSpPr>
          <p:nvPr/>
        </p:nvSpPr>
        <p:spPr bwMode="auto">
          <a:xfrm>
            <a:off x="7065963" y="5595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y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73193" name="Oval 9"/>
          <p:cNvSpPr>
            <a:spLocks noChangeArrowheads="1"/>
          </p:cNvSpPr>
          <p:nvPr/>
        </p:nvSpPr>
        <p:spPr bwMode="auto">
          <a:xfrm>
            <a:off x="70104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194" name="Text Box 10"/>
          <p:cNvSpPr txBox="1">
            <a:spLocks noChangeArrowheads="1"/>
          </p:cNvSpPr>
          <p:nvPr/>
        </p:nvSpPr>
        <p:spPr bwMode="auto">
          <a:xfrm>
            <a:off x="7781925" y="4876800"/>
            <a:ext cx="523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SP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373195" name="Oval 11"/>
          <p:cNvSpPr>
            <a:spLocks noChangeArrowheads="1"/>
          </p:cNvSpPr>
          <p:nvPr/>
        </p:nvSpPr>
        <p:spPr bwMode="auto">
          <a:xfrm>
            <a:off x="7848600" y="48609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196" name="Text Box 12"/>
          <p:cNvSpPr txBox="1">
            <a:spLocks noChangeArrowheads="1"/>
          </p:cNvSpPr>
          <p:nvPr/>
        </p:nvSpPr>
        <p:spPr bwMode="auto">
          <a:xfrm>
            <a:off x="6172200" y="3827463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r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373197" name="Oval 13"/>
          <p:cNvSpPr>
            <a:spLocks noChangeArrowheads="1"/>
          </p:cNvSpPr>
          <p:nvPr/>
        </p:nvSpPr>
        <p:spPr bwMode="auto">
          <a:xfrm>
            <a:off x="6156325" y="3794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198" name="Text Box 14"/>
          <p:cNvSpPr txBox="1">
            <a:spLocks noChangeArrowheads="1"/>
          </p:cNvSpPr>
          <p:nvPr/>
        </p:nvSpPr>
        <p:spPr bwMode="auto">
          <a:xfrm>
            <a:off x="5451475" y="5562600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h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73199" name="Oval 15"/>
          <p:cNvSpPr>
            <a:spLocks noChangeArrowheads="1"/>
          </p:cNvSpPr>
          <p:nvPr/>
        </p:nvSpPr>
        <p:spPr bwMode="auto">
          <a:xfrm>
            <a:off x="54102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200" name="Text Box 16"/>
          <p:cNvSpPr txBox="1">
            <a:spLocks noChangeArrowheads="1"/>
          </p:cNvSpPr>
          <p:nvPr/>
        </p:nvSpPr>
        <p:spPr bwMode="auto">
          <a:xfrm>
            <a:off x="5497513" y="3810000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e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373201" name="Oval 17"/>
          <p:cNvSpPr>
            <a:spLocks noChangeArrowheads="1"/>
          </p:cNvSpPr>
          <p:nvPr/>
        </p:nvSpPr>
        <p:spPr bwMode="auto">
          <a:xfrm>
            <a:off x="5486400" y="3794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202" name="Text Box 18"/>
          <p:cNvSpPr txBox="1">
            <a:spLocks noChangeArrowheads="1"/>
          </p:cNvSpPr>
          <p:nvPr/>
        </p:nvSpPr>
        <p:spPr bwMode="auto">
          <a:xfrm>
            <a:off x="4857750" y="5562600"/>
            <a:ext cx="325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g</a:t>
            </a:r>
          </a:p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73203" name="Oval 19"/>
          <p:cNvSpPr>
            <a:spLocks noChangeArrowheads="1"/>
          </p:cNvSpPr>
          <p:nvPr/>
        </p:nvSpPr>
        <p:spPr bwMode="auto">
          <a:xfrm>
            <a:off x="48006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204" name="Text Box 20"/>
          <p:cNvSpPr txBox="1">
            <a:spLocks noChangeArrowheads="1"/>
          </p:cNvSpPr>
          <p:nvPr/>
        </p:nvSpPr>
        <p:spPr bwMode="auto">
          <a:xfrm>
            <a:off x="4398963" y="5562600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b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73205" name="Oval 21"/>
          <p:cNvSpPr>
            <a:spLocks noChangeArrowheads="1"/>
          </p:cNvSpPr>
          <p:nvPr/>
        </p:nvSpPr>
        <p:spPr bwMode="auto">
          <a:xfrm>
            <a:off x="43434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206" name="Text Box 22"/>
          <p:cNvSpPr txBox="1">
            <a:spLocks noChangeArrowheads="1"/>
          </p:cNvSpPr>
          <p:nvPr/>
        </p:nvSpPr>
        <p:spPr bwMode="auto">
          <a:xfrm>
            <a:off x="3581400" y="5546725"/>
            <a:ext cx="509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NL</a:t>
            </a:r>
          </a:p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373207" name="Oval 23"/>
          <p:cNvSpPr>
            <a:spLocks noChangeArrowheads="1"/>
          </p:cNvSpPr>
          <p:nvPr/>
        </p:nvSpPr>
        <p:spPr bwMode="auto">
          <a:xfrm>
            <a:off x="3616325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208" name="Text Box 24"/>
          <p:cNvSpPr txBox="1">
            <a:spLocks noChangeArrowheads="1"/>
          </p:cNvSpPr>
          <p:nvPr/>
        </p:nvSpPr>
        <p:spPr bwMode="auto">
          <a:xfrm>
            <a:off x="3257550" y="4833938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s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73209" name="Oval 25"/>
          <p:cNvSpPr>
            <a:spLocks noChangeArrowheads="1"/>
          </p:cNvSpPr>
          <p:nvPr/>
        </p:nvSpPr>
        <p:spPr bwMode="auto">
          <a:xfrm>
            <a:off x="32004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210" name="Text Box 26"/>
          <p:cNvSpPr txBox="1">
            <a:spLocks noChangeArrowheads="1"/>
          </p:cNvSpPr>
          <p:nvPr/>
        </p:nvSpPr>
        <p:spPr bwMode="auto">
          <a:xfrm>
            <a:off x="2617788" y="4833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n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73211" name="Oval 27"/>
          <p:cNvSpPr>
            <a:spLocks noChangeArrowheads="1"/>
          </p:cNvSpPr>
          <p:nvPr/>
        </p:nvSpPr>
        <p:spPr bwMode="auto">
          <a:xfrm>
            <a:off x="25908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212" name="Text Box 28"/>
          <p:cNvSpPr txBox="1">
            <a:spLocks noChangeArrowheads="1"/>
          </p:cNvSpPr>
          <p:nvPr/>
        </p:nvSpPr>
        <p:spPr bwMode="auto">
          <a:xfrm>
            <a:off x="2189163" y="4833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i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73213" name="Oval 29"/>
          <p:cNvSpPr>
            <a:spLocks noChangeArrowheads="1"/>
          </p:cNvSpPr>
          <p:nvPr/>
        </p:nvSpPr>
        <p:spPr bwMode="auto">
          <a:xfrm>
            <a:off x="21336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214" name="Text Box 30"/>
          <p:cNvSpPr txBox="1">
            <a:spLocks noChangeArrowheads="1"/>
          </p:cNvSpPr>
          <p:nvPr/>
        </p:nvSpPr>
        <p:spPr bwMode="auto">
          <a:xfrm>
            <a:off x="1566863" y="4908550"/>
            <a:ext cx="3254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d</a:t>
            </a:r>
          </a:p>
          <a:p>
            <a:pPr>
              <a:lnSpc>
                <a:spcPct val="10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73215" name="Oval 31"/>
          <p:cNvSpPr>
            <a:spLocks noChangeArrowheads="1"/>
          </p:cNvSpPr>
          <p:nvPr/>
        </p:nvSpPr>
        <p:spPr bwMode="auto">
          <a:xfrm>
            <a:off x="15240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216" name="Text Box 32"/>
          <p:cNvSpPr txBox="1">
            <a:spLocks noChangeArrowheads="1"/>
          </p:cNvSpPr>
          <p:nvPr/>
        </p:nvSpPr>
        <p:spPr bwMode="auto">
          <a:xfrm>
            <a:off x="1066800" y="4005263"/>
            <a:ext cx="325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t</a:t>
            </a:r>
          </a:p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373217" name="Oval 33"/>
          <p:cNvSpPr>
            <a:spLocks noChangeArrowheads="1"/>
          </p:cNvSpPr>
          <p:nvPr/>
        </p:nvSpPr>
        <p:spPr bwMode="auto">
          <a:xfrm>
            <a:off x="1033463" y="39465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73218" name="Group 34"/>
          <p:cNvGrpSpPr>
            <a:grpSpLocks/>
          </p:cNvGrpSpPr>
          <p:nvPr/>
        </p:nvGrpSpPr>
        <p:grpSpPr bwMode="auto">
          <a:xfrm>
            <a:off x="304800" y="3848100"/>
            <a:ext cx="381000" cy="792163"/>
            <a:chOff x="576" y="3432"/>
            <a:chExt cx="240" cy="499"/>
          </a:xfrm>
        </p:grpSpPr>
        <p:sp>
          <p:nvSpPr>
            <p:cNvPr id="1373219" name="Text Box 35"/>
            <p:cNvSpPr txBox="1">
              <a:spLocks noChangeArrowheads="1"/>
            </p:cNvSpPr>
            <p:nvPr/>
          </p:nvSpPr>
          <p:spPr bwMode="auto">
            <a:xfrm>
              <a:off x="611" y="3432"/>
              <a:ext cx="205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a</a:t>
              </a:r>
            </a:p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3</a:t>
              </a:r>
            </a:p>
          </p:txBody>
        </p:sp>
        <p:sp>
          <p:nvSpPr>
            <p:cNvPr id="1373220" name="Oval 36"/>
            <p:cNvSpPr>
              <a:spLocks noChangeArrowheads="1"/>
            </p:cNvSpPr>
            <p:nvPr/>
          </p:nvSpPr>
          <p:spPr bwMode="auto">
            <a:xfrm>
              <a:off x="576" y="35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3221" name="Line 37"/>
          <p:cNvSpPr>
            <a:spLocks noChangeShapeType="1"/>
          </p:cNvSpPr>
          <p:nvPr/>
        </p:nvSpPr>
        <p:spPr bwMode="auto">
          <a:xfrm flipV="1">
            <a:off x="66294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22" name="Oval 38"/>
          <p:cNvSpPr>
            <a:spLocks noChangeArrowheads="1"/>
          </p:cNvSpPr>
          <p:nvPr/>
        </p:nvSpPr>
        <p:spPr bwMode="auto">
          <a:xfrm>
            <a:off x="67818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223" name="Line 39"/>
          <p:cNvSpPr>
            <a:spLocks noChangeShapeType="1"/>
          </p:cNvSpPr>
          <p:nvPr/>
        </p:nvSpPr>
        <p:spPr bwMode="auto">
          <a:xfrm>
            <a:off x="6934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24" name="Line 40"/>
          <p:cNvSpPr>
            <a:spLocks noChangeShapeType="1"/>
          </p:cNvSpPr>
          <p:nvPr/>
        </p:nvSpPr>
        <p:spPr bwMode="auto">
          <a:xfrm flipV="1">
            <a:off x="5029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25" name="Oval 41"/>
          <p:cNvSpPr>
            <a:spLocks noChangeArrowheads="1"/>
          </p:cNvSpPr>
          <p:nvPr/>
        </p:nvSpPr>
        <p:spPr bwMode="auto">
          <a:xfrm>
            <a:off x="5181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226" name="Line 42"/>
          <p:cNvSpPr>
            <a:spLocks noChangeShapeType="1"/>
          </p:cNvSpPr>
          <p:nvPr/>
        </p:nvSpPr>
        <p:spPr bwMode="auto">
          <a:xfrm>
            <a:off x="53340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27" name="Line 43"/>
          <p:cNvSpPr>
            <a:spLocks noChangeShapeType="1"/>
          </p:cNvSpPr>
          <p:nvPr/>
        </p:nvSpPr>
        <p:spPr bwMode="auto">
          <a:xfrm flipV="1">
            <a:off x="3886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28" name="Oval 44"/>
          <p:cNvSpPr>
            <a:spLocks noChangeArrowheads="1"/>
          </p:cNvSpPr>
          <p:nvPr/>
        </p:nvSpPr>
        <p:spPr bwMode="auto">
          <a:xfrm>
            <a:off x="4038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229" name="Line 45"/>
          <p:cNvSpPr>
            <a:spLocks noChangeShapeType="1"/>
          </p:cNvSpPr>
          <p:nvPr/>
        </p:nvSpPr>
        <p:spPr bwMode="auto">
          <a:xfrm>
            <a:off x="41910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30" name="Line 46"/>
          <p:cNvSpPr>
            <a:spLocks noChangeShapeType="1"/>
          </p:cNvSpPr>
          <p:nvPr/>
        </p:nvSpPr>
        <p:spPr bwMode="auto">
          <a:xfrm flipV="1">
            <a:off x="4114800" y="4038600"/>
            <a:ext cx="5334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31" name="Oval 47"/>
          <p:cNvSpPr>
            <a:spLocks noChangeArrowheads="1"/>
          </p:cNvSpPr>
          <p:nvPr/>
        </p:nvSpPr>
        <p:spPr bwMode="auto">
          <a:xfrm>
            <a:off x="4572000" y="3886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232" name="Line 48"/>
          <p:cNvSpPr>
            <a:spLocks noChangeShapeType="1"/>
          </p:cNvSpPr>
          <p:nvPr/>
        </p:nvSpPr>
        <p:spPr bwMode="auto">
          <a:xfrm>
            <a:off x="5257800" y="3200400"/>
            <a:ext cx="38100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33" name="Line 49"/>
          <p:cNvSpPr>
            <a:spLocks noChangeShapeType="1"/>
          </p:cNvSpPr>
          <p:nvPr/>
        </p:nvSpPr>
        <p:spPr bwMode="auto">
          <a:xfrm flipV="1">
            <a:off x="4724400" y="3200400"/>
            <a:ext cx="4572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34" name="Oval 50"/>
          <p:cNvSpPr>
            <a:spLocks noChangeArrowheads="1"/>
          </p:cNvSpPr>
          <p:nvPr/>
        </p:nvSpPr>
        <p:spPr bwMode="auto">
          <a:xfrm>
            <a:off x="51054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235" name="Line 51"/>
          <p:cNvSpPr>
            <a:spLocks noChangeShapeType="1"/>
          </p:cNvSpPr>
          <p:nvPr/>
        </p:nvSpPr>
        <p:spPr bwMode="auto">
          <a:xfrm flipV="1">
            <a:off x="6858000" y="4038600"/>
            <a:ext cx="5334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36" name="Oval 52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237" name="Line 53"/>
          <p:cNvSpPr>
            <a:spLocks noChangeShapeType="1"/>
          </p:cNvSpPr>
          <p:nvPr/>
        </p:nvSpPr>
        <p:spPr bwMode="auto">
          <a:xfrm>
            <a:off x="6934200" y="3200400"/>
            <a:ext cx="457200" cy="76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38" name="Line 54"/>
          <p:cNvSpPr>
            <a:spLocks noChangeShapeType="1"/>
          </p:cNvSpPr>
          <p:nvPr/>
        </p:nvSpPr>
        <p:spPr bwMode="auto">
          <a:xfrm flipV="1">
            <a:off x="6400800" y="3200400"/>
            <a:ext cx="45720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39" name="Oval 55"/>
          <p:cNvSpPr>
            <a:spLocks noChangeArrowheads="1"/>
          </p:cNvSpPr>
          <p:nvPr/>
        </p:nvSpPr>
        <p:spPr bwMode="auto">
          <a:xfrm>
            <a:off x="67818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240" name="Line 56"/>
          <p:cNvSpPr>
            <a:spLocks noChangeShapeType="1"/>
          </p:cNvSpPr>
          <p:nvPr/>
        </p:nvSpPr>
        <p:spPr bwMode="auto">
          <a:xfrm>
            <a:off x="6096000" y="2667000"/>
            <a:ext cx="7620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41" name="Line 57"/>
          <p:cNvSpPr>
            <a:spLocks noChangeShapeType="1"/>
          </p:cNvSpPr>
          <p:nvPr/>
        </p:nvSpPr>
        <p:spPr bwMode="auto">
          <a:xfrm flipV="1">
            <a:off x="5257800" y="2667000"/>
            <a:ext cx="7620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42" name="Oval 58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243" name="Line 59"/>
          <p:cNvSpPr>
            <a:spLocks noChangeShapeType="1"/>
          </p:cNvSpPr>
          <p:nvPr/>
        </p:nvSpPr>
        <p:spPr bwMode="auto">
          <a:xfrm flipV="1">
            <a:off x="28194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44" name="Oval 60"/>
          <p:cNvSpPr>
            <a:spLocks noChangeArrowheads="1"/>
          </p:cNvSpPr>
          <p:nvPr/>
        </p:nvSpPr>
        <p:spPr bwMode="auto">
          <a:xfrm>
            <a:off x="29718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245" name="Line 61"/>
          <p:cNvSpPr>
            <a:spLocks noChangeShapeType="1"/>
          </p:cNvSpPr>
          <p:nvPr/>
        </p:nvSpPr>
        <p:spPr bwMode="auto">
          <a:xfrm>
            <a:off x="31242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46" name="Line 62"/>
          <p:cNvSpPr>
            <a:spLocks noChangeShapeType="1"/>
          </p:cNvSpPr>
          <p:nvPr/>
        </p:nvSpPr>
        <p:spPr bwMode="auto">
          <a:xfrm flipV="1">
            <a:off x="17526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47" name="Oval 63"/>
          <p:cNvSpPr>
            <a:spLocks noChangeArrowheads="1"/>
          </p:cNvSpPr>
          <p:nvPr/>
        </p:nvSpPr>
        <p:spPr bwMode="auto">
          <a:xfrm>
            <a:off x="19050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248" name="Line 64"/>
          <p:cNvSpPr>
            <a:spLocks noChangeShapeType="1"/>
          </p:cNvSpPr>
          <p:nvPr/>
        </p:nvSpPr>
        <p:spPr bwMode="auto">
          <a:xfrm>
            <a:off x="20574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49" name="Line 65"/>
          <p:cNvSpPr>
            <a:spLocks noChangeShapeType="1"/>
          </p:cNvSpPr>
          <p:nvPr/>
        </p:nvSpPr>
        <p:spPr bwMode="auto">
          <a:xfrm flipV="1">
            <a:off x="533400" y="3429000"/>
            <a:ext cx="3048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50" name="Oval 66"/>
          <p:cNvSpPr>
            <a:spLocks noChangeArrowheads="1"/>
          </p:cNvSpPr>
          <p:nvPr/>
        </p:nvSpPr>
        <p:spPr bwMode="auto">
          <a:xfrm>
            <a:off x="762000" y="3276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251" name="Line 67"/>
          <p:cNvSpPr>
            <a:spLocks noChangeShapeType="1"/>
          </p:cNvSpPr>
          <p:nvPr/>
        </p:nvSpPr>
        <p:spPr bwMode="auto">
          <a:xfrm>
            <a:off x="914400" y="3429000"/>
            <a:ext cx="3048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52" name="Line 68"/>
          <p:cNvSpPr>
            <a:spLocks noChangeShapeType="1"/>
          </p:cNvSpPr>
          <p:nvPr/>
        </p:nvSpPr>
        <p:spPr bwMode="auto">
          <a:xfrm flipV="1">
            <a:off x="1981200" y="3429000"/>
            <a:ext cx="533400" cy="76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53" name="Oval 69"/>
          <p:cNvSpPr>
            <a:spLocks noChangeArrowheads="1"/>
          </p:cNvSpPr>
          <p:nvPr/>
        </p:nvSpPr>
        <p:spPr bwMode="auto">
          <a:xfrm>
            <a:off x="2438400" y="3276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254" name="Line 70"/>
          <p:cNvSpPr>
            <a:spLocks noChangeShapeType="1"/>
          </p:cNvSpPr>
          <p:nvPr/>
        </p:nvSpPr>
        <p:spPr bwMode="auto">
          <a:xfrm>
            <a:off x="2590800" y="3429000"/>
            <a:ext cx="4572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55" name="Line 71"/>
          <p:cNvSpPr>
            <a:spLocks noChangeShapeType="1"/>
          </p:cNvSpPr>
          <p:nvPr/>
        </p:nvSpPr>
        <p:spPr bwMode="auto">
          <a:xfrm flipV="1">
            <a:off x="914400" y="2667000"/>
            <a:ext cx="7620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56" name="Oval 72"/>
          <p:cNvSpPr>
            <a:spLocks noChangeArrowheads="1"/>
          </p:cNvSpPr>
          <p:nvPr/>
        </p:nvSpPr>
        <p:spPr bwMode="auto">
          <a:xfrm>
            <a:off x="1600200" y="2514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257" name="Line 73"/>
          <p:cNvSpPr>
            <a:spLocks noChangeShapeType="1"/>
          </p:cNvSpPr>
          <p:nvPr/>
        </p:nvSpPr>
        <p:spPr bwMode="auto">
          <a:xfrm>
            <a:off x="1752600" y="2667000"/>
            <a:ext cx="7620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258" name="Text Box 74"/>
          <p:cNvSpPr txBox="1">
            <a:spLocks noChangeArrowheads="1"/>
          </p:cNvSpPr>
          <p:nvPr/>
        </p:nvSpPr>
        <p:spPr bwMode="auto">
          <a:xfrm>
            <a:off x="4170363" y="4876800"/>
            <a:ext cx="325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73259" name="Text Box 75"/>
          <p:cNvSpPr txBox="1">
            <a:spLocks noChangeArrowheads="1"/>
          </p:cNvSpPr>
          <p:nvPr/>
        </p:nvSpPr>
        <p:spPr bwMode="auto">
          <a:xfrm>
            <a:off x="5334000" y="4876800"/>
            <a:ext cx="325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73260" name="Text Box 76"/>
          <p:cNvSpPr txBox="1">
            <a:spLocks noChangeArrowheads="1"/>
          </p:cNvSpPr>
          <p:nvPr/>
        </p:nvSpPr>
        <p:spPr bwMode="auto">
          <a:xfrm>
            <a:off x="6913563" y="4876800"/>
            <a:ext cx="477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373261" name="Text Box 77"/>
          <p:cNvSpPr txBox="1">
            <a:spLocks noChangeArrowheads="1"/>
          </p:cNvSpPr>
          <p:nvPr/>
        </p:nvSpPr>
        <p:spPr bwMode="auto">
          <a:xfrm>
            <a:off x="7467600" y="3886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373262" name="Text Box 78"/>
          <p:cNvSpPr txBox="1">
            <a:spLocks noChangeArrowheads="1"/>
          </p:cNvSpPr>
          <p:nvPr/>
        </p:nvSpPr>
        <p:spPr bwMode="auto">
          <a:xfrm>
            <a:off x="4724400" y="3886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1373263" name="Text Box 79"/>
          <p:cNvSpPr txBox="1">
            <a:spLocks noChangeArrowheads="1"/>
          </p:cNvSpPr>
          <p:nvPr/>
        </p:nvSpPr>
        <p:spPr bwMode="auto">
          <a:xfrm>
            <a:off x="3124200" y="41449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1373264" name="Text Box 80"/>
          <p:cNvSpPr txBox="1">
            <a:spLocks noChangeArrowheads="1"/>
          </p:cNvSpPr>
          <p:nvPr/>
        </p:nvSpPr>
        <p:spPr bwMode="auto">
          <a:xfrm>
            <a:off x="2057400" y="41449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1373265" name="Text Box 81"/>
          <p:cNvSpPr txBox="1">
            <a:spLocks noChangeArrowheads="1"/>
          </p:cNvSpPr>
          <p:nvPr/>
        </p:nvSpPr>
        <p:spPr bwMode="auto">
          <a:xfrm>
            <a:off x="2590800" y="32766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8</a:t>
            </a:r>
          </a:p>
        </p:txBody>
      </p:sp>
      <p:sp>
        <p:nvSpPr>
          <p:cNvPr id="1373266" name="Text Box 82"/>
          <p:cNvSpPr txBox="1">
            <a:spLocks noChangeArrowheads="1"/>
          </p:cNvSpPr>
          <p:nvPr/>
        </p:nvSpPr>
        <p:spPr bwMode="auto">
          <a:xfrm>
            <a:off x="914400" y="33067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6</a:t>
            </a:r>
          </a:p>
        </p:txBody>
      </p:sp>
      <p:sp>
        <p:nvSpPr>
          <p:cNvPr id="1373267" name="Text Box 83"/>
          <p:cNvSpPr txBox="1">
            <a:spLocks noChangeArrowheads="1"/>
          </p:cNvSpPr>
          <p:nvPr/>
        </p:nvSpPr>
        <p:spPr bwMode="auto">
          <a:xfrm>
            <a:off x="1828800" y="25447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14</a:t>
            </a:r>
          </a:p>
        </p:txBody>
      </p:sp>
      <p:sp>
        <p:nvSpPr>
          <p:cNvPr id="1373268" name="Text Box 84"/>
          <p:cNvSpPr txBox="1">
            <a:spLocks noChangeArrowheads="1"/>
          </p:cNvSpPr>
          <p:nvPr/>
        </p:nvSpPr>
        <p:spPr bwMode="auto">
          <a:xfrm>
            <a:off x="5257800" y="30781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9</a:t>
            </a:r>
          </a:p>
        </p:txBody>
      </p:sp>
      <p:sp>
        <p:nvSpPr>
          <p:cNvPr id="1373269" name="Text Box 85"/>
          <p:cNvSpPr txBox="1">
            <a:spLocks noChangeArrowheads="1"/>
          </p:cNvSpPr>
          <p:nvPr/>
        </p:nvSpPr>
        <p:spPr bwMode="auto">
          <a:xfrm>
            <a:off x="6096000" y="24685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19</a:t>
            </a:r>
          </a:p>
        </p:txBody>
      </p:sp>
      <p:sp>
        <p:nvSpPr>
          <p:cNvPr id="1373270" name="Text Box 86"/>
          <p:cNvSpPr txBox="1">
            <a:spLocks noChangeArrowheads="1"/>
          </p:cNvSpPr>
          <p:nvPr/>
        </p:nvSpPr>
        <p:spPr bwMode="auto">
          <a:xfrm>
            <a:off x="6934200" y="30480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617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05775" y="6261100"/>
            <a:ext cx="581025" cy="457200"/>
          </a:xfrm>
        </p:spPr>
        <p:txBody>
          <a:bodyPr/>
          <a:lstStyle/>
          <a:p>
            <a:fld id="{262A83AC-1887-4335-9489-FBA154BAF822}" type="slidenum">
              <a:rPr lang="en-US"/>
              <a:pPr/>
              <a:t>4</a:t>
            </a:fld>
            <a:endParaRPr lang="en-US"/>
          </a:p>
        </p:txBody>
      </p:sp>
      <p:sp>
        <p:nvSpPr>
          <p:cNvPr id="1004546" name="Line 2"/>
          <p:cNvSpPr>
            <a:spLocks noChangeShapeType="1"/>
          </p:cNvSpPr>
          <p:nvPr/>
        </p:nvSpPr>
        <p:spPr bwMode="auto">
          <a:xfrm flipH="1">
            <a:off x="5334000" y="5181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47" name="Line 3"/>
          <p:cNvSpPr>
            <a:spLocks noChangeShapeType="1"/>
          </p:cNvSpPr>
          <p:nvPr/>
        </p:nvSpPr>
        <p:spPr bwMode="auto">
          <a:xfrm flipV="1">
            <a:off x="1981200" y="2667000"/>
            <a:ext cx="2438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4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Expression Tree</a:t>
            </a:r>
          </a:p>
        </p:txBody>
      </p:sp>
      <p:sp>
        <p:nvSpPr>
          <p:cNvPr id="10045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0"/>
            <a:ext cx="8226425" cy="83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>
                <a:latin typeface="Courier New" pitchFamily="49" charset="0"/>
                <a:cs typeface="Times New Roman" pitchFamily="18" charset="0"/>
              </a:rPr>
              <a:t>(a+b*c)+((d*e+f)*g)</a:t>
            </a:r>
          </a:p>
        </p:txBody>
      </p:sp>
      <p:sp>
        <p:nvSpPr>
          <p:cNvPr id="1004550" name="Line 6"/>
          <p:cNvSpPr>
            <a:spLocks noChangeShapeType="1"/>
          </p:cNvSpPr>
          <p:nvPr/>
        </p:nvSpPr>
        <p:spPr bwMode="auto">
          <a:xfrm flipH="1" flipV="1">
            <a:off x="4648200" y="2667000"/>
            <a:ext cx="2514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51" name="Line 7"/>
          <p:cNvSpPr>
            <a:spLocks noChangeShapeType="1"/>
          </p:cNvSpPr>
          <p:nvPr/>
        </p:nvSpPr>
        <p:spPr bwMode="auto">
          <a:xfrm>
            <a:off x="7458075" y="3632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52" name="Line 8"/>
          <p:cNvSpPr>
            <a:spLocks noChangeShapeType="1"/>
          </p:cNvSpPr>
          <p:nvPr/>
        </p:nvSpPr>
        <p:spPr bwMode="auto">
          <a:xfrm flipH="1">
            <a:off x="6467475" y="3632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53" name="Line 9"/>
          <p:cNvSpPr>
            <a:spLocks noChangeShapeType="1"/>
          </p:cNvSpPr>
          <p:nvPr/>
        </p:nvSpPr>
        <p:spPr bwMode="auto">
          <a:xfrm flipH="1">
            <a:off x="5859463" y="4394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54" name="Line 10"/>
          <p:cNvSpPr>
            <a:spLocks noChangeShapeType="1"/>
          </p:cNvSpPr>
          <p:nvPr/>
        </p:nvSpPr>
        <p:spPr bwMode="auto">
          <a:xfrm>
            <a:off x="1990725" y="36576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55" name="Line 11"/>
          <p:cNvSpPr>
            <a:spLocks noChangeShapeType="1"/>
          </p:cNvSpPr>
          <p:nvPr/>
        </p:nvSpPr>
        <p:spPr bwMode="auto">
          <a:xfrm flipH="1">
            <a:off x="1000125" y="36576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04556" name="Group 12"/>
          <p:cNvGrpSpPr>
            <a:grpSpLocks/>
          </p:cNvGrpSpPr>
          <p:nvPr/>
        </p:nvGrpSpPr>
        <p:grpSpPr bwMode="auto">
          <a:xfrm>
            <a:off x="609600" y="4038600"/>
            <a:ext cx="542925" cy="431800"/>
            <a:chOff x="2118" y="2592"/>
            <a:chExt cx="342" cy="272"/>
          </a:xfrm>
        </p:grpSpPr>
        <p:sp>
          <p:nvSpPr>
            <p:cNvPr id="1004557" name="Oval 13"/>
            <p:cNvSpPr>
              <a:spLocks noChangeArrowheads="1"/>
            </p:cNvSpPr>
            <p:nvPr/>
          </p:nvSpPr>
          <p:spPr bwMode="auto">
            <a:xfrm>
              <a:off x="2156" y="2598"/>
              <a:ext cx="266" cy="2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58" name="Text Box 14"/>
            <p:cNvSpPr txBox="1">
              <a:spLocks noChangeArrowheads="1"/>
            </p:cNvSpPr>
            <p:nvPr/>
          </p:nvSpPr>
          <p:spPr bwMode="auto">
            <a:xfrm>
              <a:off x="2118" y="2592"/>
              <a:ext cx="3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a</a:t>
              </a:r>
            </a:p>
          </p:txBody>
        </p:sp>
      </p:grpSp>
      <p:grpSp>
        <p:nvGrpSpPr>
          <p:cNvPr id="1004559" name="Group 15"/>
          <p:cNvGrpSpPr>
            <a:grpSpLocks/>
          </p:cNvGrpSpPr>
          <p:nvPr/>
        </p:nvGrpSpPr>
        <p:grpSpPr bwMode="auto">
          <a:xfrm>
            <a:off x="3190875" y="4826000"/>
            <a:ext cx="542925" cy="431800"/>
            <a:chOff x="2118" y="2592"/>
            <a:chExt cx="342" cy="272"/>
          </a:xfrm>
        </p:grpSpPr>
        <p:sp>
          <p:nvSpPr>
            <p:cNvPr id="1004560" name="Oval 16"/>
            <p:cNvSpPr>
              <a:spLocks noChangeArrowheads="1"/>
            </p:cNvSpPr>
            <p:nvPr/>
          </p:nvSpPr>
          <p:spPr bwMode="auto">
            <a:xfrm>
              <a:off x="2156" y="2598"/>
              <a:ext cx="266" cy="2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61" name="Text Box 17"/>
            <p:cNvSpPr txBox="1">
              <a:spLocks noChangeArrowheads="1"/>
            </p:cNvSpPr>
            <p:nvPr/>
          </p:nvSpPr>
          <p:spPr bwMode="auto">
            <a:xfrm>
              <a:off x="2118" y="2592"/>
              <a:ext cx="3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c</a:t>
              </a:r>
            </a:p>
          </p:txBody>
        </p:sp>
      </p:grpSp>
      <p:grpSp>
        <p:nvGrpSpPr>
          <p:cNvPr id="1004562" name="Group 18"/>
          <p:cNvGrpSpPr>
            <a:grpSpLocks/>
          </p:cNvGrpSpPr>
          <p:nvPr/>
        </p:nvGrpSpPr>
        <p:grpSpPr bwMode="auto">
          <a:xfrm>
            <a:off x="1600200" y="3276600"/>
            <a:ext cx="542925" cy="431800"/>
            <a:chOff x="2118" y="2592"/>
            <a:chExt cx="342" cy="272"/>
          </a:xfrm>
        </p:grpSpPr>
        <p:sp>
          <p:nvSpPr>
            <p:cNvPr id="1004563" name="Oval 19"/>
            <p:cNvSpPr>
              <a:spLocks noChangeArrowheads="1"/>
            </p:cNvSpPr>
            <p:nvPr/>
          </p:nvSpPr>
          <p:spPr bwMode="auto">
            <a:xfrm>
              <a:off x="2156" y="2598"/>
              <a:ext cx="266" cy="2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64" name="Text Box 20"/>
            <p:cNvSpPr txBox="1">
              <a:spLocks noChangeArrowheads="1"/>
            </p:cNvSpPr>
            <p:nvPr/>
          </p:nvSpPr>
          <p:spPr bwMode="auto">
            <a:xfrm>
              <a:off x="2118" y="2592"/>
              <a:ext cx="3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+</a:t>
              </a:r>
            </a:p>
          </p:txBody>
        </p:sp>
      </p:grpSp>
      <p:sp>
        <p:nvSpPr>
          <p:cNvPr id="1004565" name="Line 21"/>
          <p:cNvSpPr>
            <a:spLocks noChangeShapeType="1"/>
          </p:cNvSpPr>
          <p:nvPr/>
        </p:nvSpPr>
        <p:spPr bwMode="auto">
          <a:xfrm>
            <a:off x="2981325" y="4419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04566" name="Group 22"/>
          <p:cNvGrpSpPr>
            <a:grpSpLocks/>
          </p:cNvGrpSpPr>
          <p:nvPr/>
        </p:nvGrpSpPr>
        <p:grpSpPr bwMode="auto">
          <a:xfrm>
            <a:off x="1990725" y="4851400"/>
            <a:ext cx="542925" cy="431800"/>
            <a:chOff x="2118" y="2592"/>
            <a:chExt cx="342" cy="272"/>
          </a:xfrm>
        </p:grpSpPr>
        <p:sp>
          <p:nvSpPr>
            <p:cNvPr id="1004567" name="Oval 23"/>
            <p:cNvSpPr>
              <a:spLocks noChangeArrowheads="1"/>
            </p:cNvSpPr>
            <p:nvPr/>
          </p:nvSpPr>
          <p:spPr bwMode="auto">
            <a:xfrm>
              <a:off x="2156" y="2598"/>
              <a:ext cx="266" cy="2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68" name="Text Box 24"/>
            <p:cNvSpPr txBox="1">
              <a:spLocks noChangeArrowheads="1"/>
            </p:cNvSpPr>
            <p:nvPr/>
          </p:nvSpPr>
          <p:spPr bwMode="auto">
            <a:xfrm>
              <a:off x="2118" y="2592"/>
              <a:ext cx="3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b</a:t>
              </a:r>
            </a:p>
          </p:txBody>
        </p:sp>
      </p:grpSp>
      <p:grpSp>
        <p:nvGrpSpPr>
          <p:cNvPr id="1004569" name="Group 25"/>
          <p:cNvGrpSpPr>
            <a:grpSpLocks/>
          </p:cNvGrpSpPr>
          <p:nvPr/>
        </p:nvGrpSpPr>
        <p:grpSpPr bwMode="auto">
          <a:xfrm>
            <a:off x="8067675" y="4013200"/>
            <a:ext cx="542925" cy="431800"/>
            <a:chOff x="2118" y="2592"/>
            <a:chExt cx="342" cy="272"/>
          </a:xfrm>
        </p:grpSpPr>
        <p:sp>
          <p:nvSpPr>
            <p:cNvPr id="1004570" name="Oval 26"/>
            <p:cNvSpPr>
              <a:spLocks noChangeArrowheads="1"/>
            </p:cNvSpPr>
            <p:nvPr/>
          </p:nvSpPr>
          <p:spPr bwMode="auto">
            <a:xfrm>
              <a:off x="2156" y="2598"/>
              <a:ext cx="266" cy="2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71" name="Text Box 27"/>
            <p:cNvSpPr txBox="1">
              <a:spLocks noChangeArrowheads="1"/>
            </p:cNvSpPr>
            <p:nvPr/>
          </p:nvSpPr>
          <p:spPr bwMode="auto">
            <a:xfrm>
              <a:off x="2118" y="2592"/>
              <a:ext cx="3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g</a:t>
              </a:r>
            </a:p>
          </p:txBody>
        </p:sp>
      </p:grpSp>
      <p:grpSp>
        <p:nvGrpSpPr>
          <p:cNvPr id="1004572" name="Group 28"/>
          <p:cNvGrpSpPr>
            <a:grpSpLocks/>
          </p:cNvGrpSpPr>
          <p:nvPr/>
        </p:nvGrpSpPr>
        <p:grpSpPr bwMode="auto">
          <a:xfrm>
            <a:off x="7056438" y="3286125"/>
            <a:ext cx="542925" cy="447675"/>
            <a:chOff x="4445" y="2358"/>
            <a:chExt cx="342" cy="282"/>
          </a:xfrm>
        </p:grpSpPr>
        <p:sp>
          <p:nvSpPr>
            <p:cNvPr id="1004573" name="Oval 29"/>
            <p:cNvSpPr>
              <a:spLocks noChangeArrowheads="1"/>
            </p:cNvSpPr>
            <p:nvPr/>
          </p:nvSpPr>
          <p:spPr bwMode="auto">
            <a:xfrm>
              <a:off x="4483" y="2358"/>
              <a:ext cx="266" cy="2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74" name="Text Box 30"/>
            <p:cNvSpPr txBox="1">
              <a:spLocks noChangeArrowheads="1"/>
            </p:cNvSpPr>
            <p:nvPr/>
          </p:nvSpPr>
          <p:spPr bwMode="auto">
            <a:xfrm>
              <a:off x="4445" y="2390"/>
              <a:ext cx="3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*</a:t>
              </a:r>
            </a:p>
          </p:txBody>
        </p:sp>
      </p:grpSp>
      <p:grpSp>
        <p:nvGrpSpPr>
          <p:cNvPr id="1004575" name="Group 31"/>
          <p:cNvGrpSpPr>
            <a:grpSpLocks/>
          </p:cNvGrpSpPr>
          <p:nvPr/>
        </p:nvGrpSpPr>
        <p:grpSpPr bwMode="auto">
          <a:xfrm>
            <a:off x="4267200" y="2362200"/>
            <a:ext cx="542925" cy="431800"/>
            <a:chOff x="2118" y="2592"/>
            <a:chExt cx="342" cy="272"/>
          </a:xfrm>
        </p:grpSpPr>
        <p:sp>
          <p:nvSpPr>
            <p:cNvPr id="1004576" name="Oval 32"/>
            <p:cNvSpPr>
              <a:spLocks noChangeArrowheads="1"/>
            </p:cNvSpPr>
            <p:nvPr/>
          </p:nvSpPr>
          <p:spPr bwMode="auto">
            <a:xfrm>
              <a:off x="2156" y="2598"/>
              <a:ext cx="266" cy="2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77" name="Text Box 33"/>
            <p:cNvSpPr txBox="1">
              <a:spLocks noChangeArrowheads="1"/>
            </p:cNvSpPr>
            <p:nvPr/>
          </p:nvSpPr>
          <p:spPr bwMode="auto">
            <a:xfrm>
              <a:off x="2118" y="2592"/>
              <a:ext cx="3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+</a:t>
              </a:r>
            </a:p>
          </p:txBody>
        </p:sp>
      </p:grpSp>
      <p:grpSp>
        <p:nvGrpSpPr>
          <p:cNvPr id="1004578" name="Group 34"/>
          <p:cNvGrpSpPr>
            <a:grpSpLocks/>
          </p:cNvGrpSpPr>
          <p:nvPr/>
        </p:nvGrpSpPr>
        <p:grpSpPr bwMode="auto">
          <a:xfrm>
            <a:off x="6076950" y="4013200"/>
            <a:ext cx="542925" cy="431800"/>
            <a:chOff x="2118" y="2592"/>
            <a:chExt cx="342" cy="272"/>
          </a:xfrm>
        </p:grpSpPr>
        <p:sp>
          <p:nvSpPr>
            <p:cNvPr id="1004579" name="Oval 35"/>
            <p:cNvSpPr>
              <a:spLocks noChangeArrowheads="1"/>
            </p:cNvSpPr>
            <p:nvPr/>
          </p:nvSpPr>
          <p:spPr bwMode="auto">
            <a:xfrm>
              <a:off x="2156" y="2598"/>
              <a:ext cx="266" cy="2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80" name="Text Box 36"/>
            <p:cNvSpPr txBox="1">
              <a:spLocks noChangeArrowheads="1"/>
            </p:cNvSpPr>
            <p:nvPr/>
          </p:nvSpPr>
          <p:spPr bwMode="auto">
            <a:xfrm>
              <a:off x="2118" y="2592"/>
              <a:ext cx="3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+</a:t>
              </a:r>
            </a:p>
          </p:txBody>
        </p:sp>
      </p:grpSp>
      <p:grpSp>
        <p:nvGrpSpPr>
          <p:cNvPr id="1004581" name="Group 37"/>
          <p:cNvGrpSpPr>
            <a:grpSpLocks/>
          </p:cNvGrpSpPr>
          <p:nvPr/>
        </p:nvGrpSpPr>
        <p:grpSpPr bwMode="auto">
          <a:xfrm>
            <a:off x="4953000" y="5511800"/>
            <a:ext cx="542925" cy="431800"/>
            <a:chOff x="2118" y="2592"/>
            <a:chExt cx="342" cy="272"/>
          </a:xfrm>
        </p:grpSpPr>
        <p:sp>
          <p:nvSpPr>
            <p:cNvPr id="1004582" name="Oval 38"/>
            <p:cNvSpPr>
              <a:spLocks noChangeArrowheads="1"/>
            </p:cNvSpPr>
            <p:nvPr/>
          </p:nvSpPr>
          <p:spPr bwMode="auto">
            <a:xfrm>
              <a:off x="2156" y="2598"/>
              <a:ext cx="266" cy="2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83" name="Text Box 39"/>
            <p:cNvSpPr txBox="1">
              <a:spLocks noChangeArrowheads="1"/>
            </p:cNvSpPr>
            <p:nvPr/>
          </p:nvSpPr>
          <p:spPr bwMode="auto">
            <a:xfrm>
              <a:off x="2118" y="2592"/>
              <a:ext cx="3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d</a:t>
              </a:r>
            </a:p>
          </p:txBody>
        </p:sp>
      </p:grpSp>
      <p:sp>
        <p:nvSpPr>
          <p:cNvPr id="1004584" name="Line 40"/>
          <p:cNvSpPr>
            <a:spLocks noChangeShapeType="1"/>
          </p:cNvSpPr>
          <p:nvPr/>
        </p:nvSpPr>
        <p:spPr bwMode="auto">
          <a:xfrm flipH="1">
            <a:off x="2371725" y="4419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04585" name="Group 41"/>
          <p:cNvGrpSpPr>
            <a:grpSpLocks/>
          </p:cNvGrpSpPr>
          <p:nvPr/>
        </p:nvGrpSpPr>
        <p:grpSpPr bwMode="auto">
          <a:xfrm>
            <a:off x="2581275" y="4048125"/>
            <a:ext cx="542925" cy="447675"/>
            <a:chOff x="4445" y="2358"/>
            <a:chExt cx="342" cy="282"/>
          </a:xfrm>
        </p:grpSpPr>
        <p:sp>
          <p:nvSpPr>
            <p:cNvPr id="1004586" name="Oval 42"/>
            <p:cNvSpPr>
              <a:spLocks noChangeArrowheads="1"/>
            </p:cNvSpPr>
            <p:nvPr/>
          </p:nvSpPr>
          <p:spPr bwMode="auto">
            <a:xfrm>
              <a:off x="4483" y="2358"/>
              <a:ext cx="266" cy="2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87" name="Text Box 43"/>
            <p:cNvSpPr txBox="1">
              <a:spLocks noChangeArrowheads="1"/>
            </p:cNvSpPr>
            <p:nvPr/>
          </p:nvSpPr>
          <p:spPr bwMode="auto">
            <a:xfrm>
              <a:off x="4445" y="2390"/>
              <a:ext cx="3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*</a:t>
              </a:r>
            </a:p>
          </p:txBody>
        </p:sp>
      </p:grpSp>
      <p:grpSp>
        <p:nvGrpSpPr>
          <p:cNvPr id="1004588" name="Group 44"/>
          <p:cNvGrpSpPr>
            <a:grpSpLocks/>
          </p:cNvGrpSpPr>
          <p:nvPr/>
        </p:nvGrpSpPr>
        <p:grpSpPr bwMode="auto">
          <a:xfrm>
            <a:off x="5486400" y="4810125"/>
            <a:ext cx="542925" cy="447675"/>
            <a:chOff x="4445" y="2358"/>
            <a:chExt cx="342" cy="282"/>
          </a:xfrm>
        </p:grpSpPr>
        <p:sp>
          <p:nvSpPr>
            <p:cNvPr id="1004589" name="Oval 45"/>
            <p:cNvSpPr>
              <a:spLocks noChangeArrowheads="1"/>
            </p:cNvSpPr>
            <p:nvPr/>
          </p:nvSpPr>
          <p:spPr bwMode="auto">
            <a:xfrm>
              <a:off x="4483" y="2358"/>
              <a:ext cx="266" cy="2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90" name="Text Box 46"/>
            <p:cNvSpPr txBox="1">
              <a:spLocks noChangeArrowheads="1"/>
            </p:cNvSpPr>
            <p:nvPr/>
          </p:nvSpPr>
          <p:spPr bwMode="auto">
            <a:xfrm>
              <a:off x="4445" y="2390"/>
              <a:ext cx="3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*</a:t>
              </a:r>
            </a:p>
          </p:txBody>
        </p:sp>
      </p:grpSp>
      <p:grpSp>
        <p:nvGrpSpPr>
          <p:cNvPr id="1004591" name="Group 47"/>
          <p:cNvGrpSpPr>
            <a:grpSpLocks/>
          </p:cNvGrpSpPr>
          <p:nvPr/>
        </p:nvGrpSpPr>
        <p:grpSpPr bwMode="auto">
          <a:xfrm>
            <a:off x="6010275" y="5511800"/>
            <a:ext cx="542925" cy="431800"/>
            <a:chOff x="2118" y="2592"/>
            <a:chExt cx="342" cy="272"/>
          </a:xfrm>
        </p:grpSpPr>
        <p:sp>
          <p:nvSpPr>
            <p:cNvPr id="1004592" name="Oval 48"/>
            <p:cNvSpPr>
              <a:spLocks noChangeArrowheads="1"/>
            </p:cNvSpPr>
            <p:nvPr/>
          </p:nvSpPr>
          <p:spPr bwMode="auto">
            <a:xfrm>
              <a:off x="2156" y="2598"/>
              <a:ext cx="266" cy="2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93" name="Text Box 49"/>
            <p:cNvSpPr txBox="1">
              <a:spLocks noChangeArrowheads="1"/>
            </p:cNvSpPr>
            <p:nvPr/>
          </p:nvSpPr>
          <p:spPr bwMode="auto">
            <a:xfrm>
              <a:off x="2118" y="2592"/>
              <a:ext cx="3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e</a:t>
              </a:r>
            </a:p>
          </p:txBody>
        </p:sp>
      </p:grpSp>
      <p:sp>
        <p:nvSpPr>
          <p:cNvPr id="1004594" name="Line 50"/>
          <p:cNvSpPr>
            <a:spLocks noChangeShapeType="1"/>
          </p:cNvSpPr>
          <p:nvPr/>
        </p:nvSpPr>
        <p:spPr bwMode="auto">
          <a:xfrm>
            <a:off x="5867400" y="5181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04595" name="Group 51"/>
          <p:cNvGrpSpPr>
            <a:grpSpLocks/>
          </p:cNvGrpSpPr>
          <p:nvPr/>
        </p:nvGrpSpPr>
        <p:grpSpPr bwMode="auto">
          <a:xfrm>
            <a:off x="6696075" y="4826000"/>
            <a:ext cx="542925" cy="431800"/>
            <a:chOff x="2118" y="2592"/>
            <a:chExt cx="342" cy="272"/>
          </a:xfrm>
        </p:grpSpPr>
        <p:sp>
          <p:nvSpPr>
            <p:cNvPr id="1004596" name="Oval 52"/>
            <p:cNvSpPr>
              <a:spLocks noChangeArrowheads="1"/>
            </p:cNvSpPr>
            <p:nvPr/>
          </p:nvSpPr>
          <p:spPr bwMode="auto">
            <a:xfrm>
              <a:off x="2156" y="2598"/>
              <a:ext cx="266" cy="2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97" name="Text Box 53"/>
            <p:cNvSpPr txBox="1">
              <a:spLocks noChangeArrowheads="1"/>
            </p:cNvSpPr>
            <p:nvPr/>
          </p:nvSpPr>
          <p:spPr bwMode="auto">
            <a:xfrm>
              <a:off x="2118" y="2592"/>
              <a:ext cx="3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f</a:t>
              </a:r>
            </a:p>
          </p:txBody>
        </p:sp>
      </p:grpSp>
      <p:sp>
        <p:nvSpPr>
          <p:cNvPr id="1004598" name="Line 54"/>
          <p:cNvSpPr>
            <a:spLocks noChangeShapeType="1"/>
          </p:cNvSpPr>
          <p:nvPr/>
        </p:nvSpPr>
        <p:spPr bwMode="auto">
          <a:xfrm>
            <a:off x="6486525" y="4419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26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Huffman Encoding</a:t>
            </a:r>
          </a:p>
        </p:txBody>
      </p:sp>
      <p:grpSp>
        <p:nvGrpSpPr>
          <p:cNvPr id="1375236" name="Group 4"/>
          <p:cNvGrpSpPr>
            <a:grpSpLocks/>
          </p:cNvGrpSpPr>
          <p:nvPr/>
        </p:nvGrpSpPr>
        <p:grpSpPr bwMode="auto">
          <a:xfrm>
            <a:off x="304800" y="1477963"/>
            <a:ext cx="8001000" cy="4891087"/>
            <a:chOff x="192" y="931"/>
            <a:chExt cx="5040" cy="3081"/>
          </a:xfrm>
        </p:grpSpPr>
        <p:sp>
          <p:nvSpPr>
            <p:cNvPr id="1375237" name="Line 5"/>
            <p:cNvSpPr>
              <a:spLocks noChangeShapeType="1"/>
            </p:cNvSpPr>
            <p:nvPr/>
          </p:nvSpPr>
          <p:spPr bwMode="auto">
            <a:xfrm>
              <a:off x="4704" y="2544"/>
              <a:ext cx="288" cy="52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238" name="Line 6"/>
            <p:cNvSpPr>
              <a:spLocks noChangeShapeType="1"/>
            </p:cNvSpPr>
            <p:nvPr/>
          </p:nvSpPr>
          <p:spPr bwMode="auto">
            <a:xfrm>
              <a:off x="2976" y="2544"/>
              <a:ext cx="336" cy="57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239" name="Text Box 7"/>
            <p:cNvSpPr txBox="1">
              <a:spLocks noChangeArrowheads="1"/>
            </p:cNvSpPr>
            <p:nvPr/>
          </p:nvSpPr>
          <p:spPr bwMode="auto">
            <a:xfrm>
              <a:off x="4048" y="3525"/>
              <a:ext cx="20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v</a:t>
              </a:r>
            </a:p>
            <a:p>
              <a:pPr algn="ctr"/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1</a:t>
              </a:r>
            </a:p>
          </p:txBody>
        </p:sp>
        <p:sp>
          <p:nvSpPr>
            <p:cNvPr id="1375240" name="Oval 8"/>
            <p:cNvSpPr>
              <a:spLocks noChangeArrowheads="1"/>
            </p:cNvSpPr>
            <p:nvPr/>
          </p:nvSpPr>
          <p:spPr bwMode="auto">
            <a:xfrm>
              <a:off x="4032" y="35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41" name="Text Box 9"/>
            <p:cNvSpPr txBox="1">
              <a:spLocks noChangeArrowheads="1"/>
            </p:cNvSpPr>
            <p:nvPr/>
          </p:nvSpPr>
          <p:spPr bwMode="auto">
            <a:xfrm>
              <a:off x="4451" y="3525"/>
              <a:ext cx="20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y</a:t>
              </a:r>
            </a:p>
            <a:p>
              <a:pPr algn="ctr"/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1</a:t>
              </a:r>
            </a:p>
          </p:txBody>
        </p:sp>
        <p:sp>
          <p:nvSpPr>
            <p:cNvPr id="1375242" name="Oval 10"/>
            <p:cNvSpPr>
              <a:spLocks noChangeArrowheads="1"/>
            </p:cNvSpPr>
            <p:nvPr/>
          </p:nvSpPr>
          <p:spPr bwMode="auto">
            <a:xfrm>
              <a:off x="4416" y="35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43" name="Text Box 11"/>
            <p:cNvSpPr txBox="1">
              <a:spLocks noChangeArrowheads="1"/>
            </p:cNvSpPr>
            <p:nvPr/>
          </p:nvSpPr>
          <p:spPr bwMode="auto">
            <a:xfrm>
              <a:off x="4902" y="3072"/>
              <a:ext cx="33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SP</a:t>
              </a:r>
            </a:p>
            <a:p>
              <a:pPr algn="ctr"/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3</a:t>
              </a:r>
            </a:p>
          </p:txBody>
        </p:sp>
        <p:sp>
          <p:nvSpPr>
            <p:cNvPr id="1375244" name="Oval 12"/>
            <p:cNvSpPr>
              <a:spLocks noChangeArrowheads="1"/>
            </p:cNvSpPr>
            <p:nvPr/>
          </p:nvSpPr>
          <p:spPr bwMode="auto">
            <a:xfrm>
              <a:off x="4944" y="306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45" name="Text Box 13"/>
            <p:cNvSpPr txBox="1">
              <a:spLocks noChangeArrowheads="1"/>
            </p:cNvSpPr>
            <p:nvPr/>
          </p:nvSpPr>
          <p:spPr bwMode="auto">
            <a:xfrm>
              <a:off x="3888" y="2411"/>
              <a:ext cx="20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r</a:t>
              </a:r>
            </a:p>
            <a:p>
              <a:pPr algn="ctr"/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5</a:t>
              </a:r>
            </a:p>
          </p:txBody>
        </p:sp>
        <p:sp>
          <p:nvSpPr>
            <p:cNvPr id="1375246" name="Oval 14"/>
            <p:cNvSpPr>
              <a:spLocks noChangeArrowheads="1"/>
            </p:cNvSpPr>
            <p:nvPr/>
          </p:nvSpPr>
          <p:spPr bwMode="auto">
            <a:xfrm>
              <a:off x="3878" y="239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47" name="Text Box 15"/>
            <p:cNvSpPr txBox="1">
              <a:spLocks noChangeArrowheads="1"/>
            </p:cNvSpPr>
            <p:nvPr/>
          </p:nvSpPr>
          <p:spPr bwMode="auto">
            <a:xfrm>
              <a:off x="3434" y="3504"/>
              <a:ext cx="20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h</a:t>
              </a:r>
            </a:p>
            <a:p>
              <a:pPr algn="ctr"/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1</a:t>
              </a:r>
            </a:p>
          </p:txBody>
        </p:sp>
        <p:sp>
          <p:nvSpPr>
            <p:cNvPr id="1375248" name="Oval 16"/>
            <p:cNvSpPr>
              <a:spLocks noChangeArrowheads="1"/>
            </p:cNvSpPr>
            <p:nvPr/>
          </p:nvSpPr>
          <p:spPr bwMode="auto">
            <a:xfrm>
              <a:off x="3408" y="35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49" name="Text Box 17"/>
            <p:cNvSpPr txBox="1">
              <a:spLocks noChangeArrowheads="1"/>
            </p:cNvSpPr>
            <p:nvPr/>
          </p:nvSpPr>
          <p:spPr bwMode="auto">
            <a:xfrm>
              <a:off x="3463" y="2400"/>
              <a:ext cx="20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e</a:t>
              </a:r>
            </a:p>
            <a:p>
              <a:pPr algn="ctr"/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5</a:t>
              </a:r>
            </a:p>
          </p:txBody>
        </p:sp>
        <p:sp>
          <p:nvSpPr>
            <p:cNvPr id="1375250" name="Oval 18"/>
            <p:cNvSpPr>
              <a:spLocks noChangeArrowheads="1"/>
            </p:cNvSpPr>
            <p:nvPr/>
          </p:nvSpPr>
          <p:spPr bwMode="auto">
            <a:xfrm>
              <a:off x="3456" y="239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51" name="Text Box 19"/>
            <p:cNvSpPr txBox="1">
              <a:spLocks noChangeArrowheads="1"/>
            </p:cNvSpPr>
            <p:nvPr/>
          </p:nvSpPr>
          <p:spPr bwMode="auto">
            <a:xfrm>
              <a:off x="3060" y="3504"/>
              <a:ext cx="205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g</a:t>
              </a:r>
            </a:p>
            <a:p>
              <a:pPr algn="ctr">
                <a:lnSpc>
                  <a:spcPct val="11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1</a:t>
              </a:r>
            </a:p>
          </p:txBody>
        </p:sp>
        <p:sp>
          <p:nvSpPr>
            <p:cNvPr id="1375252" name="Oval 20"/>
            <p:cNvSpPr>
              <a:spLocks noChangeArrowheads="1"/>
            </p:cNvSpPr>
            <p:nvPr/>
          </p:nvSpPr>
          <p:spPr bwMode="auto">
            <a:xfrm>
              <a:off x="3024" y="35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53" name="Text Box 21"/>
            <p:cNvSpPr txBox="1">
              <a:spLocks noChangeArrowheads="1"/>
            </p:cNvSpPr>
            <p:nvPr/>
          </p:nvSpPr>
          <p:spPr bwMode="auto">
            <a:xfrm>
              <a:off x="2771" y="3504"/>
              <a:ext cx="20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b</a:t>
              </a:r>
            </a:p>
            <a:p>
              <a:pPr algn="ctr"/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1</a:t>
              </a:r>
            </a:p>
          </p:txBody>
        </p:sp>
        <p:sp>
          <p:nvSpPr>
            <p:cNvPr id="1375254" name="Oval 22"/>
            <p:cNvSpPr>
              <a:spLocks noChangeArrowheads="1"/>
            </p:cNvSpPr>
            <p:nvPr/>
          </p:nvSpPr>
          <p:spPr bwMode="auto">
            <a:xfrm>
              <a:off x="2736" y="35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55" name="Text Box 23"/>
            <p:cNvSpPr txBox="1">
              <a:spLocks noChangeArrowheads="1"/>
            </p:cNvSpPr>
            <p:nvPr/>
          </p:nvSpPr>
          <p:spPr bwMode="auto">
            <a:xfrm>
              <a:off x="2256" y="3494"/>
              <a:ext cx="32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NL</a:t>
              </a:r>
            </a:p>
            <a:p>
              <a:pPr algn="ctr">
                <a:lnSpc>
                  <a:spcPct val="11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1</a:t>
              </a:r>
            </a:p>
          </p:txBody>
        </p:sp>
        <p:sp>
          <p:nvSpPr>
            <p:cNvPr id="1375256" name="Oval 24"/>
            <p:cNvSpPr>
              <a:spLocks noChangeArrowheads="1"/>
            </p:cNvSpPr>
            <p:nvPr/>
          </p:nvSpPr>
          <p:spPr bwMode="auto">
            <a:xfrm>
              <a:off x="2278" y="35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57" name="Text Box 25"/>
            <p:cNvSpPr txBox="1">
              <a:spLocks noChangeArrowheads="1"/>
            </p:cNvSpPr>
            <p:nvPr/>
          </p:nvSpPr>
          <p:spPr bwMode="auto">
            <a:xfrm>
              <a:off x="2052" y="3045"/>
              <a:ext cx="20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s</a:t>
              </a:r>
            </a:p>
            <a:p>
              <a:pPr algn="ctr"/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2</a:t>
              </a:r>
            </a:p>
          </p:txBody>
        </p:sp>
        <p:sp>
          <p:nvSpPr>
            <p:cNvPr id="1375258" name="Oval 26"/>
            <p:cNvSpPr>
              <a:spLocks noChangeArrowheads="1"/>
            </p:cNvSpPr>
            <p:nvPr/>
          </p:nvSpPr>
          <p:spPr bwMode="auto">
            <a:xfrm>
              <a:off x="2016" y="302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59" name="Text Box 27"/>
            <p:cNvSpPr txBox="1">
              <a:spLocks noChangeArrowheads="1"/>
            </p:cNvSpPr>
            <p:nvPr/>
          </p:nvSpPr>
          <p:spPr bwMode="auto">
            <a:xfrm>
              <a:off x="1649" y="3045"/>
              <a:ext cx="20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n</a:t>
              </a:r>
            </a:p>
            <a:p>
              <a:pPr algn="ctr"/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2</a:t>
              </a:r>
            </a:p>
          </p:txBody>
        </p:sp>
        <p:sp>
          <p:nvSpPr>
            <p:cNvPr id="1375260" name="Oval 28"/>
            <p:cNvSpPr>
              <a:spLocks noChangeArrowheads="1"/>
            </p:cNvSpPr>
            <p:nvPr/>
          </p:nvSpPr>
          <p:spPr bwMode="auto">
            <a:xfrm>
              <a:off x="1632" y="302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61" name="Text Box 29"/>
            <p:cNvSpPr txBox="1">
              <a:spLocks noChangeArrowheads="1"/>
            </p:cNvSpPr>
            <p:nvPr/>
          </p:nvSpPr>
          <p:spPr bwMode="auto">
            <a:xfrm>
              <a:off x="1379" y="3045"/>
              <a:ext cx="20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i</a:t>
              </a:r>
            </a:p>
            <a:p>
              <a:pPr algn="ctr"/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2</a:t>
              </a:r>
            </a:p>
          </p:txBody>
        </p:sp>
        <p:sp>
          <p:nvSpPr>
            <p:cNvPr id="1375262" name="Oval 30"/>
            <p:cNvSpPr>
              <a:spLocks noChangeArrowheads="1"/>
            </p:cNvSpPr>
            <p:nvPr/>
          </p:nvSpPr>
          <p:spPr bwMode="auto">
            <a:xfrm>
              <a:off x="1344" y="302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63" name="Text Box 31"/>
            <p:cNvSpPr txBox="1">
              <a:spLocks noChangeArrowheads="1"/>
            </p:cNvSpPr>
            <p:nvPr/>
          </p:nvSpPr>
          <p:spPr bwMode="auto">
            <a:xfrm>
              <a:off x="987" y="3092"/>
              <a:ext cx="205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d</a:t>
              </a:r>
            </a:p>
            <a:p>
              <a:pPr>
                <a:lnSpc>
                  <a:spcPct val="10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2</a:t>
              </a:r>
            </a:p>
          </p:txBody>
        </p:sp>
        <p:sp>
          <p:nvSpPr>
            <p:cNvPr id="1375264" name="Oval 32"/>
            <p:cNvSpPr>
              <a:spLocks noChangeArrowheads="1"/>
            </p:cNvSpPr>
            <p:nvPr/>
          </p:nvSpPr>
          <p:spPr bwMode="auto">
            <a:xfrm>
              <a:off x="960" y="302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65" name="Text Box 33"/>
            <p:cNvSpPr txBox="1">
              <a:spLocks noChangeArrowheads="1"/>
            </p:cNvSpPr>
            <p:nvPr/>
          </p:nvSpPr>
          <p:spPr bwMode="auto">
            <a:xfrm>
              <a:off x="672" y="2523"/>
              <a:ext cx="20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3</a:t>
              </a:r>
            </a:p>
          </p:txBody>
        </p:sp>
        <p:sp>
          <p:nvSpPr>
            <p:cNvPr id="1375266" name="Oval 34"/>
            <p:cNvSpPr>
              <a:spLocks noChangeArrowheads="1"/>
            </p:cNvSpPr>
            <p:nvPr/>
          </p:nvSpPr>
          <p:spPr bwMode="auto">
            <a:xfrm>
              <a:off x="651" y="248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5267" name="Group 35"/>
            <p:cNvGrpSpPr>
              <a:grpSpLocks/>
            </p:cNvGrpSpPr>
            <p:nvPr/>
          </p:nvGrpSpPr>
          <p:grpSpPr bwMode="auto">
            <a:xfrm>
              <a:off x="192" y="2424"/>
              <a:ext cx="240" cy="499"/>
              <a:chOff x="576" y="3432"/>
              <a:chExt cx="240" cy="499"/>
            </a:xfrm>
          </p:grpSpPr>
          <p:sp>
            <p:nvSpPr>
              <p:cNvPr id="1375268" name="Text Box 36"/>
              <p:cNvSpPr txBox="1">
                <a:spLocks noChangeArrowheads="1"/>
              </p:cNvSpPr>
              <p:nvPr/>
            </p:nvSpPr>
            <p:spPr bwMode="auto">
              <a:xfrm>
                <a:off x="611" y="3432"/>
                <a:ext cx="205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a</a:t>
                </a:r>
              </a:p>
              <a:p>
                <a:pPr>
                  <a:lnSpc>
                    <a:spcPct val="60000"/>
                  </a:lnSpc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3</a:t>
                </a:r>
              </a:p>
            </p:txBody>
          </p:sp>
          <p:sp>
            <p:nvSpPr>
              <p:cNvPr id="1375269" name="Oval 37"/>
              <p:cNvSpPr>
                <a:spLocks noChangeArrowheads="1"/>
              </p:cNvSpPr>
              <p:nvPr/>
            </p:nvSpPr>
            <p:spPr bwMode="auto">
              <a:xfrm>
                <a:off x="576" y="3504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75270" name="Line 38"/>
            <p:cNvSpPr>
              <a:spLocks noChangeShapeType="1"/>
            </p:cNvSpPr>
            <p:nvPr/>
          </p:nvSpPr>
          <p:spPr bwMode="auto">
            <a:xfrm flipV="1">
              <a:off x="4176" y="3168"/>
              <a:ext cx="144" cy="3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271" name="Oval 39"/>
            <p:cNvSpPr>
              <a:spLocks noChangeArrowheads="1"/>
            </p:cNvSpPr>
            <p:nvPr/>
          </p:nvSpPr>
          <p:spPr bwMode="auto">
            <a:xfrm>
              <a:off x="4272" y="3072"/>
              <a:ext cx="144" cy="1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72" name="Line 40"/>
            <p:cNvSpPr>
              <a:spLocks noChangeShapeType="1"/>
            </p:cNvSpPr>
            <p:nvPr/>
          </p:nvSpPr>
          <p:spPr bwMode="auto">
            <a:xfrm>
              <a:off x="4368" y="3168"/>
              <a:ext cx="144" cy="3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273" name="Line 41"/>
            <p:cNvSpPr>
              <a:spLocks noChangeShapeType="1"/>
            </p:cNvSpPr>
            <p:nvPr/>
          </p:nvSpPr>
          <p:spPr bwMode="auto">
            <a:xfrm flipV="1">
              <a:off x="3168" y="3168"/>
              <a:ext cx="144" cy="3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274" name="Oval 42"/>
            <p:cNvSpPr>
              <a:spLocks noChangeArrowheads="1"/>
            </p:cNvSpPr>
            <p:nvPr/>
          </p:nvSpPr>
          <p:spPr bwMode="auto">
            <a:xfrm>
              <a:off x="3264" y="3072"/>
              <a:ext cx="144" cy="1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75" name="Line 43"/>
            <p:cNvSpPr>
              <a:spLocks noChangeShapeType="1"/>
            </p:cNvSpPr>
            <p:nvPr/>
          </p:nvSpPr>
          <p:spPr bwMode="auto">
            <a:xfrm>
              <a:off x="3360" y="3168"/>
              <a:ext cx="144" cy="3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276" name="Line 44"/>
            <p:cNvSpPr>
              <a:spLocks noChangeShapeType="1"/>
            </p:cNvSpPr>
            <p:nvPr/>
          </p:nvSpPr>
          <p:spPr bwMode="auto">
            <a:xfrm flipV="1">
              <a:off x="2448" y="3168"/>
              <a:ext cx="144" cy="3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277" name="Oval 45"/>
            <p:cNvSpPr>
              <a:spLocks noChangeArrowheads="1"/>
            </p:cNvSpPr>
            <p:nvPr/>
          </p:nvSpPr>
          <p:spPr bwMode="auto">
            <a:xfrm>
              <a:off x="2544" y="3072"/>
              <a:ext cx="144" cy="1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78" name="Line 46"/>
            <p:cNvSpPr>
              <a:spLocks noChangeShapeType="1"/>
            </p:cNvSpPr>
            <p:nvPr/>
          </p:nvSpPr>
          <p:spPr bwMode="auto">
            <a:xfrm>
              <a:off x="2640" y="3168"/>
              <a:ext cx="144" cy="3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279" name="Line 47"/>
            <p:cNvSpPr>
              <a:spLocks noChangeShapeType="1"/>
            </p:cNvSpPr>
            <p:nvPr/>
          </p:nvSpPr>
          <p:spPr bwMode="auto">
            <a:xfrm flipV="1">
              <a:off x="2592" y="2544"/>
              <a:ext cx="336" cy="57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280" name="Oval 48"/>
            <p:cNvSpPr>
              <a:spLocks noChangeArrowheads="1"/>
            </p:cNvSpPr>
            <p:nvPr/>
          </p:nvSpPr>
          <p:spPr bwMode="auto">
            <a:xfrm>
              <a:off x="2880" y="2448"/>
              <a:ext cx="144" cy="1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81" name="Line 49"/>
            <p:cNvSpPr>
              <a:spLocks noChangeShapeType="1"/>
            </p:cNvSpPr>
            <p:nvPr/>
          </p:nvSpPr>
          <p:spPr bwMode="auto">
            <a:xfrm>
              <a:off x="3312" y="2016"/>
              <a:ext cx="240" cy="38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282" name="Line 50"/>
            <p:cNvSpPr>
              <a:spLocks noChangeShapeType="1"/>
            </p:cNvSpPr>
            <p:nvPr/>
          </p:nvSpPr>
          <p:spPr bwMode="auto">
            <a:xfrm flipV="1">
              <a:off x="2976" y="2016"/>
              <a:ext cx="288" cy="43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283" name="Oval 51"/>
            <p:cNvSpPr>
              <a:spLocks noChangeArrowheads="1"/>
            </p:cNvSpPr>
            <p:nvPr/>
          </p:nvSpPr>
          <p:spPr bwMode="auto">
            <a:xfrm>
              <a:off x="3216" y="1920"/>
              <a:ext cx="144" cy="1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84" name="Line 52"/>
            <p:cNvSpPr>
              <a:spLocks noChangeShapeType="1"/>
            </p:cNvSpPr>
            <p:nvPr/>
          </p:nvSpPr>
          <p:spPr bwMode="auto">
            <a:xfrm flipV="1">
              <a:off x="4320" y="2544"/>
              <a:ext cx="336" cy="57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285" name="Oval 53"/>
            <p:cNvSpPr>
              <a:spLocks noChangeArrowheads="1"/>
            </p:cNvSpPr>
            <p:nvPr/>
          </p:nvSpPr>
          <p:spPr bwMode="auto">
            <a:xfrm>
              <a:off x="4608" y="2448"/>
              <a:ext cx="144" cy="1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86" name="Line 54"/>
            <p:cNvSpPr>
              <a:spLocks noChangeShapeType="1"/>
            </p:cNvSpPr>
            <p:nvPr/>
          </p:nvSpPr>
          <p:spPr bwMode="auto">
            <a:xfrm>
              <a:off x="4368" y="2016"/>
              <a:ext cx="288" cy="48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287" name="Line 55"/>
            <p:cNvSpPr>
              <a:spLocks noChangeShapeType="1"/>
            </p:cNvSpPr>
            <p:nvPr/>
          </p:nvSpPr>
          <p:spPr bwMode="auto">
            <a:xfrm flipV="1">
              <a:off x="4032" y="2016"/>
              <a:ext cx="288" cy="38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288" name="Oval 56"/>
            <p:cNvSpPr>
              <a:spLocks noChangeArrowheads="1"/>
            </p:cNvSpPr>
            <p:nvPr/>
          </p:nvSpPr>
          <p:spPr bwMode="auto">
            <a:xfrm>
              <a:off x="4272" y="1920"/>
              <a:ext cx="144" cy="1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89" name="Line 57"/>
            <p:cNvSpPr>
              <a:spLocks noChangeShapeType="1"/>
            </p:cNvSpPr>
            <p:nvPr/>
          </p:nvSpPr>
          <p:spPr bwMode="auto">
            <a:xfrm>
              <a:off x="3840" y="1680"/>
              <a:ext cx="480" cy="2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290" name="Line 58"/>
            <p:cNvSpPr>
              <a:spLocks noChangeShapeType="1"/>
            </p:cNvSpPr>
            <p:nvPr/>
          </p:nvSpPr>
          <p:spPr bwMode="auto">
            <a:xfrm flipV="1">
              <a:off x="3312" y="1680"/>
              <a:ext cx="480" cy="2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291" name="Oval 59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92" name="Line 60"/>
            <p:cNvSpPr>
              <a:spLocks noChangeShapeType="1"/>
            </p:cNvSpPr>
            <p:nvPr/>
          </p:nvSpPr>
          <p:spPr bwMode="auto">
            <a:xfrm flipV="1">
              <a:off x="1776" y="2688"/>
              <a:ext cx="144" cy="3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293" name="Oval 61"/>
            <p:cNvSpPr>
              <a:spLocks noChangeArrowheads="1"/>
            </p:cNvSpPr>
            <p:nvPr/>
          </p:nvSpPr>
          <p:spPr bwMode="auto">
            <a:xfrm>
              <a:off x="1872" y="2592"/>
              <a:ext cx="144" cy="1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94" name="Line 62"/>
            <p:cNvSpPr>
              <a:spLocks noChangeShapeType="1"/>
            </p:cNvSpPr>
            <p:nvPr/>
          </p:nvSpPr>
          <p:spPr bwMode="auto">
            <a:xfrm>
              <a:off x="1968" y="2688"/>
              <a:ext cx="144" cy="3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295" name="Line 63"/>
            <p:cNvSpPr>
              <a:spLocks noChangeShapeType="1"/>
            </p:cNvSpPr>
            <p:nvPr/>
          </p:nvSpPr>
          <p:spPr bwMode="auto">
            <a:xfrm flipV="1">
              <a:off x="1104" y="2688"/>
              <a:ext cx="144" cy="3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296" name="Oval 64"/>
            <p:cNvSpPr>
              <a:spLocks noChangeArrowheads="1"/>
            </p:cNvSpPr>
            <p:nvPr/>
          </p:nvSpPr>
          <p:spPr bwMode="auto">
            <a:xfrm>
              <a:off x="1200" y="2592"/>
              <a:ext cx="144" cy="1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297" name="Line 65"/>
            <p:cNvSpPr>
              <a:spLocks noChangeShapeType="1"/>
            </p:cNvSpPr>
            <p:nvPr/>
          </p:nvSpPr>
          <p:spPr bwMode="auto">
            <a:xfrm>
              <a:off x="1296" y="2688"/>
              <a:ext cx="144" cy="3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298" name="Line 66"/>
            <p:cNvSpPr>
              <a:spLocks noChangeShapeType="1"/>
            </p:cNvSpPr>
            <p:nvPr/>
          </p:nvSpPr>
          <p:spPr bwMode="auto">
            <a:xfrm flipV="1">
              <a:off x="336" y="2160"/>
              <a:ext cx="192" cy="3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299" name="Oval 67"/>
            <p:cNvSpPr>
              <a:spLocks noChangeArrowheads="1"/>
            </p:cNvSpPr>
            <p:nvPr/>
          </p:nvSpPr>
          <p:spPr bwMode="auto">
            <a:xfrm>
              <a:off x="480" y="2064"/>
              <a:ext cx="144" cy="1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300" name="Line 68"/>
            <p:cNvSpPr>
              <a:spLocks noChangeShapeType="1"/>
            </p:cNvSpPr>
            <p:nvPr/>
          </p:nvSpPr>
          <p:spPr bwMode="auto">
            <a:xfrm>
              <a:off x="576" y="2160"/>
              <a:ext cx="192" cy="3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301" name="Line 69"/>
            <p:cNvSpPr>
              <a:spLocks noChangeShapeType="1"/>
            </p:cNvSpPr>
            <p:nvPr/>
          </p:nvSpPr>
          <p:spPr bwMode="auto">
            <a:xfrm flipV="1">
              <a:off x="1248" y="2160"/>
              <a:ext cx="336" cy="48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302" name="Oval 70"/>
            <p:cNvSpPr>
              <a:spLocks noChangeArrowheads="1"/>
            </p:cNvSpPr>
            <p:nvPr/>
          </p:nvSpPr>
          <p:spPr bwMode="auto">
            <a:xfrm>
              <a:off x="1536" y="2064"/>
              <a:ext cx="144" cy="1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303" name="Line 71"/>
            <p:cNvSpPr>
              <a:spLocks noChangeShapeType="1"/>
            </p:cNvSpPr>
            <p:nvPr/>
          </p:nvSpPr>
          <p:spPr bwMode="auto">
            <a:xfrm>
              <a:off x="1632" y="2160"/>
              <a:ext cx="288" cy="43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304" name="Line 72"/>
            <p:cNvSpPr>
              <a:spLocks noChangeShapeType="1"/>
            </p:cNvSpPr>
            <p:nvPr/>
          </p:nvSpPr>
          <p:spPr bwMode="auto">
            <a:xfrm flipV="1">
              <a:off x="576" y="1680"/>
              <a:ext cx="480" cy="43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305" name="Oval 73"/>
            <p:cNvSpPr>
              <a:spLocks noChangeArrowheads="1"/>
            </p:cNvSpPr>
            <p:nvPr/>
          </p:nvSpPr>
          <p:spPr bwMode="auto">
            <a:xfrm>
              <a:off x="1008" y="1584"/>
              <a:ext cx="144" cy="1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306" name="Line 74"/>
            <p:cNvSpPr>
              <a:spLocks noChangeShapeType="1"/>
            </p:cNvSpPr>
            <p:nvPr/>
          </p:nvSpPr>
          <p:spPr bwMode="auto">
            <a:xfrm>
              <a:off x="1104" y="1680"/>
              <a:ext cx="480" cy="43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307" name="Line 75"/>
            <p:cNvSpPr>
              <a:spLocks noChangeShapeType="1"/>
            </p:cNvSpPr>
            <p:nvPr/>
          </p:nvSpPr>
          <p:spPr bwMode="auto">
            <a:xfrm flipV="1">
              <a:off x="1104" y="1056"/>
              <a:ext cx="1392" cy="57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308" name="Oval 76"/>
            <p:cNvSpPr>
              <a:spLocks noChangeArrowheads="1"/>
            </p:cNvSpPr>
            <p:nvPr/>
          </p:nvSpPr>
          <p:spPr bwMode="auto">
            <a:xfrm>
              <a:off x="2448" y="960"/>
              <a:ext cx="144" cy="1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309" name="Line 77"/>
            <p:cNvSpPr>
              <a:spLocks noChangeShapeType="1"/>
            </p:cNvSpPr>
            <p:nvPr/>
          </p:nvSpPr>
          <p:spPr bwMode="auto">
            <a:xfrm>
              <a:off x="2544" y="1056"/>
              <a:ext cx="1248" cy="57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310" name="Text Box 78"/>
            <p:cNvSpPr txBox="1">
              <a:spLocks noChangeArrowheads="1"/>
            </p:cNvSpPr>
            <p:nvPr/>
          </p:nvSpPr>
          <p:spPr bwMode="auto">
            <a:xfrm>
              <a:off x="2627" y="3072"/>
              <a:ext cx="2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2</a:t>
              </a:r>
            </a:p>
          </p:txBody>
        </p:sp>
        <p:sp>
          <p:nvSpPr>
            <p:cNvPr id="1375311" name="Text Box 79"/>
            <p:cNvSpPr txBox="1">
              <a:spLocks noChangeArrowheads="1"/>
            </p:cNvSpPr>
            <p:nvPr/>
          </p:nvSpPr>
          <p:spPr bwMode="auto">
            <a:xfrm>
              <a:off x="3360" y="3072"/>
              <a:ext cx="2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2</a:t>
              </a:r>
            </a:p>
          </p:txBody>
        </p:sp>
        <p:sp>
          <p:nvSpPr>
            <p:cNvPr id="1375312" name="Text Box 80"/>
            <p:cNvSpPr txBox="1">
              <a:spLocks noChangeArrowheads="1"/>
            </p:cNvSpPr>
            <p:nvPr/>
          </p:nvSpPr>
          <p:spPr bwMode="auto">
            <a:xfrm>
              <a:off x="4355" y="3072"/>
              <a:ext cx="3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2</a:t>
              </a:r>
            </a:p>
          </p:txBody>
        </p:sp>
        <p:sp>
          <p:nvSpPr>
            <p:cNvPr id="1375313" name="Text Box 81"/>
            <p:cNvSpPr txBox="1">
              <a:spLocks noChangeArrowheads="1"/>
            </p:cNvSpPr>
            <p:nvPr/>
          </p:nvSpPr>
          <p:spPr bwMode="auto">
            <a:xfrm>
              <a:off x="4704" y="2448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5</a:t>
              </a:r>
            </a:p>
          </p:txBody>
        </p:sp>
        <p:sp>
          <p:nvSpPr>
            <p:cNvPr id="1375314" name="Text Box 82"/>
            <p:cNvSpPr txBox="1">
              <a:spLocks noChangeArrowheads="1"/>
            </p:cNvSpPr>
            <p:nvPr/>
          </p:nvSpPr>
          <p:spPr bwMode="auto">
            <a:xfrm>
              <a:off x="2976" y="2448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4</a:t>
              </a:r>
            </a:p>
          </p:txBody>
        </p:sp>
        <p:sp>
          <p:nvSpPr>
            <p:cNvPr id="1375315" name="Text Box 83"/>
            <p:cNvSpPr txBox="1">
              <a:spLocks noChangeArrowheads="1"/>
            </p:cNvSpPr>
            <p:nvPr/>
          </p:nvSpPr>
          <p:spPr bwMode="auto">
            <a:xfrm>
              <a:off x="1968" y="2611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4</a:t>
              </a:r>
            </a:p>
          </p:txBody>
        </p:sp>
        <p:sp>
          <p:nvSpPr>
            <p:cNvPr id="1375316" name="Text Box 84"/>
            <p:cNvSpPr txBox="1">
              <a:spLocks noChangeArrowheads="1"/>
            </p:cNvSpPr>
            <p:nvPr/>
          </p:nvSpPr>
          <p:spPr bwMode="auto">
            <a:xfrm>
              <a:off x="1296" y="2611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4</a:t>
              </a:r>
            </a:p>
          </p:txBody>
        </p:sp>
        <p:sp>
          <p:nvSpPr>
            <p:cNvPr id="1375317" name="Text Box 85"/>
            <p:cNvSpPr txBox="1">
              <a:spLocks noChangeArrowheads="1"/>
            </p:cNvSpPr>
            <p:nvPr/>
          </p:nvSpPr>
          <p:spPr bwMode="auto">
            <a:xfrm>
              <a:off x="1632" y="2064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8</a:t>
              </a:r>
            </a:p>
          </p:txBody>
        </p:sp>
        <p:sp>
          <p:nvSpPr>
            <p:cNvPr id="1375318" name="Text Box 86"/>
            <p:cNvSpPr txBox="1">
              <a:spLocks noChangeArrowheads="1"/>
            </p:cNvSpPr>
            <p:nvPr/>
          </p:nvSpPr>
          <p:spPr bwMode="auto">
            <a:xfrm>
              <a:off x="576" y="2083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6</a:t>
              </a:r>
            </a:p>
          </p:txBody>
        </p:sp>
        <p:sp>
          <p:nvSpPr>
            <p:cNvPr id="1375319" name="Text Box 87"/>
            <p:cNvSpPr txBox="1">
              <a:spLocks noChangeArrowheads="1"/>
            </p:cNvSpPr>
            <p:nvPr/>
          </p:nvSpPr>
          <p:spPr bwMode="auto">
            <a:xfrm>
              <a:off x="1152" y="1603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14</a:t>
              </a:r>
            </a:p>
          </p:txBody>
        </p:sp>
        <p:sp>
          <p:nvSpPr>
            <p:cNvPr id="1375320" name="Text Box 88"/>
            <p:cNvSpPr txBox="1">
              <a:spLocks noChangeArrowheads="1"/>
            </p:cNvSpPr>
            <p:nvPr/>
          </p:nvSpPr>
          <p:spPr bwMode="auto">
            <a:xfrm>
              <a:off x="3312" y="1939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9</a:t>
              </a:r>
            </a:p>
          </p:txBody>
        </p:sp>
        <p:sp>
          <p:nvSpPr>
            <p:cNvPr id="1375321" name="Text Box 89"/>
            <p:cNvSpPr txBox="1">
              <a:spLocks noChangeArrowheads="1"/>
            </p:cNvSpPr>
            <p:nvPr/>
          </p:nvSpPr>
          <p:spPr bwMode="auto">
            <a:xfrm>
              <a:off x="3840" y="1555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19</a:t>
              </a:r>
            </a:p>
          </p:txBody>
        </p:sp>
        <p:sp>
          <p:nvSpPr>
            <p:cNvPr id="1375322" name="Text Box 90"/>
            <p:cNvSpPr txBox="1">
              <a:spLocks noChangeArrowheads="1"/>
            </p:cNvSpPr>
            <p:nvPr/>
          </p:nvSpPr>
          <p:spPr bwMode="auto">
            <a:xfrm>
              <a:off x="4368" y="1920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10</a:t>
              </a:r>
            </a:p>
          </p:txBody>
        </p:sp>
        <p:sp>
          <p:nvSpPr>
            <p:cNvPr id="1375323" name="Text Box 91"/>
            <p:cNvSpPr txBox="1">
              <a:spLocks noChangeArrowheads="1"/>
            </p:cNvSpPr>
            <p:nvPr/>
          </p:nvSpPr>
          <p:spPr bwMode="auto">
            <a:xfrm>
              <a:off x="2592" y="931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33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087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05775" y="6261100"/>
            <a:ext cx="581025" cy="457200"/>
          </a:xfrm>
        </p:spPr>
        <p:txBody>
          <a:bodyPr/>
          <a:lstStyle/>
          <a:p>
            <a:fld id="{CE6542FA-F3AE-4743-96F5-8E76A03A401F}" type="slidenum">
              <a:rPr lang="en-US"/>
              <a:pPr/>
              <a:t>41</a:t>
            </a:fld>
            <a:endParaRPr lang="en-US"/>
          </a:p>
        </p:txBody>
      </p:sp>
      <p:sp>
        <p:nvSpPr>
          <p:cNvPr id="135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Huffman Encoding</a:t>
            </a:r>
          </a:p>
        </p:txBody>
      </p:sp>
      <p:sp>
        <p:nvSpPr>
          <p:cNvPr id="13516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0"/>
            <a:ext cx="8226425" cy="4724400"/>
          </a:xfrm>
        </p:spPr>
        <p:txBody>
          <a:bodyPr/>
          <a:lstStyle/>
          <a:p>
            <a:r>
              <a:rPr lang="en-US" sz="2800">
                <a:cs typeface="Times New Roman" pitchFamily="18" charset="0"/>
              </a:rPr>
              <a:t>Start at the root. Assign 0 to left branch and 1 to the right branch.</a:t>
            </a:r>
          </a:p>
          <a:p>
            <a:r>
              <a:rPr lang="en-US" sz="2800">
                <a:cs typeface="Times New Roman" pitchFamily="18" charset="0"/>
              </a:rPr>
              <a:t>Repeat the process down the left and right subtrees.</a:t>
            </a:r>
          </a:p>
          <a:p>
            <a:r>
              <a:rPr lang="en-US" sz="2800">
                <a:cs typeface="Times New Roman" pitchFamily="18" charset="0"/>
              </a:rPr>
              <a:t>To get the code for a character, traverse the tree from the root to the character leaf node and read off the 0 and 1 along the path.</a:t>
            </a:r>
          </a:p>
          <a:p>
            <a:endParaRPr lang="en-US" sz="280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83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05775" y="6261100"/>
            <a:ext cx="581025" cy="457200"/>
          </a:xfrm>
        </p:spPr>
        <p:txBody>
          <a:bodyPr/>
          <a:lstStyle/>
          <a:p>
            <a:fld id="{D3B85A56-8753-48CF-ACBB-600E1BC3BA76}" type="slidenum">
              <a:rPr lang="en-US"/>
              <a:pPr/>
              <a:t>42</a:t>
            </a:fld>
            <a:endParaRPr lang="en-US"/>
          </a:p>
        </p:txBody>
      </p:sp>
      <p:sp>
        <p:nvSpPr>
          <p:cNvPr id="1122306" name="Line 2"/>
          <p:cNvSpPr>
            <a:spLocks noChangeShapeType="1"/>
          </p:cNvSpPr>
          <p:nvPr/>
        </p:nvSpPr>
        <p:spPr bwMode="auto">
          <a:xfrm>
            <a:off x="7467600" y="4038600"/>
            <a:ext cx="457200" cy="838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07" name="Line 3"/>
          <p:cNvSpPr>
            <a:spLocks noChangeShapeType="1"/>
          </p:cNvSpPr>
          <p:nvPr/>
        </p:nvSpPr>
        <p:spPr bwMode="auto">
          <a:xfrm>
            <a:off x="4724400" y="4038600"/>
            <a:ext cx="5334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0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Huffman Encoding</a:t>
            </a:r>
          </a:p>
        </p:txBody>
      </p:sp>
      <p:sp>
        <p:nvSpPr>
          <p:cNvPr id="1122310" name="Text Box 6"/>
          <p:cNvSpPr txBox="1">
            <a:spLocks noChangeArrowheads="1"/>
          </p:cNvSpPr>
          <p:nvPr/>
        </p:nvSpPr>
        <p:spPr bwMode="auto">
          <a:xfrm>
            <a:off x="6426200" y="5595938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v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2311" name="Oval 7"/>
          <p:cNvSpPr>
            <a:spLocks noChangeArrowheads="1"/>
          </p:cNvSpPr>
          <p:nvPr/>
        </p:nvSpPr>
        <p:spPr bwMode="auto">
          <a:xfrm>
            <a:off x="64008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2" name="Text Box 8"/>
          <p:cNvSpPr txBox="1">
            <a:spLocks noChangeArrowheads="1"/>
          </p:cNvSpPr>
          <p:nvPr/>
        </p:nvSpPr>
        <p:spPr bwMode="auto">
          <a:xfrm>
            <a:off x="7065963" y="5595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y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2313" name="Oval 9"/>
          <p:cNvSpPr>
            <a:spLocks noChangeArrowheads="1"/>
          </p:cNvSpPr>
          <p:nvPr/>
        </p:nvSpPr>
        <p:spPr bwMode="auto">
          <a:xfrm>
            <a:off x="70104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4" name="Text Box 10"/>
          <p:cNvSpPr txBox="1">
            <a:spLocks noChangeArrowheads="1"/>
          </p:cNvSpPr>
          <p:nvPr/>
        </p:nvSpPr>
        <p:spPr bwMode="auto">
          <a:xfrm>
            <a:off x="7781925" y="4876800"/>
            <a:ext cx="523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SP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122315" name="Oval 11"/>
          <p:cNvSpPr>
            <a:spLocks noChangeArrowheads="1"/>
          </p:cNvSpPr>
          <p:nvPr/>
        </p:nvSpPr>
        <p:spPr bwMode="auto">
          <a:xfrm>
            <a:off x="7848600" y="48609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6" name="Text Box 12"/>
          <p:cNvSpPr txBox="1">
            <a:spLocks noChangeArrowheads="1"/>
          </p:cNvSpPr>
          <p:nvPr/>
        </p:nvSpPr>
        <p:spPr bwMode="auto">
          <a:xfrm>
            <a:off x="6172200" y="3827463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r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122317" name="Oval 13"/>
          <p:cNvSpPr>
            <a:spLocks noChangeArrowheads="1"/>
          </p:cNvSpPr>
          <p:nvPr/>
        </p:nvSpPr>
        <p:spPr bwMode="auto">
          <a:xfrm>
            <a:off x="6156325" y="3794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8" name="Text Box 14"/>
          <p:cNvSpPr txBox="1">
            <a:spLocks noChangeArrowheads="1"/>
          </p:cNvSpPr>
          <p:nvPr/>
        </p:nvSpPr>
        <p:spPr bwMode="auto">
          <a:xfrm>
            <a:off x="5451475" y="5562600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h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2319" name="Oval 15"/>
          <p:cNvSpPr>
            <a:spLocks noChangeArrowheads="1"/>
          </p:cNvSpPr>
          <p:nvPr/>
        </p:nvSpPr>
        <p:spPr bwMode="auto">
          <a:xfrm>
            <a:off x="54102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20" name="Text Box 16"/>
          <p:cNvSpPr txBox="1">
            <a:spLocks noChangeArrowheads="1"/>
          </p:cNvSpPr>
          <p:nvPr/>
        </p:nvSpPr>
        <p:spPr bwMode="auto">
          <a:xfrm>
            <a:off x="5497513" y="3810000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e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122321" name="Oval 17"/>
          <p:cNvSpPr>
            <a:spLocks noChangeArrowheads="1"/>
          </p:cNvSpPr>
          <p:nvPr/>
        </p:nvSpPr>
        <p:spPr bwMode="auto">
          <a:xfrm>
            <a:off x="5486400" y="3794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22" name="Text Box 18"/>
          <p:cNvSpPr txBox="1">
            <a:spLocks noChangeArrowheads="1"/>
          </p:cNvSpPr>
          <p:nvPr/>
        </p:nvSpPr>
        <p:spPr bwMode="auto">
          <a:xfrm>
            <a:off x="4857750" y="5562600"/>
            <a:ext cx="325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g</a:t>
            </a:r>
          </a:p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2323" name="Oval 19"/>
          <p:cNvSpPr>
            <a:spLocks noChangeArrowheads="1"/>
          </p:cNvSpPr>
          <p:nvPr/>
        </p:nvSpPr>
        <p:spPr bwMode="auto">
          <a:xfrm>
            <a:off x="48006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24" name="Text Box 20"/>
          <p:cNvSpPr txBox="1">
            <a:spLocks noChangeArrowheads="1"/>
          </p:cNvSpPr>
          <p:nvPr/>
        </p:nvSpPr>
        <p:spPr bwMode="auto">
          <a:xfrm>
            <a:off x="4398963" y="5562600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b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2325" name="Oval 21"/>
          <p:cNvSpPr>
            <a:spLocks noChangeArrowheads="1"/>
          </p:cNvSpPr>
          <p:nvPr/>
        </p:nvSpPr>
        <p:spPr bwMode="auto">
          <a:xfrm>
            <a:off x="43434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26" name="Text Box 22"/>
          <p:cNvSpPr txBox="1">
            <a:spLocks noChangeArrowheads="1"/>
          </p:cNvSpPr>
          <p:nvPr/>
        </p:nvSpPr>
        <p:spPr bwMode="auto">
          <a:xfrm>
            <a:off x="3581400" y="5546725"/>
            <a:ext cx="509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NL</a:t>
            </a:r>
          </a:p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2327" name="Oval 23"/>
          <p:cNvSpPr>
            <a:spLocks noChangeArrowheads="1"/>
          </p:cNvSpPr>
          <p:nvPr/>
        </p:nvSpPr>
        <p:spPr bwMode="auto">
          <a:xfrm>
            <a:off x="3616325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28" name="Text Box 24"/>
          <p:cNvSpPr txBox="1">
            <a:spLocks noChangeArrowheads="1"/>
          </p:cNvSpPr>
          <p:nvPr/>
        </p:nvSpPr>
        <p:spPr bwMode="auto">
          <a:xfrm>
            <a:off x="3257550" y="4833938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s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2329" name="Oval 25"/>
          <p:cNvSpPr>
            <a:spLocks noChangeArrowheads="1"/>
          </p:cNvSpPr>
          <p:nvPr/>
        </p:nvSpPr>
        <p:spPr bwMode="auto">
          <a:xfrm>
            <a:off x="32004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30" name="Text Box 26"/>
          <p:cNvSpPr txBox="1">
            <a:spLocks noChangeArrowheads="1"/>
          </p:cNvSpPr>
          <p:nvPr/>
        </p:nvSpPr>
        <p:spPr bwMode="auto">
          <a:xfrm>
            <a:off x="2617788" y="4833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n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2331" name="Oval 27"/>
          <p:cNvSpPr>
            <a:spLocks noChangeArrowheads="1"/>
          </p:cNvSpPr>
          <p:nvPr/>
        </p:nvSpPr>
        <p:spPr bwMode="auto">
          <a:xfrm>
            <a:off x="25908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32" name="Text Box 28"/>
          <p:cNvSpPr txBox="1">
            <a:spLocks noChangeArrowheads="1"/>
          </p:cNvSpPr>
          <p:nvPr/>
        </p:nvSpPr>
        <p:spPr bwMode="auto">
          <a:xfrm>
            <a:off x="2189163" y="4833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i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2333" name="Oval 29"/>
          <p:cNvSpPr>
            <a:spLocks noChangeArrowheads="1"/>
          </p:cNvSpPr>
          <p:nvPr/>
        </p:nvSpPr>
        <p:spPr bwMode="auto">
          <a:xfrm>
            <a:off x="21336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34" name="Text Box 30"/>
          <p:cNvSpPr txBox="1">
            <a:spLocks noChangeArrowheads="1"/>
          </p:cNvSpPr>
          <p:nvPr/>
        </p:nvSpPr>
        <p:spPr bwMode="auto">
          <a:xfrm>
            <a:off x="1566863" y="4908550"/>
            <a:ext cx="3254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d</a:t>
            </a:r>
          </a:p>
          <a:p>
            <a:pPr>
              <a:lnSpc>
                <a:spcPct val="10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2335" name="Oval 31"/>
          <p:cNvSpPr>
            <a:spLocks noChangeArrowheads="1"/>
          </p:cNvSpPr>
          <p:nvPr/>
        </p:nvSpPr>
        <p:spPr bwMode="auto">
          <a:xfrm>
            <a:off x="15240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36" name="Text Box 32"/>
          <p:cNvSpPr txBox="1">
            <a:spLocks noChangeArrowheads="1"/>
          </p:cNvSpPr>
          <p:nvPr/>
        </p:nvSpPr>
        <p:spPr bwMode="auto">
          <a:xfrm>
            <a:off x="1066800" y="4005263"/>
            <a:ext cx="325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t</a:t>
            </a:r>
          </a:p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122337" name="Oval 33"/>
          <p:cNvSpPr>
            <a:spLocks noChangeArrowheads="1"/>
          </p:cNvSpPr>
          <p:nvPr/>
        </p:nvSpPr>
        <p:spPr bwMode="auto">
          <a:xfrm>
            <a:off x="1033463" y="39465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2338" name="Group 34"/>
          <p:cNvGrpSpPr>
            <a:grpSpLocks/>
          </p:cNvGrpSpPr>
          <p:nvPr/>
        </p:nvGrpSpPr>
        <p:grpSpPr bwMode="auto">
          <a:xfrm>
            <a:off x="304800" y="3848100"/>
            <a:ext cx="381000" cy="792163"/>
            <a:chOff x="576" y="3432"/>
            <a:chExt cx="240" cy="499"/>
          </a:xfrm>
        </p:grpSpPr>
        <p:sp>
          <p:nvSpPr>
            <p:cNvPr id="1122339" name="Text Box 35"/>
            <p:cNvSpPr txBox="1">
              <a:spLocks noChangeArrowheads="1"/>
            </p:cNvSpPr>
            <p:nvPr/>
          </p:nvSpPr>
          <p:spPr bwMode="auto">
            <a:xfrm>
              <a:off x="611" y="3432"/>
              <a:ext cx="205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a</a:t>
              </a:r>
            </a:p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3</a:t>
              </a:r>
            </a:p>
          </p:txBody>
        </p:sp>
        <p:sp>
          <p:nvSpPr>
            <p:cNvPr id="1122340" name="Oval 36"/>
            <p:cNvSpPr>
              <a:spLocks noChangeArrowheads="1"/>
            </p:cNvSpPr>
            <p:nvPr/>
          </p:nvSpPr>
          <p:spPr bwMode="auto">
            <a:xfrm>
              <a:off x="576" y="35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2341" name="Line 37"/>
          <p:cNvSpPr>
            <a:spLocks noChangeShapeType="1"/>
          </p:cNvSpPr>
          <p:nvPr/>
        </p:nvSpPr>
        <p:spPr bwMode="auto">
          <a:xfrm flipV="1">
            <a:off x="66294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42" name="Oval 38"/>
          <p:cNvSpPr>
            <a:spLocks noChangeArrowheads="1"/>
          </p:cNvSpPr>
          <p:nvPr/>
        </p:nvSpPr>
        <p:spPr bwMode="auto">
          <a:xfrm>
            <a:off x="67818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43" name="Line 39"/>
          <p:cNvSpPr>
            <a:spLocks noChangeShapeType="1"/>
          </p:cNvSpPr>
          <p:nvPr/>
        </p:nvSpPr>
        <p:spPr bwMode="auto">
          <a:xfrm>
            <a:off x="6934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44" name="Line 40"/>
          <p:cNvSpPr>
            <a:spLocks noChangeShapeType="1"/>
          </p:cNvSpPr>
          <p:nvPr/>
        </p:nvSpPr>
        <p:spPr bwMode="auto">
          <a:xfrm flipV="1">
            <a:off x="5029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45" name="Oval 41"/>
          <p:cNvSpPr>
            <a:spLocks noChangeArrowheads="1"/>
          </p:cNvSpPr>
          <p:nvPr/>
        </p:nvSpPr>
        <p:spPr bwMode="auto">
          <a:xfrm>
            <a:off x="5181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46" name="Line 42"/>
          <p:cNvSpPr>
            <a:spLocks noChangeShapeType="1"/>
          </p:cNvSpPr>
          <p:nvPr/>
        </p:nvSpPr>
        <p:spPr bwMode="auto">
          <a:xfrm>
            <a:off x="53340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47" name="Line 43"/>
          <p:cNvSpPr>
            <a:spLocks noChangeShapeType="1"/>
          </p:cNvSpPr>
          <p:nvPr/>
        </p:nvSpPr>
        <p:spPr bwMode="auto">
          <a:xfrm flipV="1">
            <a:off x="3886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48" name="Oval 44"/>
          <p:cNvSpPr>
            <a:spLocks noChangeArrowheads="1"/>
          </p:cNvSpPr>
          <p:nvPr/>
        </p:nvSpPr>
        <p:spPr bwMode="auto">
          <a:xfrm>
            <a:off x="4038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49" name="Line 45"/>
          <p:cNvSpPr>
            <a:spLocks noChangeShapeType="1"/>
          </p:cNvSpPr>
          <p:nvPr/>
        </p:nvSpPr>
        <p:spPr bwMode="auto">
          <a:xfrm>
            <a:off x="41910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50" name="Line 46"/>
          <p:cNvSpPr>
            <a:spLocks noChangeShapeType="1"/>
          </p:cNvSpPr>
          <p:nvPr/>
        </p:nvSpPr>
        <p:spPr bwMode="auto">
          <a:xfrm flipV="1">
            <a:off x="4114800" y="4038600"/>
            <a:ext cx="5334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51" name="Oval 47"/>
          <p:cNvSpPr>
            <a:spLocks noChangeArrowheads="1"/>
          </p:cNvSpPr>
          <p:nvPr/>
        </p:nvSpPr>
        <p:spPr bwMode="auto">
          <a:xfrm>
            <a:off x="4572000" y="3886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52" name="Line 48"/>
          <p:cNvSpPr>
            <a:spLocks noChangeShapeType="1"/>
          </p:cNvSpPr>
          <p:nvPr/>
        </p:nvSpPr>
        <p:spPr bwMode="auto">
          <a:xfrm>
            <a:off x="5257800" y="3200400"/>
            <a:ext cx="38100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53" name="Line 49"/>
          <p:cNvSpPr>
            <a:spLocks noChangeShapeType="1"/>
          </p:cNvSpPr>
          <p:nvPr/>
        </p:nvSpPr>
        <p:spPr bwMode="auto">
          <a:xfrm flipV="1">
            <a:off x="4724400" y="3200400"/>
            <a:ext cx="4572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54" name="Oval 50"/>
          <p:cNvSpPr>
            <a:spLocks noChangeArrowheads="1"/>
          </p:cNvSpPr>
          <p:nvPr/>
        </p:nvSpPr>
        <p:spPr bwMode="auto">
          <a:xfrm>
            <a:off x="51054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55" name="Line 51"/>
          <p:cNvSpPr>
            <a:spLocks noChangeShapeType="1"/>
          </p:cNvSpPr>
          <p:nvPr/>
        </p:nvSpPr>
        <p:spPr bwMode="auto">
          <a:xfrm flipV="1">
            <a:off x="6858000" y="4038600"/>
            <a:ext cx="5334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56" name="Oval 52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57" name="Line 53"/>
          <p:cNvSpPr>
            <a:spLocks noChangeShapeType="1"/>
          </p:cNvSpPr>
          <p:nvPr/>
        </p:nvSpPr>
        <p:spPr bwMode="auto">
          <a:xfrm>
            <a:off x="6934200" y="3200400"/>
            <a:ext cx="457200" cy="76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58" name="Line 54"/>
          <p:cNvSpPr>
            <a:spLocks noChangeShapeType="1"/>
          </p:cNvSpPr>
          <p:nvPr/>
        </p:nvSpPr>
        <p:spPr bwMode="auto">
          <a:xfrm flipV="1">
            <a:off x="6400800" y="3200400"/>
            <a:ext cx="45720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59" name="Oval 55"/>
          <p:cNvSpPr>
            <a:spLocks noChangeArrowheads="1"/>
          </p:cNvSpPr>
          <p:nvPr/>
        </p:nvSpPr>
        <p:spPr bwMode="auto">
          <a:xfrm>
            <a:off x="67818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60" name="Line 56"/>
          <p:cNvSpPr>
            <a:spLocks noChangeShapeType="1"/>
          </p:cNvSpPr>
          <p:nvPr/>
        </p:nvSpPr>
        <p:spPr bwMode="auto">
          <a:xfrm>
            <a:off x="6096000" y="2667000"/>
            <a:ext cx="7620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61" name="Line 57"/>
          <p:cNvSpPr>
            <a:spLocks noChangeShapeType="1"/>
          </p:cNvSpPr>
          <p:nvPr/>
        </p:nvSpPr>
        <p:spPr bwMode="auto">
          <a:xfrm flipV="1">
            <a:off x="5257800" y="2667000"/>
            <a:ext cx="7620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62" name="Oval 58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63" name="Line 59"/>
          <p:cNvSpPr>
            <a:spLocks noChangeShapeType="1"/>
          </p:cNvSpPr>
          <p:nvPr/>
        </p:nvSpPr>
        <p:spPr bwMode="auto">
          <a:xfrm flipV="1">
            <a:off x="28194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64" name="Oval 60"/>
          <p:cNvSpPr>
            <a:spLocks noChangeArrowheads="1"/>
          </p:cNvSpPr>
          <p:nvPr/>
        </p:nvSpPr>
        <p:spPr bwMode="auto">
          <a:xfrm>
            <a:off x="29718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65" name="Line 61"/>
          <p:cNvSpPr>
            <a:spLocks noChangeShapeType="1"/>
          </p:cNvSpPr>
          <p:nvPr/>
        </p:nvSpPr>
        <p:spPr bwMode="auto">
          <a:xfrm>
            <a:off x="31242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66" name="Line 62"/>
          <p:cNvSpPr>
            <a:spLocks noChangeShapeType="1"/>
          </p:cNvSpPr>
          <p:nvPr/>
        </p:nvSpPr>
        <p:spPr bwMode="auto">
          <a:xfrm flipV="1">
            <a:off x="17526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67" name="Oval 63"/>
          <p:cNvSpPr>
            <a:spLocks noChangeArrowheads="1"/>
          </p:cNvSpPr>
          <p:nvPr/>
        </p:nvSpPr>
        <p:spPr bwMode="auto">
          <a:xfrm>
            <a:off x="19050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68" name="Line 64"/>
          <p:cNvSpPr>
            <a:spLocks noChangeShapeType="1"/>
          </p:cNvSpPr>
          <p:nvPr/>
        </p:nvSpPr>
        <p:spPr bwMode="auto">
          <a:xfrm>
            <a:off x="20574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69" name="Line 65"/>
          <p:cNvSpPr>
            <a:spLocks noChangeShapeType="1"/>
          </p:cNvSpPr>
          <p:nvPr/>
        </p:nvSpPr>
        <p:spPr bwMode="auto">
          <a:xfrm flipV="1">
            <a:off x="533400" y="3429000"/>
            <a:ext cx="3048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70" name="Oval 66"/>
          <p:cNvSpPr>
            <a:spLocks noChangeArrowheads="1"/>
          </p:cNvSpPr>
          <p:nvPr/>
        </p:nvSpPr>
        <p:spPr bwMode="auto">
          <a:xfrm>
            <a:off x="762000" y="3276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71" name="Line 67"/>
          <p:cNvSpPr>
            <a:spLocks noChangeShapeType="1"/>
          </p:cNvSpPr>
          <p:nvPr/>
        </p:nvSpPr>
        <p:spPr bwMode="auto">
          <a:xfrm>
            <a:off x="914400" y="3429000"/>
            <a:ext cx="3048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72" name="Line 68"/>
          <p:cNvSpPr>
            <a:spLocks noChangeShapeType="1"/>
          </p:cNvSpPr>
          <p:nvPr/>
        </p:nvSpPr>
        <p:spPr bwMode="auto">
          <a:xfrm flipV="1">
            <a:off x="1981200" y="3429000"/>
            <a:ext cx="533400" cy="76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73" name="Oval 69"/>
          <p:cNvSpPr>
            <a:spLocks noChangeArrowheads="1"/>
          </p:cNvSpPr>
          <p:nvPr/>
        </p:nvSpPr>
        <p:spPr bwMode="auto">
          <a:xfrm>
            <a:off x="2438400" y="3276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74" name="Line 70"/>
          <p:cNvSpPr>
            <a:spLocks noChangeShapeType="1"/>
          </p:cNvSpPr>
          <p:nvPr/>
        </p:nvSpPr>
        <p:spPr bwMode="auto">
          <a:xfrm>
            <a:off x="2590800" y="3429000"/>
            <a:ext cx="4572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75" name="Line 71"/>
          <p:cNvSpPr>
            <a:spLocks noChangeShapeType="1"/>
          </p:cNvSpPr>
          <p:nvPr/>
        </p:nvSpPr>
        <p:spPr bwMode="auto">
          <a:xfrm flipV="1">
            <a:off x="914400" y="2667000"/>
            <a:ext cx="7620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76" name="Oval 72"/>
          <p:cNvSpPr>
            <a:spLocks noChangeArrowheads="1"/>
          </p:cNvSpPr>
          <p:nvPr/>
        </p:nvSpPr>
        <p:spPr bwMode="auto">
          <a:xfrm>
            <a:off x="1600200" y="2514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77" name="Line 73"/>
          <p:cNvSpPr>
            <a:spLocks noChangeShapeType="1"/>
          </p:cNvSpPr>
          <p:nvPr/>
        </p:nvSpPr>
        <p:spPr bwMode="auto">
          <a:xfrm>
            <a:off x="1752600" y="2667000"/>
            <a:ext cx="7620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78" name="Line 74"/>
          <p:cNvSpPr>
            <a:spLocks noChangeShapeType="1"/>
          </p:cNvSpPr>
          <p:nvPr/>
        </p:nvSpPr>
        <p:spPr bwMode="auto">
          <a:xfrm flipV="1">
            <a:off x="1752600" y="1676400"/>
            <a:ext cx="22098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79" name="Oval 75"/>
          <p:cNvSpPr>
            <a:spLocks noChangeArrowheads="1"/>
          </p:cNvSpPr>
          <p:nvPr/>
        </p:nvSpPr>
        <p:spPr bwMode="auto">
          <a:xfrm>
            <a:off x="3886200" y="1524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80" name="Line 76"/>
          <p:cNvSpPr>
            <a:spLocks noChangeShapeType="1"/>
          </p:cNvSpPr>
          <p:nvPr/>
        </p:nvSpPr>
        <p:spPr bwMode="auto">
          <a:xfrm>
            <a:off x="4038600" y="1676400"/>
            <a:ext cx="19812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81" name="Text Box 77"/>
          <p:cNvSpPr txBox="1">
            <a:spLocks noChangeArrowheads="1"/>
          </p:cNvSpPr>
          <p:nvPr/>
        </p:nvSpPr>
        <p:spPr bwMode="auto">
          <a:xfrm>
            <a:off x="4170363" y="4876800"/>
            <a:ext cx="325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2382" name="Text Box 78"/>
          <p:cNvSpPr txBox="1">
            <a:spLocks noChangeArrowheads="1"/>
          </p:cNvSpPr>
          <p:nvPr/>
        </p:nvSpPr>
        <p:spPr bwMode="auto">
          <a:xfrm>
            <a:off x="5334000" y="4876800"/>
            <a:ext cx="325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2383" name="Text Box 79"/>
          <p:cNvSpPr txBox="1">
            <a:spLocks noChangeArrowheads="1"/>
          </p:cNvSpPr>
          <p:nvPr/>
        </p:nvSpPr>
        <p:spPr bwMode="auto">
          <a:xfrm>
            <a:off x="6913563" y="4876800"/>
            <a:ext cx="477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2384" name="Text Box 80"/>
          <p:cNvSpPr txBox="1">
            <a:spLocks noChangeArrowheads="1"/>
          </p:cNvSpPr>
          <p:nvPr/>
        </p:nvSpPr>
        <p:spPr bwMode="auto">
          <a:xfrm>
            <a:off x="7467600" y="3886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122385" name="Text Box 81"/>
          <p:cNvSpPr txBox="1">
            <a:spLocks noChangeArrowheads="1"/>
          </p:cNvSpPr>
          <p:nvPr/>
        </p:nvSpPr>
        <p:spPr bwMode="auto">
          <a:xfrm>
            <a:off x="4724400" y="3886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1122386" name="Text Box 82"/>
          <p:cNvSpPr txBox="1">
            <a:spLocks noChangeArrowheads="1"/>
          </p:cNvSpPr>
          <p:nvPr/>
        </p:nvSpPr>
        <p:spPr bwMode="auto">
          <a:xfrm>
            <a:off x="3124200" y="41449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1122387" name="Text Box 83"/>
          <p:cNvSpPr txBox="1">
            <a:spLocks noChangeArrowheads="1"/>
          </p:cNvSpPr>
          <p:nvPr/>
        </p:nvSpPr>
        <p:spPr bwMode="auto">
          <a:xfrm>
            <a:off x="2057400" y="41449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1122388" name="Text Box 84"/>
          <p:cNvSpPr txBox="1">
            <a:spLocks noChangeArrowheads="1"/>
          </p:cNvSpPr>
          <p:nvPr/>
        </p:nvSpPr>
        <p:spPr bwMode="auto">
          <a:xfrm>
            <a:off x="2590800" y="32766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8</a:t>
            </a:r>
          </a:p>
        </p:txBody>
      </p:sp>
      <p:sp>
        <p:nvSpPr>
          <p:cNvPr id="1122389" name="Text Box 85"/>
          <p:cNvSpPr txBox="1">
            <a:spLocks noChangeArrowheads="1"/>
          </p:cNvSpPr>
          <p:nvPr/>
        </p:nvSpPr>
        <p:spPr bwMode="auto">
          <a:xfrm>
            <a:off x="914400" y="33067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6</a:t>
            </a:r>
          </a:p>
        </p:txBody>
      </p:sp>
      <p:sp>
        <p:nvSpPr>
          <p:cNvPr id="1122390" name="Text Box 86"/>
          <p:cNvSpPr txBox="1">
            <a:spLocks noChangeArrowheads="1"/>
          </p:cNvSpPr>
          <p:nvPr/>
        </p:nvSpPr>
        <p:spPr bwMode="auto">
          <a:xfrm>
            <a:off x="1828800" y="25447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14</a:t>
            </a:r>
          </a:p>
        </p:txBody>
      </p:sp>
      <p:sp>
        <p:nvSpPr>
          <p:cNvPr id="1122391" name="Text Box 87"/>
          <p:cNvSpPr txBox="1">
            <a:spLocks noChangeArrowheads="1"/>
          </p:cNvSpPr>
          <p:nvPr/>
        </p:nvSpPr>
        <p:spPr bwMode="auto">
          <a:xfrm>
            <a:off x="5257800" y="30781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9</a:t>
            </a:r>
          </a:p>
        </p:txBody>
      </p:sp>
      <p:sp>
        <p:nvSpPr>
          <p:cNvPr id="1122392" name="Text Box 88"/>
          <p:cNvSpPr txBox="1">
            <a:spLocks noChangeArrowheads="1"/>
          </p:cNvSpPr>
          <p:nvPr/>
        </p:nvSpPr>
        <p:spPr bwMode="auto">
          <a:xfrm>
            <a:off x="6096000" y="24685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19</a:t>
            </a:r>
          </a:p>
        </p:txBody>
      </p:sp>
      <p:sp>
        <p:nvSpPr>
          <p:cNvPr id="1122393" name="Text Box 89"/>
          <p:cNvSpPr txBox="1">
            <a:spLocks noChangeArrowheads="1"/>
          </p:cNvSpPr>
          <p:nvPr/>
        </p:nvSpPr>
        <p:spPr bwMode="auto">
          <a:xfrm>
            <a:off x="6934200" y="30480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10</a:t>
            </a:r>
          </a:p>
        </p:txBody>
      </p:sp>
      <p:sp>
        <p:nvSpPr>
          <p:cNvPr id="1122394" name="Text Box 90"/>
          <p:cNvSpPr txBox="1">
            <a:spLocks noChangeArrowheads="1"/>
          </p:cNvSpPr>
          <p:nvPr/>
        </p:nvSpPr>
        <p:spPr bwMode="auto">
          <a:xfrm>
            <a:off x="4114800" y="14779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33</a:t>
            </a:r>
          </a:p>
        </p:txBody>
      </p:sp>
      <p:sp>
        <p:nvSpPr>
          <p:cNvPr id="1122395" name="Text Box 91"/>
          <p:cNvSpPr txBox="1">
            <a:spLocks noChangeArrowheads="1"/>
          </p:cNvSpPr>
          <p:nvPr/>
        </p:nvSpPr>
        <p:spPr bwMode="auto">
          <a:xfrm>
            <a:off x="5029200" y="1828800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2396" name="Text Box 92"/>
          <p:cNvSpPr txBox="1">
            <a:spLocks noChangeArrowheads="1"/>
          </p:cNvSpPr>
          <p:nvPr/>
        </p:nvSpPr>
        <p:spPr bwMode="auto">
          <a:xfrm>
            <a:off x="2514600" y="1828800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0953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05775" y="6261100"/>
            <a:ext cx="581025" cy="457200"/>
          </a:xfrm>
        </p:spPr>
        <p:txBody>
          <a:bodyPr/>
          <a:lstStyle/>
          <a:p>
            <a:fld id="{5F21F035-CF2A-4A20-BC00-9828EEF839D8}" type="slidenum">
              <a:rPr lang="en-US"/>
              <a:pPr/>
              <a:t>43</a:t>
            </a:fld>
            <a:endParaRPr lang="en-US"/>
          </a:p>
        </p:txBody>
      </p:sp>
      <p:sp>
        <p:nvSpPr>
          <p:cNvPr id="1124354" name="Line 2"/>
          <p:cNvSpPr>
            <a:spLocks noChangeShapeType="1"/>
          </p:cNvSpPr>
          <p:nvPr/>
        </p:nvSpPr>
        <p:spPr bwMode="auto">
          <a:xfrm>
            <a:off x="7467600" y="4038600"/>
            <a:ext cx="457200" cy="838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355" name="Line 3"/>
          <p:cNvSpPr>
            <a:spLocks noChangeShapeType="1"/>
          </p:cNvSpPr>
          <p:nvPr/>
        </p:nvSpPr>
        <p:spPr bwMode="auto">
          <a:xfrm>
            <a:off x="4724400" y="4038600"/>
            <a:ext cx="5334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35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Huffman Encoding</a:t>
            </a:r>
          </a:p>
        </p:txBody>
      </p:sp>
      <p:sp>
        <p:nvSpPr>
          <p:cNvPr id="1124358" name="Text Box 6"/>
          <p:cNvSpPr txBox="1">
            <a:spLocks noChangeArrowheads="1"/>
          </p:cNvSpPr>
          <p:nvPr/>
        </p:nvSpPr>
        <p:spPr bwMode="auto">
          <a:xfrm>
            <a:off x="6426200" y="5595938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v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4359" name="Oval 7"/>
          <p:cNvSpPr>
            <a:spLocks noChangeArrowheads="1"/>
          </p:cNvSpPr>
          <p:nvPr/>
        </p:nvSpPr>
        <p:spPr bwMode="auto">
          <a:xfrm>
            <a:off x="64008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0" name="Text Box 8"/>
          <p:cNvSpPr txBox="1">
            <a:spLocks noChangeArrowheads="1"/>
          </p:cNvSpPr>
          <p:nvPr/>
        </p:nvSpPr>
        <p:spPr bwMode="auto">
          <a:xfrm>
            <a:off x="7065963" y="5595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y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4361" name="Oval 9"/>
          <p:cNvSpPr>
            <a:spLocks noChangeArrowheads="1"/>
          </p:cNvSpPr>
          <p:nvPr/>
        </p:nvSpPr>
        <p:spPr bwMode="auto">
          <a:xfrm>
            <a:off x="70104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2" name="Text Box 10"/>
          <p:cNvSpPr txBox="1">
            <a:spLocks noChangeArrowheads="1"/>
          </p:cNvSpPr>
          <p:nvPr/>
        </p:nvSpPr>
        <p:spPr bwMode="auto">
          <a:xfrm>
            <a:off x="7781925" y="4876800"/>
            <a:ext cx="523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SP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124363" name="Oval 11"/>
          <p:cNvSpPr>
            <a:spLocks noChangeArrowheads="1"/>
          </p:cNvSpPr>
          <p:nvPr/>
        </p:nvSpPr>
        <p:spPr bwMode="auto">
          <a:xfrm>
            <a:off x="7848600" y="48609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4" name="Text Box 12"/>
          <p:cNvSpPr txBox="1">
            <a:spLocks noChangeArrowheads="1"/>
          </p:cNvSpPr>
          <p:nvPr/>
        </p:nvSpPr>
        <p:spPr bwMode="auto">
          <a:xfrm>
            <a:off x="6172200" y="3827463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r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124365" name="Oval 13"/>
          <p:cNvSpPr>
            <a:spLocks noChangeArrowheads="1"/>
          </p:cNvSpPr>
          <p:nvPr/>
        </p:nvSpPr>
        <p:spPr bwMode="auto">
          <a:xfrm>
            <a:off x="6156325" y="3794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6" name="Text Box 14"/>
          <p:cNvSpPr txBox="1">
            <a:spLocks noChangeArrowheads="1"/>
          </p:cNvSpPr>
          <p:nvPr/>
        </p:nvSpPr>
        <p:spPr bwMode="auto">
          <a:xfrm>
            <a:off x="5451475" y="5562600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h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4367" name="Oval 15"/>
          <p:cNvSpPr>
            <a:spLocks noChangeArrowheads="1"/>
          </p:cNvSpPr>
          <p:nvPr/>
        </p:nvSpPr>
        <p:spPr bwMode="auto">
          <a:xfrm>
            <a:off x="54102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8" name="Text Box 16"/>
          <p:cNvSpPr txBox="1">
            <a:spLocks noChangeArrowheads="1"/>
          </p:cNvSpPr>
          <p:nvPr/>
        </p:nvSpPr>
        <p:spPr bwMode="auto">
          <a:xfrm>
            <a:off x="5497513" y="3810000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e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124369" name="Oval 17"/>
          <p:cNvSpPr>
            <a:spLocks noChangeArrowheads="1"/>
          </p:cNvSpPr>
          <p:nvPr/>
        </p:nvSpPr>
        <p:spPr bwMode="auto">
          <a:xfrm>
            <a:off x="5486400" y="3794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70" name="Text Box 18"/>
          <p:cNvSpPr txBox="1">
            <a:spLocks noChangeArrowheads="1"/>
          </p:cNvSpPr>
          <p:nvPr/>
        </p:nvSpPr>
        <p:spPr bwMode="auto">
          <a:xfrm>
            <a:off x="4857750" y="5562600"/>
            <a:ext cx="325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g</a:t>
            </a:r>
          </a:p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4371" name="Oval 19"/>
          <p:cNvSpPr>
            <a:spLocks noChangeArrowheads="1"/>
          </p:cNvSpPr>
          <p:nvPr/>
        </p:nvSpPr>
        <p:spPr bwMode="auto">
          <a:xfrm>
            <a:off x="48006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72" name="Text Box 20"/>
          <p:cNvSpPr txBox="1">
            <a:spLocks noChangeArrowheads="1"/>
          </p:cNvSpPr>
          <p:nvPr/>
        </p:nvSpPr>
        <p:spPr bwMode="auto">
          <a:xfrm>
            <a:off x="4398963" y="5562600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b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4373" name="Oval 21"/>
          <p:cNvSpPr>
            <a:spLocks noChangeArrowheads="1"/>
          </p:cNvSpPr>
          <p:nvPr/>
        </p:nvSpPr>
        <p:spPr bwMode="auto">
          <a:xfrm>
            <a:off x="43434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74" name="Text Box 22"/>
          <p:cNvSpPr txBox="1">
            <a:spLocks noChangeArrowheads="1"/>
          </p:cNvSpPr>
          <p:nvPr/>
        </p:nvSpPr>
        <p:spPr bwMode="auto">
          <a:xfrm>
            <a:off x="3581400" y="5546725"/>
            <a:ext cx="509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NL</a:t>
            </a:r>
          </a:p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4375" name="Oval 23"/>
          <p:cNvSpPr>
            <a:spLocks noChangeArrowheads="1"/>
          </p:cNvSpPr>
          <p:nvPr/>
        </p:nvSpPr>
        <p:spPr bwMode="auto">
          <a:xfrm>
            <a:off x="3616325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76" name="Text Box 24"/>
          <p:cNvSpPr txBox="1">
            <a:spLocks noChangeArrowheads="1"/>
          </p:cNvSpPr>
          <p:nvPr/>
        </p:nvSpPr>
        <p:spPr bwMode="auto">
          <a:xfrm>
            <a:off x="3257550" y="4833938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s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4377" name="Oval 25"/>
          <p:cNvSpPr>
            <a:spLocks noChangeArrowheads="1"/>
          </p:cNvSpPr>
          <p:nvPr/>
        </p:nvSpPr>
        <p:spPr bwMode="auto">
          <a:xfrm>
            <a:off x="32004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78" name="Text Box 26"/>
          <p:cNvSpPr txBox="1">
            <a:spLocks noChangeArrowheads="1"/>
          </p:cNvSpPr>
          <p:nvPr/>
        </p:nvSpPr>
        <p:spPr bwMode="auto">
          <a:xfrm>
            <a:off x="2617788" y="4833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n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4379" name="Oval 27"/>
          <p:cNvSpPr>
            <a:spLocks noChangeArrowheads="1"/>
          </p:cNvSpPr>
          <p:nvPr/>
        </p:nvSpPr>
        <p:spPr bwMode="auto">
          <a:xfrm>
            <a:off x="25908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80" name="Text Box 28"/>
          <p:cNvSpPr txBox="1">
            <a:spLocks noChangeArrowheads="1"/>
          </p:cNvSpPr>
          <p:nvPr/>
        </p:nvSpPr>
        <p:spPr bwMode="auto">
          <a:xfrm>
            <a:off x="2189163" y="4833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i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4381" name="Oval 29"/>
          <p:cNvSpPr>
            <a:spLocks noChangeArrowheads="1"/>
          </p:cNvSpPr>
          <p:nvPr/>
        </p:nvSpPr>
        <p:spPr bwMode="auto">
          <a:xfrm>
            <a:off x="21336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82" name="Text Box 30"/>
          <p:cNvSpPr txBox="1">
            <a:spLocks noChangeArrowheads="1"/>
          </p:cNvSpPr>
          <p:nvPr/>
        </p:nvSpPr>
        <p:spPr bwMode="auto">
          <a:xfrm>
            <a:off x="1566863" y="4908550"/>
            <a:ext cx="3254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d</a:t>
            </a:r>
          </a:p>
          <a:p>
            <a:pPr>
              <a:lnSpc>
                <a:spcPct val="10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4383" name="Oval 31"/>
          <p:cNvSpPr>
            <a:spLocks noChangeArrowheads="1"/>
          </p:cNvSpPr>
          <p:nvPr/>
        </p:nvSpPr>
        <p:spPr bwMode="auto">
          <a:xfrm>
            <a:off x="15240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84" name="Text Box 32"/>
          <p:cNvSpPr txBox="1">
            <a:spLocks noChangeArrowheads="1"/>
          </p:cNvSpPr>
          <p:nvPr/>
        </p:nvSpPr>
        <p:spPr bwMode="auto">
          <a:xfrm>
            <a:off x="1066800" y="4005263"/>
            <a:ext cx="325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t</a:t>
            </a:r>
          </a:p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124385" name="Oval 33"/>
          <p:cNvSpPr>
            <a:spLocks noChangeArrowheads="1"/>
          </p:cNvSpPr>
          <p:nvPr/>
        </p:nvSpPr>
        <p:spPr bwMode="auto">
          <a:xfrm>
            <a:off x="1033463" y="39465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4386" name="Group 34"/>
          <p:cNvGrpSpPr>
            <a:grpSpLocks/>
          </p:cNvGrpSpPr>
          <p:nvPr/>
        </p:nvGrpSpPr>
        <p:grpSpPr bwMode="auto">
          <a:xfrm>
            <a:off x="304800" y="3848100"/>
            <a:ext cx="381000" cy="792163"/>
            <a:chOff x="576" y="3432"/>
            <a:chExt cx="240" cy="499"/>
          </a:xfrm>
        </p:grpSpPr>
        <p:sp>
          <p:nvSpPr>
            <p:cNvPr id="1124387" name="Text Box 35"/>
            <p:cNvSpPr txBox="1">
              <a:spLocks noChangeArrowheads="1"/>
            </p:cNvSpPr>
            <p:nvPr/>
          </p:nvSpPr>
          <p:spPr bwMode="auto">
            <a:xfrm>
              <a:off x="611" y="3432"/>
              <a:ext cx="205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a</a:t>
              </a:r>
            </a:p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3</a:t>
              </a:r>
            </a:p>
          </p:txBody>
        </p:sp>
        <p:sp>
          <p:nvSpPr>
            <p:cNvPr id="1124388" name="Oval 36"/>
            <p:cNvSpPr>
              <a:spLocks noChangeArrowheads="1"/>
            </p:cNvSpPr>
            <p:nvPr/>
          </p:nvSpPr>
          <p:spPr bwMode="auto">
            <a:xfrm>
              <a:off x="576" y="35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4389" name="Line 37"/>
          <p:cNvSpPr>
            <a:spLocks noChangeShapeType="1"/>
          </p:cNvSpPr>
          <p:nvPr/>
        </p:nvSpPr>
        <p:spPr bwMode="auto">
          <a:xfrm flipV="1">
            <a:off x="66294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390" name="Oval 38"/>
          <p:cNvSpPr>
            <a:spLocks noChangeArrowheads="1"/>
          </p:cNvSpPr>
          <p:nvPr/>
        </p:nvSpPr>
        <p:spPr bwMode="auto">
          <a:xfrm>
            <a:off x="67818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91" name="Line 39"/>
          <p:cNvSpPr>
            <a:spLocks noChangeShapeType="1"/>
          </p:cNvSpPr>
          <p:nvPr/>
        </p:nvSpPr>
        <p:spPr bwMode="auto">
          <a:xfrm>
            <a:off x="6934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392" name="Line 40"/>
          <p:cNvSpPr>
            <a:spLocks noChangeShapeType="1"/>
          </p:cNvSpPr>
          <p:nvPr/>
        </p:nvSpPr>
        <p:spPr bwMode="auto">
          <a:xfrm flipV="1">
            <a:off x="5029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393" name="Oval 41"/>
          <p:cNvSpPr>
            <a:spLocks noChangeArrowheads="1"/>
          </p:cNvSpPr>
          <p:nvPr/>
        </p:nvSpPr>
        <p:spPr bwMode="auto">
          <a:xfrm>
            <a:off x="5181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94" name="Line 42"/>
          <p:cNvSpPr>
            <a:spLocks noChangeShapeType="1"/>
          </p:cNvSpPr>
          <p:nvPr/>
        </p:nvSpPr>
        <p:spPr bwMode="auto">
          <a:xfrm>
            <a:off x="53340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395" name="Line 43"/>
          <p:cNvSpPr>
            <a:spLocks noChangeShapeType="1"/>
          </p:cNvSpPr>
          <p:nvPr/>
        </p:nvSpPr>
        <p:spPr bwMode="auto">
          <a:xfrm flipV="1">
            <a:off x="3886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396" name="Oval 44"/>
          <p:cNvSpPr>
            <a:spLocks noChangeArrowheads="1"/>
          </p:cNvSpPr>
          <p:nvPr/>
        </p:nvSpPr>
        <p:spPr bwMode="auto">
          <a:xfrm>
            <a:off x="4038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97" name="Line 45"/>
          <p:cNvSpPr>
            <a:spLocks noChangeShapeType="1"/>
          </p:cNvSpPr>
          <p:nvPr/>
        </p:nvSpPr>
        <p:spPr bwMode="auto">
          <a:xfrm>
            <a:off x="41910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398" name="Line 46"/>
          <p:cNvSpPr>
            <a:spLocks noChangeShapeType="1"/>
          </p:cNvSpPr>
          <p:nvPr/>
        </p:nvSpPr>
        <p:spPr bwMode="auto">
          <a:xfrm flipV="1">
            <a:off x="4114800" y="4038600"/>
            <a:ext cx="5334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399" name="Oval 47"/>
          <p:cNvSpPr>
            <a:spLocks noChangeArrowheads="1"/>
          </p:cNvSpPr>
          <p:nvPr/>
        </p:nvSpPr>
        <p:spPr bwMode="auto">
          <a:xfrm>
            <a:off x="4572000" y="3886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400" name="Line 48"/>
          <p:cNvSpPr>
            <a:spLocks noChangeShapeType="1"/>
          </p:cNvSpPr>
          <p:nvPr/>
        </p:nvSpPr>
        <p:spPr bwMode="auto">
          <a:xfrm>
            <a:off x="5257800" y="3200400"/>
            <a:ext cx="38100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401" name="Line 49"/>
          <p:cNvSpPr>
            <a:spLocks noChangeShapeType="1"/>
          </p:cNvSpPr>
          <p:nvPr/>
        </p:nvSpPr>
        <p:spPr bwMode="auto">
          <a:xfrm flipV="1">
            <a:off x="4724400" y="3200400"/>
            <a:ext cx="4572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402" name="Oval 50"/>
          <p:cNvSpPr>
            <a:spLocks noChangeArrowheads="1"/>
          </p:cNvSpPr>
          <p:nvPr/>
        </p:nvSpPr>
        <p:spPr bwMode="auto">
          <a:xfrm>
            <a:off x="51054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403" name="Line 51"/>
          <p:cNvSpPr>
            <a:spLocks noChangeShapeType="1"/>
          </p:cNvSpPr>
          <p:nvPr/>
        </p:nvSpPr>
        <p:spPr bwMode="auto">
          <a:xfrm flipV="1">
            <a:off x="6858000" y="4038600"/>
            <a:ext cx="5334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404" name="Oval 52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405" name="Line 53"/>
          <p:cNvSpPr>
            <a:spLocks noChangeShapeType="1"/>
          </p:cNvSpPr>
          <p:nvPr/>
        </p:nvSpPr>
        <p:spPr bwMode="auto">
          <a:xfrm>
            <a:off x="6934200" y="3200400"/>
            <a:ext cx="457200" cy="76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406" name="Line 54"/>
          <p:cNvSpPr>
            <a:spLocks noChangeShapeType="1"/>
          </p:cNvSpPr>
          <p:nvPr/>
        </p:nvSpPr>
        <p:spPr bwMode="auto">
          <a:xfrm flipV="1">
            <a:off x="6400800" y="3200400"/>
            <a:ext cx="45720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407" name="Oval 55"/>
          <p:cNvSpPr>
            <a:spLocks noChangeArrowheads="1"/>
          </p:cNvSpPr>
          <p:nvPr/>
        </p:nvSpPr>
        <p:spPr bwMode="auto">
          <a:xfrm>
            <a:off x="67818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408" name="Line 56"/>
          <p:cNvSpPr>
            <a:spLocks noChangeShapeType="1"/>
          </p:cNvSpPr>
          <p:nvPr/>
        </p:nvSpPr>
        <p:spPr bwMode="auto">
          <a:xfrm>
            <a:off x="6096000" y="2667000"/>
            <a:ext cx="7620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409" name="Line 57"/>
          <p:cNvSpPr>
            <a:spLocks noChangeShapeType="1"/>
          </p:cNvSpPr>
          <p:nvPr/>
        </p:nvSpPr>
        <p:spPr bwMode="auto">
          <a:xfrm flipV="1">
            <a:off x="5257800" y="2667000"/>
            <a:ext cx="7620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410" name="Oval 58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411" name="Line 59"/>
          <p:cNvSpPr>
            <a:spLocks noChangeShapeType="1"/>
          </p:cNvSpPr>
          <p:nvPr/>
        </p:nvSpPr>
        <p:spPr bwMode="auto">
          <a:xfrm flipV="1">
            <a:off x="28194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412" name="Oval 60"/>
          <p:cNvSpPr>
            <a:spLocks noChangeArrowheads="1"/>
          </p:cNvSpPr>
          <p:nvPr/>
        </p:nvSpPr>
        <p:spPr bwMode="auto">
          <a:xfrm>
            <a:off x="29718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413" name="Line 61"/>
          <p:cNvSpPr>
            <a:spLocks noChangeShapeType="1"/>
          </p:cNvSpPr>
          <p:nvPr/>
        </p:nvSpPr>
        <p:spPr bwMode="auto">
          <a:xfrm>
            <a:off x="31242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414" name="Line 62"/>
          <p:cNvSpPr>
            <a:spLocks noChangeShapeType="1"/>
          </p:cNvSpPr>
          <p:nvPr/>
        </p:nvSpPr>
        <p:spPr bwMode="auto">
          <a:xfrm flipV="1">
            <a:off x="17526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415" name="Oval 63"/>
          <p:cNvSpPr>
            <a:spLocks noChangeArrowheads="1"/>
          </p:cNvSpPr>
          <p:nvPr/>
        </p:nvSpPr>
        <p:spPr bwMode="auto">
          <a:xfrm>
            <a:off x="19050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416" name="Line 64"/>
          <p:cNvSpPr>
            <a:spLocks noChangeShapeType="1"/>
          </p:cNvSpPr>
          <p:nvPr/>
        </p:nvSpPr>
        <p:spPr bwMode="auto">
          <a:xfrm>
            <a:off x="20574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417" name="Line 65"/>
          <p:cNvSpPr>
            <a:spLocks noChangeShapeType="1"/>
          </p:cNvSpPr>
          <p:nvPr/>
        </p:nvSpPr>
        <p:spPr bwMode="auto">
          <a:xfrm flipV="1">
            <a:off x="533400" y="3429000"/>
            <a:ext cx="3048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418" name="Oval 66"/>
          <p:cNvSpPr>
            <a:spLocks noChangeArrowheads="1"/>
          </p:cNvSpPr>
          <p:nvPr/>
        </p:nvSpPr>
        <p:spPr bwMode="auto">
          <a:xfrm>
            <a:off x="762000" y="3276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419" name="Line 67"/>
          <p:cNvSpPr>
            <a:spLocks noChangeShapeType="1"/>
          </p:cNvSpPr>
          <p:nvPr/>
        </p:nvSpPr>
        <p:spPr bwMode="auto">
          <a:xfrm>
            <a:off x="914400" y="3429000"/>
            <a:ext cx="3048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420" name="Line 68"/>
          <p:cNvSpPr>
            <a:spLocks noChangeShapeType="1"/>
          </p:cNvSpPr>
          <p:nvPr/>
        </p:nvSpPr>
        <p:spPr bwMode="auto">
          <a:xfrm flipV="1">
            <a:off x="1981200" y="3429000"/>
            <a:ext cx="533400" cy="76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421" name="Oval 69"/>
          <p:cNvSpPr>
            <a:spLocks noChangeArrowheads="1"/>
          </p:cNvSpPr>
          <p:nvPr/>
        </p:nvSpPr>
        <p:spPr bwMode="auto">
          <a:xfrm>
            <a:off x="2438400" y="3276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422" name="Line 70"/>
          <p:cNvSpPr>
            <a:spLocks noChangeShapeType="1"/>
          </p:cNvSpPr>
          <p:nvPr/>
        </p:nvSpPr>
        <p:spPr bwMode="auto">
          <a:xfrm>
            <a:off x="2590800" y="3429000"/>
            <a:ext cx="4572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423" name="Line 71"/>
          <p:cNvSpPr>
            <a:spLocks noChangeShapeType="1"/>
          </p:cNvSpPr>
          <p:nvPr/>
        </p:nvSpPr>
        <p:spPr bwMode="auto">
          <a:xfrm flipV="1">
            <a:off x="914400" y="2667000"/>
            <a:ext cx="7620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424" name="Oval 72"/>
          <p:cNvSpPr>
            <a:spLocks noChangeArrowheads="1"/>
          </p:cNvSpPr>
          <p:nvPr/>
        </p:nvSpPr>
        <p:spPr bwMode="auto">
          <a:xfrm>
            <a:off x="1600200" y="2514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425" name="Line 73"/>
          <p:cNvSpPr>
            <a:spLocks noChangeShapeType="1"/>
          </p:cNvSpPr>
          <p:nvPr/>
        </p:nvSpPr>
        <p:spPr bwMode="auto">
          <a:xfrm>
            <a:off x="1752600" y="2667000"/>
            <a:ext cx="7620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426" name="Line 74"/>
          <p:cNvSpPr>
            <a:spLocks noChangeShapeType="1"/>
          </p:cNvSpPr>
          <p:nvPr/>
        </p:nvSpPr>
        <p:spPr bwMode="auto">
          <a:xfrm flipV="1">
            <a:off x="1752600" y="1676400"/>
            <a:ext cx="22098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427" name="Oval 75"/>
          <p:cNvSpPr>
            <a:spLocks noChangeArrowheads="1"/>
          </p:cNvSpPr>
          <p:nvPr/>
        </p:nvSpPr>
        <p:spPr bwMode="auto">
          <a:xfrm>
            <a:off x="3886200" y="1524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428" name="Line 76"/>
          <p:cNvSpPr>
            <a:spLocks noChangeShapeType="1"/>
          </p:cNvSpPr>
          <p:nvPr/>
        </p:nvSpPr>
        <p:spPr bwMode="auto">
          <a:xfrm>
            <a:off x="4038600" y="1676400"/>
            <a:ext cx="19812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429" name="Text Box 77"/>
          <p:cNvSpPr txBox="1">
            <a:spLocks noChangeArrowheads="1"/>
          </p:cNvSpPr>
          <p:nvPr/>
        </p:nvSpPr>
        <p:spPr bwMode="auto">
          <a:xfrm>
            <a:off x="4170363" y="4876800"/>
            <a:ext cx="325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4430" name="Text Box 78"/>
          <p:cNvSpPr txBox="1">
            <a:spLocks noChangeArrowheads="1"/>
          </p:cNvSpPr>
          <p:nvPr/>
        </p:nvSpPr>
        <p:spPr bwMode="auto">
          <a:xfrm>
            <a:off x="5334000" y="4876800"/>
            <a:ext cx="325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4431" name="Text Box 79"/>
          <p:cNvSpPr txBox="1">
            <a:spLocks noChangeArrowheads="1"/>
          </p:cNvSpPr>
          <p:nvPr/>
        </p:nvSpPr>
        <p:spPr bwMode="auto">
          <a:xfrm>
            <a:off x="6913563" y="4876800"/>
            <a:ext cx="477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4432" name="Text Box 80"/>
          <p:cNvSpPr txBox="1">
            <a:spLocks noChangeArrowheads="1"/>
          </p:cNvSpPr>
          <p:nvPr/>
        </p:nvSpPr>
        <p:spPr bwMode="auto">
          <a:xfrm>
            <a:off x="7467600" y="3886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124433" name="Text Box 81"/>
          <p:cNvSpPr txBox="1">
            <a:spLocks noChangeArrowheads="1"/>
          </p:cNvSpPr>
          <p:nvPr/>
        </p:nvSpPr>
        <p:spPr bwMode="auto">
          <a:xfrm>
            <a:off x="4724400" y="3886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1124434" name="Text Box 82"/>
          <p:cNvSpPr txBox="1">
            <a:spLocks noChangeArrowheads="1"/>
          </p:cNvSpPr>
          <p:nvPr/>
        </p:nvSpPr>
        <p:spPr bwMode="auto">
          <a:xfrm>
            <a:off x="3124200" y="41449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1124435" name="Text Box 83"/>
          <p:cNvSpPr txBox="1">
            <a:spLocks noChangeArrowheads="1"/>
          </p:cNvSpPr>
          <p:nvPr/>
        </p:nvSpPr>
        <p:spPr bwMode="auto">
          <a:xfrm>
            <a:off x="2057400" y="41449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1124436" name="Text Box 84"/>
          <p:cNvSpPr txBox="1">
            <a:spLocks noChangeArrowheads="1"/>
          </p:cNvSpPr>
          <p:nvPr/>
        </p:nvSpPr>
        <p:spPr bwMode="auto">
          <a:xfrm>
            <a:off x="2590800" y="32766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8</a:t>
            </a:r>
          </a:p>
        </p:txBody>
      </p:sp>
      <p:sp>
        <p:nvSpPr>
          <p:cNvPr id="1124437" name="Text Box 85"/>
          <p:cNvSpPr txBox="1">
            <a:spLocks noChangeArrowheads="1"/>
          </p:cNvSpPr>
          <p:nvPr/>
        </p:nvSpPr>
        <p:spPr bwMode="auto">
          <a:xfrm>
            <a:off x="914400" y="33067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6</a:t>
            </a:r>
          </a:p>
        </p:txBody>
      </p:sp>
      <p:sp>
        <p:nvSpPr>
          <p:cNvPr id="1124438" name="Text Box 86"/>
          <p:cNvSpPr txBox="1">
            <a:spLocks noChangeArrowheads="1"/>
          </p:cNvSpPr>
          <p:nvPr/>
        </p:nvSpPr>
        <p:spPr bwMode="auto">
          <a:xfrm>
            <a:off x="1828800" y="25447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14</a:t>
            </a:r>
          </a:p>
        </p:txBody>
      </p:sp>
      <p:sp>
        <p:nvSpPr>
          <p:cNvPr id="1124439" name="Text Box 87"/>
          <p:cNvSpPr txBox="1">
            <a:spLocks noChangeArrowheads="1"/>
          </p:cNvSpPr>
          <p:nvPr/>
        </p:nvSpPr>
        <p:spPr bwMode="auto">
          <a:xfrm>
            <a:off x="5257800" y="30781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9</a:t>
            </a:r>
          </a:p>
        </p:txBody>
      </p:sp>
      <p:sp>
        <p:nvSpPr>
          <p:cNvPr id="1124440" name="Text Box 88"/>
          <p:cNvSpPr txBox="1">
            <a:spLocks noChangeArrowheads="1"/>
          </p:cNvSpPr>
          <p:nvPr/>
        </p:nvSpPr>
        <p:spPr bwMode="auto">
          <a:xfrm>
            <a:off x="6096000" y="24685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19</a:t>
            </a:r>
          </a:p>
        </p:txBody>
      </p:sp>
      <p:sp>
        <p:nvSpPr>
          <p:cNvPr id="1124441" name="Text Box 89"/>
          <p:cNvSpPr txBox="1">
            <a:spLocks noChangeArrowheads="1"/>
          </p:cNvSpPr>
          <p:nvPr/>
        </p:nvSpPr>
        <p:spPr bwMode="auto">
          <a:xfrm>
            <a:off x="6934200" y="30480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10</a:t>
            </a:r>
          </a:p>
        </p:txBody>
      </p:sp>
      <p:sp>
        <p:nvSpPr>
          <p:cNvPr id="1124442" name="Text Box 90"/>
          <p:cNvSpPr txBox="1">
            <a:spLocks noChangeArrowheads="1"/>
          </p:cNvSpPr>
          <p:nvPr/>
        </p:nvSpPr>
        <p:spPr bwMode="auto">
          <a:xfrm>
            <a:off x="4114800" y="14779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33</a:t>
            </a:r>
          </a:p>
        </p:txBody>
      </p:sp>
      <p:sp>
        <p:nvSpPr>
          <p:cNvPr id="1124443" name="Text Box 91"/>
          <p:cNvSpPr txBox="1">
            <a:spLocks noChangeArrowheads="1"/>
          </p:cNvSpPr>
          <p:nvPr/>
        </p:nvSpPr>
        <p:spPr bwMode="auto">
          <a:xfrm>
            <a:off x="5029200" y="1828800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4444" name="Text Box 92"/>
          <p:cNvSpPr txBox="1">
            <a:spLocks noChangeArrowheads="1"/>
          </p:cNvSpPr>
          <p:nvPr/>
        </p:nvSpPr>
        <p:spPr bwMode="auto">
          <a:xfrm>
            <a:off x="2514600" y="1828800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 dirty="0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4445" name="Text Box 93"/>
          <p:cNvSpPr txBox="1">
            <a:spLocks noChangeArrowheads="1"/>
          </p:cNvSpPr>
          <p:nvPr/>
        </p:nvSpPr>
        <p:spPr bwMode="auto">
          <a:xfrm>
            <a:off x="6553200" y="2773363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4446" name="Text Box 94"/>
          <p:cNvSpPr txBox="1">
            <a:spLocks noChangeArrowheads="1"/>
          </p:cNvSpPr>
          <p:nvPr/>
        </p:nvSpPr>
        <p:spPr bwMode="auto">
          <a:xfrm>
            <a:off x="5257800" y="2773363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4447" name="Text Box 95"/>
          <p:cNvSpPr txBox="1">
            <a:spLocks noChangeArrowheads="1"/>
          </p:cNvSpPr>
          <p:nvPr/>
        </p:nvSpPr>
        <p:spPr bwMode="auto">
          <a:xfrm>
            <a:off x="2057400" y="2773363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4448" name="Text Box 96"/>
          <p:cNvSpPr txBox="1">
            <a:spLocks noChangeArrowheads="1"/>
          </p:cNvSpPr>
          <p:nvPr/>
        </p:nvSpPr>
        <p:spPr bwMode="auto">
          <a:xfrm>
            <a:off x="1066800" y="2773363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327424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05775" y="6261100"/>
            <a:ext cx="581025" cy="457200"/>
          </a:xfrm>
        </p:spPr>
        <p:txBody>
          <a:bodyPr/>
          <a:lstStyle/>
          <a:p>
            <a:fld id="{42926FF9-95B4-4A93-AEB0-2DDD67774CCA}" type="slidenum">
              <a:rPr lang="en-US"/>
              <a:pPr/>
              <a:t>44</a:t>
            </a:fld>
            <a:endParaRPr lang="en-US"/>
          </a:p>
        </p:txBody>
      </p:sp>
      <p:sp>
        <p:nvSpPr>
          <p:cNvPr id="1126402" name="Line 2"/>
          <p:cNvSpPr>
            <a:spLocks noChangeShapeType="1"/>
          </p:cNvSpPr>
          <p:nvPr/>
        </p:nvSpPr>
        <p:spPr bwMode="auto">
          <a:xfrm>
            <a:off x="7467600" y="4038600"/>
            <a:ext cx="457200" cy="838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03" name="Line 3"/>
          <p:cNvSpPr>
            <a:spLocks noChangeShapeType="1"/>
          </p:cNvSpPr>
          <p:nvPr/>
        </p:nvSpPr>
        <p:spPr bwMode="auto">
          <a:xfrm>
            <a:off x="4724400" y="4038600"/>
            <a:ext cx="5334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0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Huffman Encoding</a:t>
            </a:r>
          </a:p>
        </p:txBody>
      </p:sp>
      <p:sp>
        <p:nvSpPr>
          <p:cNvPr id="1126406" name="Text Box 6"/>
          <p:cNvSpPr txBox="1">
            <a:spLocks noChangeArrowheads="1"/>
          </p:cNvSpPr>
          <p:nvPr/>
        </p:nvSpPr>
        <p:spPr bwMode="auto">
          <a:xfrm>
            <a:off x="6426200" y="5595938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v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6407" name="Oval 7"/>
          <p:cNvSpPr>
            <a:spLocks noChangeArrowheads="1"/>
          </p:cNvSpPr>
          <p:nvPr/>
        </p:nvSpPr>
        <p:spPr bwMode="auto">
          <a:xfrm>
            <a:off x="64008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08" name="Text Box 8"/>
          <p:cNvSpPr txBox="1">
            <a:spLocks noChangeArrowheads="1"/>
          </p:cNvSpPr>
          <p:nvPr/>
        </p:nvSpPr>
        <p:spPr bwMode="auto">
          <a:xfrm>
            <a:off x="7065963" y="5595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y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6409" name="Oval 9"/>
          <p:cNvSpPr>
            <a:spLocks noChangeArrowheads="1"/>
          </p:cNvSpPr>
          <p:nvPr/>
        </p:nvSpPr>
        <p:spPr bwMode="auto">
          <a:xfrm>
            <a:off x="70104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10" name="Text Box 10"/>
          <p:cNvSpPr txBox="1">
            <a:spLocks noChangeArrowheads="1"/>
          </p:cNvSpPr>
          <p:nvPr/>
        </p:nvSpPr>
        <p:spPr bwMode="auto">
          <a:xfrm>
            <a:off x="7781925" y="4876800"/>
            <a:ext cx="523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SP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126411" name="Oval 11"/>
          <p:cNvSpPr>
            <a:spLocks noChangeArrowheads="1"/>
          </p:cNvSpPr>
          <p:nvPr/>
        </p:nvSpPr>
        <p:spPr bwMode="auto">
          <a:xfrm>
            <a:off x="7848600" y="48609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12" name="Text Box 12"/>
          <p:cNvSpPr txBox="1">
            <a:spLocks noChangeArrowheads="1"/>
          </p:cNvSpPr>
          <p:nvPr/>
        </p:nvSpPr>
        <p:spPr bwMode="auto">
          <a:xfrm>
            <a:off x="6172200" y="3827463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r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126413" name="Oval 13"/>
          <p:cNvSpPr>
            <a:spLocks noChangeArrowheads="1"/>
          </p:cNvSpPr>
          <p:nvPr/>
        </p:nvSpPr>
        <p:spPr bwMode="auto">
          <a:xfrm>
            <a:off x="6156325" y="3794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14" name="Text Box 14"/>
          <p:cNvSpPr txBox="1">
            <a:spLocks noChangeArrowheads="1"/>
          </p:cNvSpPr>
          <p:nvPr/>
        </p:nvSpPr>
        <p:spPr bwMode="auto">
          <a:xfrm>
            <a:off x="5451475" y="5562600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h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6415" name="Oval 15"/>
          <p:cNvSpPr>
            <a:spLocks noChangeArrowheads="1"/>
          </p:cNvSpPr>
          <p:nvPr/>
        </p:nvSpPr>
        <p:spPr bwMode="auto">
          <a:xfrm>
            <a:off x="54102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16" name="Text Box 16"/>
          <p:cNvSpPr txBox="1">
            <a:spLocks noChangeArrowheads="1"/>
          </p:cNvSpPr>
          <p:nvPr/>
        </p:nvSpPr>
        <p:spPr bwMode="auto">
          <a:xfrm>
            <a:off x="5497513" y="3810000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e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126417" name="Oval 17"/>
          <p:cNvSpPr>
            <a:spLocks noChangeArrowheads="1"/>
          </p:cNvSpPr>
          <p:nvPr/>
        </p:nvSpPr>
        <p:spPr bwMode="auto">
          <a:xfrm>
            <a:off x="5486400" y="3794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18" name="Text Box 18"/>
          <p:cNvSpPr txBox="1">
            <a:spLocks noChangeArrowheads="1"/>
          </p:cNvSpPr>
          <p:nvPr/>
        </p:nvSpPr>
        <p:spPr bwMode="auto">
          <a:xfrm>
            <a:off x="4857750" y="5562600"/>
            <a:ext cx="325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g</a:t>
            </a:r>
          </a:p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6419" name="Oval 19"/>
          <p:cNvSpPr>
            <a:spLocks noChangeArrowheads="1"/>
          </p:cNvSpPr>
          <p:nvPr/>
        </p:nvSpPr>
        <p:spPr bwMode="auto">
          <a:xfrm>
            <a:off x="48006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20" name="Text Box 20"/>
          <p:cNvSpPr txBox="1">
            <a:spLocks noChangeArrowheads="1"/>
          </p:cNvSpPr>
          <p:nvPr/>
        </p:nvSpPr>
        <p:spPr bwMode="auto">
          <a:xfrm>
            <a:off x="4398963" y="5562600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b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6421" name="Oval 21"/>
          <p:cNvSpPr>
            <a:spLocks noChangeArrowheads="1"/>
          </p:cNvSpPr>
          <p:nvPr/>
        </p:nvSpPr>
        <p:spPr bwMode="auto">
          <a:xfrm>
            <a:off x="43434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22" name="Text Box 22"/>
          <p:cNvSpPr txBox="1">
            <a:spLocks noChangeArrowheads="1"/>
          </p:cNvSpPr>
          <p:nvPr/>
        </p:nvSpPr>
        <p:spPr bwMode="auto">
          <a:xfrm>
            <a:off x="3581400" y="5546725"/>
            <a:ext cx="509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NL</a:t>
            </a:r>
          </a:p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6423" name="Oval 23"/>
          <p:cNvSpPr>
            <a:spLocks noChangeArrowheads="1"/>
          </p:cNvSpPr>
          <p:nvPr/>
        </p:nvSpPr>
        <p:spPr bwMode="auto">
          <a:xfrm>
            <a:off x="3616325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24" name="Text Box 24"/>
          <p:cNvSpPr txBox="1">
            <a:spLocks noChangeArrowheads="1"/>
          </p:cNvSpPr>
          <p:nvPr/>
        </p:nvSpPr>
        <p:spPr bwMode="auto">
          <a:xfrm>
            <a:off x="3257550" y="4833938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s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6425" name="Oval 25"/>
          <p:cNvSpPr>
            <a:spLocks noChangeArrowheads="1"/>
          </p:cNvSpPr>
          <p:nvPr/>
        </p:nvSpPr>
        <p:spPr bwMode="auto">
          <a:xfrm>
            <a:off x="32004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26" name="Text Box 26"/>
          <p:cNvSpPr txBox="1">
            <a:spLocks noChangeArrowheads="1"/>
          </p:cNvSpPr>
          <p:nvPr/>
        </p:nvSpPr>
        <p:spPr bwMode="auto">
          <a:xfrm>
            <a:off x="2617788" y="4833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n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6427" name="Oval 27"/>
          <p:cNvSpPr>
            <a:spLocks noChangeArrowheads="1"/>
          </p:cNvSpPr>
          <p:nvPr/>
        </p:nvSpPr>
        <p:spPr bwMode="auto">
          <a:xfrm>
            <a:off x="25908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28" name="Text Box 28"/>
          <p:cNvSpPr txBox="1">
            <a:spLocks noChangeArrowheads="1"/>
          </p:cNvSpPr>
          <p:nvPr/>
        </p:nvSpPr>
        <p:spPr bwMode="auto">
          <a:xfrm>
            <a:off x="2189163" y="4833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i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6429" name="Oval 29"/>
          <p:cNvSpPr>
            <a:spLocks noChangeArrowheads="1"/>
          </p:cNvSpPr>
          <p:nvPr/>
        </p:nvSpPr>
        <p:spPr bwMode="auto">
          <a:xfrm>
            <a:off x="21336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30" name="Text Box 30"/>
          <p:cNvSpPr txBox="1">
            <a:spLocks noChangeArrowheads="1"/>
          </p:cNvSpPr>
          <p:nvPr/>
        </p:nvSpPr>
        <p:spPr bwMode="auto">
          <a:xfrm>
            <a:off x="1566863" y="4908550"/>
            <a:ext cx="3254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d</a:t>
            </a:r>
          </a:p>
          <a:p>
            <a:pPr>
              <a:lnSpc>
                <a:spcPct val="10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6431" name="Oval 31"/>
          <p:cNvSpPr>
            <a:spLocks noChangeArrowheads="1"/>
          </p:cNvSpPr>
          <p:nvPr/>
        </p:nvSpPr>
        <p:spPr bwMode="auto">
          <a:xfrm>
            <a:off x="15240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32" name="Text Box 32"/>
          <p:cNvSpPr txBox="1">
            <a:spLocks noChangeArrowheads="1"/>
          </p:cNvSpPr>
          <p:nvPr/>
        </p:nvSpPr>
        <p:spPr bwMode="auto">
          <a:xfrm>
            <a:off x="1066800" y="4005263"/>
            <a:ext cx="325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t</a:t>
            </a:r>
          </a:p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126433" name="Oval 33"/>
          <p:cNvSpPr>
            <a:spLocks noChangeArrowheads="1"/>
          </p:cNvSpPr>
          <p:nvPr/>
        </p:nvSpPr>
        <p:spPr bwMode="auto">
          <a:xfrm>
            <a:off x="1033463" y="39465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6434" name="Group 34"/>
          <p:cNvGrpSpPr>
            <a:grpSpLocks/>
          </p:cNvGrpSpPr>
          <p:nvPr/>
        </p:nvGrpSpPr>
        <p:grpSpPr bwMode="auto">
          <a:xfrm>
            <a:off x="304800" y="3848100"/>
            <a:ext cx="381000" cy="792163"/>
            <a:chOff x="576" y="3432"/>
            <a:chExt cx="240" cy="499"/>
          </a:xfrm>
        </p:grpSpPr>
        <p:sp>
          <p:nvSpPr>
            <p:cNvPr id="1126435" name="Text Box 35"/>
            <p:cNvSpPr txBox="1">
              <a:spLocks noChangeArrowheads="1"/>
            </p:cNvSpPr>
            <p:nvPr/>
          </p:nvSpPr>
          <p:spPr bwMode="auto">
            <a:xfrm>
              <a:off x="611" y="3432"/>
              <a:ext cx="205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a</a:t>
              </a:r>
            </a:p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3</a:t>
              </a:r>
            </a:p>
          </p:txBody>
        </p:sp>
        <p:sp>
          <p:nvSpPr>
            <p:cNvPr id="1126436" name="Oval 36"/>
            <p:cNvSpPr>
              <a:spLocks noChangeArrowheads="1"/>
            </p:cNvSpPr>
            <p:nvPr/>
          </p:nvSpPr>
          <p:spPr bwMode="auto">
            <a:xfrm>
              <a:off x="576" y="35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437" name="Line 37"/>
          <p:cNvSpPr>
            <a:spLocks noChangeShapeType="1"/>
          </p:cNvSpPr>
          <p:nvPr/>
        </p:nvSpPr>
        <p:spPr bwMode="auto">
          <a:xfrm flipV="1">
            <a:off x="66294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38" name="Oval 38"/>
          <p:cNvSpPr>
            <a:spLocks noChangeArrowheads="1"/>
          </p:cNvSpPr>
          <p:nvPr/>
        </p:nvSpPr>
        <p:spPr bwMode="auto">
          <a:xfrm>
            <a:off x="67818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39" name="Line 39"/>
          <p:cNvSpPr>
            <a:spLocks noChangeShapeType="1"/>
          </p:cNvSpPr>
          <p:nvPr/>
        </p:nvSpPr>
        <p:spPr bwMode="auto">
          <a:xfrm>
            <a:off x="6934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40" name="Line 40"/>
          <p:cNvSpPr>
            <a:spLocks noChangeShapeType="1"/>
          </p:cNvSpPr>
          <p:nvPr/>
        </p:nvSpPr>
        <p:spPr bwMode="auto">
          <a:xfrm flipV="1">
            <a:off x="5029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41" name="Oval 41"/>
          <p:cNvSpPr>
            <a:spLocks noChangeArrowheads="1"/>
          </p:cNvSpPr>
          <p:nvPr/>
        </p:nvSpPr>
        <p:spPr bwMode="auto">
          <a:xfrm>
            <a:off x="5181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42" name="Line 42"/>
          <p:cNvSpPr>
            <a:spLocks noChangeShapeType="1"/>
          </p:cNvSpPr>
          <p:nvPr/>
        </p:nvSpPr>
        <p:spPr bwMode="auto">
          <a:xfrm>
            <a:off x="53340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43" name="Line 43"/>
          <p:cNvSpPr>
            <a:spLocks noChangeShapeType="1"/>
          </p:cNvSpPr>
          <p:nvPr/>
        </p:nvSpPr>
        <p:spPr bwMode="auto">
          <a:xfrm flipV="1">
            <a:off x="3886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44" name="Oval 44"/>
          <p:cNvSpPr>
            <a:spLocks noChangeArrowheads="1"/>
          </p:cNvSpPr>
          <p:nvPr/>
        </p:nvSpPr>
        <p:spPr bwMode="auto">
          <a:xfrm>
            <a:off x="4038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45" name="Line 45"/>
          <p:cNvSpPr>
            <a:spLocks noChangeShapeType="1"/>
          </p:cNvSpPr>
          <p:nvPr/>
        </p:nvSpPr>
        <p:spPr bwMode="auto">
          <a:xfrm>
            <a:off x="41910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46" name="Line 46"/>
          <p:cNvSpPr>
            <a:spLocks noChangeShapeType="1"/>
          </p:cNvSpPr>
          <p:nvPr/>
        </p:nvSpPr>
        <p:spPr bwMode="auto">
          <a:xfrm flipV="1">
            <a:off x="4114800" y="4038600"/>
            <a:ext cx="5334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47" name="Oval 47"/>
          <p:cNvSpPr>
            <a:spLocks noChangeArrowheads="1"/>
          </p:cNvSpPr>
          <p:nvPr/>
        </p:nvSpPr>
        <p:spPr bwMode="auto">
          <a:xfrm>
            <a:off x="4572000" y="3886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48" name="Line 48"/>
          <p:cNvSpPr>
            <a:spLocks noChangeShapeType="1"/>
          </p:cNvSpPr>
          <p:nvPr/>
        </p:nvSpPr>
        <p:spPr bwMode="auto">
          <a:xfrm>
            <a:off x="5257800" y="3200400"/>
            <a:ext cx="38100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49" name="Line 49"/>
          <p:cNvSpPr>
            <a:spLocks noChangeShapeType="1"/>
          </p:cNvSpPr>
          <p:nvPr/>
        </p:nvSpPr>
        <p:spPr bwMode="auto">
          <a:xfrm flipV="1">
            <a:off x="4724400" y="3200400"/>
            <a:ext cx="4572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50" name="Oval 50"/>
          <p:cNvSpPr>
            <a:spLocks noChangeArrowheads="1"/>
          </p:cNvSpPr>
          <p:nvPr/>
        </p:nvSpPr>
        <p:spPr bwMode="auto">
          <a:xfrm>
            <a:off x="51054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51" name="Line 51"/>
          <p:cNvSpPr>
            <a:spLocks noChangeShapeType="1"/>
          </p:cNvSpPr>
          <p:nvPr/>
        </p:nvSpPr>
        <p:spPr bwMode="auto">
          <a:xfrm flipV="1">
            <a:off x="6858000" y="4038600"/>
            <a:ext cx="5334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52" name="Oval 52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53" name="Line 53"/>
          <p:cNvSpPr>
            <a:spLocks noChangeShapeType="1"/>
          </p:cNvSpPr>
          <p:nvPr/>
        </p:nvSpPr>
        <p:spPr bwMode="auto">
          <a:xfrm>
            <a:off x="6934200" y="3200400"/>
            <a:ext cx="457200" cy="76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54" name="Line 54"/>
          <p:cNvSpPr>
            <a:spLocks noChangeShapeType="1"/>
          </p:cNvSpPr>
          <p:nvPr/>
        </p:nvSpPr>
        <p:spPr bwMode="auto">
          <a:xfrm flipV="1">
            <a:off x="6400800" y="3200400"/>
            <a:ext cx="45720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55" name="Oval 55"/>
          <p:cNvSpPr>
            <a:spLocks noChangeArrowheads="1"/>
          </p:cNvSpPr>
          <p:nvPr/>
        </p:nvSpPr>
        <p:spPr bwMode="auto">
          <a:xfrm>
            <a:off x="67818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56" name="Line 56"/>
          <p:cNvSpPr>
            <a:spLocks noChangeShapeType="1"/>
          </p:cNvSpPr>
          <p:nvPr/>
        </p:nvSpPr>
        <p:spPr bwMode="auto">
          <a:xfrm>
            <a:off x="6096000" y="2667000"/>
            <a:ext cx="7620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57" name="Line 57"/>
          <p:cNvSpPr>
            <a:spLocks noChangeShapeType="1"/>
          </p:cNvSpPr>
          <p:nvPr/>
        </p:nvSpPr>
        <p:spPr bwMode="auto">
          <a:xfrm flipV="1">
            <a:off x="5257800" y="2667000"/>
            <a:ext cx="7620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58" name="Oval 58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59" name="Line 59"/>
          <p:cNvSpPr>
            <a:spLocks noChangeShapeType="1"/>
          </p:cNvSpPr>
          <p:nvPr/>
        </p:nvSpPr>
        <p:spPr bwMode="auto">
          <a:xfrm flipV="1">
            <a:off x="28194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60" name="Oval 60"/>
          <p:cNvSpPr>
            <a:spLocks noChangeArrowheads="1"/>
          </p:cNvSpPr>
          <p:nvPr/>
        </p:nvSpPr>
        <p:spPr bwMode="auto">
          <a:xfrm>
            <a:off x="29718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61" name="Line 61"/>
          <p:cNvSpPr>
            <a:spLocks noChangeShapeType="1"/>
          </p:cNvSpPr>
          <p:nvPr/>
        </p:nvSpPr>
        <p:spPr bwMode="auto">
          <a:xfrm>
            <a:off x="31242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62" name="Line 62"/>
          <p:cNvSpPr>
            <a:spLocks noChangeShapeType="1"/>
          </p:cNvSpPr>
          <p:nvPr/>
        </p:nvSpPr>
        <p:spPr bwMode="auto">
          <a:xfrm flipV="1">
            <a:off x="17526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63" name="Oval 63"/>
          <p:cNvSpPr>
            <a:spLocks noChangeArrowheads="1"/>
          </p:cNvSpPr>
          <p:nvPr/>
        </p:nvSpPr>
        <p:spPr bwMode="auto">
          <a:xfrm>
            <a:off x="19050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64" name="Line 64"/>
          <p:cNvSpPr>
            <a:spLocks noChangeShapeType="1"/>
          </p:cNvSpPr>
          <p:nvPr/>
        </p:nvSpPr>
        <p:spPr bwMode="auto">
          <a:xfrm>
            <a:off x="20574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65" name="Line 65"/>
          <p:cNvSpPr>
            <a:spLocks noChangeShapeType="1"/>
          </p:cNvSpPr>
          <p:nvPr/>
        </p:nvSpPr>
        <p:spPr bwMode="auto">
          <a:xfrm flipV="1">
            <a:off x="533400" y="3429000"/>
            <a:ext cx="3048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66" name="Oval 66"/>
          <p:cNvSpPr>
            <a:spLocks noChangeArrowheads="1"/>
          </p:cNvSpPr>
          <p:nvPr/>
        </p:nvSpPr>
        <p:spPr bwMode="auto">
          <a:xfrm>
            <a:off x="762000" y="3276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67" name="Line 67"/>
          <p:cNvSpPr>
            <a:spLocks noChangeShapeType="1"/>
          </p:cNvSpPr>
          <p:nvPr/>
        </p:nvSpPr>
        <p:spPr bwMode="auto">
          <a:xfrm>
            <a:off x="914400" y="3429000"/>
            <a:ext cx="3048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68" name="Line 68"/>
          <p:cNvSpPr>
            <a:spLocks noChangeShapeType="1"/>
          </p:cNvSpPr>
          <p:nvPr/>
        </p:nvSpPr>
        <p:spPr bwMode="auto">
          <a:xfrm flipV="1">
            <a:off x="1981200" y="3429000"/>
            <a:ext cx="533400" cy="76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69" name="Oval 69"/>
          <p:cNvSpPr>
            <a:spLocks noChangeArrowheads="1"/>
          </p:cNvSpPr>
          <p:nvPr/>
        </p:nvSpPr>
        <p:spPr bwMode="auto">
          <a:xfrm>
            <a:off x="2438400" y="3276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70" name="Line 70"/>
          <p:cNvSpPr>
            <a:spLocks noChangeShapeType="1"/>
          </p:cNvSpPr>
          <p:nvPr/>
        </p:nvSpPr>
        <p:spPr bwMode="auto">
          <a:xfrm>
            <a:off x="2590800" y="3429000"/>
            <a:ext cx="4572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71" name="Line 71"/>
          <p:cNvSpPr>
            <a:spLocks noChangeShapeType="1"/>
          </p:cNvSpPr>
          <p:nvPr/>
        </p:nvSpPr>
        <p:spPr bwMode="auto">
          <a:xfrm flipV="1">
            <a:off x="914400" y="2667000"/>
            <a:ext cx="7620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72" name="Oval 72"/>
          <p:cNvSpPr>
            <a:spLocks noChangeArrowheads="1"/>
          </p:cNvSpPr>
          <p:nvPr/>
        </p:nvSpPr>
        <p:spPr bwMode="auto">
          <a:xfrm>
            <a:off x="1600200" y="2514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73" name="Line 73"/>
          <p:cNvSpPr>
            <a:spLocks noChangeShapeType="1"/>
          </p:cNvSpPr>
          <p:nvPr/>
        </p:nvSpPr>
        <p:spPr bwMode="auto">
          <a:xfrm>
            <a:off x="1752600" y="2667000"/>
            <a:ext cx="7620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74" name="Line 74"/>
          <p:cNvSpPr>
            <a:spLocks noChangeShapeType="1"/>
          </p:cNvSpPr>
          <p:nvPr/>
        </p:nvSpPr>
        <p:spPr bwMode="auto">
          <a:xfrm flipV="1">
            <a:off x="1752600" y="1676400"/>
            <a:ext cx="22098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75" name="Oval 75"/>
          <p:cNvSpPr>
            <a:spLocks noChangeArrowheads="1"/>
          </p:cNvSpPr>
          <p:nvPr/>
        </p:nvSpPr>
        <p:spPr bwMode="auto">
          <a:xfrm>
            <a:off x="3886200" y="1524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76" name="Line 76"/>
          <p:cNvSpPr>
            <a:spLocks noChangeShapeType="1"/>
          </p:cNvSpPr>
          <p:nvPr/>
        </p:nvSpPr>
        <p:spPr bwMode="auto">
          <a:xfrm>
            <a:off x="4038600" y="1676400"/>
            <a:ext cx="19812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77" name="Text Box 77"/>
          <p:cNvSpPr txBox="1">
            <a:spLocks noChangeArrowheads="1"/>
          </p:cNvSpPr>
          <p:nvPr/>
        </p:nvSpPr>
        <p:spPr bwMode="auto">
          <a:xfrm>
            <a:off x="4170363" y="4876800"/>
            <a:ext cx="325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6478" name="Text Box 78"/>
          <p:cNvSpPr txBox="1">
            <a:spLocks noChangeArrowheads="1"/>
          </p:cNvSpPr>
          <p:nvPr/>
        </p:nvSpPr>
        <p:spPr bwMode="auto">
          <a:xfrm>
            <a:off x="5334000" y="4876800"/>
            <a:ext cx="325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6479" name="Text Box 79"/>
          <p:cNvSpPr txBox="1">
            <a:spLocks noChangeArrowheads="1"/>
          </p:cNvSpPr>
          <p:nvPr/>
        </p:nvSpPr>
        <p:spPr bwMode="auto">
          <a:xfrm>
            <a:off x="6913563" y="4876800"/>
            <a:ext cx="477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6480" name="Text Box 80"/>
          <p:cNvSpPr txBox="1">
            <a:spLocks noChangeArrowheads="1"/>
          </p:cNvSpPr>
          <p:nvPr/>
        </p:nvSpPr>
        <p:spPr bwMode="auto">
          <a:xfrm>
            <a:off x="7467600" y="3886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126481" name="Text Box 81"/>
          <p:cNvSpPr txBox="1">
            <a:spLocks noChangeArrowheads="1"/>
          </p:cNvSpPr>
          <p:nvPr/>
        </p:nvSpPr>
        <p:spPr bwMode="auto">
          <a:xfrm>
            <a:off x="4724400" y="3886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1126482" name="Text Box 82"/>
          <p:cNvSpPr txBox="1">
            <a:spLocks noChangeArrowheads="1"/>
          </p:cNvSpPr>
          <p:nvPr/>
        </p:nvSpPr>
        <p:spPr bwMode="auto">
          <a:xfrm>
            <a:off x="3124200" y="41449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1126483" name="Text Box 83"/>
          <p:cNvSpPr txBox="1">
            <a:spLocks noChangeArrowheads="1"/>
          </p:cNvSpPr>
          <p:nvPr/>
        </p:nvSpPr>
        <p:spPr bwMode="auto">
          <a:xfrm>
            <a:off x="2057400" y="41449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1126484" name="Text Box 84"/>
          <p:cNvSpPr txBox="1">
            <a:spLocks noChangeArrowheads="1"/>
          </p:cNvSpPr>
          <p:nvPr/>
        </p:nvSpPr>
        <p:spPr bwMode="auto">
          <a:xfrm>
            <a:off x="2590800" y="32766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8</a:t>
            </a:r>
          </a:p>
        </p:txBody>
      </p:sp>
      <p:sp>
        <p:nvSpPr>
          <p:cNvPr id="1126485" name="Text Box 85"/>
          <p:cNvSpPr txBox="1">
            <a:spLocks noChangeArrowheads="1"/>
          </p:cNvSpPr>
          <p:nvPr/>
        </p:nvSpPr>
        <p:spPr bwMode="auto">
          <a:xfrm>
            <a:off x="914400" y="33067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6</a:t>
            </a:r>
          </a:p>
        </p:txBody>
      </p:sp>
      <p:sp>
        <p:nvSpPr>
          <p:cNvPr id="1126486" name="Text Box 86"/>
          <p:cNvSpPr txBox="1">
            <a:spLocks noChangeArrowheads="1"/>
          </p:cNvSpPr>
          <p:nvPr/>
        </p:nvSpPr>
        <p:spPr bwMode="auto">
          <a:xfrm>
            <a:off x="1828800" y="25447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14</a:t>
            </a:r>
          </a:p>
        </p:txBody>
      </p:sp>
      <p:sp>
        <p:nvSpPr>
          <p:cNvPr id="1126487" name="Text Box 87"/>
          <p:cNvSpPr txBox="1">
            <a:spLocks noChangeArrowheads="1"/>
          </p:cNvSpPr>
          <p:nvPr/>
        </p:nvSpPr>
        <p:spPr bwMode="auto">
          <a:xfrm>
            <a:off x="5257800" y="30781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9</a:t>
            </a:r>
          </a:p>
        </p:txBody>
      </p:sp>
      <p:sp>
        <p:nvSpPr>
          <p:cNvPr id="1126488" name="Text Box 88"/>
          <p:cNvSpPr txBox="1">
            <a:spLocks noChangeArrowheads="1"/>
          </p:cNvSpPr>
          <p:nvPr/>
        </p:nvSpPr>
        <p:spPr bwMode="auto">
          <a:xfrm>
            <a:off x="6096000" y="24685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19</a:t>
            </a:r>
          </a:p>
        </p:txBody>
      </p:sp>
      <p:sp>
        <p:nvSpPr>
          <p:cNvPr id="1126489" name="Text Box 89"/>
          <p:cNvSpPr txBox="1">
            <a:spLocks noChangeArrowheads="1"/>
          </p:cNvSpPr>
          <p:nvPr/>
        </p:nvSpPr>
        <p:spPr bwMode="auto">
          <a:xfrm>
            <a:off x="6934200" y="30480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10</a:t>
            </a:r>
          </a:p>
        </p:txBody>
      </p:sp>
      <p:sp>
        <p:nvSpPr>
          <p:cNvPr id="1126490" name="Text Box 90"/>
          <p:cNvSpPr txBox="1">
            <a:spLocks noChangeArrowheads="1"/>
          </p:cNvSpPr>
          <p:nvPr/>
        </p:nvSpPr>
        <p:spPr bwMode="auto">
          <a:xfrm>
            <a:off x="4114800" y="14779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33</a:t>
            </a:r>
          </a:p>
        </p:txBody>
      </p:sp>
      <p:sp>
        <p:nvSpPr>
          <p:cNvPr id="1126491" name="Text Box 91"/>
          <p:cNvSpPr txBox="1">
            <a:spLocks noChangeArrowheads="1"/>
          </p:cNvSpPr>
          <p:nvPr/>
        </p:nvSpPr>
        <p:spPr bwMode="auto">
          <a:xfrm>
            <a:off x="5029200" y="1828800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6492" name="Text Box 92"/>
          <p:cNvSpPr txBox="1">
            <a:spLocks noChangeArrowheads="1"/>
          </p:cNvSpPr>
          <p:nvPr/>
        </p:nvSpPr>
        <p:spPr bwMode="auto">
          <a:xfrm>
            <a:off x="2514600" y="1828800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6493" name="Text Box 93"/>
          <p:cNvSpPr txBox="1">
            <a:spLocks noChangeArrowheads="1"/>
          </p:cNvSpPr>
          <p:nvPr/>
        </p:nvSpPr>
        <p:spPr bwMode="auto">
          <a:xfrm>
            <a:off x="6553200" y="2773363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6494" name="Text Box 94"/>
          <p:cNvSpPr txBox="1">
            <a:spLocks noChangeArrowheads="1"/>
          </p:cNvSpPr>
          <p:nvPr/>
        </p:nvSpPr>
        <p:spPr bwMode="auto">
          <a:xfrm>
            <a:off x="5257800" y="2773363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6495" name="Text Box 95"/>
          <p:cNvSpPr txBox="1">
            <a:spLocks noChangeArrowheads="1"/>
          </p:cNvSpPr>
          <p:nvPr/>
        </p:nvSpPr>
        <p:spPr bwMode="auto">
          <a:xfrm>
            <a:off x="2057400" y="2773363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6496" name="Text Box 96"/>
          <p:cNvSpPr txBox="1">
            <a:spLocks noChangeArrowheads="1"/>
          </p:cNvSpPr>
          <p:nvPr/>
        </p:nvSpPr>
        <p:spPr bwMode="auto">
          <a:xfrm>
            <a:off x="1066800" y="2773363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6497" name="Text Box 97"/>
          <p:cNvSpPr txBox="1">
            <a:spLocks noChangeArrowheads="1"/>
          </p:cNvSpPr>
          <p:nvPr/>
        </p:nvSpPr>
        <p:spPr bwMode="auto">
          <a:xfrm>
            <a:off x="5486400" y="3429000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6498" name="Text Box 98"/>
          <p:cNvSpPr txBox="1">
            <a:spLocks noChangeArrowheads="1"/>
          </p:cNvSpPr>
          <p:nvPr/>
        </p:nvSpPr>
        <p:spPr bwMode="auto">
          <a:xfrm>
            <a:off x="6324600" y="3429000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6499" name="Text Box 99"/>
          <p:cNvSpPr txBox="1">
            <a:spLocks noChangeArrowheads="1"/>
          </p:cNvSpPr>
          <p:nvPr/>
        </p:nvSpPr>
        <p:spPr bwMode="auto">
          <a:xfrm>
            <a:off x="1143000" y="3657600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6500" name="Text Box 100"/>
          <p:cNvSpPr txBox="1">
            <a:spLocks noChangeArrowheads="1"/>
          </p:cNvSpPr>
          <p:nvPr/>
        </p:nvSpPr>
        <p:spPr bwMode="auto">
          <a:xfrm>
            <a:off x="304800" y="3657600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6501" name="Text Box 101"/>
          <p:cNvSpPr txBox="1">
            <a:spLocks noChangeArrowheads="1"/>
          </p:cNvSpPr>
          <p:nvPr/>
        </p:nvSpPr>
        <p:spPr bwMode="auto">
          <a:xfrm>
            <a:off x="7162800" y="3429000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6502" name="Text Box 102"/>
          <p:cNvSpPr txBox="1">
            <a:spLocks noChangeArrowheads="1"/>
          </p:cNvSpPr>
          <p:nvPr/>
        </p:nvSpPr>
        <p:spPr bwMode="auto">
          <a:xfrm>
            <a:off x="4648200" y="3429000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6503" name="Text Box 103"/>
          <p:cNvSpPr txBox="1">
            <a:spLocks noChangeArrowheads="1"/>
          </p:cNvSpPr>
          <p:nvPr/>
        </p:nvSpPr>
        <p:spPr bwMode="auto">
          <a:xfrm>
            <a:off x="2819400" y="3657600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6504" name="Text Box 104"/>
          <p:cNvSpPr txBox="1">
            <a:spLocks noChangeArrowheads="1"/>
          </p:cNvSpPr>
          <p:nvPr/>
        </p:nvSpPr>
        <p:spPr bwMode="auto">
          <a:xfrm>
            <a:off x="1981200" y="3657600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6505" name="Text Box 105"/>
          <p:cNvSpPr txBox="1">
            <a:spLocks noChangeArrowheads="1"/>
          </p:cNvSpPr>
          <p:nvPr/>
        </p:nvSpPr>
        <p:spPr bwMode="auto">
          <a:xfrm>
            <a:off x="2133600" y="4449763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 dirty="0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6506" name="Text Box 106"/>
          <p:cNvSpPr txBox="1">
            <a:spLocks noChangeArrowheads="1"/>
          </p:cNvSpPr>
          <p:nvPr/>
        </p:nvSpPr>
        <p:spPr bwMode="auto">
          <a:xfrm>
            <a:off x="1524000" y="4449763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6507" name="Text Box 107"/>
          <p:cNvSpPr txBox="1">
            <a:spLocks noChangeArrowheads="1"/>
          </p:cNvSpPr>
          <p:nvPr/>
        </p:nvSpPr>
        <p:spPr bwMode="auto">
          <a:xfrm>
            <a:off x="3200400" y="4449763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6508" name="Text Box 108"/>
          <p:cNvSpPr txBox="1">
            <a:spLocks noChangeArrowheads="1"/>
          </p:cNvSpPr>
          <p:nvPr/>
        </p:nvSpPr>
        <p:spPr bwMode="auto">
          <a:xfrm>
            <a:off x="2590800" y="4449763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6509" name="Text Box 109"/>
          <p:cNvSpPr txBox="1">
            <a:spLocks noChangeArrowheads="1"/>
          </p:cNvSpPr>
          <p:nvPr/>
        </p:nvSpPr>
        <p:spPr bwMode="auto">
          <a:xfrm>
            <a:off x="5029200" y="4449763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6510" name="Text Box 110"/>
          <p:cNvSpPr txBox="1">
            <a:spLocks noChangeArrowheads="1"/>
          </p:cNvSpPr>
          <p:nvPr/>
        </p:nvSpPr>
        <p:spPr bwMode="auto">
          <a:xfrm>
            <a:off x="6781800" y="4449763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6511" name="Text Box 111"/>
          <p:cNvSpPr txBox="1">
            <a:spLocks noChangeArrowheads="1"/>
          </p:cNvSpPr>
          <p:nvPr/>
        </p:nvSpPr>
        <p:spPr bwMode="auto">
          <a:xfrm>
            <a:off x="7772400" y="4449763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6512" name="Text Box 112"/>
          <p:cNvSpPr txBox="1">
            <a:spLocks noChangeArrowheads="1"/>
          </p:cNvSpPr>
          <p:nvPr/>
        </p:nvSpPr>
        <p:spPr bwMode="auto">
          <a:xfrm>
            <a:off x="4038600" y="4449763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78795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05775" y="6261100"/>
            <a:ext cx="581025" cy="457200"/>
          </a:xfrm>
        </p:spPr>
        <p:txBody>
          <a:bodyPr/>
          <a:lstStyle/>
          <a:p>
            <a:fld id="{9AEEB05B-5323-4748-B138-C6BC20B24E7B}" type="slidenum">
              <a:rPr lang="en-US"/>
              <a:pPr/>
              <a:t>45</a:t>
            </a:fld>
            <a:endParaRPr lang="en-US"/>
          </a:p>
        </p:txBody>
      </p:sp>
      <p:sp>
        <p:nvSpPr>
          <p:cNvPr id="1128450" name="Line 2"/>
          <p:cNvSpPr>
            <a:spLocks noChangeShapeType="1"/>
          </p:cNvSpPr>
          <p:nvPr/>
        </p:nvSpPr>
        <p:spPr bwMode="auto">
          <a:xfrm>
            <a:off x="7467600" y="4038600"/>
            <a:ext cx="457200" cy="838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51" name="Line 3"/>
          <p:cNvSpPr>
            <a:spLocks noChangeShapeType="1"/>
          </p:cNvSpPr>
          <p:nvPr/>
        </p:nvSpPr>
        <p:spPr bwMode="auto">
          <a:xfrm>
            <a:off x="4724400" y="4038600"/>
            <a:ext cx="5334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5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Huffman Encoding</a:t>
            </a:r>
          </a:p>
        </p:txBody>
      </p:sp>
      <p:sp>
        <p:nvSpPr>
          <p:cNvPr id="1128454" name="Text Box 6"/>
          <p:cNvSpPr txBox="1">
            <a:spLocks noChangeArrowheads="1"/>
          </p:cNvSpPr>
          <p:nvPr/>
        </p:nvSpPr>
        <p:spPr bwMode="auto">
          <a:xfrm>
            <a:off x="6426200" y="5595938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v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8455" name="Oval 7"/>
          <p:cNvSpPr>
            <a:spLocks noChangeArrowheads="1"/>
          </p:cNvSpPr>
          <p:nvPr/>
        </p:nvSpPr>
        <p:spPr bwMode="auto">
          <a:xfrm>
            <a:off x="64008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56" name="Text Box 8"/>
          <p:cNvSpPr txBox="1">
            <a:spLocks noChangeArrowheads="1"/>
          </p:cNvSpPr>
          <p:nvPr/>
        </p:nvSpPr>
        <p:spPr bwMode="auto">
          <a:xfrm>
            <a:off x="7065963" y="5595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y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8457" name="Oval 9"/>
          <p:cNvSpPr>
            <a:spLocks noChangeArrowheads="1"/>
          </p:cNvSpPr>
          <p:nvPr/>
        </p:nvSpPr>
        <p:spPr bwMode="auto">
          <a:xfrm>
            <a:off x="70104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58" name="Text Box 10"/>
          <p:cNvSpPr txBox="1">
            <a:spLocks noChangeArrowheads="1"/>
          </p:cNvSpPr>
          <p:nvPr/>
        </p:nvSpPr>
        <p:spPr bwMode="auto">
          <a:xfrm>
            <a:off x="7781925" y="4876800"/>
            <a:ext cx="523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SP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128459" name="Oval 11"/>
          <p:cNvSpPr>
            <a:spLocks noChangeArrowheads="1"/>
          </p:cNvSpPr>
          <p:nvPr/>
        </p:nvSpPr>
        <p:spPr bwMode="auto">
          <a:xfrm>
            <a:off x="7848600" y="48609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60" name="Text Box 12"/>
          <p:cNvSpPr txBox="1">
            <a:spLocks noChangeArrowheads="1"/>
          </p:cNvSpPr>
          <p:nvPr/>
        </p:nvSpPr>
        <p:spPr bwMode="auto">
          <a:xfrm>
            <a:off x="6172200" y="3827463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r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128461" name="Oval 13"/>
          <p:cNvSpPr>
            <a:spLocks noChangeArrowheads="1"/>
          </p:cNvSpPr>
          <p:nvPr/>
        </p:nvSpPr>
        <p:spPr bwMode="auto">
          <a:xfrm>
            <a:off x="6156325" y="3794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62" name="Text Box 14"/>
          <p:cNvSpPr txBox="1">
            <a:spLocks noChangeArrowheads="1"/>
          </p:cNvSpPr>
          <p:nvPr/>
        </p:nvSpPr>
        <p:spPr bwMode="auto">
          <a:xfrm>
            <a:off x="5451475" y="5562600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h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8463" name="Oval 15"/>
          <p:cNvSpPr>
            <a:spLocks noChangeArrowheads="1"/>
          </p:cNvSpPr>
          <p:nvPr/>
        </p:nvSpPr>
        <p:spPr bwMode="auto">
          <a:xfrm>
            <a:off x="54102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64" name="Text Box 16"/>
          <p:cNvSpPr txBox="1">
            <a:spLocks noChangeArrowheads="1"/>
          </p:cNvSpPr>
          <p:nvPr/>
        </p:nvSpPr>
        <p:spPr bwMode="auto">
          <a:xfrm>
            <a:off x="5497513" y="3810000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e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128465" name="Oval 17"/>
          <p:cNvSpPr>
            <a:spLocks noChangeArrowheads="1"/>
          </p:cNvSpPr>
          <p:nvPr/>
        </p:nvSpPr>
        <p:spPr bwMode="auto">
          <a:xfrm>
            <a:off x="5486400" y="3794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66" name="Text Box 18"/>
          <p:cNvSpPr txBox="1">
            <a:spLocks noChangeArrowheads="1"/>
          </p:cNvSpPr>
          <p:nvPr/>
        </p:nvSpPr>
        <p:spPr bwMode="auto">
          <a:xfrm>
            <a:off x="4857750" y="5562600"/>
            <a:ext cx="325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g</a:t>
            </a:r>
          </a:p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8467" name="Oval 19"/>
          <p:cNvSpPr>
            <a:spLocks noChangeArrowheads="1"/>
          </p:cNvSpPr>
          <p:nvPr/>
        </p:nvSpPr>
        <p:spPr bwMode="auto">
          <a:xfrm>
            <a:off x="48006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68" name="Text Box 20"/>
          <p:cNvSpPr txBox="1">
            <a:spLocks noChangeArrowheads="1"/>
          </p:cNvSpPr>
          <p:nvPr/>
        </p:nvSpPr>
        <p:spPr bwMode="auto">
          <a:xfrm>
            <a:off x="4398963" y="5562600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b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8469" name="Oval 21"/>
          <p:cNvSpPr>
            <a:spLocks noChangeArrowheads="1"/>
          </p:cNvSpPr>
          <p:nvPr/>
        </p:nvSpPr>
        <p:spPr bwMode="auto">
          <a:xfrm>
            <a:off x="4343400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70" name="Text Box 22"/>
          <p:cNvSpPr txBox="1">
            <a:spLocks noChangeArrowheads="1"/>
          </p:cNvSpPr>
          <p:nvPr/>
        </p:nvSpPr>
        <p:spPr bwMode="auto">
          <a:xfrm>
            <a:off x="3581400" y="5546725"/>
            <a:ext cx="509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NL</a:t>
            </a:r>
          </a:p>
          <a:p>
            <a:pPr algn="ctr">
              <a:lnSpc>
                <a:spcPct val="11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8471" name="Oval 23"/>
          <p:cNvSpPr>
            <a:spLocks noChangeArrowheads="1"/>
          </p:cNvSpPr>
          <p:nvPr/>
        </p:nvSpPr>
        <p:spPr bwMode="auto">
          <a:xfrm>
            <a:off x="3616325" y="556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72" name="Text Box 24"/>
          <p:cNvSpPr txBox="1">
            <a:spLocks noChangeArrowheads="1"/>
          </p:cNvSpPr>
          <p:nvPr/>
        </p:nvSpPr>
        <p:spPr bwMode="auto">
          <a:xfrm>
            <a:off x="3257550" y="4833938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s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8473" name="Oval 25"/>
          <p:cNvSpPr>
            <a:spLocks noChangeArrowheads="1"/>
          </p:cNvSpPr>
          <p:nvPr/>
        </p:nvSpPr>
        <p:spPr bwMode="auto">
          <a:xfrm>
            <a:off x="32004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74" name="Text Box 26"/>
          <p:cNvSpPr txBox="1">
            <a:spLocks noChangeArrowheads="1"/>
          </p:cNvSpPr>
          <p:nvPr/>
        </p:nvSpPr>
        <p:spPr bwMode="auto">
          <a:xfrm>
            <a:off x="2617788" y="4833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n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8475" name="Oval 27"/>
          <p:cNvSpPr>
            <a:spLocks noChangeArrowheads="1"/>
          </p:cNvSpPr>
          <p:nvPr/>
        </p:nvSpPr>
        <p:spPr bwMode="auto">
          <a:xfrm>
            <a:off x="25908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76" name="Text Box 28"/>
          <p:cNvSpPr txBox="1">
            <a:spLocks noChangeArrowheads="1"/>
          </p:cNvSpPr>
          <p:nvPr/>
        </p:nvSpPr>
        <p:spPr bwMode="auto">
          <a:xfrm>
            <a:off x="2189163" y="4833938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i</a:t>
            </a:r>
          </a:p>
          <a:p>
            <a:pPr algn="ctr"/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8477" name="Oval 29"/>
          <p:cNvSpPr>
            <a:spLocks noChangeArrowheads="1"/>
          </p:cNvSpPr>
          <p:nvPr/>
        </p:nvSpPr>
        <p:spPr bwMode="auto">
          <a:xfrm>
            <a:off x="21336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78" name="Text Box 30"/>
          <p:cNvSpPr txBox="1">
            <a:spLocks noChangeArrowheads="1"/>
          </p:cNvSpPr>
          <p:nvPr/>
        </p:nvSpPr>
        <p:spPr bwMode="auto">
          <a:xfrm>
            <a:off x="1566863" y="4908550"/>
            <a:ext cx="3254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d</a:t>
            </a:r>
          </a:p>
          <a:p>
            <a:pPr>
              <a:lnSpc>
                <a:spcPct val="10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8479" name="Oval 31"/>
          <p:cNvSpPr>
            <a:spLocks noChangeArrowheads="1"/>
          </p:cNvSpPr>
          <p:nvPr/>
        </p:nvSpPr>
        <p:spPr bwMode="auto">
          <a:xfrm>
            <a:off x="1524000" y="4800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80" name="Text Box 32"/>
          <p:cNvSpPr txBox="1">
            <a:spLocks noChangeArrowheads="1"/>
          </p:cNvSpPr>
          <p:nvPr/>
        </p:nvSpPr>
        <p:spPr bwMode="auto">
          <a:xfrm>
            <a:off x="1066800" y="4005263"/>
            <a:ext cx="325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t</a:t>
            </a:r>
          </a:p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128481" name="Oval 33"/>
          <p:cNvSpPr>
            <a:spLocks noChangeArrowheads="1"/>
          </p:cNvSpPr>
          <p:nvPr/>
        </p:nvSpPr>
        <p:spPr bwMode="auto">
          <a:xfrm>
            <a:off x="1033463" y="39465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8482" name="Group 34"/>
          <p:cNvGrpSpPr>
            <a:grpSpLocks/>
          </p:cNvGrpSpPr>
          <p:nvPr/>
        </p:nvGrpSpPr>
        <p:grpSpPr bwMode="auto">
          <a:xfrm>
            <a:off x="304800" y="3848100"/>
            <a:ext cx="381000" cy="792163"/>
            <a:chOff x="576" y="3432"/>
            <a:chExt cx="240" cy="499"/>
          </a:xfrm>
        </p:grpSpPr>
        <p:sp>
          <p:nvSpPr>
            <p:cNvPr id="1128483" name="Text Box 35"/>
            <p:cNvSpPr txBox="1">
              <a:spLocks noChangeArrowheads="1"/>
            </p:cNvSpPr>
            <p:nvPr/>
          </p:nvSpPr>
          <p:spPr bwMode="auto">
            <a:xfrm>
              <a:off x="611" y="3432"/>
              <a:ext cx="205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a</a:t>
              </a:r>
            </a:p>
            <a:p>
              <a:pPr>
                <a:lnSpc>
                  <a:spcPct val="60000"/>
                </a:lnSpc>
              </a:pPr>
              <a:r>
                <a:rPr lang="en-US" sz="2000" b="0">
                  <a:solidFill>
                    <a:schemeClr val="tx1"/>
                  </a:solidFill>
                  <a:latin typeface="Helvetica" pitchFamily="34" charset="0"/>
                </a:rPr>
                <a:t>3</a:t>
              </a:r>
            </a:p>
          </p:txBody>
        </p:sp>
        <p:sp>
          <p:nvSpPr>
            <p:cNvPr id="1128484" name="Oval 36"/>
            <p:cNvSpPr>
              <a:spLocks noChangeArrowheads="1"/>
            </p:cNvSpPr>
            <p:nvPr/>
          </p:nvSpPr>
          <p:spPr bwMode="auto">
            <a:xfrm>
              <a:off x="576" y="35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485" name="Line 37"/>
          <p:cNvSpPr>
            <a:spLocks noChangeShapeType="1"/>
          </p:cNvSpPr>
          <p:nvPr/>
        </p:nvSpPr>
        <p:spPr bwMode="auto">
          <a:xfrm flipV="1">
            <a:off x="66294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86" name="Oval 38"/>
          <p:cNvSpPr>
            <a:spLocks noChangeArrowheads="1"/>
          </p:cNvSpPr>
          <p:nvPr/>
        </p:nvSpPr>
        <p:spPr bwMode="auto">
          <a:xfrm>
            <a:off x="67818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87" name="Line 39"/>
          <p:cNvSpPr>
            <a:spLocks noChangeShapeType="1"/>
          </p:cNvSpPr>
          <p:nvPr/>
        </p:nvSpPr>
        <p:spPr bwMode="auto">
          <a:xfrm>
            <a:off x="6934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88" name="Line 40"/>
          <p:cNvSpPr>
            <a:spLocks noChangeShapeType="1"/>
          </p:cNvSpPr>
          <p:nvPr/>
        </p:nvSpPr>
        <p:spPr bwMode="auto">
          <a:xfrm flipV="1">
            <a:off x="5029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89" name="Oval 41"/>
          <p:cNvSpPr>
            <a:spLocks noChangeArrowheads="1"/>
          </p:cNvSpPr>
          <p:nvPr/>
        </p:nvSpPr>
        <p:spPr bwMode="auto">
          <a:xfrm>
            <a:off x="5181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90" name="Line 42"/>
          <p:cNvSpPr>
            <a:spLocks noChangeShapeType="1"/>
          </p:cNvSpPr>
          <p:nvPr/>
        </p:nvSpPr>
        <p:spPr bwMode="auto">
          <a:xfrm>
            <a:off x="53340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91" name="Line 43"/>
          <p:cNvSpPr>
            <a:spLocks noChangeShapeType="1"/>
          </p:cNvSpPr>
          <p:nvPr/>
        </p:nvSpPr>
        <p:spPr bwMode="auto">
          <a:xfrm flipV="1">
            <a:off x="38862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92" name="Oval 44"/>
          <p:cNvSpPr>
            <a:spLocks noChangeArrowheads="1"/>
          </p:cNvSpPr>
          <p:nvPr/>
        </p:nvSpPr>
        <p:spPr bwMode="auto">
          <a:xfrm>
            <a:off x="4038600" y="4876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93" name="Line 45"/>
          <p:cNvSpPr>
            <a:spLocks noChangeShapeType="1"/>
          </p:cNvSpPr>
          <p:nvPr/>
        </p:nvSpPr>
        <p:spPr bwMode="auto">
          <a:xfrm>
            <a:off x="4191000" y="5029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94" name="Line 46"/>
          <p:cNvSpPr>
            <a:spLocks noChangeShapeType="1"/>
          </p:cNvSpPr>
          <p:nvPr/>
        </p:nvSpPr>
        <p:spPr bwMode="auto">
          <a:xfrm flipV="1">
            <a:off x="4114800" y="4038600"/>
            <a:ext cx="5334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95" name="Oval 47"/>
          <p:cNvSpPr>
            <a:spLocks noChangeArrowheads="1"/>
          </p:cNvSpPr>
          <p:nvPr/>
        </p:nvSpPr>
        <p:spPr bwMode="auto">
          <a:xfrm>
            <a:off x="4572000" y="3886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96" name="Line 48"/>
          <p:cNvSpPr>
            <a:spLocks noChangeShapeType="1"/>
          </p:cNvSpPr>
          <p:nvPr/>
        </p:nvSpPr>
        <p:spPr bwMode="auto">
          <a:xfrm>
            <a:off x="5257800" y="3200400"/>
            <a:ext cx="38100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97" name="Line 49"/>
          <p:cNvSpPr>
            <a:spLocks noChangeShapeType="1"/>
          </p:cNvSpPr>
          <p:nvPr/>
        </p:nvSpPr>
        <p:spPr bwMode="auto">
          <a:xfrm flipV="1">
            <a:off x="4724400" y="3200400"/>
            <a:ext cx="4572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98" name="Oval 50"/>
          <p:cNvSpPr>
            <a:spLocks noChangeArrowheads="1"/>
          </p:cNvSpPr>
          <p:nvPr/>
        </p:nvSpPr>
        <p:spPr bwMode="auto">
          <a:xfrm>
            <a:off x="51054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99" name="Line 51"/>
          <p:cNvSpPr>
            <a:spLocks noChangeShapeType="1"/>
          </p:cNvSpPr>
          <p:nvPr/>
        </p:nvSpPr>
        <p:spPr bwMode="auto">
          <a:xfrm flipV="1">
            <a:off x="6858000" y="4038600"/>
            <a:ext cx="5334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00" name="Oval 52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01" name="Line 53"/>
          <p:cNvSpPr>
            <a:spLocks noChangeShapeType="1"/>
          </p:cNvSpPr>
          <p:nvPr/>
        </p:nvSpPr>
        <p:spPr bwMode="auto">
          <a:xfrm>
            <a:off x="6934200" y="3200400"/>
            <a:ext cx="457200" cy="76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02" name="Line 54"/>
          <p:cNvSpPr>
            <a:spLocks noChangeShapeType="1"/>
          </p:cNvSpPr>
          <p:nvPr/>
        </p:nvSpPr>
        <p:spPr bwMode="auto">
          <a:xfrm flipV="1">
            <a:off x="6400800" y="3200400"/>
            <a:ext cx="45720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03" name="Oval 55"/>
          <p:cNvSpPr>
            <a:spLocks noChangeArrowheads="1"/>
          </p:cNvSpPr>
          <p:nvPr/>
        </p:nvSpPr>
        <p:spPr bwMode="auto">
          <a:xfrm>
            <a:off x="67818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04" name="Line 56"/>
          <p:cNvSpPr>
            <a:spLocks noChangeShapeType="1"/>
          </p:cNvSpPr>
          <p:nvPr/>
        </p:nvSpPr>
        <p:spPr bwMode="auto">
          <a:xfrm>
            <a:off x="6096000" y="2667000"/>
            <a:ext cx="7620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05" name="Line 57"/>
          <p:cNvSpPr>
            <a:spLocks noChangeShapeType="1"/>
          </p:cNvSpPr>
          <p:nvPr/>
        </p:nvSpPr>
        <p:spPr bwMode="auto">
          <a:xfrm flipV="1">
            <a:off x="5257800" y="2667000"/>
            <a:ext cx="7620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06" name="Oval 58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07" name="Line 59"/>
          <p:cNvSpPr>
            <a:spLocks noChangeShapeType="1"/>
          </p:cNvSpPr>
          <p:nvPr/>
        </p:nvSpPr>
        <p:spPr bwMode="auto">
          <a:xfrm flipV="1">
            <a:off x="28194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08" name="Oval 60"/>
          <p:cNvSpPr>
            <a:spLocks noChangeArrowheads="1"/>
          </p:cNvSpPr>
          <p:nvPr/>
        </p:nvSpPr>
        <p:spPr bwMode="auto">
          <a:xfrm>
            <a:off x="29718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09" name="Line 61"/>
          <p:cNvSpPr>
            <a:spLocks noChangeShapeType="1"/>
          </p:cNvSpPr>
          <p:nvPr/>
        </p:nvSpPr>
        <p:spPr bwMode="auto">
          <a:xfrm>
            <a:off x="31242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10" name="Line 62"/>
          <p:cNvSpPr>
            <a:spLocks noChangeShapeType="1"/>
          </p:cNvSpPr>
          <p:nvPr/>
        </p:nvSpPr>
        <p:spPr bwMode="auto">
          <a:xfrm flipV="1">
            <a:off x="17526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11" name="Oval 63"/>
          <p:cNvSpPr>
            <a:spLocks noChangeArrowheads="1"/>
          </p:cNvSpPr>
          <p:nvPr/>
        </p:nvSpPr>
        <p:spPr bwMode="auto">
          <a:xfrm>
            <a:off x="19050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12" name="Line 64"/>
          <p:cNvSpPr>
            <a:spLocks noChangeShapeType="1"/>
          </p:cNvSpPr>
          <p:nvPr/>
        </p:nvSpPr>
        <p:spPr bwMode="auto">
          <a:xfrm>
            <a:off x="2057400" y="4267200"/>
            <a:ext cx="2286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13" name="Line 65"/>
          <p:cNvSpPr>
            <a:spLocks noChangeShapeType="1"/>
          </p:cNvSpPr>
          <p:nvPr/>
        </p:nvSpPr>
        <p:spPr bwMode="auto">
          <a:xfrm flipV="1">
            <a:off x="533400" y="3429000"/>
            <a:ext cx="3048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14" name="Oval 66"/>
          <p:cNvSpPr>
            <a:spLocks noChangeArrowheads="1"/>
          </p:cNvSpPr>
          <p:nvPr/>
        </p:nvSpPr>
        <p:spPr bwMode="auto">
          <a:xfrm>
            <a:off x="762000" y="3276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15" name="Line 67"/>
          <p:cNvSpPr>
            <a:spLocks noChangeShapeType="1"/>
          </p:cNvSpPr>
          <p:nvPr/>
        </p:nvSpPr>
        <p:spPr bwMode="auto">
          <a:xfrm>
            <a:off x="914400" y="3429000"/>
            <a:ext cx="3048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16" name="Line 68"/>
          <p:cNvSpPr>
            <a:spLocks noChangeShapeType="1"/>
          </p:cNvSpPr>
          <p:nvPr/>
        </p:nvSpPr>
        <p:spPr bwMode="auto">
          <a:xfrm flipV="1">
            <a:off x="1981200" y="3429000"/>
            <a:ext cx="533400" cy="76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17" name="Oval 69"/>
          <p:cNvSpPr>
            <a:spLocks noChangeArrowheads="1"/>
          </p:cNvSpPr>
          <p:nvPr/>
        </p:nvSpPr>
        <p:spPr bwMode="auto">
          <a:xfrm>
            <a:off x="2438400" y="3276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18" name="Line 70"/>
          <p:cNvSpPr>
            <a:spLocks noChangeShapeType="1"/>
          </p:cNvSpPr>
          <p:nvPr/>
        </p:nvSpPr>
        <p:spPr bwMode="auto">
          <a:xfrm>
            <a:off x="2590800" y="3429000"/>
            <a:ext cx="4572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19" name="Line 71"/>
          <p:cNvSpPr>
            <a:spLocks noChangeShapeType="1"/>
          </p:cNvSpPr>
          <p:nvPr/>
        </p:nvSpPr>
        <p:spPr bwMode="auto">
          <a:xfrm flipV="1">
            <a:off x="914400" y="2667000"/>
            <a:ext cx="7620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20" name="Oval 72"/>
          <p:cNvSpPr>
            <a:spLocks noChangeArrowheads="1"/>
          </p:cNvSpPr>
          <p:nvPr/>
        </p:nvSpPr>
        <p:spPr bwMode="auto">
          <a:xfrm>
            <a:off x="1600200" y="2514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21" name="Line 73"/>
          <p:cNvSpPr>
            <a:spLocks noChangeShapeType="1"/>
          </p:cNvSpPr>
          <p:nvPr/>
        </p:nvSpPr>
        <p:spPr bwMode="auto">
          <a:xfrm>
            <a:off x="1752600" y="2667000"/>
            <a:ext cx="7620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22" name="Line 74"/>
          <p:cNvSpPr>
            <a:spLocks noChangeShapeType="1"/>
          </p:cNvSpPr>
          <p:nvPr/>
        </p:nvSpPr>
        <p:spPr bwMode="auto">
          <a:xfrm flipV="1">
            <a:off x="1752600" y="1676400"/>
            <a:ext cx="22098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23" name="Oval 75"/>
          <p:cNvSpPr>
            <a:spLocks noChangeArrowheads="1"/>
          </p:cNvSpPr>
          <p:nvPr/>
        </p:nvSpPr>
        <p:spPr bwMode="auto">
          <a:xfrm>
            <a:off x="3886200" y="1524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24" name="Line 76"/>
          <p:cNvSpPr>
            <a:spLocks noChangeShapeType="1"/>
          </p:cNvSpPr>
          <p:nvPr/>
        </p:nvSpPr>
        <p:spPr bwMode="auto">
          <a:xfrm>
            <a:off x="4038600" y="1676400"/>
            <a:ext cx="19812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25" name="Text Box 77"/>
          <p:cNvSpPr txBox="1">
            <a:spLocks noChangeArrowheads="1"/>
          </p:cNvSpPr>
          <p:nvPr/>
        </p:nvSpPr>
        <p:spPr bwMode="auto">
          <a:xfrm>
            <a:off x="4170363" y="4876800"/>
            <a:ext cx="325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8526" name="Text Box 78"/>
          <p:cNvSpPr txBox="1">
            <a:spLocks noChangeArrowheads="1"/>
          </p:cNvSpPr>
          <p:nvPr/>
        </p:nvSpPr>
        <p:spPr bwMode="auto">
          <a:xfrm>
            <a:off x="5334000" y="4876800"/>
            <a:ext cx="325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8527" name="Text Box 79"/>
          <p:cNvSpPr txBox="1">
            <a:spLocks noChangeArrowheads="1"/>
          </p:cNvSpPr>
          <p:nvPr/>
        </p:nvSpPr>
        <p:spPr bwMode="auto">
          <a:xfrm>
            <a:off x="6913563" y="4876800"/>
            <a:ext cx="477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128528" name="Text Box 80"/>
          <p:cNvSpPr txBox="1">
            <a:spLocks noChangeArrowheads="1"/>
          </p:cNvSpPr>
          <p:nvPr/>
        </p:nvSpPr>
        <p:spPr bwMode="auto">
          <a:xfrm>
            <a:off x="7467600" y="3886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1128529" name="Text Box 81"/>
          <p:cNvSpPr txBox="1">
            <a:spLocks noChangeArrowheads="1"/>
          </p:cNvSpPr>
          <p:nvPr/>
        </p:nvSpPr>
        <p:spPr bwMode="auto">
          <a:xfrm>
            <a:off x="4724400" y="3886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1128530" name="Text Box 82"/>
          <p:cNvSpPr txBox="1">
            <a:spLocks noChangeArrowheads="1"/>
          </p:cNvSpPr>
          <p:nvPr/>
        </p:nvSpPr>
        <p:spPr bwMode="auto">
          <a:xfrm>
            <a:off x="3124200" y="41449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1128531" name="Text Box 83"/>
          <p:cNvSpPr txBox="1">
            <a:spLocks noChangeArrowheads="1"/>
          </p:cNvSpPr>
          <p:nvPr/>
        </p:nvSpPr>
        <p:spPr bwMode="auto">
          <a:xfrm>
            <a:off x="2057400" y="41449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1128532" name="Text Box 84"/>
          <p:cNvSpPr txBox="1">
            <a:spLocks noChangeArrowheads="1"/>
          </p:cNvSpPr>
          <p:nvPr/>
        </p:nvSpPr>
        <p:spPr bwMode="auto">
          <a:xfrm>
            <a:off x="2590800" y="32766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8</a:t>
            </a:r>
          </a:p>
        </p:txBody>
      </p:sp>
      <p:sp>
        <p:nvSpPr>
          <p:cNvPr id="1128533" name="Text Box 85"/>
          <p:cNvSpPr txBox="1">
            <a:spLocks noChangeArrowheads="1"/>
          </p:cNvSpPr>
          <p:nvPr/>
        </p:nvSpPr>
        <p:spPr bwMode="auto">
          <a:xfrm>
            <a:off x="914400" y="33067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6</a:t>
            </a:r>
          </a:p>
        </p:txBody>
      </p:sp>
      <p:sp>
        <p:nvSpPr>
          <p:cNvPr id="1128534" name="Text Box 86"/>
          <p:cNvSpPr txBox="1">
            <a:spLocks noChangeArrowheads="1"/>
          </p:cNvSpPr>
          <p:nvPr/>
        </p:nvSpPr>
        <p:spPr bwMode="auto">
          <a:xfrm>
            <a:off x="1828800" y="25447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14</a:t>
            </a:r>
          </a:p>
        </p:txBody>
      </p:sp>
      <p:sp>
        <p:nvSpPr>
          <p:cNvPr id="1128535" name="Text Box 87"/>
          <p:cNvSpPr txBox="1">
            <a:spLocks noChangeArrowheads="1"/>
          </p:cNvSpPr>
          <p:nvPr/>
        </p:nvSpPr>
        <p:spPr bwMode="auto">
          <a:xfrm>
            <a:off x="5257800" y="30781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9</a:t>
            </a:r>
          </a:p>
        </p:txBody>
      </p:sp>
      <p:sp>
        <p:nvSpPr>
          <p:cNvPr id="1128536" name="Text Box 88"/>
          <p:cNvSpPr txBox="1">
            <a:spLocks noChangeArrowheads="1"/>
          </p:cNvSpPr>
          <p:nvPr/>
        </p:nvSpPr>
        <p:spPr bwMode="auto">
          <a:xfrm>
            <a:off x="6096000" y="24685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19</a:t>
            </a:r>
          </a:p>
        </p:txBody>
      </p:sp>
      <p:sp>
        <p:nvSpPr>
          <p:cNvPr id="1128537" name="Text Box 89"/>
          <p:cNvSpPr txBox="1">
            <a:spLocks noChangeArrowheads="1"/>
          </p:cNvSpPr>
          <p:nvPr/>
        </p:nvSpPr>
        <p:spPr bwMode="auto">
          <a:xfrm>
            <a:off x="6934200" y="30480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10</a:t>
            </a:r>
          </a:p>
        </p:txBody>
      </p:sp>
      <p:sp>
        <p:nvSpPr>
          <p:cNvPr id="1128538" name="Text Box 90"/>
          <p:cNvSpPr txBox="1">
            <a:spLocks noChangeArrowheads="1"/>
          </p:cNvSpPr>
          <p:nvPr/>
        </p:nvSpPr>
        <p:spPr bwMode="auto">
          <a:xfrm>
            <a:off x="4114800" y="14779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>
                <a:solidFill>
                  <a:schemeClr val="tx1"/>
                </a:solidFill>
                <a:latin typeface="Helvetica" pitchFamily="34" charset="0"/>
              </a:rPr>
              <a:t>33</a:t>
            </a:r>
          </a:p>
        </p:txBody>
      </p:sp>
      <p:sp>
        <p:nvSpPr>
          <p:cNvPr id="1128539" name="Text Box 91"/>
          <p:cNvSpPr txBox="1">
            <a:spLocks noChangeArrowheads="1"/>
          </p:cNvSpPr>
          <p:nvPr/>
        </p:nvSpPr>
        <p:spPr bwMode="auto">
          <a:xfrm>
            <a:off x="5029200" y="1828800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8540" name="Text Box 92"/>
          <p:cNvSpPr txBox="1">
            <a:spLocks noChangeArrowheads="1"/>
          </p:cNvSpPr>
          <p:nvPr/>
        </p:nvSpPr>
        <p:spPr bwMode="auto">
          <a:xfrm>
            <a:off x="2514600" y="1828800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8541" name="Text Box 93"/>
          <p:cNvSpPr txBox="1">
            <a:spLocks noChangeArrowheads="1"/>
          </p:cNvSpPr>
          <p:nvPr/>
        </p:nvSpPr>
        <p:spPr bwMode="auto">
          <a:xfrm>
            <a:off x="6553200" y="2773363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8542" name="Text Box 94"/>
          <p:cNvSpPr txBox="1">
            <a:spLocks noChangeArrowheads="1"/>
          </p:cNvSpPr>
          <p:nvPr/>
        </p:nvSpPr>
        <p:spPr bwMode="auto">
          <a:xfrm>
            <a:off x="5257800" y="2773363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8543" name="Text Box 95"/>
          <p:cNvSpPr txBox="1">
            <a:spLocks noChangeArrowheads="1"/>
          </p:cNvSpPr>
          <p:nvPr/>
        </p:nvSpPr>
        <p:spPr bwMode="auto">
          <a:xfrm>
            <a:off x="2057400" y="2773363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8544" name="Text Box 96"/>
          <p:cNvSpPr txBox="1">
            <a:spLocks noChangeArrowheads="1"/>
          </p:cNvSpPr>
          <p:nvPr/>
        </p:nvSpPr>
        <p:spPr bwMode="auto">
          <a:xfrm>
            <a:off x="1066800" y="2773363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8545" name="Text Box 97"/>
          <p:cNvSpPr txBox="1">
            <a:spLocks noChangeArrowheads="1"/>
          </p:cNvSpPr>
          <p:nvPr/>
        </p:nvSpPr>
        <p:spPr bwMode="auto">
          <a:xfrm>
            <a:off x="5486400" y="3429000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8546" name="Text Box 98"/>
          <p:cNvSpPr txBox="1">
            <a:spLocks noChangeArrowheads="1"/>
          </p:cNvSpPr>
          <p:nvPr/>
        </p:nvSpPr>
        <p:spPr bwMode="auto">
          <a:xfrm>
            <a:off x="6324600" y="3429000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8547" name="Text Box 99"/>
          <p:cNvSpPr txBox="1">
            <a:spLocks noChangeArrowheads="1"/>
          </p:cNvSpPr>
          <p:nvPr/>
        </p:nvSpPr>
        <p:spPr bwMode="auto">
          <a:xfrm>
            <a:off x="1143000" y="3657600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8548" name="Text Box 100"/>
          <p:cNvSpPr txBox="1">
            <a:spLocks noChangeArrowheads="1"/>
          </p:cNvSpPr>
          <p:nvPr/>
        </p:nvSpPr>
        <p:spPr bwMode="auto">
          <a:xfrm>
            <a:off x="304800" y="3657600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8549" name="Text Box 101"/>
          <p:cNvSpPr txBox="1">
            <a:spLocks noChangeArrowheads="1"/>
          </p:cNvSpPr>
          <p:nvPr/>
        </p:nvSpPr>
        <p:spPr bwMode="auto">
          <a:xfrm>
            <a:off x="7162800" y="3429000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8550" name="Text Box 102"/>
          <p:cNvSpPr txBox="1">
            <a:spLocks noChangeArrowheads="1"/>
          </p:cNvSpPr>
          <p:nvPr/>
        </p:nvSpPr>
        <p:spPr bwMode="auto">
          <a:xfrm>
            <a:off x="4648200" y="3429000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8551" name="Text Box 103"/>
          <p:cNvSpPr txBox="1">
            <a:spLocks noChangeArrowheads="1"/>
          </p:cNvSpPr>
          <p:nvPr/>
        </p:nvSpPr>
        <p:spPr bwMode="auto">
          <a:xfrm>
            <a:off x="2819400" y="3657600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8552" name="Text Box 104"/>
          <p:cNvSpPr txBox="1">
            <a:spLocks noChangeArrowheads="1"/>
          </p:cNvSpPr>
          <p:nvPr/>
        </p:nvSpPr>
        <p:spPr bwMode="auto">
          <a:xfrm>
            <a:off x="1981200" y="3657600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8553" name="Text Box 105"/>
          <p:cNvSpPr txBox="1">
            <a:spLocks noChangeArrowheads="1"/>
          </p:cNvSpPr>
          <p:nvPr/>
        </p:nvSpPr>
        <p:spPr bwMode="auto">
          <a:xfrm>
            <a:off x="2133600" y="4449763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8554" name="Text Box 106"/>
          <p:cNvSpPr txBox="1">
            <a:spLocks noChangeArrowheads="1"/>
          </p:cNvSpPr>
          <p:nvPr/>
        </p:nvSpPr>
        <p:spPr bwMode="auto">
          <a:xfrm>
            <a:off x="1524000" y="4449763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8555" name="Text Box 107"/>
          <p:cNvSpPr txBox="1">
            <a:spLocks noChangeArrowheads="1"/>
          </p:cNvSpPr>
          <p:nvPr/>
        </p:nvSpPr>
        <p:spPr bwMode="auto">
          <a:xfrm>
            <a:off x="3200400" y="4449763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8556" name="Text Box 108"/>
          <p:cNvSpPr txBox="1">
            <a:spLocks noChangeArrowheads="1"/>
          </p:cNvSpPr>
          <p:nvPr/>
        </p:nvSpPr>
        <p:spPr bwMode="auto">
          <a:xfrm>
            <a:off x="2590800" y="4449763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8557" name="Text Box 109"/>
          <p:cNvSpPr txBox="1">
            <a:spLocks noChangeArrowheads="1"/>
          </p:cNvSpPr>
          <p:nvPr/>
        </p:nvSpPr>
        <p:spPr bwMode="auto">
          <a:xfrm>
            <a:off x="5029200" y="4449763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8558" name="Text Box 110"/>
          <p:cNvSpPr txBox="1">
            <a:spLocks noChangeArrowheads="1"/>
          </p:cNvSpPr>
          <p:nvPr/>
        </p:nvSpPr>
        <p:spPr bwMode="auto">
          <a:xfrm>
            <a:off x="6781800" y="4449763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8559" name="Text Box 111"/>
          <p:cNvSpPr txBox="1">
            <a:spLocks noChangeArrowheads="1"/>
          </p:cNvSpPr>
          <p:nvPr/>
        </p:nvSpPr>
        <p:spPr bwMode="auto">
          <a:xfrm>
            <a:off x="7772400" y="4449763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8560" name="Text Box 112"/>
          <p:cNvSpPr txBox="1">
            <a:spLocks noChangeArrowheads="1"/>
          </p:cNvSpPr>
          <p:nvPr/>
        </p:nvSpPr>
        <p:spPr bwMode="auto">
          <a:xfrm>
            <a:off x="4038600" y="4449763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8561" name="Text Box 113"/>
          <p:cNvSpPr txBox="1">
            <a:spLocks noChangeArrowheads="1"/>
          </p:cNvSpPr>
          <p:nvPr/>
        </p:nvSpPr>
        <p:spPr bwMode="auto">
          <a:xfrm>
            <a:off x="4343400" y="5287963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 dirty="0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8562" name="Text Box 114"/>
          <p:cNvSpPr txBox="1">
            <a:spLocks noChangeArrowheads="1"/>
          </p:cNvSpPr>
          <p:nvPr/>
        </p:nvSpPr>
        <p:spPr bwMode="auto">
          <a:xfrm>
            <a:off x="6400800" y="5287963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8563" name="Text Box 115"/>
          <p:cNvSpPr txBox="1">
            <a:spLocks noChangeArrowheads="1"/>
          </p:cNvSpPr>
          <p:nvPr/>
        </p:nvSpPr>
        <p:spPr bwMode="auto">
          <a:xfrm>
            <a:off x="7086600" y="5287963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8564" name="Text Box 116"/>
          <p:cNvSpPr txBox="1">
            <a:spLocks noChangeArrowheads="1"/>
          </p:cNvSpPr>
          <p:nvPr/>
        </p:nvSpPr>
        <p:spPr bwMode="auto">
          <a:xfrm>
            <a:off x="3657600" y="5287963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  <p:sp>
        <p:nvSpPr>
          <p:cNvPr id="1128565" name="Text Box 117"/>
          <p:cNvSpPr txBox="1">
            <a:spLocks noChangeArrowheads="1"/>
          </p:cNvSpPr>
          <p:nvPr/>
        </p:nvSpPr>
        <p:spPr bwMode="auto">
          <a:xfrm>
            <a:off x="5486400" y="5287963"/>
            <a:ext cx="4572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128566" name="Text Box 118"/>
          <p:cNvSpPr txBox="1">
            <a:spLocks noChangeArrowheads="1"/>
          </p:cNvSpPr>
          <p:nvPr/>
        </p:nvSpPr>
        <p:spPr bwMode="auto">
          <a:xfrm>
            <a:off x="4800600" y="5287963"/>
            <a:ext cx="3810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b="0" i="1">
                <a:solidFill>
                  <a:srgbClr val="FF0000"/>
                </a:solidFill>
                <a:latin typeface="Helvetica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414019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05775" y="6261100"/>
            <a:ext cx="581025" cy="457200"/>
          </a:xfrm>
        </p:spPr>
        <p:txBody>
          <a:bodyPr/>
          <a:lstStyle/>
          <a:p>
            <a:fld id="{12671261-CF6A-4CE8-B0A0-9DD66999EE83}" type="slidenum">
              <a:rPr lang="en-US"/>
              <a:pPr/>
              <a:t>46</a:t>
            </a:fld>
            <a:endParaRPr lang="en-US"/>
          </a:p>
        </p:txBody>
      </p:sp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Huffman Encoding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0"/>
            <a:ext cx="4268787" cy="5029200"/>
          </a:xfrm>
        </p:spPr>
        <p:txBody>
          <a:bodyPr/>
          <a:lstStyle/>
          <a:p>
            <a:pPr lvl="1" eaLnBrk="0" hangingPunc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082675" algn="l"/>
                <a:tab pos="1544638" algn="l"/>
              </a:tabLst>
            </a:pPr>
            <a:r>
              <a:rPr lang="en-US" sz="2400">
                <a:latin typeface="Helvetica" pitchFamily="34" charset="0"/>
                <a:cs typeface="Times New Roman" pitchFamily="18" charset="0"/>
              </a:rPr>
              <a:t>Huffman character codes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082675" algn="l"/>
                <a:tab pos="1544638" algn="l"/>
              </a:tabLst>
            </a:pPr>
            <a:endParaRPr lang="en-US" sz="2400">
              <a:latin typeface="Helvetica" pitchFamily="34" charset="0"/>
              <a:cs typeface="Times New Roman" pitchFamily="18" charset="0"/>
            </a:endParaRP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082675" algn="l"/>
                <a:tab pos="1544638" algn="l"/>
              </a:tabLst>
            </a:pPr>
            <a:r>
              <a:rPr lang="en-US" sz="2000">
                <a:latin typeface="Helvetica" pitchFamily="34" charset="0"/>
                <a:cs typeface="Times New Roman" pitchFamily="18" charset="0"/>
              </a:rPr>
              <a:t>NL	</a:t>
            </a:r>
            <a:r>
              <a:rPr lang="en-US" sz="2000">
                <a:latin typeface="Helvetica" pitchFamily="34" charset="0"/>
                <a:cs typeface="Times New Roman" pitchFamily="18" charset="0"/>
                <a:sym typeface="Wingdings" pitchFamily="2" charset="2"/>
              </a:rPr>
              <a:t></a:t>
            </a:r>
            <a:r>
              <a:rPr lang="en-US" sz="2000">
                <a:latin typeface="Helvetica" pitchFamily="34" charset="0"/>
                <a:cs typeface="Times New Roman" pitchFamily="18" charset="0"/>
              </a:rPr>
              <a:t> 	10000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082675" algn="l"/>
                <a:tab pos="1544638" algn="l"/>
              </a:tabLst>
            </a:pPr>
            <a:r>
              <a:rPr lang="en-US" sz="2000">
                <a:latin typeface="Helvetica" pitchFamily="34" charset="0"/>
                <a:cs typeface="Times New Roman" pitchFamily="18" charset="0"/>
              </a:rPr>
              <a:t>SP	</a:t>
            </a:r>
            <a:r>
              <a:rPr lang="en-US" sz="2000">
                <a:latin typeface="Helvetica" pitchFamily="34" charset="0"/>
                <a:cs typeface="Times New Roman" pitchFamily="18" charset="0"/>
                <a:sym typeface="Wingdings" pitchFamily="2" charset="2"/>
              </a:rPr>
              <a:t></a:t>
            </a:r>
            <a:r>
              <a:rPr lang="en-US" sz="2000">
                <a:latin typeface="Helvetica" pitchFamily="34" charset="0"/>
                <a:cs typeface="Times New Roman" pitchFamily="18" charset="0"/>
              </a:rPr>
              <a:t> 	1111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082675" algn="l"/>
                <a:tab pos="1544638" algn="l"/>
              </a:tabLst>
            </a:pPr>
            <a:r>
              <a:rPr lang="en-US" sz="2000">
                <a:latin typeface="Helvetica" pitchFamily="34" charset="0"/>
                <a:cs typeface="Times New Roman" pitchFamily="18" charset="0"/>
              </a:rPr>
              <a:t> a		</a:t>
            </a:r>
            <a:r>
              <a:rPr lang="en-US" sz="2000">
                <a:latin typeface="Helvetica" pitchFamily="34" charset="0"/>
                <a:cs typeface="Times New Roman" pitchFamily="18" charset="0"/>
                <a:sym typeface="Wingdings" pitchFamily="2" charset="2"/>
              </a:rPr>
              <a:t></a:t>
            </a:r>
            <a:r>
              <a:rPr lang="en-US" sz="2000">
                <a:latin typeface="Helvetica" pitchFamily="34" charset="0"/>
                <a:cs typeface="Times New Roman" pitchFamily="18" charset="0"/>
              </a:rPr>
              <a:t> 	000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082675" algn="l"/>
                <a:tab pos="1544638" algn="l"/>
              </a:tabLst>
            </a:pPr>
            <a:r>
              <a:rPr lang="en-US" sz="2000">
                <a:latin typeface="Helvetica" pitchFamily="34" charset="0"/>
                <a:cs typeface="Times New Roman" pitchFamily="18" charset="0"/>
              </a:rPr>
              <a:t> b		</a:t>
            </a:r>
            <a:r>
              <a:rPr lang="en-US" sz="2000">
                <a:latin typeface="Helvetica" pitchFamily="34" charset="0"/>
                <a:cs typeface="Times New Roman" pitchFamily="18" charset="0"/>
                <a:sym typeface="Wingdings" pitchFamily="2" charset="2"/>
              </a:rPr>
              <a:t></a:t>
            </a:r>
            <a:r>
              <a:rPr lang="en-US" sz="2000">
                <a:latin typeface="Helvetica" pitchFamily="34" charset="0"/>
                <a:cs typeface="Times New Roman" pitchFamily="18" charset="0"/>
              </a:rPr>
              <a:t> 	10001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082675" algn="l"/>
                <a:tab pos="1544638" algn="l"/>
              </a:tabLst>
            </a:pPr>
            <a:r>
              <a:rPr lang="en-US" sz="2000">
                <a:latin typeface="Helvetica" pitchFamily="34" charset="0"/>
                <a:cs typeface="Times New Roman" pitchFamily="18" charset="0"/>
              </a:rPr>
              <a:t> d		</a:t>
            </a:r>
            <a:r>
              <a:rPr lang="en-US" sz="2000">
                <a:latin typeface="Helvetica" pitchFamily="34" charset="0"/>
                <a:cs typeface="Times New Roman" pitchFamily="18" charset="0"/>
                <a:sym typeface="Wingdings" pitchFamily="2" charset="2"/>
              </a:rPr>
              <a:t></a:t>
            </a:r>
            <a:r>
              <a:rPr lang="en-US" sz="2000">
                <a:latin typeface="Helvetica" pitchFamily="34" charset="0"/>
                <a:cs typeface="Times New Roman" pitchFamily="18" charset="0"/>
              </a:rPr>
              <a:t> 	0100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082675" algn="l"/>
                <a:tab pos="1544638" algn="l"/>
              </a:tabLst>
            </a:pPr>
            <a:r>
              <a:rPr lang="en-US" sz="2000">
                <a:latin typeface="Helvetica" pitchFamily="34" charset="0"/>
                <a:cs typeface="Times New Roman" pitchFamily="18" charset="0"/>
              </a:rPr>
              <a:t> e		</a:t>
            </a:r>
            <a:r>
              <a:rPr lang="en-US" sz="2000">
                <a:latin typeface="Helvetica" pitchFamily="34" charset="0"/>
                <a:cs typeface="Times New Roman" pitchFamily="18" charset="0"/>
                <a:sym typeface="Wingdings" pitchFamily="2" charset="2"/>
              </a:rPr>
              <a:t></a:t>
            </a:r>
            <a:r>
              <a:rPr lang="en-US" sz="2000">
                <a:latin typeface="Helvetica" pitchFamily="34" charset="0"/>
                <a:cs typeface="Times New Roman" pitchFamily="18" charset="0"/>
              </a:rPr>
              <a:t> 	101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082675" algn="l"/>
                <a:tab pos="1544638" algn="l"/>
              </a:tabLst>
            </a:pPr>
            <a:r>
              <a:rPr lang="en-US" sz="2000">
                <a:latin typeface="Helvetica" pitchFamily="34" charset="0"/>
                <a:cs typeface="Times New Roman" pitchFamily="18" charset="0"/>
              </a:rPr>
              <a:t> g		</a:t>
            </a:r>
            <a:r>
              <a:rPr lang="en-US" sz="2000">
                <a:latin typeface="Helvetica" pitchFamily="34" charset="0"/>
                <a:cs typeface="Times New Roman" pitchFamily="18" charset="0"/>
                <a:sym typeface="Wingdings" pitchFamily="2" charset="2"/>
              </a:rPr>
              <a:t></a:t>
            </a:r>
            <a:r>
              <a:rPr lang="en-US" sz="2000">
                <a:latin typeface="Helvetica" pitchFamily="34" charset="0"/>
                <a:cs typeface="Times New Roman" pitchFamily="18" charset="0"/>
              </a:rPr>
              <a:t> 	10010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082675" algn="l"/>
                <a:tab pos="1544638" algn="l"/>
              </a:tabLst>
            </a:pPr>
            <a:r>
              <a:rPr lang="en-US" sz="2000">
                <a:latin typeface="Helvetica" pitchFamily="34" charset="0"/>
                <a:cs typeface="Times New Roman" pitchFamily="18" charset="0"/>
              </a:rPr>
              <a:t> h		</a:t>
            </a:r>
            <a:r>
              <a:rPr lang="en-US" sz="2000">
                <a:latin typeface="Helvetica" pitchFamily="34" charset="0"/>
                <a:cs typeface="Times New Roman" pitchFamily="18" charset="0"/>
                <a:sym typeface="Wingdings" pitchFamily="2" charset="2"/>
              </a:rPr>
              <a:t></a:t>
            </a:r>
            <a:r>
              <a:rPr lang="en-US" sz="2000">
                <a:latin typeface="Helvetica" pitchFamily="34" charset="0"/>
                <a:cs typeface="Times New Roman" pitchFamily="18" charset="0"/>
              </a:rPr>
              <a:t> 	10011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082675" algn="l"/>
                <a:tab pos="1544638" algn="l"/>
              </a:tabLst>
            </a:pPr>
            <a:r>
              <a:rPr lang="en-US" sz="2000">
                <a:latin typeface="Helvetica" pitchFamily="34" charset="0"/>
                <a:cs typeface="Times New Roman" pitchFamily="18" charset="0"/>
              </a:rPr>
              <a:t> i		</a:t>
            </a:r>
            <a:r>
              <a:rPr lang="en-US" sz="2000">
                <a:latin typeface="Helvetica" pitchFamily="34" charset="0"/>
                <a:cs typeface="Times New Roman" pitchFamily="18" charset="0"/>
                <a:sym typeface="Wingdings" pitchFamily="2" charset="2"/>
              </a:rPr>
              <a:t></a:t>
            </a:r>
            <a:r>
              <a:rPr lang="en-US" sz="2000">
                <a:latin typeface="Helvetica" pitchFamily="34" charset="0"/>
                <a:cs typeface="Times New Roman" pitchFamily="18" charset="0"/>
              </a:rPr>
              <a:t> 	0101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082675" algn="l"/>
                <a:tab pos="1544638" algn="l"/>
              </a:tabLst>
            </a:pPr>
            <a:r>
              <a:rPr lang="en-US" sz="2000">
                <a:latin typeface="Helvetica" pitchFamily="34" charset="0"/>
                <a:cs typeface="Times New Roman" pitchFamily="18" charset="0"/>
              </a:rPr>
              <a:t> n		</a:t>
            </a:r>
            <a:r>
              <a:rPr lang="en-US" sz="2000">
                <a:latin typeface="Helvetica" pitchFamily="34" charset="0"/>
                <a:cs typeface="Times New Roman" pitchFamily="18" charset="0"/>
                <a:sym typeface="Wingdings" pitchFamily="2" charset="2"/>
              </a:rPr>
              <a:t></a:t>
            </a:r>
            <a:r>
              <a:rPr lang="en-US" sz="2000">
                <a:latin typeface="Helvetica" pitchFamily="34" charset="0"/>
                <a:cs typeface="Times New Roman" pitchFamily="18" charset="0"/>
              </a:rPr>
              <a:t> 	0110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082675" algn="l"/>
                <a:tab pos="1544638" algn="l"/>
              </a:tabLst>
            </a:pPr>
            <a:r>
              <a:rPr lang="en-US" sz="2000">
                <a:latin typeface="Helvetica" pitchFamily="34" charset="0"/>
                <a:cs typeface="Times New Roman" pitchFamily="18" charset="0"/>
              </a:rPr>
              <a:t> r		</a:t>
            </a:r>
            <a:r>
              <a:rPr lang="en-US" sz="2000">
                <a:latin typeface="Helvetica" pitchFamily="34" charset="0"/>
                <a:cs typeface="Times New Roman" pitchFamily="18" charset="0"/>
                <a:sym typeface="Wingdings" pitchFamily="2" charset="2"/>
              </a:rPr>
              <a:t></a:t>
            </a:r>
            <a:r>
              <a:rPr lang="en-US" sz="2000">
                <a:latin typeface="Helvetica" pitchFamily="34" charset="0"/>
                <a:cs typeface="Times New Roman" pitchFamily="18" charset="0"/>
              </a:rPr>
              <a:t> 	110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082675" algn="l"/>
                <a:tab pos="1544638" algn="l"/>
              </a:tabLst>
            </a:pPr>
            <a:r>
              <a:rPr lang="en-US" sz="2000">
                <a:latin typeface="Helvetica" pitchFamily="34" charset="0"/>
                <a:cs typeface="Times New Roman" pitchFamily="18" charset="0"/>
              </a:rPr>
              <a:t> s		</a:t>
            </a:r>
            <a:r>
              <a:rPr lang="en-US" sz="2000">
                <a:latin typeface="Helvetica" pitchFamily="34" charset="0"/>
                <a:cs typeface="Times New Roman" pitchFamily="18" charset="0"/>
                <a:sym typeface="Wingdings" pitchFamily="2" charset="2"/>
              </a:rPr>
              <a:t></a:t>
            </a:r>
            <a:r>
              <a:rPr lang="en-US" sz="2000">
                <a:latin typeface="Helvetica" pitchFamily="34" charset="0"/>
                <a:cs typeface="Times New Roman" pitchFamily="18" charset="0"/>
              </a:rPr>
              <a:t> 	0111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082675" algn="l"/>
                <a:tab pos="1544638" algn="l"/>
              </a:tabLst>
            </a:pPr>
            <a:r>
              <a:rPr lang="en-US" sz="2000">
                <a:latin typeface="Helvetica" pitchFamily="34" charset="0"/>
                <a:cs typeface="Times New Roman" pitchFamily="18" charset="0"/>
              </a:rPr>
              <a:t> t		</a:t>
            </a:r>
            <a:r>
              <a:rPr lang="en-US" sz="2000">
                <a:latin typeface="Helvetica" pitchFamily="34" charset="0"/>
                <a:cs typeface="Times New Roman" pitchFamily="18" charset="0"/>
                <a:sym typeface="Wingdings" pitchFamily="2" charset="2"/>
              </a:rPr>
              <a:t></a:t>
            </a:r>
            <a:r>
              <a:rPr lang="en-US" sz="2000">
                <a:latin typeface="Helvetica" pitchFamily="34" charset="0"/>
                <a:cs typeface="Times New Roman" pitchFamily="18" charset="0"/>
              </a:rPr>
              <a:t> 	001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082675" algn="l"/>
                <a:tab pos="1544638" algn="l"/>
              </a:tabLst>
            </a:pPr>
            <a:r>
              <a:rPr lang="en-US" sz="2000">
                <a:latin typeface="Helvetica" pitchFamily="34" charset="0"/>
                <a:cs typeface="Times New Roman" pitchFamily="18" charset="0"/>
              </a:rPr>
              <a:t> v		</a:t>
            </a:r>
            <a:r>
              <a:rPr lang="en-US" sz="2000">
                <a:latin typeface="Helvetica" pitchFamily="34" charset="0"/>
                <a:cs typeface="Times New Roman" pitchFamily="18" charset="0"/>
                <a:sym typeface="Wingdings" pitchFamily="2" charset="2"/>
              </a:rPr>
              <a:t></a:t>
            </a:r>
            <a:r>
              <a:rPr lang="en-US" sz="2000">
                <a:latin typeface="Helvetica" pitchFamily="34" charset="0"/>
                <a:cs typeface="Times New Roman" pitchFamily="18" charset="0"/>
              </a:rPr>
              <a:t> 	11100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082675" algn="l"/>
                <a:tab pos="1544638" algn="l"/>
              </a:tabLst>
            </a:pPr>
            <a:r>
              <a:rPr lang="en-US" sz="2000">
                <a:latin typeface="Helvetica" pitchFamily="34" charset="0"/>
                <a:cs typeface="Times New Roman" pitchFamily="18" charset="0"/>
              </a:rPr>
              <a:t> y		</a:t>
            </a:r>
            <a:r>
              <a:rPr lang="en-US" sz="2000">
                <a:latin typeface="Helvetica" pitchFamily="34" charset="0"/>
                <a:cs typeface="Times New Roman" pitchFamily="18" charset="0"/>
                <a:sym typeface="Wingdings" pitchFamily="2" charset="2"/>
              </a:rPr>
              <a:t></a:t>
            </a:r>
            <a:r>
              <a:rPr lang="en-US" sz="2000">
                <a:latin typeface="Helvetica" pitchFamily="34" charset="0"/>
                <a:cs typeface="Times New Roman" pitchFamily="18" charset="0"/>
              </a:rPr>
              <a:t> 	11101</a:t>
            </a:r>
          </a:p>
        </p:txBody>
      </p:sp>
      <p:sp>
        <p:nvSpPr>
          <p:cNvPr id="1130500" name="Rectangle 4"/>
          <p:cNvSpPr>
            <a:spLocks noChangeArrowheads="1"/>
          </p:cNvSpPr>
          <p:nvPr/>
        </p:nvSpPr>
        <p:spPr bwMode="auto">
          <a:xfrm>
            <a:off x="4418013" y="1905000"/>
            <a:ext cx="43449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 indent="-342900" eaLnBrk="0" hangingPunct="0">
              <a:spcBef>
                <a:spcPct val="0"/>
              </a:spcBef>
              <a:buFontTx/>
              <a:buNone/>
              <a:tabLst>
                <a:tab pos="1082675" algn="l"/>
                <a:tab pos="1544638" algn="l"/>
              </a:tabLst>
            </a:pPr>
            <a:endParaRPr lang="en-US" sz="2000" b="0">
              <a:solidFill>
                <a:schemeClr val="tx1"/>
              </a:solidFill>
              <a:latin typeface="Helvetica" pitchFamily="34" charset="0"/>
            </a:endParaRPr>
          </a:p>
          <a:p>
            <a:pPr lvl="1" indent="-342900" eaLnBrk="0" hangingPunct="0">
              <a:spcBef>
                <a:spcPct val="0"/>
              </a:spcBef>
              <a:buFontTx/>
              <a:buChar char="•"/>
              <a:tabLst>
                <a:tab pos="1082675" algn="l"/>
                <a:tab pos="1544638" algn="l"/>
              </a:tabLst>
            </a:pPr>
            <a:r>
              <a:rPr lang="en-US" sz="2400" b="0">
                <a:solidFill>
                  <a:schemeClr val="tx1"/>
                </a:solidFill>
                <a:latin typeface="Helvetica" pitchFamily="34" charset="0"/>
              </a:rPr>
              <a:t>Notice that the code is variable length.</a:t>
            </a:r>
          </a:p>
          <a:p>
            <a:pPr lvl="1" indent="-342900" eaLnBrk="0" hangingPunct="0">
              <a:spcBef>
                <a:spcPct val="0"/>
              </a:spcBef>
              <a:buFontTx/>
              <a:buChar char="•"/>
              <a:tabLst>
                <a:tab pos="1082675" algn="l"/>
                <a:tab pos="1544638" algn="l"/>
              </a:tabLst>
            </a:pPr>
            <a:r>
              <a:rPr lang="en-US" sz="2400" b="0">
                <a:solidFill>
                  <a:schemeClr val="tx1"/>
                </a:solidFill>
                <a:latin typeface="Helvetica" pitchFamily="34" charset="0"/>
              </a:rPr>
              <a:t>Letters with higher frequencies have shorter codes.</a:t>
            </a:r>
          </a:p>
          <a:p>
            <a:pPr lvl="1" indent="-342900" eaLnBrk="0" hangingPunct="0">
              <a:spcBef>
                <a:spcPct val="0"/>
              </a:spcBef>
              <a:buFontTx/>
              <a:buChar char="•"/>
              <a:tabLst>
                <a:tab pos="1082675" algn="l"/>
                <a:tab pos="1544638" algn="l"/>
              </a:tabLst>
            </a:pPr>
            <a:r>
              <a:rPr lang="en-US" sz="2400" b="0">
                <a:solidFill>
                  <a:schemeClr val="tx1"/>
                </a:solidFill>
                <a:latin typeface="Helvetica" pitchFamily="34" charset="0"/>
              </a:rPr>
              <a:t>The tree could have been built in a number of ways; each would yielded different codes but the code would still be minimal.</a:t>
            </a:r>
          </a:p>
        </p:txBody>
      </p:sp>
    </p:spTree>
    <p:extLst>
      <p:ext uri="{BB962C8B-B14F-4D97-AF65-F5344CB8AC3E}">
        <p14:creationId xmlns:p14="http://schemas.microsoft.com/office/powerpoint/2010/main" val="1523107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05775" y="6261100"/>
            <a:ext cx="581025" cy="457200"/>
          </a:xfrm>
        </p:spPr>
        <p:txBody>
          <a:bodyPr/>
          <a:lstStyle/>
          <a:p>
            <a:fld id="{24750E85-6D2A-4F63-BB8F-D03867871DCF}" type="slidenum">
              <a:rPr lang="en-US"/>
              <a:pPr/>
              <a:t>47</a:t>
            </a:fld>
            <a:endParaRPr lang="en-US"/>
          </a:p>
        </p:txBody>
      </p:sp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Huffman Encoding</a:t>
            </a:r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249" y="1059542"/>
            <a:ext cx="8154987" cy="4572000"/>
          </a:xfrm>
        </p:spPr>
        <p:txBody>
          <a:bodyPr/>
          <a:lstStyle/>
          <a:p>
            <a:pPr marL="0" indent="0" eaLnBrk="0" hangingPunct="0">
              <a:spcBef>
                <a:spcPct val="0"/>
              </a:spcBef>
              <a:buFontTx/>
              <a:buNone/>
            </a:pPr>
            <a:r>
              <a:rPr lang="en-US" dirty="0">
                <a:cs typeface="Times New Roman" pitchFamily="18" charset="0"/>
              </a:rPr>
              <a:t>Original: </a:t>
            </a:r>
            <a:r>
              <a:rPr lang="en-US" i="1" dirty="0">
                <a:cs typeface="Times New Roman" pitchFamily="18" charset="0"/>
              </a:rPr>
              <a:t>traversing threaded binary trees</a:t>
            </a:r>
          </a:p>
          <a:p>
            <a:pPr marL="0" indent="0" eaLnBrk="0" hangingPunct="0">
              <a:spcBef>
                <a:spcPct val="0"/>
              </a:spcBef>
              <a:buFontTx/>
              <a:buNone/>
            </a:pP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Encoded:</a:t>
            </a:r>
          </a:p>
          <a:p>
            <a:pPr marL="0" indent="0" eaLnBrk="0" hangingPunct="0">
              <a:spcBef>
                <a:spcPct val="0"/>
              </a:spcBef>
              <a:buFontTx/>
              <a:buNone/>
            </a:pPr>
            <a:endParaRPr lang="en-US" dirty="0">
              <a:cs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buFontTx/>
              <a:buNone/>
            </a:pPr>
            <a:r>
              <a:rPr lang="en-US" dirty="0">
                <a:cs typeface="Times New Roman" pitchFamily="18" charset="0"/>
              </a:rPr>
              <a:t>001110000111001011100111010101101001011110011001111010100001001010100111110000101011000011011101111100111010110101110000</a:t>
            </a:r>
          </a:p>
          <a:p>
            <a:pPr marL="0" indent="0" eaLnBrk="0" hangingPunct="0">
              <a:spcBef>
                <a:spcPct val="0"/>
              </a:spcBef>
              <a:buFontTx/>
              <a:buNone/>
            </a:pPr>
            <a:endParaRPr lang="en-US" sz="2400" dirty="0">
              <a:latin typeface="Courier New" pitchFamily="49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657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05775" y="6261100"/>
            <a:ext cx="581025" cy="457200"/>
          </a:xfrm>
        </p:spPr>
        <p:txBody>
          <a:bodyPr/>
          <a:lstStyle/>
          <a:p>
            <a:fld id="{B0745A25-765B-4341-966F-E2060B5CA554}" type="slidenum">
              <a:rPr lang="en-US"/>
              <a:pPr/>
              <a:t>48</a:t>
            </a:fld>
            <a:endParaRPr lang="en-US"/>
          </a:p>
        </p:txBody>
      </p:sp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" y="0"/>
            <a:ext cx="8226425" cy="914400"/>
          </a:xfrm>
        </p:spPr>
        <p:txBody>
          <a:bodyPr/>
          <a:lstStyle/>
          <a:p>
            <a:r>
              <a:rPr lang="en-US"/>
              <a:t>Huffman Encoding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0"/>
            <a:ext cx="8154987" cy="4572000"/>
          </a:xfrm>
        </p:spPr>
        <p:txBody>
          <a:bodyPr/>
          <a:lstStyle/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>
                <a:cs typeface="Times New Roman" pitchFamily="18" charset="0"/>
              </a:rPr>
              <a:t>Original: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traversing threaded binary trees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>
                <a:cs typeface="Times New Roman" pitchFamily="18" charset="0"/>
              </a:rPr>
              <a:t>With 8 bits per character, length is 264.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Encoded: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>
                <a:cs typeface="Times New Roman" pitchFamily="18" charset="0"/>
              </a:rPr>
              <a:t>001110000111001011100111010101101001011110011001111010100001001010100111110000101011000011011101111100111010110101110000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Compressed into 122 bits, 54% reduction.</a:t>
            </a:r>
          </a:p>
        </p:txBody>
      </p:sp>
    </p:spTree>
    <p:extLst>
      <p:ext uri="{BB962C8B-B14F-4D97-AF65-F5344CB8AC3E}">
        <p14:creationId xmlns:p14="http://schemas.microsoft.com/office/powerpoint/2010/main" val="24851141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01600" y="177800"/>
            <a:ext cx="874324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800" i="0" dirty="0">
                <a:solidFill>
                  <a:srgbClr val="FFC000"/>
                </a:solidFill>
                <a:latin typeface="Georgia" pitchFamily="18" charset="0"/>
              </a:rPr>
              <a:t>Summary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01600" y="1404972"/>
            <a:ext cx="8940800" cy="439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4452" lvl="1" indent="-564452" eaLnBrk="0" hangingPunct="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1600" i="0" dirty="0">
                <a:solidFill>
                  <a:srgbClr val="000000"/>
                </a:solidFill>
                <a:latin typeface="Cambria" panose="02040503050406030204" pitchFamily="18" charset="0"/>
              </a:rPr>
              <a:t>Summary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9333" y="1261533"/>
            <a:ext cx="87376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en-US" sz="1244" b="1" dirty="0"/>
              <a:t>COMSATS University Islamabad, Abbottabad Campus</a:t>
            </a:r>
          </a:p>
        </p:txBody>
      </p:sp>
    </p:spTree>
    <p:extLst>
      <p:ext uri="{BB962C8B-B14F-4D97-AF65-F5344CB8AC3E}">
        <p14:creationId xmlns:p14="http://schemas.microsoft.com/office/powerpoint/2010/main" val="248511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Expression Tree</a:t>
            </a:r>
          </a:p>
        </p:txBody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0"/>
            <a:ext cx="8226425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cs typeface="Times New Roman" pitchFamily="18" charset="0"/>
              </a:rPr>
              <a:t>The inner nodes contain operators while leaf nodes contain operands.</a:t>
            </a:r>
          </a:p>
        </p:txBody>
      </p:sp>
      <p:grpSp>
        <p:nvGrpSpPr>
          <p:cNvPr id="1006596" name="Group 4"/>
          <p:cNvGrpSpPr>
            <a:grpSpLocks/>
          </p:cNvGrpSpPr>
          <p:nvPr/>
        </p:nvGrpSpPr>
        <p:grpSpPr bwMode="auto">
          <a:xfrm>
            <a:off x="609600" y="2895600"/>
            <a:ext cx="8001000" cy="3581400"/>
            <a:chOff x="384" y="1488"/>
            <a:chExt cx="5040" cy="2256"/>
          </a:xfrm>
        </p:grpSpPr>
        <p:sp>
          <p:nvSpPr>
            <p:cNvPr id="1006597" name="Line 5"/>
            <p:cNvSpPr>
              <a:spLocks noChangeShapeType="1"/>
            </p:cNvSpPr>
            <p:nvPr/>
          </p:nvSpPr>
          <p:spPr bwMode="auto">
            <a:xfrm flipH="1">
              <a:off x="3360" y="326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598" name="Line 6"/>
            <p:cNvSpPr>
              <a:spLocks noChangeShapeType="1"/>
            </p:cNvSpPr>
            <p:nvPr/>
          </p:nvSpPr>
          <p:spPr bwMode="auto">
            <a:xfrm flipV="1">
              <a:off x="1248" y="1680"/>
              <a:ext cx="15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599" name="Line 7"/>
            <p:cNvSpPr>
              <a:spLocks noChangeShapeType="1"/>
            </p:cNvSpPr>
            <p:nvPr/>
          </p:nvSpPr>
          <p:spPr bwMode="auto">
            <a:xfrm flipH="1" flipV="1">
              <a:off x="2928" y="1680"/>
              <a:ext cx="158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600" name="Line 8"/>
            <p:cNvSpPr>
              <a:spLocks noChangeShapeType="1"/>
            </p:cNvSpPr>
            <p:nvPr/>
          </p:nvSpPr>
          <p:spPr bwMode="auto">
            <a:xfrm>
              <a:off x="4698" y="228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601" name="Line 9"/>
            <p:cNvSpPr>
              <a:spLocks noChangeShapeType="1"/>
            </p:cNvSpPr>
            <p:nvPr/>
          </p:nvSpPr>
          <p:spPr bwMode="auto">
            <a:xfrm flipH="1">
              <a:off x="4074" y="228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602" name="Line 10"/>
            <p:cNvSpPr>
              <a:spLocks noChangeShapeType="1"/>
            </p:cNvSpPr>
            <p:nvPr/>
          </p:nvSpPr>
          <p:spPr bwMode="auto">
            <a:xfrm flipH="1">
              <a:off x="3691" y="276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603" name="Line 11"/>
            <p:cNvSpPr>
              <a:spLocks noChangeShapeType="1"/>
            </p:cNvSpPr>
            <p:nvPr/>
          </p:nvSpPr>
          <p:spPr bwMode="auto">
            <a:xfrm>
              <a:off x="1254" y="23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604" name="Line 12"/>
            <p:cNvSpPr>
              <a:spLocks noChangeShapeType="1"/>
            </p:cNvSpPr>
            <p:nvPr/>
          </p:nvSpPr>
          <p:spPr bwMode="auto">
            <a:xfrm flipH="1">
              <a:off x="630" y="23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6605" name="Group 13"/>
            <p:cNvGrpSpPr>
              <a:grpSpLocks/>
            </p:cNvGrpSpPr>
            <p:nvPr/>
          </p:nvGrpSpPr>
          <p:grpSpPr bwMode="auto">
            <a:xfrm>
              <a:off x="384" y="2544"/>
              <a:ext cx="342" cy="272"/>
              <a:chOff x="2118" y="2592"/>
              <a:chExt cx="342" cy="272"/>
            </a:xfrm>
          </p:grpSpPr>
          <p:sp>
            <p:nvSpPr>
              <p:cNvPr id="1006606" name="Oval 14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607" name="Text Box 15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a</a:t>
                </a:r>
              </a:p>
            </p:txBody>
          </p:sp>
        </p:grpSp>
        <p:grpSp>
          <p:nvGrpSpPr>
            <p:cNvPr id="1006608" name="Group 16"/>
            <p:cNvGrpSpPr>
              <a:grpSpLocks/>
            </p:cNvGrpSpPr>
            <p:nvPr/>
          </p:nvGrpSpPr>
          <p:grpSpPr bwMode="auto">
            <a:xfrm>
              <a:off x="2010" y="3040"/>
              <a:ext cx="342" cy="272"/>
              <a:chOff x="2118" y="2592"/>
              <a:chExt cx="342" cy="272"/>
            </a:xfrm>
          </p:grpSpPr>
          <p:sp>
            <p:nvSpPr>
              <p:cNvPr id="1006609" name="Oval 17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610" name="Text Box 18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c</a:t>
                </a:r>
              </a:p>
            </p:txBody>
          </p:sp>
        </p:grpSp>
        <p:grpSp>
          <p:nvGrpSpPr>
            <p:cNvPr id="1006611" name="Group 19"/>
            <p:cNvGrpSpPr>
              <a:grpSpLocks/>
            </p:cNvGrpSpPr>
            <p:nvPr/>
          </p:nvGrpSpPr>
          <p:grpSpPr bwMode="auto">
            <a:xfrm>
              <a:off x="1008" y="2064"/>
              <a:ext cx="342" cy="272"/>
              <a:chOff x="2118" y="2592"/>
              <a:chExt cx="342" cy="272"/>
            </a:xfrm>
          </p:grpSpPr>
          <p:sp>
            <p:nvSpPr>
              <p:cNvPr id="1006612" name="Oval 20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613" name="Text Box 21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+</a:t>
                </a:r>
              </a:p>
            </p:txBody>
          </p:sp>
        </p:grpSp>
        <p:sp>
          <p:nvSpPr>
            <p:cNvPr id="1006614" name="Line 22"/>
            <p:cNvSpPr>
              <a:spLocks noChangeShapeType="1"/>
            </p:cNvSpPr>
            <p:nvPr/>
          </p:nvSpPr>
          <p:spPr bwMode="auto">
            <a:xfrm>
              <a:off x="1878" y="27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6615" name="Group 23"/>
            <p:cNvGrpSpPr>
              <a:grpSpLocks/>
            </p:cNvGrpSpPr>
            <p:nvPr/>
          </p:nvGrpSpPr>
          <p:grpSpPr bwMode="auto">
            <a:xfrm>
              <a:off x="1254" y="3056"/>
              <a:ext cx="342" cy="272"/>
              <a:chOff x="2118" y="2592"/>
              <a:chExt cx="342" cy="272"/>
            </a:xfrm>
          </p:grpSpPr>
          <p:sp>
            <p:nvSpPr>
              <p:cNvPr id="1006616" name="Oval 24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617" name="Text Box 25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b</a:t>
                </a:r>
              </a:p>
            </p:txBody>
          </p:sp>
        </p:grpSp>
        <p:grpSp>
          <p:nvGrpSpPr>
            <p:cNvPr id="1006618" name="Group 26"/>
            <p:cNvGrpSpPr>
              <a:grpSpLocks/>
            </p:cNvGrpSpPr>
            <p:nvPr/>
          </p:nvGrpSpPr>
          <p:grpSpPr bwMode="auto">
            <a:xfrm>
              <a:off x="5082" y="2528"/>
              <a:ext cx="342" cy="272"/>
              <a:chOff x="2118" y="2592"/>
              <a:chExt cx="342" cy="272"/>
            </a:xfrm>
          </p:grpSpPr>
          <p:sp>
            <p:nvSpPr>
              <p:cNvPr id="1006619" name="Oval 27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620" name="Text Box 28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g</a:t>
                </a:r>
              </a:p>
            </p:txBody>
          </p:sp>
        </p:grpSp>
        <p:grpSp>
          <p:nvGrpSpPr>
            <p:cNvPr id="1006621" name="Group 29"/>
            <p:cNvGrpSpPr>
              <a:grpSpLocks/>
            </p:cNvGrpSpPr>
            <p:nvPr/>
          </p:nvGrpSpPr>
          <p:grpSpPr bwMode="auto">
            <a:xfrm>
              <a:off x="4445" y="2070"/>
              <a:ext cx="342" cy="282"/>
              <a:chOff x="4445" y="2358"/>
              <a:chExt cx="342" cy="282"/>
            </a:xfrm>
          </p:grpSpPr>
          <p:sp>
            <p:nvSpPr>
              <p:cNvPr id="1006622" name="Oval 30"/>
              <p:cNvSpPr>
                <a:spLocks noChangeArrowheads="1"/>
              </p:cNvSpPr>
              <p:nvPr/>
            </p:nvSpPr>
            <p:spPr bwMode="auto">
              <a:xfrm>
                <a:off x="4483" y="235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623" name="Text Box 31"/>
              <p:cNvSpPr txBox="1">
                <a:spLocks noChangeArrowheads="1"/>
              </p:cNvSpPr>
              <p:nvPr/>
            </p:nvSpPr>
            <p:spPr bwMode="auto">
              <a:xfrm>
                <a:off x="4445" y="2390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*</a:t>
                </a:r>
              </a:p>
            </p:txBody>
          </p:sp>
        </p:grpSp>
        <p:grpSp>
          <p:nvGrpSpPr>
            <p:cNvPr id="1006624" name="Group 32"/>
            <p:cNvGrpSpPr>
              <a:grpSpLocks/>
            </p:cNvGrpSpPr>
            <p:nvPr/>
          </p:nvGrpSpPr>
          <p:grpSpPr bwMode="auto">
            <a:xfrm>
              <a:off x="2688" y="1488"/>
              <a:ext cx="342" cy="272"/>
              <a:chOff x="2118" y="2592"/>
              <a:chExt cx="342" cy="272"/>
            </a:xfrm>
          </p:grpSpPr>
          <p:sp>
            <p:nvSpPr>
              <p:cNvPr id="1006625" name="Oval 33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626" name="Text Box 34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+</a:t>
                </a:r>
              </a:p>
            </p:txBody>
          </p:sp>
        </p:grpSp>
        <p:grpSp>
          <p:nvGrpSpPr>
            <p:cNvPr id="1006627" name="Group 35"/>
            <p:cNvGrpSpPr>
              <a:grpSpLocks/>
            </p:cNvGrpSpPr>
            <p:nvPr/>
          </p:nvGrpSpPr>
          <p:grpSpPr bwMode="auto">
            <a:xfrm>
              <a:off x="3828" y="2528"/>
              <a:ext cx="342" cy="272"/>
              <a:chOff x="2118" y="2592"/>
              <a:chExt cx="342" cy="272"/>
            </a:xfrm>
          </p:grpSpPr>
          <p:sp>
            <p:nvSpPr>
              <p:cNvPr id="1006628" name="Oval 36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629" name="Text Box 37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+</a:t>
                </a:r>
              </a:p>
            </p:txBody>
          </p:sp>
        </p:grpSp>
        <p:grpSp>
          <p:nvGrpSpPr>
            <p:cNvPr id="1006630" name="Group 38"/>
            <p:cNvGrpSpPr>
              <a:grpSpLocks/>
            </p:cNvGrpSpPr>
            <p:nvPr/>
          </p:nvGrpSpPr>
          <p:grpSpPr bwMode="auto">
            <a:xfrm>
              <a:off x="3120" y="3472"/>
              <a:ext cx="342" cy="272"/>
              <a:chOff x="2118" y="2592"/>
              <a:chExt cx="342" cy="272"/>
            </a:xfrm>
          </p:grpSpPr>
          <p:sp>
            <p:nvSpPr>
              <p:cNvPr id="1006631" name="Oval 39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632" name="Text Box 40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d</a:t>
                </a:r>
              </a:p>
            </p:txBody>
          </p:sp>
        </p:grpSp>
        <p:sp>
          <p:nvSpPr>
            <p:cNvPr id="1006633" name="Line 41"/>
            <p:cNvSpPr>
              <a:spLocks noChangeShapeType="1"/>
            </p:cNvSpPr>
            <p:nvPr/>
          </p:nvSpPr>
          <p:spPr bwMode="auto">
            <a:xfrm flipH="1">
              <a:off x="1494" y="27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6634" name="Group 42"/>
            <p:cNvGrpSpPr>
              <a:grpSpLocks/>
            </p:cNvGrpSpPr>
            <p:nvPr/>
          </p:nvGrpSpPr>
          <p:grpSpPr bwMode="auto">
            <a:xfrm>
              <a:off x="1626" y="2550"/>
              <a:ext cx="342" cy="282"/>
              <a:chOff x="4445" y="2358"/>
              <a:chExt cx="342" cy="282"/>
            </a:xfrm>
          </p:grpSpPr>
          <p:sp>
            <p:nvSpPr>
              <p:cNvPr id="1006635" name="Oval 43"/>
              <p:cNvSpPr>
                <a:spLocks noChangeArrowheads="1"/>
              </p:cNvSpPr>
              <p:nvPr/>
            </p:nvSpPr>
            <p:spPr bwMode="auto">
              <a:xfrm>
                <a:off x="4483" y="235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636" name="Text Box 44"/>
              <p:cNvSpPr txBox="1">
                <a:spLocks noChangeArrowheads="1"/>
              </p:cNvSpPr>
              <p:nvPr/>
            </p:nvSpPr>
            <p:spPr bwMode="auto">
              <a:xfrm>
                <a:off x="4445" y="2390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*</a:t>
                </a:r>
              </a:p>
            </p:txBody>
          </p:sp>
        </p:grpSp>
        <p:grpSp>
          <p:nvGrpSpPr>
            <p:cNvPr id="1006637" name="Group 45"/>
            <p:cNvGrpSpPr>
              <a:grpSpLocks/>
            </p:cNvGrpSpPr>
            <p:nvPr/>
          </p:nvGrpSpPr>
          <p:grpSpPr bwMode="auto">
            <a:xfrm>
              <a:off x="3456" y="3030"/>
              <a:ext cx="342" cy="282"/>
              <a:chOff x="4445" y="2358"/>
              <a:chExt cx="342" cy="282"/>
            </a:xfrm>
          </p:grpSpPr>
          <p:sp>
            <p:nvSpPr>
              <p:cNvPr id="1006638" name="Oval 46"/>
              <p:cNvSpPr>
                <a:spLocks noChangeArrowheads="1"/>
              </p:cNvSpPr>
              <p:nvPr/>
            </p:nvSpPr>
            <p:spPr bwMode="auto">
              <a:xfrm>
                <a:off x="4483" y="235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639" name="Text Box 47"/>
              <p:cNvSpPr txBox="1">
                <a:spLocks noChangeArrowheads="1"/>
              </p:cNvSpPr>
              <p:nvPr/>
            </p:nvSpPr>
            <p:spPr bwMode="auto">
              <a:xfrm>
                <a:off x="4445" y="2390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*</a:t>
                </a:r>
              </a:p>
            </p:txBody>
          </p:sp>
        </p:grpSp>
        <p:grpSp>
          <p:nvGrpSpPr>
            <p:cNvPr id="1006640" name="Group 48"/>
            <p:cNvGrpSpPr>
              <a:grpSpLocks/>
            </p:cNvGrpSpPr>
            <p:nvPr/>
          </p:nvGrpSpPr>
          <p:grpSpPr bwMode="auto">
            <a:xfrm>
              <a:off x="3786" y="3472"/>
              <a:ext cx="342" cy="272"/>
              <a:chOff x="2118" y="2592"/>
              <a:chExt cx="342" cy="272"/>
            </a:xfrm>
          </p:grpSpPr>
          <p:sp>
            <p:nvSpPr>
              <p:cNvPr id="1006641" name="Oval 49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642" name="Text Box 50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e</a:t>
                </a:r>
              </a:p>
            </p:txBody>
          </p:sp>
        </p:grpSp>
        <p:sp>
          <p:nvSpPr>
            <p:cNvPr id="1006643" name="Line 51"/>
            <p:cNvSpPr>
              <a:spLocks noChangeShapeType="1"/>
            </p:cNvSpPr>
            <p:nvPr/>
          </p:nvSpPr>
          <p:spPr bwMode="auto">
            <a:xfrm>
              <a:off x="3696" y="326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6644" name="Group 52"/>
            <p:cNvGrpSpPr>
              <a:grpSpLocks/>
            </p:cNvGrpSpPr>
            <p:nvPr/>
          </p:nvGrpSpPr>
          <p:grpSpPr bwMode="auto">
            <a:xfrm>
              <a:off x="4218" y="3040"/>
              <a:ext cx="342" cy="272"/>
              <a:chOff x="2118" y="2592"/>
              <a:chExt cx="342" cy="272"/>
            </a:xfrm>
          </p:grpSpPr>
          <p:sp>
            <p:nvSpPr>
              <p:cNvPr id="1006645" name="Oval 53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646" name="Text Box 54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f</a:t>
                </a:r>
              </a:p>
            </p:txBody>
          </p:sp>
        </p:grpSp>
        <p:sp>
          <p:nvSpPr>
            <p:cNvPr id="1006647" name="Line 55"/>
            <p:cNvSpPr>
              <a:spLocks noChangeShapeType="1"/>
            </p:cNvSpPr>
            <p:nvPr/>
          </p:nvSpPr>
          <p:spPr bwMode="auto">
            <a:xfrm>
              <a:off x="4086" y="27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31601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FE3611-E0FC-BA0C-00BF-2A0D7CCD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en-US"/>
              <a:t>COMSATS University Islamabad, Abbottabad Campus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153A5502-15CE-CCEE-1880-A0907D6F4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333" y="1735667"/>
            <a:ext cx="4470400" cy="290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 eaLnBrk="0" hangingPunct="0">
              <a:spcBef>
                <a:spcPct val="20000"/>
              </a:spcBef>
              <a:buClr>
                <a:srgbClr val="FFC000"/>
              </a:buClr>
              <a:defRPr/>
            </a:pPr>
            <a:r>
              <a:rPr lang="en-US" sz="5333" i="0" dirty="0">
                <a:solidFill>
                  <a:srgbClr val="000000"/>
                </a:solidFill>
                <a:latin typeface="Cambria" panose="02040503050406030204" pitchFamily="18" charset="0"/>
              </a:rPr>
              <a:t>THANK YOU</a:t>
            </a:r>
          </a:p>
          <a:p>
            <a:pPr marL="0" lvl="1" algn="ctr" eaLnBrk="0" hangingPunct="0">
              <a:spcBef>
                <a:spcPct val="20000"/>
              </a:spcBef>
              <a:buClr>
                <a:srgbClr val="FFC000"/>
              </a:buClr>
              <a:defRPr/>
            </a:pPr>
            <a:endParaRPr lang="en-US" sz="5333" i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0" lvl="1" algn="ctr" eaLnBrk="0" hangingPunct="0">
              <a:spcBef>
                <a:spcPct val="20000"/>
              </a:spcBef>
              <a:buClr>
                <a:srgbClr val="FFC000"/>
              </a:buClr>
              <a:defRPr/>
            </a:pPr>
            <a:r>
              <a:rPr lang="en-US" sz="5333" i="0" dirty="0">
                <a:solidFill>
                  <a:srgbClr val="000000"/>
                </a:solidFill>
                <a:latin typeface="Cambria" panose="02040503050406030204" pitchFamily="18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80474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Expression Tree</a:t>
            </a:r>
          </a:p>
        </p:txBody>
      </p:sp>
      <p:sp>
        <p:nvSpPr>
          <p:cNvPr id="10127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0"/>
            <a:ext cx="8226425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cs typeface="Times New Roman" pitchFamily="18" charset="0"/>
              </a:rPr>
              <a:t>The tree is binary because the operators are binary.</a:t>
            </a:r>
          </a:p>
        </p:txBody>
      </p:sp>
      <p:grpSp>
        <p:nvGrpSpPr>
          <p:cNvPr id="1012740" name="Group 1028"/>
          <p:cNvGrpSpPr>
            <a:grpSpLocks/>
          </p:cNvGrpSpPr>
          <p:nvPr/>
        </p:nvGrpSpPr>
        <p:grpSpPr bwMode="auto">
          <a:xfrm>
            <a:off x="609600" y="2895600"/>
            <a:ext cx="8001000" cy="3581400"/>
            <a:chOff x="384" y="1488"/>
            <a:chExt cx="5040" cy="2256"/>
          </a:xfrm>
        </p:grpSpPr>
        <p:sp>
          <p:nvSpPr>
            <p:cNvPr id="1012741" name="Line 1029"/>
            <p:cNvSpPr>
              <a:spLocks noChangeShapeType="1"/>
            </p:cNvSpPr>
            <p:nvPr/>
          </p:nvSpPr>
          <p:spPr bwMode="auto">
            <a:xfrm flipH="1">
              <a:off x="3360" y="326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2742" name="Line 1030"/>
            <p:cNvSpPr>
              <a:spLocks noChangeShapeType="1"/>
            </p:cNvSpPr>
            <p:nvPr/>
          </p:nvSpPr>
          <p:spPr bwMode="auto">
            <a:xfrm flipV="1">
              <a:off x="1248" y="1680"/>
              <a:ext cx="15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2743" name="Line 1031"/>
            <p:cNvSpPr>
              <a:spLocks noChangeShapeType="1"/>
            </p:cNvSpPr>
            <p:nvPr/>
          </p:nvSpPr>
          <p:spPr bwMode="auto">
            <a:xfrm flipH="1" flipV="1">
              <a:off x="2928" y="1680"/>
              <a:ext cx="158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2744" name="Line 1032"/>
            <p:cNvSpPr>
              <a:spLocks noChangeShapeType="1"/>
            </p:cNvSpPr>
            <p:nvPr/>
          </p:nvSpPr>
          <p:spPr bwMode="auto">
            <a:xfrm>
              <a:off x="4698" y="228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2745" name="Line 1033"/>
            <p:cNvSpPr>
              <a:spLocks noChangeShapeType="1"/>
            </p:cNvSpPr>
            <p:nvPr/>
          </p:nvSpPr>
          <p:spPr bwMode="auto">
            <a:xfrm flipH="1">
              <a:off x="4074" y="228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2746" name="Line 1034"/>
            <p:cNvSpPr>
              <a:spLocks noChangeShapeType="1"/>
            </p:cNvSpPr>
            <p:nvPr/>
          </p:nvSpPr>
          <p:spPr bwMode="auto">
            <a:xfrm flipH="1">
              <a:off x="3691" y="276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2747" name="Line 1035"/>
            <p:cNvSpPr>
              <a:spLocks noChangeShapeType="1"/>
            </p:cNvSpPr>
            <p:nvPr/>
          </p:nvSpPr>
          <p:spPr bwMode="auto">
            <a:xfrm>
              <a:off x="1254" y="23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2748" name="Line 1036"/>
            <p:cNvSpPr>
              <a:spLocks noChangeShapeType="1"/>
            </p:cNvSpPr>
            <p:nvPr/>
          </p:nvSpPr>
          <p:spPr bwMode="auto">
            <a:xfrm flipH="1">
              <a:off x="630" y="23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2749" name="Group 1037"/>
            <p:cNvGrpSpPr>
              <a:grpSpLocks/>
            </p:cNvGrpSpPr>
            <p:nvPr/>
          </p:nvGrpSpPr>
          <p:grpSpPr bwMode="auto">
            <a:xfrm>
              <a:off x="384" y="2544"/>
              <a:ext cx="342" cy="272"/>
              <a:chOff x="2118" y="2592"/>
              <a:chExt cx="342" cy="272"/>
            </a:xfrm>
          </p:grpSpPr>
          <p:sp>
            <p:nvSpPr>
              <p:cNvPr id="1012750" name="Oval 1038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51" name="Text Box 1039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a</a:t>
                </a:r>
              </a:p>
            </p:txBody>
          </p:sp>
        </p:grpSp>
        <p:grpSp>
          <p:nvGrpSpPr>
            <p:cNvPr id="1012752" name="Group 1040"/>
            <p:cNvGrpSpPr>
              <a:grpSpLocks/>
            </p:cNvGrpSpPr>
            <p:nvPr/>
          </p:nvGrpSpPr>
          <p:grpSpPr bwMode="auto">
            <a:xfrm>
              <a:off x="2010" y="3040"/>
              <a:ext cx="342" cy="272"/>
              <a:chOff x="2118" y="2592"/>
              <a:chExt cx="342" cy="272"/>
            </a:xfrm>
          </p:grpSpPr>
          <p:sp>
            <p:nvSpPr>
              <p:cNvPr id="1012753" name="Oval 1041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54" name="Text Box 1042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c</a:t>
                </a:r>
              </a:p>
            </p:txBody>
          </p:sp>
        </p:grpSp>
        <p:grpSp>
          <p:nvGrpSpPr>
            <p:cNvPr id="1012755" name="Group 1043"/>
            <p:cNvGrpSpPr>
              <a:grpSpLocks/>
            </p:cNvGrpSpPr>
            <p:nvPr/>
          </p:nvGrpSpPr>
          <p:grpSpPr bwMode="auto">
            <a:xfrm>
              <a:off x="1008" y="2064"/>
              <a:ext cx="342" cy="272"/>
              <a:chOff x="2118" y="2592"/>
              <a:chExt cx="342" cy="272"/>
            </a:xfrm>
          </p:grpSpPr>
          <p:sp>
            <p:nvSpPr>
              <p:cNvPr id="1012756" name="Oval 1044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57" name="Text Box 1045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+</a:t>
                </a:r>
              </a:p>
            </p:txBody>
          </p:sp>
        </p:grpSp>
        <p:sp>
          <p:nvSpPr>
            <p:cNvPr id="1012758" name="Line 1046"/>
            <p:cNvSpPr>
              <a:spLocks noChangeShapeType="1"/>
            </p:cNvSpPr>
            <p:nvPr/>
          </p:nvSpPr>
          <p:spPr bwMode="auto">
            <a:xfrm>
              <a:off x="1878" y="27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2759" name="Group 1047"/>
            <p:cNvGrpSpPr>
              <a:grpSpLocks/>
            </p:cNvGrpSpPr>
            <p:nvPr/>
          </p:nvGrpSpPr>
          <p:grpSpPr bwMode="auto">
            <a:xfrm>
              <a:off x="1254" y="3056"/>
              <a:ext cx="342" cy="272"/>
              <a:chOff x="2118" y="2592"/>
              <a:chExt cx="342" cy="272"/>
            </a:xfrm>
          </p:grpSpPr>
          <p:sp>
            <p:nvSpPr>
              <p:cNvPr id="1012760" name="Oval 1048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61" name="Text Box 1049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b</a:t>
                </a:r>
              </a:p>
            </p:txBody>
          </p:sp>
        </p:grpSp>
        <p:grpSp>
          <p:nvGrpSpPr>
            <p:cNvPr id="1012762" name="Group 1050"/>
            <p:cNvGrpSpPr>
              <a:grpSpLocks/>
            </p:cNvGrpSpPr>
            <p:nvPr/>
          </p:nvGrpSpPr>
          <p:grpSpPr bwMode="auto">
            <a:xfrm>
              <a:off x="5082" y="2528"/>
              <a:ext cx="342" cy="272"/>
              <a:chOff x="2118" y="2592"/>
              <a:chExt cx="342" cy="272"/>
            </a:xfrm>
          </p:grpSpPr>
          <p:sp>
            <p:nvSpPr>
              <p:cNvPr id="1012763" name="Oval 1051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64" name="Text Box 1052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g</a:t>
                </a:r>
              </a:p>
            </p:txBody>
          </p:sp>
        </p:grpSp>
        <p:grpSp>
          <p:nvGrpSpPr>
            <p:cNvPr id="1012765" name="Group 1053"/>
            <p:cNvGrpSpPr>
              <a:grpSpLocks/>
            </p:cNvGrpSpPr>
            <p:nvPr/>
          </p:nvGrpSpPr>
          <p:grpSpPr bwMode="auto">
            <a:xfrm>
              <a:off x="4445" y="2070"/>
              <a:ext cx="342" cy="282"/>
              <a:chOff x="4445" y="2358"/>
              <a:chExt cx="342" cy="282"/>
            </a:xfrm>
          </p:grpSpPr>
          <p:sp>
            <p:nvSpPr>
              <p:cNvPr id="1012766" name="Oval 1054"/>
              <p:cNvSpPr>
                <a:spLocks noChangeArrowheads="1"/>
              </p:cNvSpPr>
              <p:nvPr/>
            </p:nvSpPr>
            <p:spPr bwMode="auto">
              <a:xfrm>
                <a:off x="4483" y="235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67" name="Text Box 1055"/>
              <p:cNvSpPr txBox="1">
                <a:spLocks noChangeArrowheads="1"/>
              </p:cNvSpPr>
              <p:nvPr/>
            </p:nvSpPr>
            <p:spPr bwMode="auto">
              <a:xfrm>
                <a:off x="4445" y="2390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*</a:t>
                </a:r>
              </a:p>
            </p:txBody>
          </p:sp>
        </p:grpSp>
        <p:grpSp>
          <p:nvGrpSpPr>
            <p:cNvPr id="1012768" name="Group 1056"/>
            <p:cNvGrpSpPr>
              <a:grpSpLocks/>
            </p:cNvGrpSpPr>
            <p:nvPr/>
          </p:nvGrpSpPr>
          <p:grpSpPr bwMode="auto">
            <a:xfrm>
              <a:off x="2688" y="1488"/>
              <a:ext cx="342" cy="272"/>
              <a:chOff x="2118" y="2592"/>
              <a:chExt cx="342" cy="272"/>
            </a:xfrm>
          </p:grpSpPr>
          <p:sp>
            <p:nvSpPr>
              <p:cNvPr id="1012769" name="Oval 1057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70" name="Text Box 1058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+</a:t>
                </a:r>
              </a:p>
            </p:txBody>
          </p:sp>
        </p:grpSp>
        <p:grpSp>
          <p:nvGrpSpPr>
            <p:cNvPr id="1012771" name="Group 1059"/>
            <p:cNvGrpSpPr>
              <a:grpSpLocks/>
            </p:cNvGrpSpPr>
            <p:nvPr/>
          </p:nvGrpSpPr>
          <p:grpSpPr bwMode="auto">
            <a:xfrm>
              <a:off x="3828" y="2528"/>
              <a:ext cx="342" cy="272"/>
              <a:chOff x="2118" y="2592"/>
              <a:chExt cx="342" cy="272"/>
            </a:xfrm>
          </p:grpSpPr>
          <p:sp>
            <p:nvSpPr>
              <p:cNvPr id="1012772" name="Oval 1060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73" name="Text Box 1061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+</a:t>
                </a:r>
              </a:p>
            </p:txBody>
          </p:sp>
        </p:grpSp>
        <p:grpSp>
          <p:nvGrpSpPr>
            <p:cNvPr id="1012774" name="Group 1062"/>
            <p:cNvGrpSpPr>
              <a:grpSpLocks/>
            </p:cNvGrpSpPr>
            <p:nvPr/>
          </p:nvGrpSpPr>
          <p:grpSpPr bwMode="auto">
            <a:xfrm>
              <a:off x="3120" y="3472"/>
              <a:ext cx="342" cy="272"/>
              <a:chOff x="2118" y="2592"/>
              <a:chExt cx="342" cy="272"/>
            </a:xfrm>
          </p:grpSpPr>
          <p:sp>
            <p:nvSpPr>
              <p:cNvPr id="1012775" name="Oval 1063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76" name="Text Box 1064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d</a:t>
                </a:r>
              </a:p>
            </p:txBody>
          </p:sp>
        </p:grpSp>
        <p:sp>
          <p:nvSpPr>
            <p:cNvPr id="1012777" name="Line 1065"/>
            <p:cNvSpPr>
              <a:spLocks noChangeShapeType="1"/>
            </p:cNvSpPr>
            <p:nvPr/>
          </p:nvSpPr>
          <p:spPr bwMode="auto">
            <a:xfrm flipH="1">
              <a:off x="1494" y="27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2778" name="Group 1066"/>
            <p:cNvGrpSpPr>
              <a:grpSpLocks/>
            </p:cNvGrpSpPr>
            <p:nvPr/>
          </p:nvGrpSpPr>
          <p:grpSpPr bwMode="auto">
            <a:xfrm>
              <a:off x="1626" y="2550"/>
              <a:ext cx="342" cy="282"/>
              <a:chOff x="4445" y="2358"/>
              <a:chExt cx="342" cy="282"/>
            </a:xfrm>
          </p:grpSpPr>
          <p:sp>
            <p:nvSpPr>
              <p:cNvPr id="1012779" name="Oval 1067"/>
              <p:cNvSpPr>
                <a:spLocks noChangeArrowheads="1"/>
              </p:cNvSpPr>
              <p:nvPr/>
            </p:nvSpPr>
            <p:spPr bwMode="auto">
              <a:xfrm>
                <a:off x="4483" y="235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80" name="Text Box 1068"/>
              <p:cNvSpPr txBox="1">
                <a:spLocks noChangeArrowheads="1"/>
              </p:cNvSpPr>
              <p:nvPr/>
            </p:nvSpPr>
            <p:spPr bwMode="auto">
              <a:xfrm>
                <a:off x="4445" y="2390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*</a:t>
                </a:r>
              </a:p>
            </p:txBody>
          </p:sp>
        </p:grpSp>
        <p:grpSp>
          <p:nvGrpSpPr>
            <p:cNvPr id="1012781" name="Group 1069"/>
            <p:cNvGrpSpPr>
              <a:grpSpLocks/>
            </p:cNvGrpSpPr>
            <p:nvPr/>
          </p:nvGrpSpPr>
          <p:grpSpPr bwMode="auto">
            <a:xfrm>
              <a:off x="3456" y="3030"/>
              <a:ext cx="342" cy="282"/>
              <a:chOff x="4445" y="2358"/>
              <a:chExt cx="342" cy="282"/>
            </a:xfrm>
          </p:grpSpPr>
          <p:sp>
            <p:nvSpPr>
              <p:cNvPr id="1012782" name="Oval 1070"/>
              <p:cNvSpPr>
                <a:spLocks noChangeArrowheads="1"/>
              </p:cNvSpPr>
              <p:nvPr/>
            </p:nvSpPr>
            <p:spPr bwMode="auto">
              <a:xfrm>
                <a:off x="4483" y="235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83" name="Text Box 1071"/>
              <p:cNvSpPr txBox="1">
                <a:spLocks noChangeArrowheads="1"/>
              </p:cNvSpPr>
              <p:nvPr/>
            </p:nvSpPr>
            <p:spPr bwMode="auto">
              <a:xfrm>
                <a:off x="4445" y="2390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*</a:t>
                </a:r>
              </a:p>
            </p:txBody>
          </p:sp>
        </p:grpSp>
        <p:grpSp>
          <p:nvGrpSpPr>
            <p:cNvPr id="1012784" name="Group 1072"/>
            <p:cNvGrpSpPr>
              <a:grpSpLocks/>
            </p:cNvGrpSpPr>
            <p:nvPr/>
          </p:nvGrpSpPr>
          <p:grpSpPr bwMode="auto">
            <a:xfrm>
              <a:off x="3786" y="3472"/>
              <a:ext cx="342" cy="272"/>
              <a:chOff x="2118" y="2592"/>
              <a:chExt cx="342" cy="272"/>
            </a:xfrm>
          </p:grpSpPr>
          <p:sp>
            <p:nvSpPr>
              <p:cNvPr id="1012785" name="Oval 1073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86" name="Text Box 1074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e</a:t>
                </a:r>
              </a:p>
            </p:txBody>
          </p:sp>
        </p:grpSp>
        <p:sp>
          <p:nvSpPr>
            <p:cNvPr id="1012787" name="Line 1075"/>
            <p:cNvSpPr>
              <a:spLocks noChangeShapeType="1"/>
            </p:cNvSpPr>
            <p:nvPr/>
          </p:nvSpPr>
          <p:spPr bwMode="auto">
            <a:xfrm>
              <a:off x="3696" y="326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2788" name="Group 1076"/>
            <p:cNvGrpSpPr>
              <a:grpSpLocks/>
            </p:cNvGrpSpPr>
            <p:nvPr/>
          </p:nvGrpSpPr>
          <p:grpSpPr bwMode="auto">
            <a:xfrm>
              <a:off x="4218" y="3040"/>
              <a:ext cx="342" cy="272"/>
              <a:chOff x="2118" y="2592"/>
              <a:chExt cx="342" cy="272"/>
            </a:xfrm>
          </p:grpSpPr>
          <p:sp>
            <p:nvSpPr>
              <p:cNvPr id="1012789" name="Oval 1077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90" name="Text Box 1078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f</a:t>
                </a:r>
              </a:p>
            </p:txBody>
          </p:sp>
        </p:grpSp>
        <p:sp>
          <p:nvSpPr>
            <p:cNvPr id="1012791" name="Line 1079"/>
            <p:cNvSpPr>
              <a:spLocks noChangeShapeType="1"/>
            </p:cNvSpPr>
            <p:nvPr/>
          </p:nvSpPr>
          <p:spPr bwMode="auto">
            <a:xfrm>
              <a:off x="4086" y="27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417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Expression Tree</a:t>
            </a:r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0"/>
            <a:ext cx="8226425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cs typeface="Times New Roman" pitchFamily="18" charset="0"/>
              </a:rPr>
              <a:t>This is not necessary. A unary operator (!, e.g.) will have only one subtree.</a:t>
            </a:r>
          </a:p>
        </p:txBody>
      </p:sp>
      <p:grpSp>
        <p:nvGrpSpPr>
          <p:cNvPr id="1008644" name="Group 4"/>
          <p:cNvGrpSpPr>
            <a:grpSpLocks/>
          </p:cNvGrpSpPr>
          <p:nvPr/>
        </p:nvGrpSpPr>
        <p:grpSpPr bwMode="auto">
          <a:xfrm>
            <a:off x="609600" y="2895600"/>
            <a:ext cx="8001000" cy="3581400"/>
            <a:chOff x="384" y="1488"/>
            <a:chExt cx="5040" cy="2256"/>
          </a:xfrm>
        </p:grpSpPr>
        <p:sp>
          <p:nvSpPr>
            <p:cNvPr id="1008645" name="Line 5"/>
            <p:cNvSpPr>
              <a:spLocks noChangeShapeType="1"/>
            </p:cNvSpPr>
            <p:nvPr/>
          </p:nvSpPr>
          <p:spPr bwMode="auto">
            <a:xfrm flipH="1">
              <a:off x="3360" y="326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8646" name="Line 6"/>
            <p:cNvSpPr>
              <a:spLocks noChangeShapeType="1"/>
            </p:cNvSpPr>
            <p:nvPr/>
          </p:nvSpPr>
          <p:spPr bwMode="auto">
            <a:xfrm flipV="1">
              <a:off x="1248" y="1680"/>
              <a:ext cx="15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8647" name="Line 7"/>
            <p:cNvSpPr>
              <a:spLocks noChangeShapeType="1"/>
            </p:cNvSpPr>
            <p:nvPr/>
          </p:nvSpPr>
          <p:spPr bwMode="auto">
            <a:xfrm flipH="1" flipV="1">
              <a:off x="2928" y="1680"/>
              <a:ext cx="158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8648" name="Line 8"/>
            <p:cNvSpPr>
              <a:spLocks noChangeShapeType="1"/>
            </p:cNvSpPr>
            <p:nvPr/>
          </p:nvSpPr>
          <p:spPr bwMode="auto">
            <a:xfrm>
              <a:off x="4698" y="228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8649" name="Line 9"/>
            <p:cNvSpPr>
              <a:spLocks noChangeShapeType="1"/>
            </p:cNvSpPr>
            <p:nvPr/>
          </p:nvSpPr>
          <p:spPr bwMode="auto">
            <a:xfrm flipH="1">
              <a:off x="4074" y="228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8650" name="Line 10"/>
            <p:cNvSpPr>
              <a:spLocks noChangeShapeType="1"/>
            </p:cNvSpPr>
            <p:nvPr/>
          </p:nvSpPr>
          <p:spPr bwMode="auto">
            <a:xfrm flipH="1">
              <a:off x="3691" y="276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8651" name="Line 11"/>
            <p:cNvSpPr>
              <a:spLocks noChangeShapeType="1"/>
            </p:cNvSpPr>
            <p:nvPr/>
          </p:nvSpPr>
          <p:spPr bwMode="auto">
            <a:xfrm>
              <a:off x="1254" y="23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8652" name="Line 12"/>
            <p:cNvSpPr>
              <a:spLocks noChangeShapeType="1"/>
            </p:cNvSpPr>
            <p:nvPr/>
          </p:nvSpPr>
          <p:spPr bwMode="auto">
            <a:xfrm flipH="1">
              <a:off x="630" y="23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8653" name="Group 13"/>
            <p:cNvGrpSpPr>
              <a:grpSpLocks/>
            </p:cNvGrpSpPr>
            <p:nvPr/>
          </p:nvGrpSpPr>
          <p:grpSpPr bwMode="auto">
            <a:xfrm>
              <a:off x="384" y="2544"/>
              <a:ext cx="342" cy="272"/>
              <a:chOff x="2118" y="2592"/>
              <a:chExt cx="342" cy="272"/>
            </a:xfrm>
          </p:grpSpPr>
          <p:sp>
            <p:nvSpPr>
              <p:cNvPr id="1008654" name="Oval 14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655" name="Text Box 15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a</a:t>
                </a:r>
              </a:p>
            </p:txBody>
          </p:sp>
        </p:grpSp>
        <p:grpSp>
          <p:nvGrpSpPr>
            <p:cNvPr id="1008656" name="Group 16"/>
            <p:cNvGrpSpPr>
              <a:grpSpLocks/>
            </p:cNvGrpSpPr>
            <p:nvPr/>
          </p:nvGrpSpPr>
          <p:grpSpPr bwMode="auto">
            <a:xfrm>
              <a:off x="2010" y="3040"/>
              <a:ext cx="342" cy="272"/>
              <a:chOff x="2118" y="2592"/>
              <a:chExt cx="342" cy="272"/>
            </a:xfrm>
          </p:grpSpPr>
          <p:sp>
            <p:nvSpPr>
              <p:cNvPr id="1008657" name="Oval 17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658" name="Text Box 18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c</a:t>
                </a:r>
              </a:p>
            </p:txBody>
          </p:sp>
        </p:grpSp>
        <p:grpSp>
          <p:nvGrpSpPr>
            <p:cNvPr id="1008659" name="Group 19"/>
            <p:cNvGrpSpPr>
              <a:grpSpLocks/>
            </p:cNvGrpSpPr>
            <p:nvPr/>
          </p:nvGrpSpPr>
          <p:grpSpPr bwMode="auto">
            <a:xfrm>
              <a:off x="1008" y="2064"/>
              <a:ext cx="342" cy="272"/>
              <a:chOff x="2118" y="2592"/>
              <a:chExt cx="342" cy="272"/>
            </a:xfrm>
          </p:grpSpPr>
          <p:sp>
            <p:nvSpPr>
              <p:cNvPr id="1008660" name="Oval 20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661" name="Text Box 21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+</a:t>
                </a:r>
              </a:p>
            </p:txBody>
          </p:sp>
        </p:grpSp>
        <p:sp>
          <p:nvSpPr>
            <p:cNvPr id="1008662" name="Line 22"/>
            <p:cNvSpPr>
              <a:spLocks noChangeShapeType="1"/>
            </p:cNvSpPr>
            <p:nvPr/>
          </p:nvSpPr>
          <p:spPr bwMode="auto">
            <a:xfrm>
              <a:off x="1878" y="27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8663" name="Group 23"/>
            <p:cNvGrpSpPr>
              <a:grpSpLocks/>
            </p:cNvGrpSpPr>
            <p:nvPr/>
          </p:nvGrpSpPr>
          <p:grpSpPr bwMode="auto">
            <a:xfrm>
              <a:off x="1254" y="3056"/>
              <a:ext cx="342" cy="272"/>
              <a:chOff x="2118" y="2592"/>
              <a:chExt cx="342" cy="272"/>
            </a:xfrm>
          </p:grpSpPr>
          <p:sp>
            <p:nvSpPr>
              <p:cNvPr id="1008664" name="Oval 24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665" name="Text Box 25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b</a:t>
                </a:r>
              </a:p>
            </p:txBody>
          </p:sp>
        </p:grpSp>
        <p:grpSp>
          <p:nvGrpSpPr>
            <p:cNvPr id="1008666" name="Group 26"/>
            <p:cNvGrpSpPr>
              <a:grpSpLocks/>
            </p:cNvGrpSpPr>
            <p:nvPr/>
          </p:nvGrpSpPr>
          <p:grpSpPr bwMode="auto">
            <a:xfrm>
              <a:off x="5082" y="2528"/>
              <a:ext cx="342" cy="272"/>
              <a:chOff x="2118" y="2592"/>
              <a:chExt cx="342" cy="272"/>
            </a:xfrm>
          </p:grpSpPr>
          <p:sp>
            <p:nvSpPr>
              <p:cNvPr id="1008667" name="Oval 27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668" name="Text Box 28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g</a:t>
                </a:r>
              </a:p>
            </p:txBody>
          </p:sp>
        </p:grpSp>
        <p:grpSp>
          <p:nvGrpSpPr>
            <p:cNvPr id="1008669" name="Group 29"/>
            <p:cNvGrpSpPr>
              <a:grpSpLocks/>
            </p:cNvGrpSpPr>
            <p:nvPr/>
          </p:nvGrpSpPr>
          <p:grpSpPr bwMode="auto">
            <a:xfrm>
              <a:off x="4445" y="2070"/>
              <a:ext cx="342" cy="282"/>
              <a:chOff x="4445" y="2358"/>
              <a:chExt cx="342" cy="282"/>
            </a:xfrm>
          </p:grpSpPr>
          <p:sp>
            <p:nvSpPr>
              <p:cNvPr id="1008670" name="Oval 30"/>
              <p:cNvSpPr>
                <a:spLocks noChangeArrowheads="1"/>
              </p:cNvSpPr>
              <p:nvPr/>
            </p:nvSpPr>
            <p:spPr bwMode="auto">
              <a:xfrm>
                <a:off x="4483" y="235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671" name="Text Box 31"/>
              <p:cNvSpPr txBox="1">
                <a:spLocks noChangeArrowheads="1"/>
              </p:cNvSpPr>
              <p:nvPr/>
            </p:nvSpPr>
            <p:spPr bwMode="auto">
              <a:xfrm>
                <a:off x="4445" y="2390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*</a:t>
                </a:r>
              </a:p>
            </p:txBody>
          </p:sp>
        </p:grpSp>
        <p:grpSp>
          <p:nvGrpSpPr>
            <p:cNvPr id="1008672" name="Group 32"/>
            <p:cNvGrpSpPr>
              <a:grpSpLocks/>
            </p:cNvGrpSpPr>
            <p:nvPr/>
          </p:nvGrpSpPr>
          <p:grpSpPr bwMode="auto">
            <a:xfrm>
              <a:off x="2688" y="1488"/>
              <a:ext cx="342" cy="272"/>
              <a:chOff x="2118" y="2592"/>
              <a:chExt cx="342" cy="272"/>
            </a:xfrm>
          </p:grpSpPr>
          <p:sp>
            <p:nvSpPr>
              <p:cNvPr id="1008673" name="Oval 33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674" name="Text Box 34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+</a:t>
                </a:r>
              </a:p>
            </p:txBody>
          </p:sp>
        </p:grpSp>
        <p:grpSp>
          <p:nvGrpSpPr>
            <p:cNvPr id="1008675" name="Group 35"/>
            <p:cNvGrpSpPr>
              <a:grpSpLocks/>
            </p:cNvGrpSpPr>
            <p:nvPr/>
          </p:nvGrpSpPr>
          <p:grpSpPr bwMode="auto">
            <a:xfrm>
              <a:off x="3828" y="2528"/>
              <a:ext cx="342" cy="272"/>
              <a:chOff x="2118" y="2592"/>
              <a:chExt cx="342" cy="272"/>
            </a:xfrm>
          </p:grpSpPr>
          <p:sp>
            <p:nvSpPr>
              <p:cNvPr id="1008676" name="Oval 36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677" name="Text Box 37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+</a:t>
                </a:r>
              </a:p>
            </p:txBody>
          </p:sp>
        </p:grpSp>
        <p:grpSp>
          <p:nvGrpSpPr>
            <p:cNvPr id="1008678" name="Group 38"/>
            <p:cNvGrpSpPr>
              <a:grpSpLocks/>
            </p:cNvGrpSpPr>
            <p:nvPr/>
          </p:nvGrpSpPr>
          <p:grpSpPr bwMode="auto">
            <a:xfrm>
              <a:off x="3120" y="3472"/>
              <a:ext cx="342" cy="272"/>
              <a:chOff x="2118" y="2592"/>
              <a:chExt cx="342" cy="272"/>
            </a:xfrm>
          </p:grpSpPr>
          <p:sp>
            <p:nvSpPr>
              <p:cNvPr id="1008679" name="Oval 39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680" name="Text Box 40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d</a:t>
                </a:r>
              </a:p>
            </p:txBody>
          </p:sp>
        </p:grpSp>
        <p:sp>
          <p:nvSpPr>
            <p:cNvPr id="1008681" name="Line 41"/>
            <p:cNvSpPr>
              <a:spLocks noChangeShapeType="1"/>
            </p:cNvSpPr>
            <p:nvPr/>
          </p:nvSpPr>
          <p:spPr bwMode="auto">
            <a:xfrm flipH="1">
              <a:off x="1494" y="27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8682" name="Group 42"/>
            <p:cNvGrpSpPr>
              <a:grpSpLocks/>
            </p:cNvGrpSpPr>
            <p:nvPr/>
          </p:nvGrpSpPr>
          <p:grpSpPr bwMode="auto">
            <a:xfrm>
              <a:off x="1626" y="2550"/>
              <a:ext cx="342" cy="282"/>
              <a:chOff x="4445" y="2358"/>
              <a:chExt cx="342" cy="282"/>
            </a:xfrm>
          </p:grpSpPr>
          <p:sp>
            <p:nvSpPr>
              <p:cNvPr id="1008683" name="Oval 43"/>
              <p:cNvSpPr>
                <a:spLocks noChangeArrowheads="1"/>
              </p:cNvSpPr>
              <p:nvPr/>
            </p:nvSpPr>
            <p:spPr bwMode="auto">
              <a:xfrm>
                <a:off x="4483" y="235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684" name="Text Box 44"/>
              <p:cNvSpPr txBox="1">
                <a:spLocks noChangeArrowheads="1"/>
              </p:cNvSpPr>
              <p:nvPr/>
            </p:nvSpPr>
            <p:spPr bwMode="auto">
              <a:xfrm>
                <a:off x="4445" y="2390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*</a:t>
                </a:r>
              </a:p>
            </p:txBody>
          </p:sp>
        </p:grpSp>
        <p:grpSp>
          <p:nvGrpSpPr>
            <p:cNvPr id="1008685" name="Group 45"/>
            <p:cNvGrpSpPr>
              <a:grpSpLocks/>
            </p:cNvGrpSpPr>
            <p:nvPr/>
          </p:nvGrpSpPr>
          <p:grpSpPr bwMode="auto">
            <a:xfrm>
              <a:off x="3456" y="3030"/>
              <a:ext cx="342" cy="282"/>
              <a:chOff x="4445" y="2358"/>
              <a:chExt cx="342" cy="282"/>
            </a:xfrm>
          </p:grpSpPr>
          <p:sp>
            <p:nvSpPr>
              <p:cNvPr id="1008686" name="Oval 46"/>
              <p:cNvSpPr>
                <a:spLocks noChangeArrowheads="1"/>
              </p:cNvSpPr>
              <p:nvPr/>
            </p:nvSpPr>
            <p:spPr bwMode="auto">
              <a:xfrm>
                <a:off x="4483" y="235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687" name="Text Box 47"/>
              <p:cNvSpPr txBox="1">
                <a:spLocks noChangeArrowheads="1"/>
              </p:cNvSpPr>
              <p:nvPr/>
            </p:nvSpPr>
            <p:spPr bwMode="auto">
              <a:xfrm>
                <a:off x="4445" y="2390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*</a:t>
                </a:r>
              </a:p>
            </p:txBody>
          </p:sp>
        </p:grpSp>
        <p:grpSp>
          <p:nvGrpSpPr>
            <p:cNvPr id="1008688" name="Group 48"/>
            <p:cNvGrpSpPr>
              <a:grpSpLocks/>
            </p:cNvGrpSpPr>
            <p:nvPr/>
          </p:nvGrpSpPr>
          <p:grpSpPr bwMode="auto">
            <a:xfrm>
              <a:off x="3786" y="3472"/>
              <a:ext cx="342" cy="272"/>
              <a:chOff x="2118" y="2592"/>
              <a:chExt cx="342" cy="272"/>
            </a:xfrm>
          </p:grpSpPr>
          <p:sp>
            <p:nvSpPr>
              <p:cNvPr id="1008689" name="Oval 49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690" name="Text Box 50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e</a:t>
                </a:r>
              </a:p>
            </p:txBody>
          </p:sp>
        </p:grpSp>
        <p:sp>
          <p:nvSpPr>
            <p:cNvPr id="1008691" name="Line 51"/>
            <p:cNvSpPr>
              <a:spLocks noChangeShapeType="1"/>
            </p:cNvSpPr>
            <p:nvPr/>
          </p:nvSpPr>
          <p:spPr bwMode="auto">
            <a:xfrm>
              <a:off x="3696" y="326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8692" name="Group 52"/>
            <p:cNvGrpSpPr>
              <a:grpSpLocks/>
            </p:cNvGrpSpPr>
            <p:nvPr/>
          </p:nvGrpSpPr>
          <p:grpSpPr bwMode="auto">
            <a:xfrm>
              <a:off x="4218" y="3040"/>
              <a:ext cx="342" cy="272"/>
              <a:chOff x="2118" y="2592"/>
              <a:chExt cx="342" cy="272"/>
            </a:xfrm>
          </p:grpSpPr>
          <p:sp>
            <p:nvSpPr>
              <p:cNvPr id="1008693" name="Oval 53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694" name="Text Box 54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f</a:t>
                </a:r>
              </a:p>
            </p:txBody>
          </p:sp>
        </p:grpSp>
        <p:sp>
          <p:nvSpPr>
            <p:cNvPr id="1008695" name="Line 55"/>
            <p:cNvSpPr>
              <a:spLocks noChangeShapeType="1"/>
            </p:cNvSpPr>
            <p:nvPr/>
          </p:nvSpPr>
          <p:spPr bwMode="auto">
            <a:xfrm>
              <a:off x="4086" y="27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68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Expression Tree</a:t>
            </a:r>
          </a:p>
        </p:txBody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0"/>
            <a:ext cx="8226425" cy="8382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Inorder traversal yields: a+b*c+d*e+f*g</a:t>
            </a:r>
          </a:p>
        </p:txBody>
      </p:sp>
      <p:grpSp>
        <p:nvGrpSpPr>
          <p:cNvPr id="1010692" name="Group 4"/>
          <p:cNvGrpSpPr>
            <a:grpSpLocks/>
          </p:cNvGrpSpPr>
          <p:nvPr/>
        </p:nvGrpSpPr>
        <p:grpSpPr bwMode="auto">
          <a:xfrm>
            <a:off x="609600" y="2895600"/>
            <a:ext cx="8001000" cy="3581400"/>
            <a:chOff x="384" y="1488"/>
            <a:chExt cx="5040" cy="2256"/>
          </a:xfrm>
        </p:grpSpPr>
        <p:sp>
          <p:nvSpPr>
            <p:cNvPr id="1010693" name="Line 5"/>
            <p:cNvSpPr>
              <a:spLocks noChangeShapeType="1"/>
            </p:cNvSpPr>
            <p:nvPr/>
          </p:nvSpPr>
          <p:spPr bwMode="auto">
            <a:xfrm flipH="1">
              <a:off x="3360" y="326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0694" name="Line 6"/>
            <p:cNvSpPr>
              <a:spLocks noChangeShapeType="1"/>
            </p:cNvSpPr>
            <p:nvPr/>
          </p:nvSpPr>
          <p:spPr bwMode="auto">
            <a:xfrm flipV="1">
              <a:off x="1248" y="1680"/>
              <a:ext cx="15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0695" name="Line 7"/>
            <p:cNvSpPr>
              <a:spLocks noChangeShapeType="1"/>
            </p:cNvSpPr>
            <p:nvPr/>
          </p:nvSpPr>
          <p:spPr bwMode="auto">
            <a:xfrm flipH="1" flipV="1">
              <a:off x="2928" y="1680"/>
              <a:ext cx="158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0696" name="Line 8"/>
            <p:cNvSpPr>
              <a:spLocks noChangeShapeType="1"/>
            </p:cNvSpPr>
            <p:nvPr/>
          </p:nvSpPr>
          <p:spPr bwMode="auto">
            <a:xfrm>
              <a:off x="4698" y="228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0697" name="Line 9"/>
            <p:cNvSpPr>
              <a:spLocks noChangeShapeType="1"/>
            </p:cNvSpPr>
            <p:nvPr/>
          </p:nvSpPr>
          <p:spPr bwMode="auto">
            <a:xfrm flipH="1">
              <a:off x="4074" y="228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0698" name="Line 10"/>
            <p:cNvSpPr>
              <a:spLocks noChangeShapeType="1"/>
            </p:cNvSpPr>
            <p:nvPr/>
          </p:nvSpPr>
          <p:spPr bwMode="auto">
            <a:xfrm flipH="1">
              <a:off x="3691" y="276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0699" name="Line 11"/>
            <p:cNvSpPr>
              <a:spLocks noChangeShapeType="1"/>
            </p:cNvSpPr>
            <p:nvPr/>
          </p:nvSpPr>
          <p:spPr bwMode="auto">
            <a:xfrm>
              <a:off x="1254" y="23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0700" name="Line 12"/>
            <p:cNvSpPr>
              <a:spLocks noChangeShapeType="1"/>
            </p:cNvSpPr>
            <p:nvPr/>
          </p:nvSpPr>
          <p:spPr bwMode="auto">
            <a:xfrm flipH="1">
              <a:off x="630" y="23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0701" name="Group 13"/>
            <p:cNvGrpSpPr>
              <a:grpSpLocks/>
            </p:cNvGrpSpPr>
            <p:nvPr/>
          </p:nvGrpSpPr>
          <p:grpSpPr bwMode="auto">
            <a:xfrm>
              <a:off x="384" y="2544"/>
              <a:ext cx="342" cy="272"/>
              <a:chOff x="2118" y="2592"/>
              <a:chExt cx="342" cy="272"/>
            </a:xfrm>
          </p:grpSpPr>
          <p:sp>
            <p:nvSpPr>
              <p:cNvPr id="1010702" name="Oval 14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703" name="Text Box 15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a</a:t>
                </a:r>
              </a:p>
            </p:txBody>
          </p:sp>
        </p:grpSp>
        <p:grpSp>
          <p:nvGrpSpPr>
            <p:cNvPr id="1010704" name="Group 16"/>
            <p:cNvGrpSpPr>
              <a:grpSpLocks/>
            </p:cNvGrpSpPr>
            <p:nvPr/>
          </p:nvGrpSpPr>
          <p:grpSpPr bwMode="auto">
            <a:xfrm>
              <a:off x="2010" y="3040"/>
              <a:ext cx="342" cy="272"/>
              <a:chOff x="2118" y="2592"/>
              <a:chExt cx="342" cy="272"/>
            </a:xfrm>
          </p:grpSpPr>
          <p:sp>
            <p:nvSpPr>
              <p:cNvPr id="1010705" name="Oval 17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706" name="Text Box 18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c</a:t>
                </a:r>
              </a:p>
            </p:txBody>
          </p:sp>
        </p:grpSp>
        <p:grpSp>
          <p:nvGrpSpPr>
            <p:cNvPr id="1010707" name="Group 19"/>
            <p:cNvGrpSpPr>
              <a:grpSpLocks/>
            </p:cNvGrpSpPr>
            <p:nvPr/>
          </p:nvGrpSpPr>
          <p:grpSpPr bwMode="auto">
            <a:xfrm>
              <a:off x="1008" y="2064"/>
              <a:ext cx="342" cy="272"/>
              <a:chOff x="2118" y="2592"/>
              <a:chExt cx="342" cy="272"/>
            </a:xfrm>
          </p:grpSpPr>
          <p:sp>
            <p:nvSpPr>
              <p:cNvPr id="1010708" name="Oval 20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709" name="Text Box 21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+</a:t>
                </a:r>
              </a:p>
            </p:txBody>
          </p:sp>
        </p:grpSp>
        <p:sp>
          <p:nvSpPr>
            <p:cNvPr id="1010710" name="Line 22"/>
            <p:cNvSpPr>
              <a:spLocks noChangeShapeType="1"/>
            </p:cNvSpPr>
            <p:nvPr/>
          </p:nvSpPr>
          <p:spPr bwMode="auto">
            <a:xfrm>
              <a:off x="1878" y="27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0711" name="Group 23"/>
            <p:cNvGrpSpPr>
              <a:grpSpLocks/>
            </p:cNvGrpSpPr>
            <p:nvPr/>
          </p:nvGrpSpPr>
          <p:grpSpPr bwMode="auto">
            <a:xfrm>
              <a:off x="1254" y="3056"/>
              <a:ext cx="342" cy="272"/>
              <a:chOff x="2118" y="2592"/>
              <a:chExt cx="342" cy="272"/>
            </a:xfrm>
          </p:grpSpPr>
          <p:sp>
            <p:nvSpPr>
              <p:cNvPr id="1010712" name="Oval 24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713" name="Text Box 25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b</a:t>
                </a:r>
              </a:p>
            </p:txBody>
          </p:sp>
        </p:grpSp>
        <p:grpSp>
          <p:nvGrpSpPr>
            <p:cNvPr id="1010714" name="Group 26"/>
            <p:cNvGrpSpPr>
              <a:grpSpLocks/>
            </p:cNvGrpSpPr>
            <p:nvPr/>
          </p:nvGrpSpPr>
          <p:grpSpPr bwMode="auto">
            <a:xfrm>
              <a:off x="5082" y="2528"/>
              <a:ext cx="342" cy="272"/>
              <a:chOff x="2118" y="2592"/>
              <a:chExt cx="342" cy="272"/>
            </a:xfrm>
          </p:grpSpPr>
          <p:sp>
            <p:nvSpPr>
              <p:cNvPr id="1010715" name="Oval 27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716" name="Text Box 28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g</a:t>
                </a:r>
              </a:p>
            </p:txBody>
          </p:sp>
        </p:grpSp>
        <p:grpSp>
          <p:nvGrpSpPr>
            <p:cNvPr id="1010717" name="Group 29"/>
            <p:cNvGrpSpPr>
              <a:grpSpLocks/>
            </p:cNvGrpSpPr>
            <p:nvPr/>
          </p:nvGrpSpPr>
          <p:grpSpPr bwMode="auto">
            <a:xfrm>
              <a:off x="4445" y="2070"/>
              <a:ext cx="342" cy="282"/>
              <a:chOff x="4445" y="2358"/>
              <a:chExt cx="342" cy="282"/>
            </a:xfrm>
          </p:grpSpPr>
          <p:sp>
            <p:nvSpPr>
              <p:cNvPr id="1010718" name="Oval 30"/>
              <p:cNvSpPr>
                <a:spLocks noChangeArrowheads="1"/>
              </p:cNvSpPr>
              <p:nvPr/>
            </p:nvSpPr>
            <p:spPr bwMode="auto">
              <a:xfrm>
                <a:off x="4483" y="235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719" name="Text Box 31"/>
              <p:cNvSpPr txBox="1">
                <a:spLocks noChangeArrowheads="1"/>
              </p:cNvSpPr>
              <p:nvPr/>
            </p:nvSpPr>
            <p:spPr bwMode="auto">
              <a:xfrm>
                <a:off x="4445" y="2390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*</a:t>
                </a:r>
              </a:p>
            </p:txBody>
          </p:sp>
        </p:grpSp>
        <p:grpSp>
          <p:nvGrpSpPr>
            <p:cNvPr id="1010720" name="Group 32"/>
            <p:cNvGrpSpPr>
              <a:grpSpLocks/>
            </p:cNvGrpSpPr>
            <p:nvPr/>
          </p:nvGrpSpPr>
          <p:grpSpPr bwMode="auto">
            <a:xfrm>
              <a:off x="2688" y="1488"/>
              <a:ext cx="342" cy="272"/>
              <a:chOff x="2118" y="2592"/>
              <a:chExt cx="342" cy="272"/>
            </a:xfrm>
          </p:grpSpPr>
          <p:sp>
            <p:nvSpPr>
              <p:cNvPr id="1010721" name="Oval 33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722" name="Text Box 34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+</a:t>
                </a:r>
              </a:p>
            </p:txBody>
          </p:sp>
        </p:grpSp>
        <p:grpSp>
          <p:nvGrpSpPr>
            <p:cNvPr id="1010723" name="Group 35"/>
            <p:cNvGrpSpPr>
              <a:grpSpLocks/>
            </p:cNvGrpSpPr>
            <p:nvPr/>
          </p:nvGrpSpPr>
          <p:grpSpPr bwMode="auto">
            <a:xfrm>
              <a:off x="3828" y="2528"/>
              <a:ext cx="342" cy="272"/>
              <a:chOff x="2118" y="2592"/>
              <a:chExt cx="342" cy="272"/>
            </a:xfrm>
          </p:grpSpPr>
          <p:sp>
            <p:nvSpPr>
              <p:cNvPr id="1010724" name="Oval 36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725" name="Text Box 37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+</a:t>
                </a:r>
              </a:p>
            </p:txBody>
          </p:sp>
        </p:grpSp>
        <p:grpSp>
          <p:nvGrpSpPr>
            <p:cNvPr id="1010726" name="Group 38"/>
            <p:cNvGrpSpPr>
              <a:grpSpLocks/>
            </p:cNvGrpSpPr>
            <p:nvPr/>
          </p:nvGrpSpPr>
          <p:grpSpPr bwMode="auto">
            <a:xfrm>
              <a:off x="3120" y="3472"/>
              <a:ext cx="342" cy="272"/>
              <a:chOff x="2118" y="2592"/>
              <a:chExt cx="342" cy="272"/>
            </a:xfrm>
          </p:grpSpPr>
          <p:sp>
            <p:nvSpPr>
              <p:cNvPr id="1010727" name="Oval 39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728" name="Text Box 40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d</a:t>
                </a:r>
              </a:p>
            </p:txBody>
          </p:sp>
        </p:grpSp>
        <p:sp>
          <p:nvSpPr>
            <p:cNvPr id="1010729" name="Line 41"/>
            <p:cNvSpPr>
              <a:spLocks noChangeShapeType="1"/>
            </p:cNvSpPr>
            <p:nvPr/>
          </p:nvSpPr>
          <p:spPr bwMode="auto">
            <a:xfrm flipH="1">
              <a:off x="1494" y="27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0730" name="Group 42"/>
            <p:cNvGrpSpPr>
              <a:grpSpLocks/>
            </p:cNvGrpSpPr>
            <p:nvPr/>
          </p:nvGrpSpPr>
          <p:grpSpPr bwMode="auto">
            <a:xfrm>
              <a:off x="1626" y="2550"/>
              <a:ext cx="342" cy="282"/>
              <a:chOff x="4445" y="2358"/>
              <a:chExt cx="342" cy="282"/>
            </a:xfrm>
          </p:grpSpPr>
          <p:sp>
            <p:nvSpPr>
              <p:cNvPr id="1010731" name="Oval 43"/>
              <p:cNvSpPr>
                <a:spLocks noChangeArrowheads="1"/>
              </p:cNvSpPr>
              <p:nvPr/>
            </p:nvSpPr>
            <p:spPr bwMode="auto">
              <a:xfrm>
                <a:off x="4483" y="235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732" name="Text Box 44"/>
              <p:cNvSpPr txBox="1">
                <a:spLocks noChangeArrowheads="1"/>
              </p:cNvSpPr>
              <p:nvPr/>
            </p:nvSpPr>
            <p:spPr bwMode="auto">
              <a:xfrm>
                <a:off x="4445" y="2390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*</a:t>
                </a:r>
              </a:p>
            </p:txBody>
          </p:sp>
        </p:grpSp>
        <p:grpSp>
          <p:nvGrpSpPr>
            <p:cNvPr id="1010733" name="Group 45"/>
            <p:cNvGrpSpPr>
              <a:grpSpLocks/>
            </p:cNvGrpSpPr>
            <p:nvPr/>
          </p:nvGrpSpPr>
          <p:grpSpPr bwMode="auto">
            <a:xfrm>
              <a:off x="3456" y="3030"/>
              <a:ext cx="342" cy="282"/>
              <a:chOff x="4445" y="2358"/>
              <a:chExt cx="342" cy="282"/>
            </a:xfrm>
          </p:grpSpPr>
          <p:sp>
            <p:nvSpPr>
              <p:cNvPr id="1010734" name="Oval 46"/>
              <p:cNvSpPr>
                <a:spLocks noChangeArrowheads="1"/>
              </p:cNvSpPr>
              <p:nvPr/>
            </p:nvSpPr>
            <p:spPr bwMode="auto">
              <a:xfrm>
                <a:off x="4483" y="235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735" name="Text Box 47"/>
              <p:cNvSpPr txBox="1">
                <a:spLocks noChangeArrowheads="1"/>
              </p:cNvSpPr>
              <p:nvPr/>
            </p:nvSpPr>
            <p:spPr bwMode="auto">
              <a:xfrm>
                <a:off x="4445" y="2390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*</a:t>
                </a:r>
              </a:p>
            </p:txBody>
          </p:sp>
        </p:grpSp>
        <p:grpSp>
          <p:nvGrpSpPr>
            <p:cNvPr id="1010736" name="Group 48"/>
            <p:cNvGrpSpPr>
              <a:grpSpLocks/>
            </p:cNvGrpSpPr>
            <p:nvPr/>
          </p:nvGrpSpPr>
          <p:grpSpPr bwMode="auto">
            <a:xfrm>
              <a:off x="3786" y="3472"/>
              <a:ext cx="342" cy="272"/>
              <a:chOff x="2118" y="2592"/>
              <a:chExt cx="342" cy="272"/>
            </a:xfrm>
          </p:grpSpPr>
          <p:sp>
            <p:nvSpPr>
              <p:cNvPr id="1010737" name="Oval 49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738" name="Text Box 50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e</a:t>
                </a:r>
              </a:p>
            </p:txBody>
          </p:sp>
        </p:grpSp>
        <p:sp>
          <p:nvSpPr>
            <p:cNvPr id="1010739" name="Line 51"/>
            <p:cNvSpPr>
              <a:spLocks noChangeShapeType="1"/>
            </p:cNvSpPr>
            <p:nvPr/>
          </p:nvSpPr>
          <p:spPr bwMode="auto">
            <a:xfrm>
              <a:off x="3696" y="326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0740" name="Group 52"/>
            <p:cNvGrpSpPr>
              <a:grpSpLocks/>
            </p:cNvGrpSpPr>
            <p:nvPr/>
          </p:nvGrpSpPr>
          <p:grpSpPr bwMode="auto">
            <a:xfrm>
              <a:off x="4218" y="3040"/>
              <a:ext cx="342" cy="272"/>
              <a:chOff x="2118" y="2592"/>
              <a:chExt cx="342" cy="272"/>
            </a:xfrm>
          </p:grpSpPr>
          <p:sp>
            <p:nvSpPr>
              <p:cNvPr id="1010741" name="Oval 53"/>
              <p:cNvSpPr>
                <a:spLocks noChangeArrowheads="1"/>
              </p:cNvSpPr>
              <p:nvPr/>
            </p:nvSpPr>
            <p:spPr bwMode="auto">
              <a:xfrm>
                <a:off x="2156" y="2598"/>
                <a:ext cx="266" cy="2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742" name="Text Box 54"/>
              <p:cNvSpPr txBox="1">
                <a:spLocks noChangeArrowheads="1"/>
              </p:cNvSpPr>
              <p:nvPr/>
            </p:nvSpPr>
            <p:spPr bwMode="auto">
              <a:xfrm>
                <a:off x="2118" y="2592"/>
                <a:ext cx="3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Helvetica" pitchFamily="34" charset="0"/>
                  </a:rPr>
                  <a:t>f</a:t>
                </a:r>
              </a:p>
            </p:txBody>
          </p:sp>
        </p:grpSp>
        <p:sp>
          <p:nvSpPr>
            <p:cNvPr id="1010743" name="Line 55"/>
            <p:cNvSpPr>
              <a:spLocks noChangeShapeType="1"/>
            </p:cNvSpPr>
            <p:nvPr/>
          </p:nvSpPr>
          <p:spPr bwMode="auto">
            <a:xfrm>
              <a:off x="4086" y="27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597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6425" cy="914400"/>
          </a:xfrm>
        </p:spPr>
        <p:txBody>
          <a:bodyPr/>
          <a:lstStyle/>
          <a:p>
            <a:r>
              <a:rPr lang="en-US"/>
              <a:t>Enforcing Parenthesis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486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/* </a:t>
            </a:r>
            <a:r>
              <a:rPr lang="en-US" sz="2000" b="1" dirty="0" err="1">
                <a:latin typeface="Courier New" pitchFamily="49" charset="0"/>
                <a:cs typeface="Times New Roman" pitchFamily="18" charset="0"/>
              </a:rPr>
              <a:t>inorder</a:t>
            </a: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 traversal routine using the parenthesis 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void </a:t>
            </a:r>
            <a:r>
              <a:rPr lang="en-US" sz="2000" b="1" dirty="0" err="1">
                <a:latin typeface="Courier New" pitchFamily="49" charset="0"/>
                <a:cs typeface="Times New Roman" pitchFamily="18" charset="0"/>
              </a:rPr>
              <a:t>inorder</a:t>
            </a: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Times New Roman" pitchFamily="18" charset="0"/>
              </a:rPr>
              <a:t>TreeNode</a:t>
            </a: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Times New Roman" pitchFamily="18" charset="0"/>
              </a:rPr>
              <a:t>treeNode</a:t>
            </a: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  if( </a:t>
            </a:r>
            <a:r>
              <a:rPr lang="en-US" sz="2000" b="1" dirty="0" err="1">
                <a:latin typeface="Courier New" pitchFamily="49" charset="0"/>
                <a:cs typeface="Times New Roman" pitchFamily="18" charset="0"/>
              </a:rPr>
              <a:t>treeNode</a:t>
            </a: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 != NULL 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 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    if(</a:t>
            </a:r>
            <a:r>
              <a:rPr lang="en-US" sz="2000" b="1" dirty="0" err="1">
                <a:latin typeface="Courier New" pitchFamily="49" charset="0"/>
                <a:cs typeface="Times New Roman" pitchFamily="18" charset="0"/>
              </a:rPr>
              <a:t>treeNode.left</a:t>
            </a: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 != NULL &amp;&amp; </a:t>
            </a:r>
            <a:r>
              <a:rPr lang="en-US" sz="2000" b="1" dirty="0" err="1">
                <a:latin typeface="Courier New" pitchFamily="49" charset="0"/>
                <a:cs typeface="Times New Roman" pitchFamily="18" charset="0"/>
              </a:rPr>
              <a:t>treeNode.right</a:t>
            </a: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 != NULL) //if not leaf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      </a:t>
            </a:r>
            <a:r>
              <a:rPr lang="en-US" sz="2000" b="1" dirty="0" err="1">
                <a:latin typeface="Courier New" pitchFamily="49" charset="0"/>
                <a:cs typeface="Times New Roman" pitchFamily="18" charset="0"/>
              </a:rPr>
              <a:t>system.out.print</a:t>
            </a: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("(“);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    </a:t>
            </a:r>
            <a:r>
              <a:rPr lang="en-US" sz="2000" b="1" dirty="0" err="1">
                <a:latin typeface="Courier New" pitchFamily="49" charset="0"/>
                <a:cs typeface="Times New Roman" pitchFamily="18" charset="0"/>
              </a:rPr>
              <a:t>inorder</a:t>
            </a: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Times New Roman" pitchFamily="18" charset="0"/>
              </a:rPr>
              <a:t>treeNode.left</a:t>
            </a: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    </a:t>
            </a:r>
            <a:r>
              <a:rPr lang="en-US" sz="2000" b="1" dirty="0" err="1">
                <a:latin typeface="Courier New" pitchFamily="49" charset="0"/>
                <a:cs typeface="Times New Roman" pitchFamily="18" charset="0"/>
              </a:rPr>
              <a:t>system.out.print</a:t>
            </a: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Times New Roman" pitchFamily="18" charset="0"/>
              </a:rPr>
              <a:t>treeNode.data</a:t>
            </a: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+" “);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    </a:t>
            </a:r>
            <a:r>
              <a:rPr lang="en-US" sz="2000" b="1" dirty="0" err="1">
                <a:latin typeface="Courier New" pitchFamily="49" charset="0"/>
                <a:cs typeface="Times New Roman" pitchFamily="18" charset="0"/>
              </a:rPr>
              <a:t>inorder</a:t>
            </a: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Times New Roman" pitchFamily="18" charset="0"/>
              </a:rPr>
              <a:t>treeNode.right</a:t>
            </a: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    if(</a:t>
            </a:r>
            <a:r>
              <a:rPr lang="en-US" sz="2000" b="1" dirty="0" err="1">
                <a:latin typeface="Courier New" pitchFamily="49" charset="0"/>
                <a:cs typeface="Times New Roman" pitchFamily="18" charset="0"/>
              </a:rPr>
              <a:t>treeNode.left</a:t>
            </a: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 != NULL &amp;&amp; </a:t>
            </a:r>
            <a:r>
              <a:rPr lang="en-US" sz="2000" b="1" dirty="0" err="1">
                <a:latin typeface="Courier New" pitchFamily="49" charset="0"/>
                <a:cs typeface="Times New Roman" pitchFamily="18" charset="0"/>
              </a:rPr>
              <a:t>treeNode.right</a:t>
            </a: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!= NULL) //if not leaf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Times New Roman" pitchFamily="18" charset="0"/>
              </a:rPr>
              <a:t>system.out.print</a:t>
            </a: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(“)“);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Times New Roman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80192060"/>
      </p:ext>
    </p:extLst>
  </p:cSld>
  <p:clrMapOvr>
    <a:masterClrMapping/>
  </p:clrMapOvr>
</p:sld>
</file>

<file path=ppt/theme/theme1.xml><?xml version="1.0" encoding="utf-8"?>
<a:theme xmlns:a="http://schemas.openxmlformats.org/drawingml/2006/main" name="PawisTemplate">
  <a:themeElements>
    <a:clrScheme name="PawisTemplate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awis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awisTemplat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wisTemplat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wisTemplat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wisTemplat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wisTemplat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wisTemplat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wisTemplat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wisTemplat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wisTemplat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wisTemplat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wisTemplat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wisTemplat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PawisTemplate</Template>
  <TotalTime>13358</TotalTime>
  <Words>2067</Words>
  <Application>Microsoft Office PowerPoint</Application>
  <PresentationFormat>On-screen Show (4:3)</PresentationFormat>
  <Paragraphs>904</Paragraphs>
  <Slides>50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6" baseType="lpstr">
      <vt:lpstr>Arial</vt:lpstr>
      <vt:lpstr>Arial Black</vt:lpstr>
      <vt:lpstr>Calibri</vt:lpstr>
      <vt:lpstr>Calibri Light</vt:lpstr>
      <vt:lpstr>Cambria</vt:lpstr>
      <vt:lpstr>Century Gothic</vt:lpstr>
      <vt:lpstr>Courier New</vt:lpstr>
      <vt:lpstr>Georgia</vt:lpstr>
      <vt:lpstr>Helvetica</vt:lpstr>
      <vt:lpstr>Tahoma</vt:lpstr>
      <vt:lpstr>Times New Roman</vt:lpstr>
      <vt:lpstr>Wingdings</vt:lpstr>
      <vt:lpstr>Wingdings 3</vt:lpstr>
      <vt:lpstr>PawisTemplate</vt:lpstr>
      <vt:lpstr>1_Custom Design</vt:lpstr>
      <vt:lpstr>Slice</vt:lpstr>
      <vt:lpstr>PowerPoint Presentation</vt:lpstr>
      <vt:lpstr>PowerPoint Presentation</vt:lpstr>
      <vt:lpstr>Expression Trees</vt:lpstr>
      <vt:lpstr>Expression Tree</vt:lpstr>
      <vt:lpstr>Expression Tree</vt:lpstr>
      <vt:lpstr>Expression Tree</vt:lpstr>
      <vt:lpstr>Expression Tree</vt:lpstr>
      <vt:lpstr>Expression Tree</vt:lpstr>
      <vt:lpstr>Enforcing Parenthesis</vt:lpstr>
      <vt:lpstr>Expression Tree</vt:lpstr>
      <vt:lpstr>Expression Tree</vt:lpstr>
      <vt:lpstr>Constructing Expression Tree</vt:lpstr>
      <vt:lpstr>Constructing Expression Tree</vt:lpstr>
      <vt:lpstr>Constructing Expression Tree</vt:lpstr>
      <vt:lpstr>Constructing Expression Tree</vt:lpstr>
      <vt:lpstr>Constructing Expression Tree</vt:lpstr>
      <vt:lpstr>Constructing Expression Tree</vt:lpstr>
      <vt:lpstr>Constructing Expression Tree</vt:lpstr>
      <vt:lpstr>Constructing Expression Tree</vt:lpstr>
      <vt:lpstr>PowerPoint Presentation</vt:lpstr>
      <vt:lpstr>Huffman Encoding</vt:lpstr>
      <vt:lpstr>Huffman Encoding</vt:lpstr>
      <vt:lpstr>Huffman Encoding</vt:lpstr>
      <vt:lpstr>Huffman Encoding</vt:lpstr>
      <vt:lpstr>Huffman Encoding</vt:lpstr>
      <vt:lpstr>Greedy Algorithm: Huffman Encoding</vt:lpstr>
      <vt:lpstr>Greedy Algorithm: Huffman Encoding</vt:lpstr>
      <vt:lpstr>PowerPoint Presentation</vt:lpstr>
      <vt:lpstr>PowerPoint Presentation</vt:lpstr>
      <vt:lpstr>Huffman Code Problem</vt:lpstr>
      <vt:lpstr>Example</vt:lpstr>
      <vt:lpstr>Huffman Encoding</vt:lpstr>
      <vt:lpstr>Huffman Encoding</vt:lpstr>
      <vt:lpstr>Huffman Encoding</vt:lpstr>
      <vt:lpstr>Huffman Encoding</vt:lpstr>
      <vt:lpstr>Huffman Encoding</vt:lpstr>
      <vt:lpstr>Huffman Encoding</vt:lpstr>
      <vt:lpstr>Huffman Encoding</vt:lpstr>
      <vt:lpstr>Huffman Encoding</vt:lpstr>
      <vt:lpstr>Huffman Encoding</vt:lpstr>
      <vt:lpstr>Huffman Encoding</vt:lpstr>
      <vt:lpstr>Huffman Encoding</vt:lpstr>
      <vt:lpstr>Huffman Encoding</vt:lpstr>
      <vt:lpstr>Huffman Encoding</vt:lpstr>
      <vt:lpstr>Huffman Encoding</vt:lpstr>
      <vt:lpstr>Huffman Encoding</vt:lpstr>
      <vt:lpstr>Huffman Encoding</vt:lpstr>
      <vt:lpstr>Huffman Encoding</vt:lpstr>
      <vt:lpstr>PowerPoint Presentation</vt:lpstr>
      <vt:lpstr>PowerPoint Presentation</vt:lpstr>
    </vt:vector>
  </TitlesOfParts>
  <Company>COMSATS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Presentation template</dc:title>
  <dc:creator>Swati</dc:creator>
  <cp:lastModifiedBy>Dr. Waqas Jadoon</cp:lastModifiedBy>
  <cp:revision>1877</cp:revision>
  <cp:lastPrinted>2021-12-16T07:18:12Z</cp:lastPrinted>
  <dcterms:created xsi:type="dcterms:W3CDTF">2007-01-29T15:54:15Z</dcterms:created>
  <dcterms:modified xsi:type="dcterms:W3CDTF">2023-06-09T09:26:07Z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