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65"/>
  </p:notesMasterIdLst>
  <p:handoutMasterIdLst>
    <p:handoutMasterId r:id="rId66"/>
  </p:handoutMasterIdLst>
  <p:sldIdLst>
    <p:sldId id="263" r:id="rId3"/>
    <p:sldId id="264" r:id="rId4"/>
    <p:sldId id="356" r:id="rId5"/>
    <p:sldId id="357" r:id="rId6"/>
    <p:sldId id="358" r:id="rId7"/>
    <p:sldId id="359" r:id="rId8"/>
    <p:sldId id="360" r:id="rId9"/>
    <p:sldId id="361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81" r:id="rId27"/>
    <p:sldId id="382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  <p:sldId id="391" r:id="rId37"/>
    <p:sldId id="392" r:id="rId38"/>
    <p:sldId id="393" r:id="rId39"/>
    <p:sldId id="394" r:id="rId40"/>
    <p:sldId id="395" r:id="rId41"/>
    <p:sldId id="396" r:id="rId42"/>
    <p:sldId id="397" r:id="rId43"/>
    <p:sldId id="398" r:id="rId44"/>
    <p:sldId id="399" r:id="rId45"/>
    <p:sldId id="401" r:id="rId46"/>
    <p:sldId id="402" r:id="rId47"/>
    <p:sldId id="403" r:id="rId48"/>
    <p:sldId id="404" r:id="rId49"/>
    <p:sldId id="405" r:id="rId50"/>
    <p:sldId id="406" r:id="rId51"/>
    <p:sldId id="407" r:id="rId52"/>
    <p:sldId id="408" r:id="rId53"/>
    <p:sldId id="409" r:id="rId54"/>
    <p:sldId id="410" r:id="rId55"/>
    <p:sldId id="411" r:id="rId56"/>
    <p:sldId id="412" r:id="rId57"/>
    <p:sldId id="413" r:id="rId58"/>
    <p:sldId id="414" r:id="rId59"/>
    <p:sldId id="415" r:id="rId60"/>
    <p:sldId id="416" r:id="rId61"/>
    <p:sldId id="417" r:id="rId62"/>
    <p:sldId id="418" r:id="rId63"/>
    <p:sldId id="419" r:id="rId64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2">
          <p15:clr>
            <a:srgbClr val="A4A3A4"/>
          </p15:clr>
        </p15:guide>
        <p15:guide id="2" pos="29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22"/>
        <p:guide pos="29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207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207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207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4" y="3350782"/>
            <a:ext cx="7445594" cy="317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207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7113E-FBC1-49C4-9D1A-A684329CB7A4}" type="slidenum">
              <a:rPr lang="en-US"/>
              <a:pPr/>
              <a:t>10</a:t>
            </a:fld>
            <a:endParaRPr lang="en-US"/>
          </a:p>
        </p:txBody>
      </p:sp>
      <p:sp>
        <p:nvSpPr>
          <p:cNvPr id="136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8C289-9FBD-4BDC-829B-397EFB05E1C1}" type="slidenum">
              <a:rPr lang="en-US"/>
              <a:pPr/>
              <a:t>11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40C7E-E703-4024-8D36-00CA8A6BED47}" type="slidenum">
              <a:rPr lang="en-US"/>
              <a:pPr/>
              <a:t>12</a:t>
            </a:fld>
            <a:endParaRPr lang="en-US"/>
          </a:p>
        </p:txBody>
      </p:sp>
      <p:sp>
        <p:nvSpPr>
          <p:cNvPr id="89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AC019-6BAD-487B-96DF-639D4B259BB9}" type="slidenum">
              <a:rPr lang="en-US"/>
              <a:pPr/>
              <a:t>13</a:t>
            </a:fld>
            <a:endParaRPr lang="en-US"/>
          </a:p>
        </p:txBody>
      </p:sp>
      <p:sp>
        <p:nvSpPr>
          <p:cNvPr id="89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19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29404-63C6-4749-9C1E-EC14BC9345B8}" type="slidenum">
              <a:rPr lang="en-US"/>
              <a:pPr/>
              <a:t>14</a:t>
            </a:fld>
            <a:endParaRPr lang="en-US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3DE1A-6E46-42B3-A147-3E576C23EFCB}" type="slidenum">
              <a:rPr lang="en-US"/>
              <a:pPr/>
              <a:t>15</a:t>
            </a:fld>
            <a:endParaRPr lang="en-US"/>
          </a:p>
        </p:txBody>
      </p:sp>
      <p:sp>
        <p:nvSpPr>
          <p:cNvPr id="89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B91CE-FD03-43F3-85E4-91DE55519476}" type="slidenum">
              <a:rPr lang="en-US"/>
              <a:pPr/>
              <a:t>16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7EAA9-2A65-4319-94B5-F7CE307FD10C}" type="slidenum">
              <a:rPr lang="en-US"/>
              <a:pPr/>
              <a:t>17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1EE66-0F5D-4246-B9A0-109F90D9A127}" type="slidenum">
              <a:rPr lang="en-US"/>
              <a:pPr/>
              <a:t>18</a:t>
            </a:fld>
            <a:endParaRPr lang="en-US"/>
          </a:p>
        </p:txBody>
      </p:sp>
      <p:sp>
        <p:nvSpPr>
          <p:cNvPr id="120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4247-FFC3-4502-A656-3FCDAD193EB0}" type="slidenum">
              <a:rPr lang="en-US"/>
              <a:pPr/>
              <a:t>19</a:t>
            </a:fld>
            <a:endParaRPr lang="en-US"/>
          </a:p>
        </p:txBody>
      </p:sp>
      <p:sp>
        <p:nvSpPr>
          <p:cNvPr id="120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C8C3E-3569-4713-A125-A3ADE6A6646A}" type="slidenum">
              <a:rPr lang="en-US"/>
              <a:pPr/>
              <a:t>20</a:t>
            </a:fld>
            <a:endParaRPr lang="en-US"/>
          </a:p>
        </p:txBody>
      </p:sp>
      <p:sp>
        <p:nvSpPr>
          <p:cNvPr id="120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5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0A90E-41F7-499A-9CCA-DB96C53BFDE7}" type="slidenum">
              <a:rPr lang="en-US"/>
              <a:pPr/>
              <a:t>21</a:t>
            </a:fld>
            <a:endParaRPr lang="en-US"/>
          </a:p>
        </p:txBody>
      </p:sp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62148-8F73-4F61-8875-439E460AD0F3}" type="slidenum">
              <a:rPr lang="en-US"/>
              <a:pPr/>
              <a:t>22</a:t>
            </a:fld>
            <a:endParaRPr lang="en-US"/>
          </a:p>
        </p:txBody>
      </p:sp>
      <p:sp>
        <p:nvSpPr>
          <p:cNvPr id="93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F7627-35C8-4D05-905D-130C7C02342C}" type="slidenum">
              <a:rPr lang="en-US"/>
              <a:pPr/>
              <a:t>23</a:t>
            </a:fld>
            <a:endParaRPr lang="en-US"/>
          </a:p>
        </p:txBody>
      </p:sp>
      <p:sp>
        <p:nvSpPr>
          <p:cNvPr id="93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A0E1F-AA00-4810-9A76-5787D8694442}" type="slidenum">
              <a:rPr lang="en-US"/>
              <a:pPr/>
              <a:t>24</a:t>
            </a:fld>
            <a:endParaRPr lang="en-US"/>
          </a:p>
        </p:txBody>
      </p:sp>
      <p:sp>
        <p:nvSpPr>
          <p:cNvPr id="94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22ED9-9A4B-4FDF-A4C6-995527FE516D}" type="slidenum">
              <a:rPr lang="en-US"/>
              <a:pPr/>
              <a:t>25</a:t>
            </a:fld>
            <a:endParaRPr lang="en-US"/>
          </a:p>
        </p:txBody>
      </p:sp>
      <p:sp>
        <p:nvSpPr>
          <p:cNvPr id="94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147DA-F228-4988-881E-05A08192F474}" type="slidenum">
              <a:rPr lang="en-US"/>
              <a:pPr/>
              <a:t>26</a:t>
            </a:fld>
            <a:endParaRPr lang="en-US"/>
          </a:p>
        </p:txBody>
      </p:sp>
      <p:sp>
        <p:nvSpPr>
          <p:cNvPr id="94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20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72622-4740-41A8-A46C-236BBF16654F}" type="slidenum">
              <a:rPr lang="en-US"/>
              <a:pPr/>
              <a:t>27</a:t>
            </a:fld>
            <a:endParaRPr lang="en-US"/>
          </a:p>
        </p:txBody>
      </p:sp>
      <p:sp>
        <p:nvSpPr>
          <p:cNvPr id="94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7D131-A388-4696-9570-1C5BF54686CF}" type="slidenum">
              <a:rPr lang="en-US"/>
              <a:pPr/>
              <a:t>28</a:t>
            </a:fld>
            <a:endParaRPr lang="en-US"/>
          </a:p>
        </p:txBody>
      </p:sp>
      <p:sp>
        <p:nvSpPr>
          <p:cNvPr id="94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7DF4A-B27D-4A8D-8BF3-ABC0C87A4722}" type="slidenum">
              <a:rPr lang="en-US"/>
              <a:pPr/>
              <a:t>29</a:t>
            </a:fld>
            <a:endParaRPr lang="en-US"/>
          </a:p>
        </p:txBody>
      </p:sp>
      <p:sp>
        <p:nvSpPr>
          <p:cNvPr id="95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E35DC-569B-41A6-9634-8A0325D85A6D}" type="slidenum">
              <a:rPr lang="en-US"/>
              <a:pPr/>
              <a:t>3</a:t>
            </a:fld>
            <a:endParaRPr lang="en-US"/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24ED-90DC-4B01-906C-4CA652B9D0B1}" type="slidenum">
              <a:rPr lang="en-US"/>
              <a:pPr/>
              <a:t>30</a:t>
            </a:fld>
            <a:endParaRPr lang="en-US"/>
          </a:p>
        </p:txBody>
      </p:sp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EFECD-A6CB-4B03-AEC3-2E8649B97A11}" type="slidenum">
              <a:rPr lang="en-US"/>
              <a:pPr/>
              <a:t>31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018B2-28F6-4B41-8020-629E255593F5}" type="slidenum">
              <a:rPr lang="en-US"/>
              <a:pPr/>
              <a:t>32</a:t>
            </a:fld>
            <a:endParaRPr lang="en-US"/>
          </a:p>
        </p:txBody>
      </p:sp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08AF7-8158-4212-A232-7C897BB1FAC7}" type="slidenum">
              <a:rPr lang="en-US"/>
              <a:pPr/>
              <a:t>33</a:t>
            </a:fld>
            <a:endParaRPr lang="en-US"/>
          </a:p>
        </p:txBody>
      </p:sp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3C64D-563B-4496-B76B-210B53705A2D}" type="slidenum">
              <a:rPr lang="en-US"/>
              <a:pPr/>
              <a:t>34</a:t>
            </a:fld>
            <a:endParaRPr lang="en-US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22A16-C5E1-493F-BAEE-D20F3C137EB9}" type="slidenum">
              <a:rPr lang="en-US"/>
              <a:pPr/>
              <a:t>35</a:t>
            </a:fld>
            <a:endParaRPr lang="en-US"/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CD700-1704-44CC-8683-AE727CDF75F3}" type="slidenum">
              <a:rPr lang="en-US"/>
              <a:pPr/>
              <a:t>36</a:t>
            </a:fld>
            <a:endParaRPr lang="en-US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A154B-1CF5-4EBD-B646-87C6EFF1555D}" type="slidenum">
              <a:rPr lang="en-US"/>
              <a:pPr/>
              <a:t>37</a:t>
            </a:fld>
            <a:endParaRPr lang="en-US"/>
          </a:p>
        </p:txBody>
      </p:sp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9806D0-DCC8-41E2-AA99-0806914B6604}" type="slidenum">
              <a:rPr lang="en-US"/>
              <a:pPr/>
              <a:t>38</a:t>
            </a:fld>
            <a:endParaRPr lang="en-US"/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F194B-48D0-4266-9F07-5E9608E48FA9}" type="slidenum">
              <a:rPr lang="en-US"/>
              <a:pPr/>
              <a:t>39</a:t>
            </a:fld>
            <a:endParaRPr lang="en-US"/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4BCBA-1E62-488B-A1B0-E73BCEF4C016}" type="slidenum">
              <a:rPr lang="en-US"/>
              <a:pPr/>
              <a:t>4</a:t>
            </a:fld>
            <a:endParaRPr lang="en-US"/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24D04-994D-4588-968A-C3B16E708696}" type="slidenum">
              <a:rPr lang="en-US"/>
              <a:pPr/>
              <a:t>40</a:t>
            </a:fld>
            <a:endParaRPr lang="en-US"/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9B0D7-7B6C-4F41-9237-484946CE07D7}" type="slidenum">
              <a:rPr lang="en-US"/>
              <a:pPr/>
              <a:t>41</a:t>
            </a:fld>
            <a:endParaRPr lang="en-US"/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721C-A844-47DD-A3B9-07AD44680676}" type="slidenum">
              <a:rPr lang="en-US"/>
              <a:pPr/>
              <a:t>42</a:t>
            </a:fld>
            <a:endParaRPr lang="en-US"/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8219D-58C0-4DE1-AEBE-C68859307925}" type="slidenum">
              <a:rPr lang="en-US"/>
              <a:pPr/>
              <a:t>43</a:t>
            </a:fld>
            <a:endParaRPr lang="en-US"/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A0A3C-FEF2-4691-A910-1B6CAA54F07A}" type="slidenum">
              <a:rPr lang="en-US"/>
              <a:pPr/>
              <a:t>44</a:t>
            </a:fld>
            <a:endParaRPr lang="en-US"/>
          </a:p>
        </p:txBody>
      </p:sp>
      <p:sp>
        <p:nvSpPr>
          <p:cNvPr id="98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21. Start of 22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17C27-5F25-4B8C-8387-5441B3295959}" type="slidenum">
              <a:rPr lang="en-US"/>
              <a:pPr/>
              <a:t>45</a:t>
            </a:fld>
            <a:endParaRPr lang="en-US"/>
          </a:p>
        </p:txBody>
      </p:sp>
      <p:sp>
        <p:nvSpPr>
          <p:cNvPr id="118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8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D6255-75EB-4989-AD52-D4E9E9B6BB0F}" type="slidenum">
              <a:rPr lang="en-US"/>
              <a:pPr/>
              <a:t>46</a:t>
            </a:fld>
            <a:endParaRPr lang="en-US"/>
          </a:p>
        </p:txBody>
      </p:sp>
      <p:sp>
        <p:nvSpPr>
          <p:cNvPr id="121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70331-CC13-4684-8CB4-18AD77657103}" type="slidenum">
              <a:rPr lang="en-US"/>
              <a:pPr/>
              <a:t>47</a:t>
            </a:fld>
            <a:endParaRPr lang="en-US"/>
          </a:p>
        </p:txBody>
      </p:sp>
      <p:sp>
        <p:nvSpPr>
          <p:cNvPr id="126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4B95C-66EC-4EC6-AFF4-6C1F7388166C}" type="slidenum">
              <a:rPr lang="en-US"/>
              <a:pPr/>
              <a:t>48</a:t>
            </a:fld>
            <a:endParaRPr lang="en-US"/>
          </a:p>
        </p:txBody>
      </p:sp>
      <p:sp>
        <p:nvSpPr>
          <p:cNvPr id="126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2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41731-2068-4C1F-B7D2-6979962BA6BE}" type="slidenum">
              <a:rPr lang="en-US"/>
              <a:pPr/>
              <a:t>49</a:t>
            </a:fld>
            <a:endParaRPr lang="en-US"/>
          </a:p>
        </p:txBody>
      </p:sp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6C456-2853-4129-B488-497E3765C57A}" type="slidenum">
              <a:rPr lang="en-US"/>
              <a:pPr/>
              <a:t>5</a:t>
            </a:fld>
            <a:endParaRPr lang="en-US"/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30CF8E-3E35-42D3-8041-F4A1DEBA917C}" type="slidenum">
              <a:rPr lang="en-US"/>
              <a:pPr/>
              <a:t>50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8A808-3CFB-4D44-A428-FECF98C9DFEC}" type="slidenum">
              <a:rPr lang="en-US"/>
              <a:pPr/>
              <a:t>51</a:t>
            </a:fld>
            <a:endParaRPr lang="en-US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1C7A9-9C8B-400C-B6A8-9A88EDAA5C5B}" type="slidenum">
              <a:rPr lang="en-US"/>
              <a:pPr/>
              <a:t>52</a:t>
            </a:fld>
            <a:endParaRPr lang="en-US"/>
          </a:p>
        </p:txBody>
      </p:sp>
      <p:sp>
        <p:nvSpPr>
          <p:cNvPr id="99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940FD-A6F8-4005-A547-398FE1F48D77}" type="slidenum">
              <a:rPr lang="en-US"/>
              <a:pPr/>
              <a:t>53</a:t>
            </a:fld>
            <a:endParaRPr lang="en-US"/>
          </a:p>
        </p:txBody>
      </p:sp>
      <p:sp>
        <p:nvSpPr>
          <p:cNvPr id="99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8F0148-30EE-4616-BC23-5070872282F7}" type="slidenum">
              <a:rPr lang="en-US"/>
              <a:pPr/>
              <a:t>54</a:t>
            </a:fld>
            <a:endParaRPr lang="en-US"/>
          </a:p>
        </p:txBody>
      </p:sp>
      <p:sp>
        <p:nvSpPr>
          <p:cNvPr id="119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6A868-B3F4-4C39-8900-91B04A6E0356}" type="slidenum">
              <a:rPr lang="en-US"/>
              <a:pPr/>
              <a:t>55</a:t>
            </a:fld>
            <a:endParaRPr lang="en-US"/>
          </a:p>
        </p:txBody>
      </p:sp>
      <p:sp>
        <p:nvSpPr>
          <p:cNvPr id="99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7C57E-32A9-43A8-B347-A5B97089AB42}" type="slidenum">
              <a:rPr lang="en-US"/>
              <a:pPr/>
              <a:t>56</a:t>
            </a:fld>
            <a:endParaRPr lang="en-US"/>
          </a:p>
        </p:txBody>
      </p:sp>
      <p:sp>
        <p:nvSpPr>
          <p:cNvPr id="99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56FE4-E472-44B9-87ED-8DA2EE254A7C}" type="slidenum">
              <a:rPr lang="en-US"/>
              <a:pPr/>
              <a:t>57</a:t>
            </a:fld>
            <a:endParaRPr lang="en-US"/>
          </a:p>
        </p:txBody>
      </p:sp>
      <p:sp>
        <p:nvSpPr>
          <p:cNvPr id="119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7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52728-D8ED-4578-8B76-D9BA680A9D79}" type="slidenum">
              <a:rPr lang="en-US"/>
              <a:pPr/>
              <a:t>58</a:t>
            </a:fld>
            <a:endParaRPr lang="en-US"/>
          </a:p>
        </p:txBody>
      </p:sp>
      <p:sp>
        <p:nvSpPr>
          <p:cNvPr id="99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7F15E-A25B-4271-9206-0896D1D3E153}" type="slidenum">
              <a:rPr lang="en-US"/>
              <a:pPr/>
              <a:t>59</a:t>
            </a:fld>
            <a:endParaRPr lang="en-US"/>
          </a:p>
        </p:txBody>
      </p:sp>
      <p:sp>
        <p:nvSpPr>
          <p:cNvPr id="100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469BB-3715-4024-9AD8-B7BB145E6B44}" type="slidenum">
              <a:rPr lang="en-US"/>
              <a:pPr/>
              <a:t>6</a:t>
            </a:fld>
            <a:endParaRPr lang="en-US"/>
          </a:p>
        </p:txBody>
      </p:sp>
      <p:sp>
        <p:nvSpPr>
          <p:cNvPr id="104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91416B-21B1-42C9-A189-275FB9F2D93F}" type="slidenum">
              <a:rPr lang="en-US"/>
              <a:pPr/>
              <a:t>60</a:t>
            </a:fld>
            <a:endParaRPr lang="en-US"/>
          </a:p>
        </p:txBody>
      </p:sp>
      <p:sp>
        <p:nvSpPr>
          <p:cNvPr id="100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64F7E-75D8-426D-9BFA-82FA00DD4220}" type="slidenum">
              <a:rPr lang="en-US"/>
              <a:pPr/>
              <a:t>7</a:t>
            </a:fld>
            <a:endParaRPr lang="en-US"/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0CA8E-BD96-48F2-86E6-2023277A6D69}" type="slidenum">
              <a:rPr lang="en-US"/>
              <a:pPr/>
              <a:t>8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0E432-CD2F-4D66-B0E8-74EABBED7602}" type="slidenum">
              <a:rPr lang="en-US"/>
              <a:pPr/>
              <a:t>9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Start of 20 (Nov 29)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cs typeface="+mn-cs"/>
              </a:rPr>
              <a:t>Salahuddin</a:t>
            </a:r>
            <a:r>
              <a:rPr lang="de-DE" sz="1400" b="1" baseline="0" dirty="0">
                <a:solidFill>
                  <a:schemeClr val="bg2"/>
                </a:solidFill>
                <a:cs typeface="+mn-cs"/>
              </a:rPr>
              <a:t> Swati</a:t>
            </a:r>
            <a:endParaRPr lang="de-DE" sz="1400" b="1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Unviverstiy Islamabad, Abbottabad Campus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A0BEAA2-F898-47D8-B170-202C76A13A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2" descr="main.jpg">
            <a:extLst>
              <a:ext uri="{FF2B5EF4-FFF2-40B4-BE49-F238E27FC236}">
                <a16:creationId xmlns:a16="http://schemas.microsoft.com/office/drawing/2014/main" id="{21C77468-D6F3-6278-8F6D-BB3D000C6E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8D6EC60-A03D-CFE4-1841-1979131B72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80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76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83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089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47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77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2" y="115888"/>
            <a:ext cx="8304662" cy="936625"/>
          </a:xfrm>
        </p:spPr>
        <p:txBody>
          <a:bodyPr/>
          <a:lstStyle>
            <a:lvl1pPr algn="l">
              <a:defRPr sz="3600" b="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346200"/>
            <a:ext cx="8304663" cy="4836236"/>
          </a:xfrm>
        </p:spPr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36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939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5279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5403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25274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62448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6684453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54072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48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92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21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AVL Tree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</a:t>
            </a:r>
          </a:p>
        </p:txBody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611187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An AVL Tree</a:t>
            </a:r>
          </a:p>
        </p:txBody>
      </p:sp>
      <p:grpSp>
        <p:nvGrpSpPr>
          <p:cNvPr id="1360900" name="Group 4"/>
          <p:cNvGrpSpPr>
            <a:grpSpLocks/>
          </p:cNvGrpSpPr>
          <p:nvPr/>
        </p:nvGrpSpPr>
        <p:grpSpPr bwMode="auto">
          <a:xfrm>
            <a:off x="3810000" y="2286000"/>
            <a:ext cx="685800" cy="533400"/>
            <a:chOff x="2304" y="1296"/>
            <a:chExt cx="432" cy="336"/>
          </a:xfrm>
        </p:grpSpPr>
        <p:sp>
          <p:nvSpPr>
            <p:cNvPr id="136090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0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360903" name="Group 7"/>
          <p:cNvGrpSpPr>
            <a:grpSpLocks/>
          </p:cNvGrpSpPr>
          <p:nvPr/>
        </p:nvGrpSpPr>
        <p:grpSpPr bwMode="auto">
          <a:xfrm>
            <a:off x="5181600" y="3124200"/>
            <a:ext cx="685800" cy="533400"/>
            <a:chOff x="2304" y="1296"/>
            <a:chExt cx="432" cy="336"/>
          </a:xfrm>
        </p:grpSpPr>
        <p:sp>
          <p:nvSpPr>
            <p:cNvPr id="136090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0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1360906" name="Line 10"/>
          <p:cNvSpPr>
            <a:spLocks noChangeShapeType="1"/>
          </p:cNvSpPr>
          <p:nvPr/>
        </p:nvSpPr>
        <p:spPr bwMode="auto">
          <a:xfrm>
            <a:off x="44196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0907" name="Group 11"/>
          <p:cNvGrpSpPr>
            <a:grpSpLocks/>
          </p:cNvGrpSpPr>
          <p:nvPr/>
        </p:nvGrpSpPr>
        <p:grpSpPr bwMode="auto">
          <a:xfrm>
            <a:off x="2438400" y="3124200"/>
            <a:ext cx="685800" cy="533400"/>
            <a:chOff x="2304" y="1296"/>
            <a:chExt cx="432" cy="336"/>
          </a:xfrm>
        </p:grpSpPr>
        <p:sp>
          <p:nvSpPr>
            <p:cNvPr id="136090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0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360910" name="Line 14"/>
          <p:cNvSpPr>
            <a:spLocks noChangeShapeType="1"/>
          </p:cNvSpPr>
          <p:nvPr/>
        </p:nvSpPr>
        <p:spPr bwMode="auto">
          <a:xfrm flipH="1">
            <a:off x="29718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0911" name="Group 15"/>
          <p:cNvGrpSpPr>
            <a:grpSpLocks/>
          </p:cNvGrpSpPr>
          <p:nvPr/>
        </p:nvGrpSpPr>
        <p:grpSpPr bwMode="auto">
          <a:xfrm>
            <a:off x="3200400" y="4114800"/>
            <a:ext cx="685800" cy="533400"/>
            <a:chOff x="2304" y="1296"/>
            <a:chExt cx="432" cy="336"/>
          </a:xfrm>
        </p:grpSpPr>
        <p:sp>
          <p:nvSpPr>
            <p:cNvPr id="136091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1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360914" name="Line 18"/>
          <p:cNvSpPr>
            <a:spLocks noChangeShapeType="1"/>
          </p:cNvSpPr>
          <p:nvPr/>
        </p:nvSpPr>
        <p:spPr bwMode="auto">
          <a:xfrm flipH="1">
            <a:off x="2057400" y="3581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0915" name="Group 19"/>
          <p:cNvGrpSpPr>
            <a:grpSpLocks/>
          </p:cNvGrpSpPr>
          <p:nvPr/>
        </p:nvGrpSpPr>
        <p:grpSpPr bwMode="auto">
          <a:xfrm>
            <a:off x="2438400" y="4800600"/>
            <a:ext cx="685800" cy="533400"/>
            <a:chOff x="2304" y="1296"/>
            <a:chExt cx="432" cy="336"/>
          </a:xfrm>
        </p:grpSpPr>
        <p:sp>
          <p:nvSpPr>
            <p:cNvPr id="136091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1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360918" name="Group 22"/>
          <p:cNvGrpSpPr>
            <a:grpSpLocks/>
          </p:cNvGrpSpPr>
          <p:nvPr/>
        </p:nvGrpSpPr>
        <p:grpSpPr bwMode="auto">
          <a:xfrm>
            <a:off x="1600200" y="4038600"/>
            <a:ext cx="685800" cy="533400"/>
            <a:chOff x="2304" y="1296"/>
            <a:chExt cx="432" cy="336"/>
          </a:xfrm>
        </p:grpSpPr>
        <p:sp>
          <p:nvSpPr>
            <p:cNvPr id="1360919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20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360921" name="Group 25"/>
          <p:cNvGrpSpPr>
            <a:grpSpLocks/>
          </p:cNvGrpSpPr>
          <p:nvPr/>
        </p:nvGrpSpPr>
        <p:grpSpPr bwMode="auto">
          <a:xfrm>
            <a:off x="4343400" y="4114800"/>
            <a:ext cx="685800" cy="533400"/>
            <a:chOff x="2304" y="1296"/>
            <a:chExt cx="432" cy="336"/>
          </a:xfrm>
        </p:grpSpPr>
        <p:sp>
          <p:nvSpPr>
            <p:cNvPr id="1360922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0923" name="Text Box 2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1360924" name="Line 28"/>
          <p:cNvSpPr>
            <a:spLocks noChangeShapeType="1"/>
          </p:cNvSpPr>
          <p:nvPr/>
        </p:nvSpPr>
        <p:spPr bwMode="auto">
          <a:xfrm flipH="1">
            <a:off x="29718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25" name="Line 29"/>
          <p:cNvSpPr>
            <a:spLocks noChangeShapeType="1"/>
          </p:cNvSpPr>
          <p:nvPr/>
        </p:nvSpPr>
        <p:spPr bwMode="auto">
          <a:xfrm>
            <a:off x="2971800" y="3581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26" name="Line 30"/>
          <p:cNvSpPr>
            <a:spLocks noChangeShapeType="1"/>
          </p:cNvSpPr>
          <p:nvPr/>
        </p:nvSpPr>
        <p:spPr bwMode="auto">
          <a:xfrm flipH="1">
            <a:off x="4800600" y="3581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27" name="Line 31"/>
          <p:cNvSpPr>
            <a:spLocks noChangeShapeType="1"/>
          </p:cNvSpPr>
          <p:nvPr/>
        </p:nvSpPr>
        <p:spPr bwMode="auto">
          <a:xfrm>
            <a:off x="4876800" y="2514600"/>
            <a:ext cx="304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28" name="Line 32"/>
          <p:cNvSpPr>
            <a:spLocks noChangeShapeType="1"/>
          </p:cNvSpPr>
          <p:nvPr/>
        </p:nvSpPr>
        <p:spPr bwMode="auto">
          <a:xfrm>
            <a:off x="6096000" y="3352800"/>
            <a:ext cx="1828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29" name="Line 33"/>
          <p:cNvSpPr>
            <a:spLocks noChangeShapeType="1"/>
          </p:cNvSpPr>
          <p:nvPr/>
        </p:nvSpPr>
        <p:spPr bwMode="auto">
          <a:xfrm>
            <a:off x="5334000" y="4419600"/>
            <a:ext cx="2590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30" name="Line 34"/>
          <p:cNvSpPr>
            <a:spLocks noChangeShapeType="1"/>
          </p:cNvSpPr>
          <p:nvPr/>
        </p:nvSpPr>
        <p:spPr bwMode="auto">
          <a:xfrm>
            <a:off x="3886200" y="5181600"/>
            <a:ext cx="403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0931" name="Text Box 35"/>
          <p:cNvSpPr txBox="1">
            <a:spLocks noChangeArrowheads="1"/>
          </p:cNvSpPr>
          <p:nvPr/>
        </p:nvSpPr>
        <p:spPr bwMode="auto">
          <a:xfrm>
            <a:off x="7467600" y="1828800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height</a:t>
            </a:r>
          </a:p>
        </p:txBody>
      </p:sp>
      <p:sp>
        <p:nvSpPr>
          <p:cNvPr id="1360932" name="Text Box 36"/>
          <p:cNvSpPr txBox="1">
            <a:spLocks noChangeArrowheads="1"/>
          </p:cNvSpPr>
          <p:nvPr/>
        </p:nvSpPr>
        <p:spPr bwMode="auto">
          <a:xfrm>
            <a:off x="8077200" y="22701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360933" name="Text Box 37"/>
          <p:cNvSpPr txBox="1">
            <a:spLocks noChangeArrowheads="1"/>
          </p:cNvSpPr>
          <p:nvPr/>
        </p:nvSpPr>
        <p:spPr bwMode="auto">
          <a:xfrm>
            <a:off x="8077200" y="3124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360934" name="Text Box 38"/>
          <p:cNvSpPr txBox="1">
            <a:spLocks noChangeArrowheads="1"/>
          </p:cNvSpPr>
          <p:nvPr/>
        </p:nvSpPr>
        <p:spPr bwMode="auto">
          <a:xfrm>
            <a:off x="8077200" y="4191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360935" name="Text Box 39"/>
          <p:cNvSpPr txBox="1">
            <a:spLocks noChangeArrowheads="1"/>
          </p:cNvSpPr>
          <p:nvPr/>
        </p:nvSpPr>
        <p:spPr bwMode="auto">
          <a:xfrm>
            <a:off x="8077200" y="4953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4973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</a:t>
            </a:r>
          </a:p>
        </p:txBody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611187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Not an AVL tree</a:t>
            </a:r>
          </a:p>
        </p:txBody>
      </p:sp>
      <p:grpSp>
        <p:nvGrpSpPr>
          <p:cNvPr id="1362948" name="Group 4"/>
          <p:cNvGrpSpPr>
            <a:grpSpLocks/>
          </p:cNvGrpSpPr>
          <p:nvPr/>
        </p:nvGrpSpPr>
        <p:grpSpPr bwMode="auto">
          <a:xfrm>
            <a:off x="3810000" y="2286000"/>
            <a:ext cx="685800" cy="533400"/>
            <a:chOff x="2304" y="1296"/>
            <a:chExt cx="432" cy="336"/>
          </a:xfrm>
        </p:grpSpPr>
        <p:sp>
          <p:nvSpPr>
            <p:cNvPr id="136294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5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1362951" name="Group 7"/>
          <p:cNvGrpSpPr>
            <a:grpSpLocks/>
          </p:cNvGrpSpPr>
          <p:nvPr/>
        </p:nvGrpSpPr>
        <p:grpSpPr bwMode="auto">
          <a:xfrm>
            <a:off x="5181600" y="3124200"/>
            <a:ext cx="685800" cy="533400"/>
            <a:chOff x="2304" y="1296"/>
            <a:chExt cx="432" cy="336"/>
          </a:xfrm>
        </p:grpSpPr>
        <p:sp>
          <p:nvSpPr>
            <p:cNvPr id="136295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5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1362954" name="Line 10"/>
          <p:cNvSpPr>
            <a:spLocks noChangeShapeType="1"/>
          </p:cNvSpPr>
          <p:nvPr/>
        </p:nvSpPr>
        <p:spPr bwMode="auto">
          <a:xfrm>
            <a:off x="44196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2955" name="Group 11"/>
          <p:cNvGrpSpPr>
            <a:grpSpLocks/>
          </p:cNvGrpSpPr>
          <p:nvPr/>
        </p:nvGrpSpPr>
        <p:grpSpPr bwMode="auto">
          <a:xfrm>
            <a:off x="2438400" y="3124200"/>
            <a:ext cx="685800" cy="533400"/>
            <a:chOff x="2304" y="1296"/>
            <a:chExt cx="432" cy="336"/>
          </a:xfrm>
        </p:grpSpPr>
        <p:sp>
          <p:nvSpPr>
            <p:cNvPr id="136295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5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362958" name="Line 14"/>
          <p:cNvSpPr>
            <a:spLocks noChangeShapeType="1"/>
          </p:cNvSpPr>
          <p:nvPr/>
        </p:nvSpPr>
        <p:spPr bwMode="auto">
          <a:xfrm flipH="1">
            <a:off x="29718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2959" name="Group 15"/>
          <p:cNvGrpSpPr>
            <a:grpSpLocks/>
          </p:cNvGrpSpPr>
          <p:nvPr/>
        </p:nvGrpSpPr>
        <p:grpSpPr bwMode="auto">
          <a:xfrm>
            <a:off x="3200400" y="4114800"/>
            <a:ext cx="685800" cy="533400"/>
            <a:chOff x="2304" y="1296"/>
            <a:chExt cx="432" cy="336"/>
          </a:xfrm>
        </p:grpSpPr>
        <p:sp>
          <p:nvSpPr>
            <p:cNvPr id="136296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6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362962" name="Line 18"/>
          <p:cNvSpPr>
            <a:spLocks noChangeShapeType="1"/>
          </p:cNvSpPr>
          <p:nvPr/>
        </p:nvSpPr>
        <p:spPr bwMode="auto">
          <a:xfrm flipH="1">
            <a:off x="2057400" y="3581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2963" name="Group 19"/>
          <p:cNvGrpSpPr>
            <a:grpSpLocks/>
          </p:cNvGrpSpPr>
          <p:nvPr/>
        </p:nvGrpSpPr>
        <p:grpSpPr bwMode="auto">
          <a:xfrm>
            <a:off x="2438400" y="4800600"/>
            <a:ext cx="685800" cy="533400"/>
            <a:chOff x="2304" y="1296"/>
            <a:chExt cx="432" cy="336"/>
          </a:xfrm>
        </p:grpSpPr>
        <p:sp>
          <p:nvSpPr>
            <p:cNvPr id="136296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6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362966" name="Group 22"/>
          <p:cNvGrpSpPr>
            <a:grpSpLocks/>
          </p:cNvGrpSpPr>
          <p:nvPr/>
        </p:nvGrpSpPr>
        <p:grpSpPr bwMode="auto">
          <a:xfrm>
            <a:off x="1600200" y="4038600"/>
            <a:ext cx="685800" cy="533400"/>
            <a:chOff x="2304" y="1296"/>
            <a:chExt cx="432" cy="336"/>
          </a:xfrm>
        </p:grpSpPr>
        <p:sp>
          <p:nvSpPr>
            <p:cNvPr id="1362967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68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362969" name="Line 25"/>
          <p:cNvSpPr>
            <a:spLocks noChangeShapeType="1"/>
          </p:cNvSpPr>
          <p:nvPr/>
        </p:nvSpPr>
        <p:spPr bwMode="auto">
          <a:xfrm flipH="1">
            <a:off x="29718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0" name="Line 26"/>
          <p:cNvSpPr>
            <a:spLocks noChangeShapeType="1"/>
          </p:cNvSpPr>
          <p:nvPr/>
        </p:nvSpPr>
        <p:spPr bwMode="auto">
          <a:xfrm>
            <a:off x="2971800" y="3581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1" name="Line 27"/>
          <p:cNvSpPr>
            <a:spLocks noChangeShapeType="1"/>
          </p:cNvSpPr>
          <p:nvPr/>
        </p:nvSpPr>
        <p:spPr bwMode="auto">
          <a:xfrm>
            <a:off x="5105400" y="2514600"/>
            <a:ext cx="3048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2" name="Line 28"/>
          <p:cNvSpPr>
            <a:spLocks noChangeShapeType="1"/>
          </p:cNvSpPr>
          <p:nvPr/>
        </p:nvSpPr>
        <p:spPr bwMode="auto">
          <a:xfrm>
            <a:off x="6324600" y="3352800"/>
            <a:ext cx="1828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3" name="Line 29"/>
          <p:cNvSpPr>
            <a:spLocks noChangeShapeType="1"/>
          </p:cNvSpPr>
          <p:nvPr/>
        </p:nvSpPr>
        <p:spPr bwMode="auto">
          <a:xfrm>
            <a:off x="5562600" y="4419600"/>
            <a:ext cx="2590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4" name="Line 30"/>
          <p:cNvSpPr>
            <a:spLocks noChangeShapeType="1"/>
          </p:cNvSpPr>
          <p:nvPr/>
        </p:nvSpPr>
        <p:spPr bwMode="auto">
          <a:xfrm>
            <a:off x="5029200" y="5181600"/>
            <a:ext cx="3124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62975" name="Group 31"/>
          <p:cNvGrpSpPr>
            <a:grpSpLocks/>
          </p:cNvGrpSpPr>
          <p:nvPr/>
        </p:nvGrpSpPr>
        <p:grpSpPr bwMode="auto">
          <a:xfrm>
            <a:off x="3962400" y="4800600"/>
            <a:ext cx="685800" cy="533400"/>
            <a:chOff x="2304" y="1296"/>
            <a:chExt cx="432" cy="336"/>
          </a:xfrm>
        </p:grpSpPr>
        <p:sp>
          <p:nvSpPr>
            <p:cNvPr id="136297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7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362978" name="Line 34"/>
          <p:cNvSpPr>
            <a:spLocks noChangeShapeType="1"/>
          </p:cNvSpPr>
          <p:nvPr/>
        </p:nvSpPr>
        <p:spPr bwMode="auto">
          <a:xfrm>
            <a:off x="37338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979" name="Text Box 35"/>
          <p:cNvSpPr txBox="1">
            <a:spLocks noChangeArrowheads="1"/>
          </p:cNvSpPr>
          <p:nvPr/>
        </p:nvSpPr>
        <p:spPr bwMode="auto">
          <a:xfrm>
            <a:off x="7620000" y="1828800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height</a:t>
            </a:r>
          </a:p>
        </p:txBody>
      </p:sp>
      <p:sp>
        <p:nvSpPr>
          <p:cNvPr id="1362980" name="Text Box 36"/>
          <p:cNvSpPr txBox="1">
            <a:spLocks noChangeArrowheads="1"/>
          </p:cNvSpPr>
          <p:nvPr/>
        </p:nvSpPr>
        <p:spPr bwMode="auto">
          <a:xfrm>
            <a:off x="8229600" y="22701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362981" name="Text Box 37"/>
          <p:cNvSpPr txBox="1">
            <a:spLocks noChangeArrowheads="1"/>
          </p:cNvSpPr>
          <p:nvPr/>
        </p:nvSpPr>
        <p:spPr bwMode="auto">
          <a:xfrm>
            <a:off x="8229600" y="3124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362982" name="Text Box 38"/>
          <p:cNvSpPr txBox="1">
            <a:spLocks noChangeArrowheads="1"/>
          </p:cNvSpPr>
          <p:nvPr/>
        </p:nvSpPr>
        <p:spPr bwMode="auto">
          <a:xfrm>
            <a:off x="8229600" y="4191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362983" name="Text Box 39"/>
          <p:cNvSpPr txBox="1">
            <a:spLocks noChangeArrowheads="1"/>
          </p:cNvSpPr>
          <p:nvPr/>
        </p:nvSpPr>
        <p:spPr bwMode="auto">
          <a:xfrm>
            <a:off x="8229600" y="4953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Helvetica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489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The </a:t>
            </a:r>
            <a:r>
              <a:rPr lang="en-US" i="1" dirty="0">
                <a:solidFill>
                  <a:srgbClr val="C00000"/>
                </a:solidFill>
                <a:cs typeface="Times New Roman" pitchFamily="18" charset="0"/>
              </a:rPr>
              <a:t>height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 of a binary </a:t>
            </a:r>
            <a:r>
              <a:rPr lang="en-US" dirty="0">
                <a:cs typeface="Times New Roman" pitchFamily="18" charset="0"/>
              </a:rPr>
              <a:t>tree is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maximum level </a:t>
            </a:r>
            <a:r>
              <a:rPr lang="en-US" dirty="0">
                <a:cs typeface="Times New Roman" pitchFamily="18" charset="0"/>
              </a:rPr>
              <a:t>of its leaves (also called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depth</a:t>
            </a:r>
            <a:r>
              <a:rPr lang="en-US" dirty="0">
                <a:cs typeface="Times New Roman" pitchFamily="18" charset="0"/>
              </a:rPr>
              <a:t>).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The balance of a node in a binary tree is defined as the height of its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left subtree minus height of its right subtree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Here, for example, is a balanced tree. Each node has an indicated balance of 1, 0, or –1.</a:t>
            </a:r>
          </a:p>
        </p:txBody>
      </p:sp>
    </p:spTree>
    <p:extLst>
      <p:ext uri="{BB962C8B-B14F-4D97-AF65-F5344CB8AC3E}">
        <p14:creationId xmlns:p14="http://schemas.microsoft.com/office/powerpoint/2010/main" val="3587168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grpSp>
        <p:nvGrpSpPr>
          <p:cNvPr id="893956" name="Group 4"/>
          <p:cNvGrpSpPr>
            <a:grpSpLocks/>
          </p:cNvGrpSpPr>
          <p:nvPr/>
        </p:nvGrpSpPr>
        <p:grpSpPr bwMode="auto">
          <a:xfrm>
            <a:off x="3652838" y="1752600"/>
            <a:ext cx="525462" cy="444500"/>
            <a:chOff x="2304" y="1296"/>
            <a:chExt cx="432" cy="352"/>
          </a:xfrm>
        </p:grpSpPr>
        <p:sp>
          <p:nvSpPr>
            <p:cNvPr id="89395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5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grpSp>
        <p:nvGrpSpPr>
          <p:cNvPr id="893959" name="Group 7"/>
          <p:cNvGrpSpPr>
            <a:grpSpLocks/>
          </p:cNvGrpSpPr>
          <p:nvPr/>
        </p:nvGrpSpPr>
        <p:grpSpPr bwMode="auto">
          <a:xfrm>
            <a:off x="5467350" y="2459038"/>
            <a:ext cx="525463" cy="444500"/>
            <a:chOff x="2304" y="1296"/>
            <a:chExt cx="432" cy="351"/>
          </a:xfrm>
        </p:grpSpPr>
        <p:sp>
          <p:nvSpPr>
            <p:cNvPr id="89396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61" name="Text Box 9"/>
            <p:cNvSpPr txBox="1">
              <a:spLocks noChangeArrowheads="1"/>
            </p:cNvSpPr>
            <p:nvPr/>
          </p:nvSpPr>
          <p:spPr bwMode="auto">
            <a:xfrm>
              <a:off x="2304" y="1333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3962" name="Line 10"/>
          <p:cNvSpPr>
            <a:spLocks noChangeShapeType="1"/>
          </p:cNvSpPr>
          <p:nvPr/>
        </p:nvSpPr>
        <p:spPr bwMode="auto">
          <a:xfrm>
            <a:off x="4119563" y="2055813"/>
            <a:ext cx="1443037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63" name="Group 11"/>
          <p:cNvGrpSpPr>
            <a:grpSpLocks/>
          </p:cNvGrpSpPr>
          <p:nvPr/>
        </p:nvGrpSpPr>
        <p:grpSpPr bwMode="auto">
          <a:xfrm>
            <a:off x="1838325" y="2419350"/>
            <a:ext cx="525463" cy="444500"/>
            <a:chOff x="2305" y="1296"/>
            <a:chExt cx="431" cy="351"/>
          </a:xfrm>
        </p:grpSpPr>
        <p:sp>
          <p:nvSpPr>
            <p:cNvPr id="89396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65" name="Text Box 13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893966" name="Line 14"/>
          <p:cNvSpPr>
            <a:spLocks noChangeShapeType="1"/>
          </p:cNvSpPr>
          <p:nvPr/>
        </p:nvSpPr>
        <p:spPr bwMode="auto">
          <a:xfrm flipH="1">
            <a:off x="2286000" y="2055813"/>
            <a:ext cx="142398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67" name="Group 15"/>
          <p:cNvGrpSpPr>
            <a:grpSpLocks/>
          </p:cNvGrpSpPr>
          <p:nvPr/>
        </p:nvGrpSpPr>
        <p:grpSpPr bwMode="auto">
          <a:xfrm>
            <a:off x="2422525" y="3208338"/>
            <a:ext cx="525463" cy="444500"/>
            <a:chOff x="2304" y="1296"/>
            <a:chExt cx="431" cy="352"/>
          </a:xfrm>
        </p:grpSpPr>
        <p:sp>
          <p:nvSpPr>
            <p:cNvPr id="89396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6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3970" name="Line 18"/>
          <p:cNvSpPr>
            <a:spLocks noChangeShapeType="1"/>
          </p:cNvSpPr>
          <p:nvPr/>
        </p:nvSpPr>
        <p:spPr bwMode="auto">
          <a:xfrm flipH="1">
            <a:off x="1544638" y="278447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71" name="Group 19"/>
          <p:cNvGrpSpPr>
            <a:grpSpLocks/>
          </p:cNvGrpSpPr>
          <p:nvPr/>
        </p:nvGrpSpPr>
        <p:grpSpPr bwMode="auto">
          <a:xfrm>
            <a:off x="609600" y="3694113"/>
            <a:ext cx="527050" cy="444500"/>
            <a:chOff x="2304" y="1296"/>
            <a:chExt cx="433" cy="352"/>
          </a:xfrm>
        </p:grpSpPr>
        <p:sp>
          <p:nvSpPr>
            <p:cNvPr id="89397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7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893974" name="Group 22"/>
          <p:cNvGrpSpPr>
            <a:grpSpLocks/>
          </p:cNvGrpSpPr>
          <p:nvPr/>
        </p:nvGrpSpPr>
        <p:grpSpPr bwMode="auto">
          <a:xfrm>
            <a:off x="1193800" y="3148013"/>
            <a:ext cx="527050" cy="444500"/>
            <a:chOff x="2304" y="1296"/>
            <a:chExt cx="432" cy="352"/>
          </a:xfrm>
        </p:grpSpPr>
        <p:sp>
          <p:nvSpPr>
            <p:cNvPr id="893975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76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3977" name="Line 25"/>
          <p:cNvSpPr>
            <a:spLocks noChangeShapeType="1"/>
          </p:cNvSpPr>
          <p:nvPr/>
        </p:nvSpPr>
        <p:spPr bwMode="auto">
          <a:xfrm flipH="1">
            <a:off x="1019175" y="351155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3978" name="Line 26"/>
          <p:cNvSpPr>
            <a:spLocks noChangeShapeType="1"/>
          </p:cNvSpPr>
          <p:nvPr/>
        </p:nvSpPr>
        <p:spPr bwMode="auto">
          <a:xfrm>
            <a:off x="2246313" y="278447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79" name="Group 27"/>
          <p:cNvGrpSpPr>
            <a:grpSpLocks/>
          </p:cNvGrpSpPr>
          <p:nvPr/>
        </p:nvGrpSpPr>
        <p:grpSpPr bwMode="auto">
          <a:xfrm>
            <a:off x="1779588" y="3694113"/>
            <a:ext cx="525462" cy="444500"/>
            <a:chOff x="2304" y="1296"/>
            <a:chExt cx="432" cy="352"/>
          </a:xfrm>
        </p:grpSpPr>
        <p:sp>
          <p:nvSpPr>
            <p:cNvPr id="89398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8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3982" name="Line 30"/>
          <p:cNvSpPr>
            <a:spLocks noChangeShapeType="1"/>
          </p:cNvSpPr>
          <p:nvPr/>
        </p:nvSpPr>
        <p:spPr bwMode="auto">
          <a:xfrm>
            <a:off x="1603375" y="351155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83" name="Group 31"/>
          <p:cNvGrpSpPr>
            <a:grpSpLocks/>
          </p:cNvGrpSpPr>
          <p:nvPr/>
        </p:nvGrpSpPr>
        <p:grpSpPr bwMode="auto">
          <a:xfrm>
            <a:off x="6584950" y="3184525"/>
            <a:ext cx="527050" cy="444500"/>
            <a:chOff x="2304" y="1296"/>
            <a:chExt cx="432" cy="352"/>
          </a:xfrm>
        </p:grpSpPr>
        <p:sp>
          <p:nvSpPr>
            <p:cNvPr id="89398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8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sp>
        <p:nvSpPr>
          <p:cNvPr id="893986" name="Line 34"/>
          <p:cNvSpPr>
            <a:spLocks noChangeShapeType="1"/>
          </p:cNvSpPr>
          <p:nvPr/>
        </p:nvSpPr>
        <p:spPr bwMode="auto">
          <a:xfrm flipH="1">
            <a:off x="4953000" y="2824163"/>
            <a:ext cx="630238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87" name="Group 35"/>
          <p:cNvGrpSpPr>
            <a:grpSpLocks/>
          </p:cNvGrpSpPr>
          <p:nvPr/>
        </p:nvGrpSpPr>
        <p:grpSpPr bwMode="auto">
          <a:xfrm>
            <a:off x="6019800" y="3767138"/>
            <a:ext cx="525463" cy="444500"/>
            <a:chOff x="2304" y="1296"/>
            <a:chExt cx="432" cy="352"/>
          </a:xfrm>
        </p:grpSpPr>
        <p:sp>
          <p:nvSpPr>
            <p:cNvPr id="89398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8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893990" name="Group 38"/>
          <p:cNvGrpSpPr>
            <a:grpSpLocks/>
          </p:cNvGrpSpPr>
          <p:nvPr/>
        </p:nvGrpSpPr>
        <p:grpSpPr bwMode="auto">
          <a:xfrm>
            <a:off x="4595813" y="3187700"/>
            <a:ext cx="525462" cy="444500"/>
            <a:chOff x="2305" y="1296"/>
            <a:chExt cx="431" cy="352"/>
          </a:xfrm>
        </p:grpSpPr>
        <p:sp>
          <p:nvSpPr>
            <p:cNvPr id="89399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9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893993" name="Line 41"/>
          <p:cNvSpPr>
            <a:spLocks noChangeShapeType="1"/>
          </p:cNvSpPr>
          <p:nvPr/>
        </p:nvSpPr>
        <p:spPr bwMode="auto">
          <a:xfrm flipH="1">
            <a:off x="6410325" y="354806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3994" name="Line 42"/>
          <p:cNvSpPr>
            <a:spLocks noChangeShapeType="1"/>
          </p:cNvSpPr>
          <p:nvPr/>
        </p:nvSpPr>
        <p:spPr bwMode="auto">
          <a:xfrm>
            <a:off x="5876925" y="2824163"/>
            <a:ext cx="8286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3995" name="Group 43"/>
          <p:cNvGrpSpPr>
            <a:grpSpLocks/>
          </p:cNvGrpSpPr>
          <p:nvPr/>
        </p:nvGrpSpPr>
        <p:grpSpPr bwMode="auto">
          <a:xfrm>
            <a:off x="7092950" y="3767138"/>
            <a:ext cx="527050" cy="444500"/>
            <a:chOff x="2303" y="1296"/>
            <a:chExt cx="433" cy="352"/>
          </a:xfrm>
        </p:grpSpPr>
        <p:sp>
          <p:nvSpPr>
            <p:cNvPr id="893996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3997" name="Text Box 45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3998" name="Line 46"/>
          <p:cNvSpPr>
            <a:spLocks noChangeShapeType="1"/>
          </p:cNvSpPr>
          <p:nvPr/>
        </p:nvSpPr>
        <p:spPr bwMode="auto">
          <a:xfrm>
            <a:off x="6994525" y="354806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08" name="Group 56"/>
          <p:cNvGrpSpPr>
            <a:grpSpLocks/>
          </p:cNvGrpSpPr>
          <p:nvPr/>
        </p:nvGrpSpPr>
        <p:grpSpPr bwMode="auto">
          <a:xfrm>
            <a:off x="3962400" y="3784600"/>
            <a:ext cx="527050" cy="444500"/>
            <a:chOff x="2304" y="1296"/>
            <a:chExt cx="432" cy="352"/>
          </a:xfrm>
        </p:grpSpPr>
        <p:sp>
          <p:nvSpPr>
            <p:cNvPr id="894009" name="Oval 5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10" name="Text Box 5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11" name="Line 59"/>
          <p:cNvSpPr>
            <a:spLocks noChangeShapeType="1"/>
          </p:cNvSpPr>
          <p:nvPr/>
        </p:nvSpPr>
        <p:spPr bwMode="auto">
          <a:xfrm flipH="1">
            <a:off x="4371975" y="3505200"/>
            <a:ext cx="352425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12" name="Group 60"/>
          <p:cNvGrpSpPr>
            <a:grpSpLocks/>
          </p:cNvGrpSpPr>
          <p:nvPr/>
        </p:nvGrpSpPr>
        <p:grpSpPr bwMode="auto">
          <a:xfrm>
            <a:off x="5132388" y="3784600"/>
            <a:ext cx="527050" cy="444500"/>
            <a:chOff x="2304" y="1296"/>
            <a:chExt cx="432" cy="352"/>
          </a:xfrm>
        </p:grpSpPr>
        <p:sp>
          <p:nvSpPr>
            <p:cNvPr id="894013" name="Oval 6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14" name="Text Box 6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15" name="Line 63"/>
          <p:cNvSpPr>
            <a:spLocks noChangeShapeType="1"/>
          </p:cNvSpPr>
          <p:nvPr/>
        </p:nvSpPr>
        <p:spPr bwMode="auto">
          <a:xfrm>
            <a:off x="4957763" y="360203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16" name="Group 64"/>
          <p:cNvGrpSpPr>
            <a:grpSpLocks/>
          </p:cNvGrpSpPr>
          <p:nvPr/>
        </p:nvGrpSpPr>
        <p:grpSpPr bwMode="auto">
          <a:xfrm>
            <a:off x="6553200" y="4376738"/>
            <a:ext cx="525463" cy="444500"/>
            <a:chOff x="2304" y="1296"/>
            <a:chExt cx="432" cy="352"/>
          </a:xfrm>
        </p:grpSpPr>
        <p:sp>
          <p:nvSpPr>
            <p:cNvPr id="894017" name="Oval 6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18" name="Text Box 6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19" name="Line 67"/>
          <p:cNvSpPr>
            <a:spLocks noChangeShapeType="1"/>
          </p:cNvSpPr>
          <p:nvPr/>
        </p:nvSpPr>
        <p:spPr bwMode="auto">
          <a:xfrm flipH="1">
            <a:off x="6943725" y="415766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20" name="Group 68"/>
          <p:cNvGrpSpPr>
            <a:grpSpLocks/>
          </p:cNvGrpSpPr>
          <p:nvPr/>
        </p:nvGrpSpPr>
        <p:grpSpPr bwMode="auto">
          <a:xfrm>
            <a:off x="7626350" y="4376738"/>
            <a:ext cx="527050" cy="444500"/>
            <a:chOff x="2303" y="1296"/>
            <a:chExt cx="433" cy="352"/>
          </a:xfrm>
        </p:grpSpPr>
        <p:sp>
          <p:nvSpPr>
            <p:cNvPr id="894021" name="Oval 6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22" name="Text Box 70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23" name="Line 71"/>
          <p:cNvSpPr>
            <a:spLocks noChangeShapeType="1"/>
          </p:cNvSpPr>
          <p:nvPr/>
        </p:nvSpPr>
        <p:spPr bwMode="auto">
          <a:xfrm>
            <a:off x="7527925" y="415766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24" name="Group 72"/>
          <p:cNvGrpSpPr>
            <a:grpSpLocks/>
          </p:cNvGrpSpPr>
          <p:nvPr/>
        </p:nvGrpSpPr>
        <p:grpSpPr bwMode="auto">
          <a:xfrm>
            <a:off x="3352800" y="4354513"/>
            <a:ext cx="525463" cy="444500"/>
            <a:chOff x="2304" y="1296"/>
            <a:chExt cx="432" cy="352"/>
          </a:xfrm>
        </p:grpSpPr>
        <p:sp>
          <p:nvSpPr>
            <p:cNvPr id="894025" name="Oval 7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26" name="Text Box 7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27" name="Line 75"/>
          <p:cNvSpPr>
            <a:spLocks noChangeShapeType="1"/>
          </p:cNvSpPr>
          <p:nvPr/>
        </p:nvSpPr>
        <p:spPr bwMode="auto">
          <a:xfrm flipH="1">
            <a:off x="3743325" y="413543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028" name="Group 76"/>
          <p:cNvGrpSpPr>
            <a:grpSpLocks/>
          </p:cNvGrpSpPr>
          <p:nvPr/>
        </p:nvGrpSpPr>
        <p:grpSpPr bwMode="auto">
          <a:xfrm>
            <a:off x="4502150" y="4354513"/>
            <a:ext cx="527050" cy="444500"/>
            <a:chOff x="2303" y="1296"/>
            <a:chExt cx="433" cy="352"/>
          </a:xfrm>
        </p:grpSpPr>
        <p:sp>
          <p:nvSpPr>
            <p:cNvPr id="894029" name="Oval 7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4030" name="Text Box 78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894031" name="Line 79"/>
          <p:cNvSpPr>
            <a:spLocks noChangeShapeType="1"/>
          </p:cNvSpPr>
          <p:nvPr/>
        </p:nvSpPr>
        <p:spPr bwMode="auto">
          <a:xfrm>
            <a:off x="4403725" y="413543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4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6425" cy="5334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Insertions and effect on balance</a:t>
            </a:r>
          </a:p>
        </p:txBody>
      </p:sp>
      <p:grpSp>
        <p:nvGrpSpPr>
          <p:cNvPr id="908292" name="Group 4"/>
          <p:cNvGrpSpPr>
            <a:grpSpLocks/>
          </p:cNvGrpSpPr>
          <p:nvPr/>
        </p:nvGrpSpPr>
        <p:grpSpPr bwMode="auto">
          <a:xfrm>
            <a:off x="3678238" y="2101850"/>
            <a:ext cx="525462" cy="444500"/>
            <a:chOff x="2304" y="1296"/>
            <a:chExt cx="432" cy="352"/>
          </a:xfrm>
        </p:grpSpPr>
        <p:sp>
          <p:nvSpPr>
            <p:cNvPr id="90829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29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grpSp>
        <p:nvGrpSpPr>
          <p:cNvPr id="908295" name="Group 7"/>
          <p:cNvGrpSpPr>
            <a:grpSpLocks/>
          </p:cNvGrpSpPr>
          <p:nvPr/>
        </p:nvGrpSpPr>
        <p:grpSpPr bwMode="auto">
          <a:xfrm>
            <a:off x="5492750" y="2808288"/>
            <a:ext cx="525463" cy="444500"/>
            <a:chOff x="2304" y="1296"/>
            <a:chExt cx="432" cy="351"/>
          </a:xfrm>
        </p:grpSpPr>
        <p:sp>
          <p:nvSpPr>
            <p:cNvPr id="90829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297" name="Text Box 9"/>
            <p:cNvSpPr txBox="1">
              <a:spLocks noChangeArrowheads="1"/>
            </p:cNvSpPr>
            <p:nvPr/>
          </p:nvSpPr>
          <p:spPr bwMode="auto">
            <a:xfrm>
              <a:off x="2304" y="1333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298" name="Line 10"/>
          <p:cNvSpPr>
            <a:spLocks noChangeShapeType="1"/>
          </p:cNvSpPr>
          <p:nvPr/>
        </p:nvSpPr>
        <p:spPr bwMode="auto">
          <a:xfrm>
            <a:off x="4144963" y="2405063"/>
            <a:ext cx="1443037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299" name="Group 11"/>
          <p:cNvGrpSpPr>
            <a:grpSpLocks/>
          </p:cNvGrpSpPr>
          <p:nvPr/>
        </p:nvGrpSpPr>
        <p:grpSpPr bwMode="auto">
          <a:xfrm>
            <a:off x="1863725" y="2768600"/>
            <a:ext cx="525463" cy="444500"/>
            <a:chOff x="2305" y="1296"/>
            <a:chExt cx="431" cy="351"/>
          </a:xfrm>
        </p:grpSpPr>
        <p:sp>
          <p:nvSpPr>
            <p:cNvPr id="90830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01" name="Text Box 13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08302" name="Line 14"/>
          <p:cNvSpPr>
            <a:spLocks noChangeShapeType="1"/>
          </p:cNvSpPr>
          <p:nvPr/>
        </p:nvSpPr>
        <p:spPr bwMode="auto">
          <a:xfrm flipH="1">
            <a:off x="2311400" y="2405063"/>
            <a:ext cx="142398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03" name="Group 15"/>
          <p:cNvGrpSpPr>
            <a:grpSpLocks/>
          </p:cNvGrpSpPr>
          <p:nvPr/>
        </p:nvGrpSpPr>
        <p:grpSpPr bwMode="auto">
          <a:xfrm>
            <a:off x="2447925" y="3557588"/>
            <a:ext cx="525463" cy="444500"/>
            <a:chOff x="2304" y="1296"/>
            <a:chExt cx="431" cy="352"/>
          </a:xfrm>
        </p:grpSpPr>
        <p:sp>
          <p:nvSpPr>
            <p:cNvPr id="90830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0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06" name="Line 18"/>
          <p:cNvSpPr>
            <a:spLocks noChangeShapeType="1"/>
          </p:cNvSpPr>
          <p:nvPr/>
        </p:nvSpPr>
        <p:spPr bwMode="auto">
          <a:xfrm flipH="1">
            <a:off x="1600200" y="3133725"/>
            <a:ext cx="379413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07" name="Group 19"/>
          <p:cNvGrpSpPr>
            <a:grpSpLocks/>
          </p:cNvGrpSpPr>
          <p:nvPr/>
        </p:nvGrpSpPr>
        <p:grpSpPr bwMode="auto">
          <a:xfrm>
            <a:off x="635000" y="4043363"/>
            <a:ext cx="527050" cy="444500"/>
            <a:chOff x="2304" y="1296"/>
            <a:chExt cx="433" cy="352"/>
          </a:xfrm>
        </p:grpSpPr>
        <p:sp>
          <p:nvSpPr>
            <p:cNvPr id="90830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0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08310" name="Group 22"/>
          <p:cNvGrpSpPr>
            <a:grpSpLocks/>
          </p:cNvGrpSpPr>
          <p:nvPr/>
        </p:nvGrpSpPr>
        <p:grpSpPr bwMode="auto">
          <a:xfrm>
            <a:off x="1219200" y="3497263"/>
            <a:ext cx="527050" cy="444500"/>
            <a:chOff x="2304" y="1296"/>
            <a:chExt cx="432" cy="352"/>
          </a:xfrm>
        </p:grpSpPr>
        <p:sp>
          <p:nvSpPr>
            <p:cNvPr id="908311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12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13" name="Line 25"/>
          <p:cNvSpPr>
            <a:spLocks noChangeShapeType="1"/>
          </p:cNvSpPr>
          <p:nvPr/>
        </p:nvSpPr>
        <p:spPr bwMode="auto">
          <a:xfrm flipH="1">
            <a:off x="10445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14" name="Line 26"/>
          <p:cNvSpPr>
            <a:spLocks noChangeShapeType="1"/>
          </p:cNvSpPr>
          <p:nvPr/>
        </p:nvSpPr>
        <p:spPr bwMode="auto">
          <a:xfrm>
            <a:off x="2271713" y="313372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15" name="Group 27"/>
          <p:cNvGrpSpPr>
            <a:grpSpLocks/>
          </p:cNvGrpSpPr>
          <p:nvPr/>
        </p:nvGrpSpPr>
        <p:grpSpPr bwMode="auto">
          <a:xfrm>
            <a:off x="1804988" y="4043363"/>
            <a:ext cx="525462" cy="444500"/>
            <a:chOff x="2304" y="1296"/>
            <a:chExt cx="432" cy="352"/>
          </a:xfrm>
        </p:grpSpPr>
        <p:sp>
          <p:nvSpPr>
            <p:cNvPr id="908316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17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18" name="Line 30"/>
          <p:cNvSpPr>
            <a:spLocks noChangeShapeType="1"/>
          </p:cNvSpPr>
          <p:nvPr/>
        </p:nvSpPr>
        <p:spPr bwMode="auto">
          <a:xfrm>
            <a:off x="16287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19" name="Group 31"/>
          <p:cNvGrpSpPr>
            <a:grpSpLocks/>
          </p:cNvGrpSpPr>
          <p:nvPr/>
        </p:nvGrpSpPr>
        <p:grpSpPr bwMode="auto">
          <a:xfrm>
            <a:off x="6610350" y="3533775"/>
            <a:ext cx="527050" cy="444500"/>
            <a:chOff x="2304" y="1296"/>
            <a:chExt cx="432" cy="352"/>
          </a:xfrm>
        </p:grpSpPr>
        <p:sp>
          <p:nvSpPr>
            <p:cNvPr id="90832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2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sp>
        <p:nvSpPr>
          <p:cNvPr id="908322" name="Line 34"/>
          <p:cNvSpPr>
            <a:spLocks noChangeShapeType="1"/>
          </p:cNvSpPr>
          <p:nvPr/>
        </p:nvSpPr>
        <p:spPr bwMode="auto">
          <a:xfrm flipH="1">
            <a:off x="4978400" y="3173413"/>
            <a:ext cx="630238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23" name="Group 35"/>
          <p:cNvGrpSpPr>
            <a:grpSpLocks/>
          </p:cNvGrpSpPr>
          <p:nvPr/>
        </p:nvGrpSpPr>
        <p:grpSpPr bwMode="auto">
          <a:xfrm>
            <a:off x="6045200" y="4116388"/>
            <a:ext cx="525463" cy="444500"/>
            <a:chOff x="2304" y="1296"/>
            <a:chExt cx="432" cy="352"/>
          </a:xfrm>
        </p:grpSpPr>
        <p:sp>
          <p:nvSpPr>
            <p:cNvPr id="90832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25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08326" name="Group 38"/>
          <p:cNvGrpSpPr>
            <a:grpSpLocks/>
          </p:cNvGrpSpPr>
          <p:nvPr/>
        </p:nvGrpSpPr>
        <p:grpSpPr bwMode="auto">
          <a:xfrm>
            <a:off x="4621213" y="3536950"/>
            <a:ext cx="525462" cy="444500"/>
            <a:chOff x="2305" y="1296"/>
            <a:chExt cx="431" cy="352"/>
          </a:xfrm>
        </p:grpSpPr>
        <p:sp>
          <p:nvSpPr>
            <p:cNvPr id="90832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2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08329" name="Line 41"/>
          <p:cNvSpPr>
            <a:spLocks noChangeShapeType="1"/>
          </p:cNvSpPr>
          <p:nvPr/>
        </p:nvSpPr>
        <p:spPr bwMode="auto">
          <a:xfrm flipH="1">
            <a:off x="64357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30" name="Line 42"/>
          <p:cNvSpPr>
            <a:spLocks noChangeShapeType="1"/>
          </p:cNvSpPr>
          <p:nvPr/>
        </p:nvSpPr>
        <p:spPr bwMode="auto">
          <a:xfrm>
            <a:off x="5902325" y="3173413"/>
            <a:ext cx="8286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31" name="Group 43"/>
          <p:cNvGrpSpPr>
            <a:grpSpLocks/>
          </p:cNvGrpSpPr>
          <p:nvPr/>
        </p:nvGrpSpPr>
        <p:grpSpPr bwMode="auto">
          <a:xfrm>
            <a:off x="7118350" y="4116388"/>
            <a:ext cx="527050" cy="444500"/>
            <a:chOff x="2303" y="1296"/>
            <a:chExt cx="433" cy="352"/>
          </a:xfrm>
        </p:grpSpPr>
        <p:sp>
          <p:nvSpPr>
            <p:cNvPr id="908332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33" name="Text Box 45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34" name="Line 46"/>
          <p:cNvSpPr>
            <a:spLocks noChangeShapeType="1"/>
          </p:cNvSpPr>
          <p:nvPr/>
        </p:nvSpPr>
        <p:spPr bwMode="auto">
          <a:xfrm>
            <a:off x="70199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35" name="Group 47"/>
          <p:cNvGrpSpPr>
            <a:grpSpLocks/>
          </p:cNvGrpSpPr>
          <p:nvPr/>
        </p:nvGrpSpPr>
        <p:grpSpPr bwMode="auto">
          <a:xfrm>
            <a:off x="3987800" y="4133850"/>
            <a:ext cx="527050" cy="444500"/>
            <a:chOff x="2304" y="1296"/>
            <a:chExt cx="432" cy="352"/>
          </a:xfrm>
        </p:grpSpPr>
        <p:sp>
          <p:nvSpPr>
            <p:cNvPr id="908336" name="Oval 4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37" name="Text Box 4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38" name="Line 50"/>
          <p:cNvSpPr>
            <a:spLocks noChangeShapeType="1"/>
          </p:cNvSpPr>
          <p:nvPr/>
        </p:nvSpPr>
        <p:spPr bwMode="auto">
          <a:xfrm flipH="1">
            <a:off x="4397375" y="3886200"/>
            <a:ext cx="327025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39" name="Group 51"/>
          <p:cNvGrpSpPr>
            <a:grpSpLocks/>
          </p:cNvGrpSpPr>
          <p:nvPr/>
        </p:nvGrpSpPr>
        <p:grpSpPr bwMode="auto">
          <a:xfrm>
            <a:off x="5157788" y="4133850"/>
            <a:ext cx="527050" cy="444500"/>
            <a:chOff x="2304" y="1296"/>
            <a:chExt cx="432" cy="352"/>
          </a:xfrm>
        </p:grpSpPr>
        <p:sp>
          <p:nvSpPr>
            <p:cNvPr id="908340" name="Oval 5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41" name="Text Box 5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42" name="Line 54"/>
          <p:cNvSpPr>
            <a:spLocks noChangeShapeType="1"/>
          </p:cNvSpPr>
          <p:nvPr/>
        </p:nvSpPr>
        <p:spPr bwMode="auto">
          <a:xfrm>
            <a:off x="4983163" y="39512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43" name="Group 55"/>
          <p:cNvGrpSpPr>
            <a:grpSpLocks/>
          </p:cNvGrpSpPr>
          <p:nvPr/>
        </p:nvGrpSpPr>
        <p:grpSpPr bwMode="auto">
          <a:xfrm>
            <a:off x="6578600" y="4725988"/>
            <a:ext cx="525463" cy="444500"/>
            <a:chOff x="2304" y="1296"/>
            <a:chExt cx="432" cy="352"/>
          </a:xfrm>
        </p:grpSpPr>
        <p:sp>
          <p:nvSpPr>
            <p:cNvPr id="908344" name="Oval 5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45" name="Text Box 5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46" name="Line 58"/>
          <p:cNvSpPr>
            <a:spLocks noChangeShapeType="1"/>
          </p:cNvSpPr>
          <p:nvPr/>
        </p:nvSpPr>
        <p:spPr bwMode="auto">
          <a:xfrm flipH="1">
            <a:off x="69691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47" name="Group 59"/>
          <p:cNvGrpSpPr>
            <a:grpSpLocks/>
          </p:cNvGrpSpPr>
          <p:nvPr/>
        </p:nvGrpSpPr>
        <p:grpSpPr bwMode="auto">
          <a:xfrm>
            <a:off x="7651750" y="4725988"/>
            <a:ext cx="527050" cy="444500"/>
            <a:chOff x="2303" y="1296"/>
            <a:chExt cx="433" cy="352"/>
          </a:xfrm>
        </p:grpSpPr>
        <p:sp>
          <p:nvSpPr>
            <p:cNvPr id="908348" name="Oval 6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49" name="Text Box 61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50" name="Line 62"/>
          <p:cNvSpPr>
            <a:spLocks noChangeShapeType="1"/>
          </p:cNvSpPr>
          <p:nvPr/>
        </p:nvSpPr>
        <p:spPr bwMode="auto">
          <a:xfrm>
            <a:off x="75533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51" name="Group 63"/>
          <p:cNvGrpSpPr>
            <a:grpSpLocks/>
          </p:cNvGrpSpPr>
          <p:nvPr/>
        </p:nvGrpSpPr>
        <p:grpSpPr bwMode="auto">
          <a:xfrm>
            <a:off x="3378200" y="4703763"/>
            <a:ext cx="525463" cy="444500"/>
            <a:chOff x="2304" y="1296"/>
            <a:chExt cx="432" cy="352"/>
          </a:xfrm>
        </p:grpSpPr>
        <p:sp>
          <p:nvSpPr>
            <p:cNvPr id="908352" name="Oval 6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53" name="Text Box 6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54" name="Line 66"/>
          <p:cNvSpPr>
            <a:spLocks noChangeShapeType="1"/>
          </p:cNvSpPr>
          <p:nvPr/>
        </p:nvSpPr>
        <p:spPr bwMode="auto">
          <a:xfrm flipH="1">
            <a:off x="37687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8355" name="Group 67"/>
          <p:cNvGrpSpPr>
            <a:grpSpLocks/>
          </p:cNvGrpSpPr>
          <p:nvPr/>
        </p:nvGrpSpPr>
        <p:grpSpPr bwMode="auto">
          <a:xfrm>
            <a:off x="4527550" y="4703763"/>
            <a:ext cx="527050" cy="444500"/>
            <a:chOff x="2303" y="1296"/>
            <a:chExt cx="433" cy="352"/>
          </a:xfrm>
        </p:grpSpPr>
        <p:sp>
          <p:nvSpPr>
            <p:cNvPr id="908356" name="Oval 6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57" name="Text Box 69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08358" name="Line 70"/>
          <p:cNvSpPr>
            <a:spLocks noChangeShapeType="1"/>
          </p:cNvSpPr>
          <p:nvPr/>
        </p:nvSpPr>
        <p:spPr bwMode="auto">
          <a:xfrm>
            <a:off x="44291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60" name="Text Box 72"/>
          <p:cNvSpPr txBox="1">
            <a:spLocks noChangeArrowheads="1"/>
          </p:cNvSpPr>
          <p:nvPr/>
        </p:nvSpPr>
        <p:spPr bwMode="auto">
          <a:xfrm>
            <a:off x="406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</a:t>
            </a:r>
          </a:p>
        </p:txBody>
      </p:sp>
      <p:sp>
        <p:nvSpPr>
          <p:cNvPr id="908361" name="Text Box 73"/>
          <p:cNvSpPr txBox="1">
            <a:spLocks noChangeArrowheads="1"/>
          </p:cNvSpPr>
          <p:nvPr/>
        </p:nvSpPr>
        <p:spPr bwMode="auto">
          <a:xfrm>
            <a:off x="1041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2</a:t>
            </a:r>
          </a:p>
        </p:txBody>
      </p:sp>
      <p:sp>
        <p:nvSpPr>
          <p:cNvPr id="908362" name="Line 74"/>
          <p:cNvSpPr>
            <a:spLocks noChangeShapeType="1"/>
          </p:cNvSpPr>
          <p:nvPr/>
        </p:nvSpPr>
        <p:spPr bwMode="auto">
          <a:xfrm flipH="1">
            <a:off x="635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63" name="Line 75"/>
          <p:cNvSpPr>
            <a:spLocks noChangeShapeType="1"/>
          </p:cNvSpPr>
          <p:nvPr/>
        </p:nvSpPr>
        <p:spPr bwMode="auto">
          <a:xfrm>
            <a:off x="1016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64" name="Text Box 76"/>
          <p:cNvSpPr txBox="1">
            <a:spLocks noChangeArrowheads="1"/>
          </p:cNvSpPr>
          <p:nvPr/>
        </p:nvSpPr>
        <p:spPr bwMode="auto">
          <a:xfrm>
            <a:off x="1549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3</a:t>
            </a:r>
          </a:p>
        </p:txBody>
      </p:sp>
      <p:sp>
        <p:nvSpPr>
          <p:cNvPr id="908365" name="Text Box 77"/>
          <p:cNvSpPr txBox="1">
            <a:spLocks noChangeArrowheads="1"/>
          </p:cNvSpPr>
          <p:nvPr/>
        </p:nvSpPr>
        <p:spPr bwMode="auto">
          <a:xfrm>
            <a:off x="2184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4</a:t>
            </a:r>
          </a:p>
        </p:txBody>
      </p:sp>
      <p:sp>
        <p:nvSpPr>
          <p:cNvPr id="908366" name="Line 78"/>
          <p:cNvSpPr>
            <a:spLocks noChangeShapeType="1"/>
          </p:cNvSpPr>
          <p:nvPr/>
        </p:nvSpPr>
        <p:spPr bwMode="auto">
          <a:xfrm flipH="1">
            <a:off x="1778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67" name="Line 79"/>
          <p:cNvSpPr>
            <a:spLocks noChangeShapeType="1"/>
          </p:cNvSpPr>
          <p:nvPr/>
        </p:nvSpPr>
        <p:spPr bwMode="auto">
          <a:xfrm>
            <a:off x="2159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68" name="Text Box 80"/>
          <p:cNvSpPr txBox="1">
            <a:spLocks noChangeArrowheads="1"/>
          </p:cNvSpPr>
          <p:nvPr/>
        </p:nvSpPr>
        <p:spPr bwMode="auto">
          <a:xfrm>
            <a:off x="3149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5</a:t>
            </a:r>
          </a:p>
        </p:txBody>
      </p:sp>
      <p:sp>
        <p:nvSpPr>
          <p:cNvPr id="908369" name="Text Box 81"/>
          <p:cNvSpPr txBox="1">
            <a:spLocks noChangeArrowheads="1"/>
          </p:cNvSpPr>
          <p:nvPr/>
        </p:nvSpPr>
        <p:spPr bwMode="auto">
          <a:xfrm>
            <a:off x="3784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6</a:t>
            </a:r>
          </a:p>
        </p:txBody>
      </p:sp>
      <p:sp>
        <p:nvSpPr>
          <p:cNvPr id="908370" name="Line 82"/>
          <p:cNvSpPr>
            <a:spLocks noChangeShapeType="1"/>
          </p:cNvSpPr>
          <p:nvPr/>
        </p:nvSpPr>
        <p:spPr bwMode="auto">
          <a:xfrm flipH="1">
            <a:off x="3378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71" name="Line 83"/>
          <p:cNvSpPr>
            <a:spLocks noChangeShapeType="1"/>
          </p:cNvSpPr>
          <p:nvPr/>
        </p:nvSpPr>
        <p:spPr bwMode="auto">
          <a:xfrm>
            <a:off x="3759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72" name="Text Box 84"/>
          <p:cNvSpPr txBox="1">
            <a:spLocks noChangeArrowheads="1"/>
          </p:cNvSpPr>
          <p:nvPr/>
        </p:nvSpPr>
        <p:spPr bwMode="auto">
          <a:xfrm>
            <a:off x="4292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7</a:t>
            </a:r>
          </a:p>
        </p:txBody>
      </p:sp>
      <p:sp>
        <p:nvSpPr>
          <p:cNvPr id="908373" name="Text Box 85"/>
          <p:cNvSpPr txBox="1">
            <a:spLocks noChangeArrowheads="1"/>
          </p:cNvSpPr>
          <p:nvPr/>
        </p:nvSpPr>
        <p:spPr bwMode="auto">
          <a:xfrm>
            <a:off x="4927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8</a:t>
            </a:r>
          </a:p>
        </p:txBody>
      </p:sp>
      <p:sp>
        <p:nvSpPr>
          <p:cNvPr id="908374" name="Line 86"/>
          <p:cNvSpPr>
            <a:spLocks noChangeShapeType="1"/>
          </p:cNvSpPr>
          <p:nvPr/>
        </p:nvSpPr>
        <p:spPr bwMode="auto">
          <a:xfrm flipH="1">
            <a:off x="4521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75" name="Line 87"/>
          <p:cNvSpPr>
            <a:spLocks noChangeShapeType="1"/>
          </p:cNvSpPr>
          <p:nvPr/>
        </p:nvSpPr>
        <p:spPr bwMode="auto">
          <a:xfrm>
            <a:off x="4902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76" name="Text Box 88"/>
          <p:cNvSpPr txBox="1">
            <a:spLocks noChangeArrowheads="1"/>
          </p:cNvSpPr>
          <p:nvPr/>
        </p:nvSpPr>
        <p:spPr bwMode="auto">
          <a:xfrm>
            <a:off x="6350000" y="54546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9</a:t>
            </a:r>
          </a:p>
        </p:txBody>
      </p:sp>
      <p:sp>
        <p:nvSpPr>
          <p:cNvPr id="908377" name="Text Box 89"/>
          <p:cNvSpPr txBox="1">
            <a:spLocks noChangeArrowheads="1"/>
          </p:cNvSpPr>
          <p:nvPr/>
        </p:nvSpPr>
        <p:spPr bwMode="auto">
          <a:xfrm>
            <a:off x="6807200" y="5454650"/>
            <a:ext cx="73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10</a:t>
            </a:r>
          </a:p>
        </p:txBody>
      </p:sp>
      <p:sp>
        <p:nvSpPr>
          <p:cNvPr id="908378" name="Line 90"/>
          <p:cNvSpPr>
            <a:spLocks noChangeShapeType="1"/>
          </p:cNvSpPr>
          <p:nvPr/>
        </p:nvSpPr>
        <p:spPr bwMode="auto">
          <a:xfrm flipH="1">
            <a:off x="6578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79" name="Line 91"/>
          <p:cNvSpPr>
            <a:spLocks noChangeShapeType="1"/>
          </p:cNvSpPr>
          <p:nvPr/>
        </p:nvSpPr>
        <p:spPr bwMode="auto">
          <a:xfrm>
            <a:off x="6959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80" name="Text Box 92"/>
          <p:cNvSpPr txBox="1">
            <a:spLocks noChangeArrowheads="1"/>
          </p:cNvSpPr>
          <p:nvPr/>
        </p:nvSpPr>
        <p:spPr bwMode="auto">
          <a:xfrm>
            <a:off x="7416800" y="5454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11</a:t>
            </a:r>
          </a:p>
        </p:txBody>
      </p:sp>
      <p:sp>
        <p:nvSpPr>
          <p:cNvPr id="908381" name="Text Box 93"/>
          <p:cNvSpPr txBox="1">
            <a:spLocks noChangeArrowheads="1"/>
          </p:cNvSpPr>
          <p:nvPr/>
        </p:nvSpPr>
        <p:spPr bwMode="auto">
          <a:xfrm>
            <a:off x="7950200" y="5454650"/>
            <a:ext cx="66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12</a:t>
            </a:r>
          </a:p>
        </p:txBody>
      </p:sp>
      <p:sp>
        <p:nvSpPr>
          <p:cNvPr id="908382" name="Line 94"/>
          <p:cNvSpPr>
            <a:spLocks noChangeShapeType="1"/>
          </p:cNvSpPr>
          <p:nvPr/>
        </p:nvSpPr>
        <p:spPr bwMode="auto">
          <a:xfrm flipH="1">
            <a:off x="7645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83" name="Line 95"/>
          <p:cNvSpPr>
            <a:spLocks noChangeShapeType="1"/>
          </p:cNvSpPr>
          <p:nvPr/>
        </p:nvSpPr>
        <p:spPr bwMode="auto">
          <a:xfrm>
            <a:off x="8026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84" name="Text Box 96"/>
          <p:cNvSpPr txBox="1">
            <a:spLocks noChangeArrowheads="1"/>
          </p:cNvSpPr>
          <p:nvPr/>
        </p:nvSpPr>
        <p:spPr bwMode="auto">
          <a:xfrm>
            <a:off x="5918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08385" name="Text Box 97"/>
          <p:cNvSpPr txBox="1">
            <a:spLocks noChangeArrowheads="1"/>
          </p:cNvSpPr>
          <p:nvPr/>
        </p:nvSpPr>
        <p:spPr bwMode="auto">
          <a:xfrm>
            <a:off x="62738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08386" name="Line 98"/>
          <p:cNvSpPr>
            <a:spLocks noChangeShapeType="1"/>
          </p:cNvSpPr>
          <p:nvPr/>
        </p:nvSpPr>
        <p:spPr bwMode="auto">
          <a:xfrm flipH="1">
            <a:off x="61214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87" name="Line 99"/>
          <p:cNvSpPr>
            <a:spLocks noChangeShapeType="1"/>
          </p:cNvSpPr>
          <p:nvPr/>
        </p:nvSpPr>
        <p:spPr bwMode="auto">
          <a:xfrm>
            <a:off x="64262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88" name="Text Box 100"/>
          <p:cNvSpPr txBox="1">
            <a:spLocks noChangeArrowheads="1"/>
          </p:cNvSpPr>
          <p:nvPr/>
        </p:nvSpPr>
        <p:spPr bwMode="auto">
          <a:xfrm>
            <a:off x="49784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08389" name="Text Box 101"/>
          <p:cNvSpPr txBox="1">
            <a:spLocks noChangeArrowheads="1"/>
          </p:cNvSpPr>
          <p:nvPr/>
        </p:nvSpPr>
        <p:spPr bwMode="auto">
          <a:xfrm>
            <a:off x="5537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08390" name="Line 102"/>
          <p:cNvSpPr>
            <a:spLocks noChangeShapeType="1"/>
          </p:cNvSpPr>
          <p:nvPr/>
        </p:nvSpPr>
        <p:spPr bwMode="auto">
          <a:xfrm flipH="1">
            <a:off x="5207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91" name="Line 103"/>
          <p:cNvSpPr>
            <a:spLocks noChangeShapeType="1"/>
          </p:cNvSpPr>
          <p:nvPr/>
        </p:nvSpPr>
        <p:spPr bwMode="auto">
          <a:xfrm>
            <a:off x="5588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92" name="Text Box 104"/>
          <p:cNvSpPr txBox="1">
            <a:spLocks noChangeArrowheads="1"/>
          </p:cNvSpPr>
          <p:nvPr/>
        </p:nvSpPr>
        <p:spPr bwMode="auto">
          <a:xfrm>
            <a:off x="2235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08393" name="Text Box 105"/>
          <p:cNvSpPr txBox="1">
            <a:spLocks noChangeArrowheads="1"/>
          </p:cNvSpPr>
          <p:nvPr/>
        </p:nvSpPr>
        <p:spPr bwMode="auto">
          <a:xfrm>
            <a:off x="2870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08394" name="Line 106"/>
          <p:cNvSpPr>
            <a:spLocks noChangeShapeType="1"/>
          </p:cNvSpPr>
          <p:nvPr/>
        </p:nvSpPr>
        <p:spPr bwMode="auto">
          <a:xfrm flipH="1">
            <a:off x="2463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95" name="Line 107"/>
          <p:cNvSpPr>
            <a:spLocks noChangeShapeType="1"/>
          </p:cNvSpPr>
          <p:nvPr/>
        </p:nvSpPr>
        <p:spPr bwMode="auto">
          <a:xfrm>
            <a:off x="2844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07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Tree becomes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unbalanced</a:t>
            </a:r>
            <a:r>
              <a:rPr lang="en-US" dirty="0">
                <a:cs typeface="Times New Roman" pitchFamily="18" charset="0"/>
              </a:rPr>
              <a:t> only if the newly inserted node </a:t>
            </a:r>
            <a:br>
              <a:rPr lang="en-US" dirty="0">
                <a:cs typeface="Times New Roman" pitchFamily="18" charset="0"/>
              </a:rPr>
            </a:br>
            <a:endParaRPr lang="en-US" dirty="0">
              <a:cs typeface="Times New Roman" pitchFamily="18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is a left descendant of a node that previously had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balance of 1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(U</a:t>
            </a:r>
            <a:r>
              <a:rPr lang="en-US" baseline="-25000" dirty="0">
                <a:latin typeface="Helvetica" pitchFamily="34" charset="0"/>
                <a:cs typeface="Times New Roman" pitchFamily="18" charset="0"/>
              </a:rPr>
              <a:t>1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to U</a:t>
            </a:r>
            <a:r>
              <a:rPr lang="en-US" baseline="-25000" dirty="0">
                <a:latin typeface="Helvetica" pitchFamily="34" charset="0"/>
                <a:cs typeface="Times New Roman" pitchFamily="18" charset="0"/>
              </a:rPr>
              <a:t>8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),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or is a descendant of a node that previously had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balance of –1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(U</a:t>
            </a:r>
            <a:r>
              <a:rPr lang="en-US" baseline="-25000" dirty="0">
                <a:latin typeface="Helvetica" pitchFamily="34" charset="0"/>
                <a:cs typeface="Times New Roman" pitchFamily="18" charset="0"/>
              </a:rPr>
              <a:t>9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to U</a:t>
            </a:r>
            <a:r>
              <a:rPr lang="en-US" baseline="-25000" dirty="0">
                <a:latin typeface="Helvetica" pitchFamily="34" charset="0"/>
                <a:cs typeface="Times New Roman" pitchFamily="18" charset="0"/>
              </a:rPr>
              <a:t>12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8977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447" name="Rectangle 111"/>
          <p:cNvSpPr>
            <a:spLocks noChangeArrowheads="1"/>
          </p:cNvSpPr>
          <p:nvPr/>
        </p:nvSpPr>
        <p:spPr bwMode="auto">
          <a:xfrm>
            <a:off x="6248400" y="5410200"/>
            <a:ext cx="24384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448" name="Freeform 112"/>
          <p:cNvSpPr>
            <a:spLocks/>
          </p:cNvSpPr>
          <p:nvPr/>
        </p:nvSpPr>
        <p:spPr bwMode="auto">
          <a:xfrm flipH="1">
            <a:off x="7086600" y="3733800"/>
            <a:ext cx="1371600" cy="1676400"/>
          </a:xfrm>
          <a:custGeom>
            <a:avLst/>
            <a:gdLst>
              <a:gd name="T0" fmla="*/ 960 w 960"/>
              <a:gd name="T1" fmla="*/ 0 h 1152"/>
              <a:gd name="T2" fmla="*/ 288 w 960"/>
              <a:gd name="T3" fmla="*/ 240 h 1152"/>
              <a:gd name="T4" fmla="*/ 48 w 960"/>
              <a:gd name="T5" fmla="*/ 624 h 1152"/>
              <a:gd name="T6" fmla="*/ 0 w 960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1152">
                <a:moveTo>
                  <a:pt x="960" y="0"/>
                </a:moveTo>
                <a:cubicBezTo>
                  <a:pt x="700" y="68"/>
                  <a:pt x="440" y="136"/>
                  <a:pt x="288" y="240"/>
                </a:cubicBezTo>
                <a:cubicBezTo>
                  <a:pt x="136" y="344"/>
                  <a:pt x="96" y="472"/>
                  <a:pt x="48" y="624"/>
                </a:cubicBezTo>
                <a:cubicBezTo>
                  <a:pt x="0" y="776"/>
                  <a:pt x="0" y="964"/>
                  <a:pt x="0" y="1152"/>
                </a:cubicBezTo>
              </a:path>
            </a:pathLst>
          </a:custGeom>
          <a:noFill/>
          <a:ln w="19050" cap="flat" cmpd="sng">
            <a:solidFill>
              <a:srgbClr val="CCCC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45" name="Rectangle 109"/>
          <p:cNvSpPr>
            <a:spLocks noChangeArrowheads="1"/>
          </p:cNvSpPr>
          <p:nvPr/>
        </p:nvSpPr>
        <p:spPr bwMode="auto">
          <a:xfrm>
            <a:off x="2971800" y="5334000"/>
            <a:ext cx="2438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446" name="Freeform 110"/>
          <p:cNvSpPr>
            <a:spLocks/>
          </p:cNvSpPr>
          <p:nvPr/>
        </p:nvSpPr>
        <p:spPr bwMode="auto">
          <a:xfrm>
            <a:off x="3276600" y="3733800"/>
            <a:ext cx="1371600" cy="1600200"/>
          </a:xfrm>
          <a:custGeom>
            <a:avLst/>
            <a:gdLst>
              <a:gd name="T0" fmla="*/ 960 w 960"/>
              <a:gd name="T1" fmla="*/ 0 h 1152"/>
              <a:gd name="T2" fmla="*/ 288 w 960"/>
              <a:gd name="T3" fmla="*/ 240 h 1152"/>
              <a:gd name="T4" fmla="*/ 48 w 960"/>
              <a:gd name="T5" fmla="*/ 624 h 1152"/>
              <a:gd name="T6" fmla="*/ 0 w 960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1152">
                <a:moveTo>
                  <a:pt x="960" y="0"/>
                </a:moveTo>
                <a:cubicBezTo>
                  <a:pt x="700" y="68"/>
                  <a:pt x="440" y="136"/>
                  <a:pt x="288" y="240"/>
                </a:cubicBezTo>
                <a:cubicBezTo>
                  <a:pt x="136" y="344"/>
                  <a:pt x="96" y="472"/>
                  <a:pt x="48" y="624"/>
                </a:cubicBezTo>
                <a:cubicBezTo>
                  <a:pt x="0" y="776"/>
                  <a:pt x="0" y="964"/>
                  <a:pt x="0" y="1152"/>
                </a:cubicBezTo>
              </a:path>
            </a:pathLst>
          </a:custGeom>
          <a:noFill/>
          <a:ln w="19050" cap="flat" cmpd="sng">
            <a:solidFill>
              <a:srgbClr val="CCCC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43" name="Rectangle 107"/>
          <p:cNvSpPr>
            <a:spLocks noChangeArrowheads="1"/>
          </p:cNvSpPr>
          <p:nvPr/>
        </p:nvSpPr>
        <p:spPr bwMode="auto">
          <a:xfrm>
            <a:off x="228600" y="4724400"/>
            <a:ext cx="2438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6425" cy="5334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Insertions and effect on balance</a:t>
            </a:r>
          </a:p>
        </p:txBody>
      </p:sp>
      <p:grpSp>
        <p:nvGrpSpPr>
          <p:cNvPr id="910340" name="Group 4"/>
          <p:cNvGrpSpPr>
            <a:grpSpLocks/>
          </p:cNvGrpSpPr>
          <p:nvPr/>
        </p:nvGrpSpPr>
        <p:grpSpPr bwMode="auto">
          <a:xfrm>
            <a:off x="3678238" y="2101850"/>
            <a:ext cx="525462" cy="444500"/>
            <a:chOff x="2304" y="1296"/>
            <a:chExt cx="432" cy="352"/>
          </a:xfrm>
        </p:grpSpPr>
        <p:sp>
          <p:nvSpPr>
            <p:cNvPr id="91034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4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grpSp>
        <p:nvGrpSpPr>
          <p:cNvPr id="910343" name="Group 7"/>
          <p:cNvGrpSpPr>
            <a:grpSpLocks/>
          </p:cNvGrpSpPr>
          <p:nvPr/>
        </p:nvGrpSpPr>
        <p:grpSpPr bwMode="auto">
          <a:xfrm>
            <a:off x="5492750" y="2808288"/>
            <a:ext cx="525463" cy="444500"/>
            <a:chOff x="2304" y="1296"/>
            <a:chExt cx="432" cy="351"/>
          </a:xfrm>
        </p:grpSpPr>
        <p:sp>
          <p:nvSpPr>
            <p:cNvPr id="91034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45" name="Text Box 9"/>
            <p:cNvSpPr txBox="1">
              <a:spLocks noChangeArrowheads="1"/>
            </p:cNvSpPr>
            <p:nvPr/>
          </p:nvSpPr>
          <p:spPr bwMode="auto">
            <a:xfrm>
              <a:off x="2304" y="1333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46" name="Line 10"/>
          <p:cNvSpPr>
            <a:spLocks noChangeShapeType="1"/>
          </p:cNvSpPr>
          <p:nvPr/>
        </p:nvSpPr>
        <p:spPr bwMode="auto">
          <a:xfrm>
            <a:off x="4144963" y="2405063"/>
            <a:ext cx="1443037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47" name="Group 11"/>
          <p:cNvGrpSpPr>
            <a:grpSpLocks/>
          </p:cNvGrpSpPr>
          <p:nvPr/>
        </p:nvGrpSpPr>
        <p:grpSpPr bwMode="auto">
          <a:xfrm>
            <a:off x="1863725" y="2768600"/>
            <a:ext cx="525463" cy="444500"/>
            <a:chOff x="2305" y="1296"/>
            <a:chExt cx="431" cy="351"/>
          </a:xfrm>
        </p:grpSpPr>
        <p:sp>
          <p:nvSpPr>
            <p:cNvPr id="91034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49" name="Text Box 13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10350" name="Line 14"/>
          <p:cNvSpPr>
            <a:spLocks noChangeShapeType="1"/>
          </p:cNvSpPr>
          <p:nvPr/>
        </p:nvSpPr>
        <p:spPr bwMode="auto">
          <a:xfrm flipH="1">
            <a:off x="2311400" y="2405063"/>
            <a:ext cx="142398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51" name="Group 15"/>
          <p:cNvGrpSpPr>
            <a:grpSpLocks/>
          </p:cNvGrpSpPr>
          <p:nvPr/>
        </p:nvGrpSpPr>
        <p:grpSpPr bwMode="auto">
          <a:xfrm>
            <a:off x="2447925" y="3557588"/>
            <a:ext cx="525463" cy="444500"/>
            <a:chOff x="2304" y="1296"/>
            <a:chExt cx="431" cy="352"/>
          </a:xfrm>
        </p:grpSpPr>
        <p:sp>
          <p:nvSpPr>
            <p:cNvPr id="91035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5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54" name="Line 18"/>
          <p:cNvSpPr>
            <a:spLocks noChangeShapeType="1"/>
          </p:cNvSpPr>
          <p:nvPr/>
        </p:nvSpPr>
        <p:spPr bwMode="auto">
          <a:xfrm flipH="1">
            <a:off x="1570038" y="313372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55" name="Group 19"/>
          <p:cNvGrpSpPr>
            <a:grpSpLocks/>
          </p:cNvGrpSpPr>
          <p:nvPr/>
        </p:nvGrpSpPr>
        <p:grpSpPr bwMode="auto">
          <a:xfrm>
            <a:off x="635000" y="4043363"/>
            <a:ext cx="527050" cy="444500"/>
            <a:chOff x="2304" y="1296"/>
            <a:chExt cx="433" cy="352"/>
          </a:xfrm>
        </p:grpSpPr>
        <p:sp>
          <p:nvSpPr>
            <p:cNvPr id="91035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5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10358" name="Group 22"/>
          <p:cNvGrpSpPr>
            <a:grpSpLocks/>
          </p:cNvGrpSpPr>
          <p:nvPr/>
        </p:nvGrpSpPr>
        <p:grpSpPr bwMode="auto">
          <a:xfrm>
            <a:off x="1219200" y="3497263"/>
            <a:ext cx="527050" cy="444500"/>
            <a:chOff x="2304" y="1296"/>
            <a:chExt cx="432" cy="352"/>
          </a:xfrm>
        </p:grpSpPr>
        <p:sp>
          <p:nvSpPr>
            <p:cNvPr id="910359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60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61" name="Line 25"/>
          <p:cNvSpPr>
            <a:spLocks noChangeShapeType="1"/>
          </p:cNvSpPr>
          <p:nvPr/>
        </p:nvSpPr>
        <p:spPr bwMode="auto">
          <a:xfrm flipH="1">
            <a:off x="10445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62" name="Line 26"/>
          <p:cNvSpPr>
            <a:spLocks noChangeShapeType="1"/>
          </p:cNvSpPr>
          <p:nvPr/>
        </p:nvSpPr>
        <p:spPr bwMode="auto">
          <a:xfrm>
            <a:off x="2271713" y="313372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63" name="Group 27"/>
          <p:cNvGrpSpPr>
            <a:grpSpLocks/>
          </p:cNvGrpSpPr>
          <p:nvPr/>
        </p:nvGrpSpPr>
        <p:grpSpPr bwMode="auto">
          <a:xfrm>
            <a:off x="1804988" y="4043363"/>
            <a:ext cx="525462" cy="444500"/>
            <a:chOff x="2304" y="1296"/>
            <a:chExt cx="432" cy="352"/>
          </a:xfrm>
        </p:grpSpPr>
        <p:sp>
          <p:nvSpPr>
            <p:cNvPr id="91036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6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66" name="Line 30"/>
          <p:cNvSpPr>
            <a:spLocks noChangeShapeType="1"/>
          </p:cNvSpPr>
          <p:nvPr/>
        </p:nvSpPr>
        <p:spPr bwMode="auto">
          <a:xfrm>
            <a:off x="16287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67" name="Group 31"/>
          <p:cNvGrpSpPr>
            <a:grpSpLocks/>
          </p:cNvGrpSpPr>
          <p:nvPr/>
        </p:nvGrpSpPr>
        <p:grpSpPr bwMode="auto">
          <a:xfrm>
            <a:off x="6610350" y="3533775"/>
            <a:ext cx="527050" cy="444500"/>
            <a:chOff x="2304" y="1296"/>
            <a:chExt cx="432" cy="352"/>
          </a:xfrm>
        </p:grpSpPr>
        <p:sp>
          <p:nvSpPr>
            <p:cNvPr id="91036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6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sp>
        <p:nvSpPr>
          <p:cNvPr id="910370" name="Line 34"/>
          <p:cNvSpPr>
            <a:spLocks noChangeShapeType="1"/>
          </p:cNvSpPr>
          <p:nvPr/>
        </p:nvSpPr>
        <p:spPr bwMode="auto">
          <a:xfrm flipH="1">
            <a:off x="4978400" y="3173413"/>
            <a:ext cx="630238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71" name="Group 35"/>
          <p:cNvGrpSpPr>
            <a:grpSpLocks/>
          </p:cNvGrpSpPr>
          <p:nvPr/>
        </p:nvGrpSpPr>
        <p:grpSpPr bwMode="auto">
          <a:xfrm>
            <a:off x="6045200" y="4116388"/>
            <a:ext cx="525463" cy="444500"/>
            <a:chOff x="2304" y="1296"/>
            <a:chExt cx="432" cy="352"/>
          </a:xfrm>
        </p:grpSpPr>
        <p:sp>
          <p:nvSpPr>
            <p:cNvPr id="91037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73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10374" name="Group 38"/>
          <p:cNvGrpSpPr>
            <a:grpSpLocks/>
          </p:cNvGrpSpPr>
          <p:nvPr/>
        </p:nvGrpSpPr>
        <p:grpSpPr bwMode="auto">
          <a:xfrm>
            <a:off x="4621213" y="3536950"/>
            <a:ext cx="525462" cy="444500"/>
            <a:chOff x="2305" y="1296"/>
            <a:chExt cx="431" cy="352"/>
          </a:xfrm>
        </p:grpSpPr>
        <p:sp>
          <p:nvSpPr>
            <p:cNvPr id="910375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76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10377" name="Line 41"/>
          <p:cNvSpPr>
            <a:spLocks noChangeShapeType="1"/>
          </p:cNvSpPr>
          <p:nvPr/>
        </p:nvSpPr>
        <p:spPr bwMode="auto">
          <a:xfrm flipH="1">
            <a:off x="64357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78" name="Line 42"/>
          <p:cNvSpPr>
            <a:spLocks noChangeShapeType="1"/>
          </p:cNvSpPr>
          <p:nvPr/>
        </p:nvSpPr>
        <p:spPr bwMode="auto">
          <a:xfrm>
            <a:off x="5902325" y="3173413"/>
            <a:ext cx="8286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79" name="Group 43"/>
          <p:cNvGrpSpPr>
            <a:grpSpLocks/>
          </p:cNvGrpSpPr>
          <p:nvPr/>
        </p:nvGrpSpPr>
        <p:grpSpPr bwMode="auto">
          <a:xfrm>
            <a:off x="7118350" y="4116388"/>
            <a:ext cx="527050" cy="444500"/>
            <a:chOff x="2303" y="1296"/>
            <a:chExt cx="433" cy="352"/>
          </a:xfrm>
        </p:grpSpPr>
        <p:sp>
          <p:nvSpPr>
            <p:cNvPr id="910380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81" name="Text Box 45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82" name="Line 46"/>
          <p:cNvSpPr>
            <a:spLocks noChangeShapeType="1"/>
          </p:cNvSpPr>
          <p:nvPr/>
        </p:nvSpPr>
        <p:spPr bwMode="auto">
          <a:xfrm>
            <a:off x="70199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83" name="Group 47"/>
          <p:cNvGrpSpPr>
            <a:grpSpLocks/>
          </p:cNvGrpSpPr>
          <p:nvPr/>
        </p:nvGrpSpPr>
        <p:grpSpPr bwMode="auto">
          <a:xfrm>
            <a:off x="3987800" y="4133850"/>
            <a:ext cx="527050" cy="444500"/>
            <a:chOff x="2304" y="1296"/>
            <a:chExt cx="432" cy="352"/>
          </a:xfrm>
        </p:grpSpPr>
        <p:sp>
          <p:nvSpPr>
            <p:cNvPr id="910384" name="Oval 4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85" name="Text Box 4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86" name="Line 50"/>
          <p:cNvSpPr>
            <a:spLocks noChangeShapeType="1"/>
          </p:cNvSpPr>
          <p:nvPr/>
        </p:nvSpPr>
        <p:spPr bwMode="auto">
          <a:xfrm flipH="1">
            <a:off x="4397375" y="3886200"/>
            <a:ext cx="327025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87" name="Group 51"/>
          <p:cNvGrpSpPr>
            <a:grpSpLocks/>
          </p:cNvGrpSpPr>
          <p:nvPr/>
        </p:nvGrpSpPr>
        <p:grpSpPr bwMode="auto">
          <a:xfrm>
            <a:off x="5157788" y="4133850"/>
            <a:ext cx="527050" cy="444500"/>
            <a:chOff x="2304" y="1296"/>
            <a:chExt cx="432" cy="352"/>
          </a:xfrm>
        </p:grpSpPr>
        <p:sp>
          <p:nvSpPr>
            <p:cNvPr id="910388" name="Oval 5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89" name="Text Box 5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90" name="Line 54"/>
          <p:cNvSpPr>
            <a:spLocks noChangeShapeType="1"/>
          </p:cNvSpPr>
          <p:nvPr/>
        </p:nvSpPr>
        <p:spPr bwMode="auto">
          <a:xfrm>
            <a:off x="4983163" y="39512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91" name="Group 55"/>
          <p:cNvGrpSpPr>
            <a:grpSpLocks/>
          </p:cNvGrpSpPr>
          <p:nvPr/>
        </p:nvGrpSpPr>
        <p:grpSpPr bwMode="auto">
          <a:xfrm>
            <a:off x="6578600" y="4725988"/>
            <a:ext cx="525463" cy="444500"/>
            <a:chOff x="2304" y="1296"/>
            <a:chExt cx="432" cy="352"/>
          </a:xfrm>
        </p:grpSpPr>
        <p:sp>
          <p:nvSpPr>
            <p:cNvPr id="910392" name="Oval 5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93" name="Text Box 5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94" name="Line 58"/>
          <p:cNvSpPr>
            <a:spLocks noChangeShapeType="1"/>
          </p:cNvSpPr>
          <p:nvPr/>
        </p:nvSpPr>
        <p:spPr bwMode="auto">
          <a:xfrm flipH="1">
            <a:off x="69691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95" name="Group 59"/>
          <p:cNvGrpSpPr>
            <a:grpSpLocks/>
          </p:cNvGrpSpPr>
          <p:nvPr/>
        </p:nvGrpSpPr>
        <p:grpSpPr bwMode="auto">
          <a:xfrm>
            <a:off x="7651750" y="4725988"/>
            <a:ext cx="527050" cy="444500"/>
            <a:chOff x="2303" y="1296"/>
            <a:chExt cx="433" cy="352"/>
          </a:xfrm>
        </p:grpSpPr>
        <p:sp>
          <p:nvSpPr>
            <p:cNvPr id="910396" name="Oval 6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397" name="Text Box 61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398" name="Line 62"/>
          <p:cNvSpPr>
            <a:spLocks noChangeShapeType="1"/>
          </p:cNvSpPr>
          <p:nvPr/>
        </p:nvSpPr>
        <p:spPr bwMode="auto">
          <a:xfrm>
            <a:off x="75533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399" name="Group 63"/>
          <p:cNvGrpSpPr>
            <a:grpSpLocks/>
          </p:cNvGrpSpPr>
          <p:nvPr/>
        </p:nvGrpSpPr>
        <p:grpSpPr bwMode="auto">
          <a:xfrm>
            <a:off x="3378200" y="4703763"/>
            <a:ext cx="525463" cy="444500"/>
            <a:chOff x="2304" y="1296"/>
            <a:chExt cx="432" cy="352"/>
          </a:xfrm>
        </p:grpSpPr>
        <p:sp>
          <p:nvSpPr>
            <p:cNvPr id="910400" name="Oval 6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401" name="Text Box 6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402" name="Line 66"/>
          <p:cNvSpPr>
            <a:spLocks noChangeShapeType="1"/>
          </p:cNvSpPr>
          <p:nvPr/>
        </p:nvSpPr>
        <p:spPr bwMode="auto">
          <a:xfrm flipH="1">
            <a:off x="37687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0403" name="Group 67"/>
          <p:cNvGrpSpPr>
            <a:grpSpLocks/>
          </p:cNvGrpSpPr>
          <p:nvPr/>
        </p:nvGrpSpPr>
        <p:grpSpPr bwMode="auto">
          <a:xfrm>
            <a:off x="4527550" y="4703763"/>
            <a:ext cx="527050" cy="444500"/>
            <a:chOff x="2303" y="1296"/>
            <a:chExt cx="433" cy="352"/>
          </a:xfrm>
        </p:grpSpPr>
        <p:sp>
          <p:nvSpPr>
            <p:cNvPr id="910404" name="Oval 6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0405" name="Text Box 69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0406" name="Line 70"/>
          <p:cNvSpPr>
            <a:spLocks noChangeShapeType="1"/>
          </p:cNvSpPr>
          <p:nvPr/>
        </p:nvSpPr>
        <p:spPr bwMode="auto">
          <a:xfrm>
            <a:off x="44291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07" name="Text Box 71"/>
          <p:cNvSpPr txBox="1">
            <a:spLocks noChangeArrowheads="1"/>
          </p:cNvSpPr>
          <p:nvPr/>
        </p:nvSpPr>
        <p:spPr bwMode="auto">
          <a:xfrm>
            <a:off x="406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</a:t>
            </a:r>
          </a:p>
        </p:txBody>
      </p:sp>
      <p:sp>
        <p:nvSpPr>
          <p:cNvPr id="910408" name="Text Box 72"/>
          <p:cNvSpPr txBox="1">
            <a:spLocks noChangeArrowheads="1"/>
          </p:cNvSpPr>
          <p:nvPr/>
        </p:nvSpPr>
        <p:spPr bwMode="auto">
          <a:xfrm>
            <a:off x="1041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2</a:t>
            </a:r>
          </a:p>
        </p:txBody>
      </p:sp>
      <p:sp>
        <p:nvSpPr>
          <p:cNvPr id="910409" name="Line 73"/>
          <p:cNvSpPr>
            <a:spLocks noChangeShapeType="1"/>
          </p:cNvSpPr>
          <p:nvPr/>
        </p:nvSpPr>
        <p:spPr bwMode="auto">
          <a:xfrm flipH="1">
            <a:off x="635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0" name="Line 74"/>
          <p:cNvSpPr>
            <a:spLocks noChangeShapeType="1"/>
          </p:cNvSpPr>
          <p:nvPr/>
        </p:nvSpPr>
        <p:spPr bwMode="auto">
          <a:xfrm>
            <a:off x="1016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1" name="Text Box 75"/>
          <p:cNvSpPr txBox="1">
            <a:spLocks noChangeArrowheads="1"/>
          </p:cNvSpPr>
          <p:nvPr/>
        </p:nvSpPr>
        <p:spPr bwMode="auto">
          <a:xfrm>
            <a:off x="1549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3</a:t>
            </a:r>
          </a:p>
        </p:txBody>
      </p:sp>
      <p:sp>
        <p:nvSpPr>
          <p:cNvPr id="910412" name="Text Box 76"/>
          <p:cNvSpPr txBox="1">
            <a:spLocks noChangeArrowheads="1"/>
          </p:cNvSpPr>
          <p:nvPr/>
        </p:nvSpPr>
        <p:spPr bwMode="auto">
          <a:xfrm>
            <a:off x="2184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4</a:t>
            </a:r>
          </a:p>
        </p:txBody>
      </p:sp>
      <p:sp>
        <p:nvSpPr>
          <p:cNvPr id="910413" name="Line 77"/>
          <p:cNvSpPr>
            <a:spLocks noChangeShapeType="1"/>
          </p:cNvSpPr>
          <p:nvPr/>
        </p:nvSpPr>
        <p:spPr bwMode="auto">
          <a:xfrm flipH="1">
            <a:off x="1778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4" name="Line 78"/>
          <p:cNvSpPr>
            <a:spLocks noChangeShapeType="1"/>
          </p:cNvSpPr>
          <p:nvPr/>
        </p:nvSpPr>
        <p:spPr bwMode="auto">
          <a:xfrm>
            <a:off x="2159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5" name="Text Box 79"/>
          <p:cNvSpPr txBox="1">
            <a:spLocks noChangeArrowheads="1"/>
          </p:cNvSpPr>
          <p:nvPr/>
        </p:nvSpPr>
        <p:spPr bwMode="auto">
          <a:xfrm>
            <a:off x="3149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5</a:t>
            </a:r>
          </a:p>
        </p:txBody>
      </p:sp>
      <p:sp>
        <p:nvSpPr>
          <p:cNvPr id="910416" name="Text Box 80"/>
          <p:cNvSpPr txBox="1">
            <a:spLocks noChangeArrowheads="1"/>
          </p:cNvSpPr>
          <p:nvPr/>
        </p:nvSpPr>
        <p:spPr bwMode="auto">
          <a:xfrm>
            <a:off x="3784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6</a:t>
            </a:r>
          </a:p>
        </p:txBody>
      </p:sp>
      <p:sp>
        <p:nvSpPr>
          <p:cNvPr id="910417" name="Line 81"/>
          <p:cNvSpPr>
            <a:spLocks noChangeShapeType="1"/>
          </p:cNvSpPr>
          <p:nvPr/>
        </p:nvSpPr>
        <p:spPr bwMode="auto">
          <a:xfrm flipH="1">
            <a:off x="3378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8" name="Line 82"/>
          <p:cNvSpPr>
            <a:spLocks noChangeShapeType="1"/>
          </p:cNvSpPr>
          <p:nvPr/>
        </p:nvSpPr>
        <p:spPr bwMode="auto">
          <a:xfrm>
            <a:off x="3759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19" name="Text Box 83"/>
          <p:cNvSpPr txBox="1">
            <a:spLocks noChangeArrowheads="1"/>
          </p:cNvSpPr>
          <p:nvPr/>
        </p:nvSpPr>
        <p:spPr bwMode="auto">
          <a:xfrm>
            <a:off x="4292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7</a:t>
            </a:r>
          </a:p>
        </p:txBody>
      </p:sp>
      <p:sp>
        <p:nvSpPr>
          <p:cNvPr id="910420" name="Text Box 84"/>
          <p:cNvSpPr txBox="1">
            <a:spLocks noChangeArrowheads="1"/>
          </p:cNvSpPr>
          <p:nvPr/>
        </p:nvSpPr>
        <p:spPr bwMode="auto">
          <a:xfrm>
            <a:off x="4927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8</a:t>
            </a:r>
          </a:p>
        </p:txBody>
      </p:sp>
      <p:sp>
        <p:nvSpPr>
          <p:cNvPr id="910421" name="Line 85"/>
          <p:cNvSpPr>
            <a:spLocks noChangeShapeType="1"/>
          </p:cNvSpPr>
          <p:nvPr/>
        </p:nvSpPr>
        <p:spPr bwMode="auto">
          <a:xfrm flipH="1">
            <a:off x="4521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22" name="Line 86"/>
          <p:cNvSpPr>
            <a:spLocks noChangeShapeType="1"/>
          </p:cNvSpPr>
          <p:nvPr/>
        </p:nvSpPr>
        <p:spPr bwMode="auto">
          <a:xfrm>
            <a:off x="4902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23" name="Text Box 87"/>
          <p:cNvSpPr txBox="1">
            <a:spLocks noChangeArrowheads="1"/>
          </p:cNvSpPr>
          <p:nvPr/>
        </p:nvSpPr>
        <p:spPr bwMode="auto">
          <a:xfrm>
            <a:off x="6350000" y="54546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9</a:t>
            </a:r>
          </a:p>
        </p:txBody>
      </p:sp>
      <p:sp>
        <p:nvSpPr>
          <p:cNvPr id="910424" name="Text Box 88"/>
          <p:cNvSpPr txBox="1">
            <a:spLocks noChangeArrowheads="1"/>
          </p:cNvSpPr>
          <p:nvPr/>
        </p:nvSpPr>
        <p:spPr bwMode="auto">
          <a:xfrm>
            <a:off x="6807200" y="5454650"/>
            <a:ext cx="73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10</a:t>
            </a:r>
          </a:p>
        </p:txBody>
      </p:sp>
      <p:sp>
        <p:nvSpPr>
          <p:cNvPr id="910425" name="Line 89"/>
          <p:cNvSpPr>
            <a:spLocks noChangeShapeType="1"/>
          </p:cNvSpPr>
          <p:nvPr/>
        </p:nvSpPr>
        <p:spPr bwMode="auto">
          <a:xfrm flipH="1">
            <a:off x="6578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26" name="Line 90"/>
          <p:cNvSpPr>
            <a:spLocks noChangeShapeType="1"/>
          </p:cNvSpPr>
          <p:nvPr/>
        </p:nvSpPr>
        <p:spPr bwMode="auto">
          <a:xfrm>
            <a:off x="6959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27" name="Text Box 91"/>
          <p:cNvSpPr txBox="1">
            <a:spLocks noChangeArrowheads="1"/>
          </p:cNvSpPr>
          <p:nvPr/>
        </p:nvSpPr>
        <p:spPr bwMode="auto">
          <a:xfrm>
            <a:off x="7416800" y="5454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11</a:t>
            </a:r>
          </a:p>
        </p:txBody>
      </p:sp>
      <p:sp>
        <p:nvSpPr>
          <p:cNvPr id="910428" name="Text Box 92"/>
          <p:cNvSpPr txBox="1">
            <a:spLocks noChangeArrowheads="1"/>
          </p:cNvSpPr>
          <p:nvPr/>
        </p:nvSpPr>
        <p:spPr bwMode="auto">
          <a:xfrm>
            <a:off x="7950200" y="5454650"/>
            <a:ext cx="66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12</a:t>
            </a:r>
          </a:p>
        </p:txBody>
      </p:sp>
      <p:sp>
        <p:nvSpPr>
          <p:cNvPr id="910429" name="Line 93"/>
          <p:cNvSpPr>
            <a:spLocks noChangeShapeType="1"/>
          </p:cNvSpPr>
          <p:nvPr/>
        </p:nvSpPr>
        <p:spPr bwMode="auto">
          <a:xfrm flipH="1">
            <a:off x="7645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0" name="Line 94"/>
          <p:cNvSpPr>
            <a:spLocks noChangeShapeType="1"/>
          </p:cNvSpPr>
          <p:nvPr/>
        </p:nvSpPr>
        <p:spPr bwMode="auto">
          <a:xfrm>
            <a:off x="8026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1" name="Text Box 95"/>
          <p:cNvSpPr txBox="1">
            <a:spLocks noChangeArrowheads="1"/>
          </p:cNvSpPr>
          <p:nvPr/>
        </p:nvSpPr>
        <p:spPr bwMode="auto">
          <a:xfrm>
            <a:off x="5918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0432" name="Text Box 96"/>
          <p:cNvSpPr txBox="1">
            <a:spLocks noChangeArrowheads="1"/>
          </p:cNvSpPr>
          <p:nvPr/>
        </p:nvSpPr>
        <p:spPr bwMode="auto">
          <a:xfrm>
            <a:off x="62738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0433" name="Line 97"/>
          <p:cNvSpPr>
            <a:spLocks noChangeShapeType="1"/>
          </p:cNvSpPr>
          <p:nvPr/>
        </p:nvSpPr>
        <p:spPr bwMode="auto">
          <a:xfrm flipH="1">
            <a:off x="61214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4" name="Line 98"/>
          <p:cNvSpPr>
            <a:spLocks noChangeShapeType="1"/>
          </p:cNvSpPr>
          <p:nvPr/>
        </p:nvSpPr>
        <p:spPr bwMode="auto">
          <a:xfrm>
            <a:off x="64262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5" name="Text Box 99"/>
          <p:cNvSpPr txBox="1">
            <a:spLocks noChangeArrowheads="1"/>
          </p:cNvSpPr>
          <p:nvPr/>
        </p:nvSpPr>
        <p:spPr bwMode="auto">
          <a:xfrm>
            <a:off x="49784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10436" name="Text Box 100"/>
          <p:cNvSpPr txBox="1">
            <a:spLocks noChangeArrowheads="1"/>
          </p:cNvSpPr>
          <p:nvPr/>
        </p:nvSpPr>
        <p:spPr bwMode="auto">
          <a:xfrm>
            <a:off x="5537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10437" name="Line 101"/>
          <p:cNvSpPr>
            <a:spLocks noChangeShapeType="1"/>
          </p:cNvSpPr>
          <p:nvPr/>
        </p:nvSpPr>
        <p:spPr bwMode="auto">
          <a:xfrm flipH="1">
            <a:off x="5207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8" name="Line 102"/>
          <p:cNvSpPr>
            <a:spLocks noChangeShapeType="1"/>
          </p:cNvSpPr>
          <p:nvPr/>
        </p:nvSpPr>
        <p:spPr bwMode="auto">
          <a:xfrm>
            <a:off x="5588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39" name="Text Box 103"/>
          <p:cNvSpPr txBox="1">
            <a:spLocks noChangeArrowheads="1"/>
          </p:cNvSpPr>
          <p:nvPr/>
        </p:nvSpPr>
        <p:spPr bwMode="auto">
          <a:xfrm>
            <a:off x="2235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0440" name="Text Box 104"/>
          <p:cNvSpPr txBox="1">
            <a:spLocks noChangeArrowheads="1"/>
          </p:cNvSpPr>
          <p:nvPr/>
        </p:nvSpPr>
        <p:spPr bwMode="auto">
          <a:xfrm>
            <a:off x="2870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0441" name="Line 105"/>
          <p:cNvSpPr>
            <a:spLocks noChangeShapeType="1"/>
          </p:cNvSpPr>
          <p:nvPr/>
        </p:nvSpPr>
        <p:spPr bwMode="auto">
          <a:xfrm flipH="1">
            <a:off x="2463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42" name="Line 106"/>
          <p:cNvSpPr>
            <a:spLocks noChangeShapeType="1"/>
          </p:cNvSpPr>
          <p:nvPr/>
        </p:nvSpPr>
        <p:spPr bwMode="auto">
          <a:xfrm>
            <a:off x="2844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444" name="Freeform 108"/>
          <p:cNvSpPr>
            <a:spLocks/>
          </p:cNvSpPr>
          <p:nvPr/>
        </p:nvSpPr>
        <p:spPr bwMode="auto">
          <a:xfrm>
            <a:off x="381000" y="2895600"/>
            <a:ext cx="1524000" cy="1828800"/>
          </a:xfrm>
          <a:custGeom>
            <a:avLst/>
            <a:gdLst>
              <a:gd name="T0" fmla="*/ 960 w 960"/>
              <a:gd name="T1" fmla="*/ 0 h 1152"/>
              <a:gd name="T2" fmla="*/ 288 w 960"/>
              <a:gd name="T3" fmla="*/ 240 h 1152"/>
              <a:gd name="T4" fmla="*/ 48 w 960"/>
              <a:gd name="T5" fmla="*/ 624 h 1152"/>
              <a:gd name="T6" fmla="*/ 0 w 960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1152">
                <a:moveTo>
                  <a:pt x="960" y="0"/>
                </a:moveTo>
                <a:cubicBezTo>
                  <a:pt x="700" y="68"/>
                  <a:pt x="440" y="136"/>
                  <a:pt x="288" y="240"/>
                </a:cubicBezTo>
                <a:cubicBezTo>
                  <a:pt x="136" y="344"/>
                  <a:pt x="96" y="472"/>
                  <a:pt x="48" y="624"/>
                </a:cubicBezTo>
                <a:cubicBezTo>
                  <a:pt x="0" y="776"/>
                  <a:pt x="0" y="964"/>
                  <a:pt x="0" y="1152"/>
                </a:cubicBezTo>
              </a:path>
            </a:pathLst>
          </a:custGeom>
          <a:noFill/>
          <a:ln w="19050" cap="flat" cmpd="sng">
            <a:solidFill>
              <a:srgbClr val="CCCC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66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498" name="Freeform 114"/>
          <p:cNvSpPr>
            <a:spLocks/>
          </p:cNvSpPr>
          <p:nvPr/>
        </p:nvSpPr>
        <p:spPr bwMode="auto">
          <a:xfrm>
            <a:off x="38100" y="2362200"/>
            <a:ext cx="3340100" cy="3048000"/>
          </a:xfrm>
          <a:custGeom>
            <a:avLst/>
            <a:gdLst>
              <a:gd name="T0" fmla="*/ 1416 w 2104"/>
              <a:gd name="T1" fmla="*/ 96 h 1920"/>
              <a:gd name="T2" fmla="*/ 744 w 2104"/>
              <a:gd name="T3" fmla="*/ 384 h 1920"/>
              <a:gd name="T4" fmla="*/ 72 w 2104"/>
              <a:gd name="T5" fmla="*/ 1392 h 1920"/>
              <a:gd name="T6" fmla="*/ 312 w 2104"/>
              <a:gd name="T7" fmla="*/ 1824 h 1920"/>
              <a:gd name="T8" fmla="*/ 1800 w 2104"/>
              <a:gd name="T9" fmla="*/ 1776 h 1920"/>
              <a:gd name="T10" fmla="*/ 2040 w 2104"/>
              <a:gd name="T11" fmla="*/ 960 h 1920"/>
              <a:gd name="T12" fmla="*/ 1416 w 2104"/>
              <a:gd name="T13" fmla="*/ 96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04" h="1920">
                <a:moveTo>
                  <a:pt x="1416" y="96"/>
                </a:moveTo>
                <a:cubicBezTo>
                  <a:pt x="1200" y="0"/>
                  <a:pt x="968" y="168"/>
                  <a:pt x="744" y="384"/>
                </a:cubicBezTo>
                <a:cubicBezTo>
                  <a:pt x="520" y="600"/>
                  <a:pt x="144" y="1152"/>
                  <a:pt x="72" y="1392"/>
                </a:cubicBezTo>
                <a:cubicBezTo>
                  <a:pt x="0" y="1632"/>
                  <a:pt x="24" y="1760"/>
                  <a:pt x="312" y="1824"/>
                </a:cubicBezTo>
                <a:cubicBezTo>
                  <a:pt x="600" y="1888"/>
                  <a:pt x="1512" y="1920"/>
                  <a:pt x="1800" y="1776"/>
                </a:cubicBezTo>
                <a:cubicBezTo>
                  <a:pt x="2088" y="1632"/>
                  <a:pt x="2104" y="1240"/>
                  <a:pt x="2040" y="960"/>
                </a:cubicBezTo>
                <a:cubicBezTo>
                  <a:pt x="1976" y="680"/>
                  <a:pt x="1632" y="192"/>
                  <a:pt x="1416" y="96"/>
                </a:cubicBezTo>
                <a:close/>
              </a:path>
            </a:pathLst>
          </a:cu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386" name="Rectangle 2"/>
          <p:cNvSpPr>
            <a:spLocks noChangeArrowheads="1"/>
          </p:cNvSpPr>
          <p:nvPr/>
        </p:nvSpPr>
        <p:spPr bwMode="auto">
          <a:xfrm>
            <a:off x="6248400" y="5410200"/>
            <a:ext cx="24384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387" name="Freeform 3"/>
          <p:cNvSpPr>
            <a:spLocks/>
          </p:cNvSpPr>
          <p:nvPr/>
        </p:nvSpPr>
        <p:spPr bwMode="auto">
          <a:xfrm flipH="1">
            <a:off x="7086600" y="3733800"/>
            <a:ext cx="1371600" cy="1676400"/>
          </a:xfrm>
          <a:custGeom>
            <a:avLst/>
            <a:gdLst>
              <a:gd name="T0" fmla="*/ 960 w 960"/>
              <a:gd name="T1" fmla="*/ 0 h 1152"/>
              <a:gd name="T2" fmla="*/ 288 w 960"/>
              <a:gd name="T3" fmla="*/ 240 h 1152"/>
              <a:gd name="T4" fmla="*/ 48 w 960"/>
              <a:gd name="T5" fmla="*/ 624 h 1152"/>
              <a:gd name="T6" fmla="*/ 0 w 960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1152">
                <a:moveTo>
                  <a:pt x="960" y="0"/>
                </a:moveTo>
                <a:cubicBezTo>
                  <a:pt x="700" y="68"/>
                  <a:pt x="440" y="136"/>
                  <a:pt x="288" y="240"/>
                </a:cubicBezTo>
                <a:cubicBezTo>
                  <a:pt x="136" y="344"/>
                  <a:pt x="96" y="472"/>
                  <a:pt x="48" y="624"/>
                </a:cubicBezTo>
                <a:cubicBezTo>
                  <a:pt x="0" y="776"/>
                  <a:pt x="0" y="964"/>
                  <a:pt x="0" y="1152"/>
                </a:cubicBezTo>
              </a:path>
            </a:pathLst>
          </a:custGeom>
          <a:noFill/>
          <a:ln w="19050" cap="flat" cmpd="sng">
            <a:solidFill>
              <a:srgbClr val="CCCC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Binary Tree</a:t>
            </a:r>
          </a:p>
        </p:txBody>
      </p:sp>
      <p:sp>
        <p:nvSpPr>
          <p:cNvPr id="912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6425" cy="53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Consider the case of node that was previously 1</a:t>
            </a:r>
          </a:p>
        </p:txBody>
      </p:sp>
      <p:grpSp>
        <p:nvGrpSpPr>
          <p:cNvPr id="912393" name="Group 9"/>
          <p:cNvGrpSpPr>
            <a:grpSpLocks/>
          </p:cNvGrpSpPr>
          <p:nvPr/>
        </p:nvGrpSpPr>
        <p:grpSpPr bwMode="auto">
          <a:xfrm>
            <a:off x="3678238" y="2101850"/>
            <a:ext cx="525462" cy="444500"/>
            <a:chOff x="2304" y="1296"/>
            <a:chExt cx="432" cy="352"/>
          </a:xfrm>
        </p:grpSpPr>
        <p:sp>
          <p:nvSpPr>
            <p:cNvPr id="912394" name="Oval 1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5" name="Text Box 1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grpSp>
        <p:nvGrpSpPr>
          <p:cNvPr id="912396" name="Group 12"/>
          <p:cNvGrpSpPr>
            <a:grpSpLocks/>
          </p:cNvGrpSpPr>
          <p:nvPr/>
        </p:nvGrpSpPr>
        <p:grpSpPr bwMode="auto">
          <a:xfrm>
            <a:off x="5492750" y="2808288"/>
            <a:ext cx="525463" cy="444500"/>
            <a:chOff x="2304" y="1296"/>
            <a:chExt cx="432" cy="351"/>
          </a:xfrm>
        </p:grpSpPr>
        <p:sp>
          <p:nvSpPr>
            <p:cNvPr id="912397" name="Oval 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8" name="Text Box 14"/>
            <p:cNvSpPr txBox="1">
              <a:spLocks noChangeArrowheads="1"/>
            </p:cNvSpPr>
            <p:nvPr/>
          </p:nvSpPr>
          <p:spPr bwMode="auto">
            <a:xfrm>
              <a:off x="2304" y="1333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399" name="Line 15"/>
          <p:cNvSpPr>
            <a:spLocks noChangeShapeType="1"/>
          </p:cNvSpPr>
          <p:nvPr/>
        </p:nvSpPr>
        <p:spPr bwMode="auto">
          <a:xfrm>
            <a:off x="4144963" y="2405063"/>
            <a:ext cx="1443037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00" name="Group 16"/>
          <p:cNvGrpSpPr>
            <a:grpSpLocks/>
          </p:cNvGrpSpPr>
          <p:nvPr/>
        </p:nvGrpSpPr>
        <p:grpSpPr bwMode="auto">
          <a:xfrm>
            <a:off x="1863725" y="2768600"/>
            <a:ext cx="525463" cy="444500"/>
            <a:chOff x="2305" y="1296"/>
            <a:chExt cx="431" cy="351"/>
          </a:xfrm>
        </p:grpSpPr>
        <p:sp>
          <p:nvSpPr>
            <p:cNvPr id="91240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02" name="Text Box 18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12403" name="Line 19"/>
          <p:cNvSpPr>
            <a:spLocks noChangeShapeType="1"/>
          </p:cNvSpPr>
          <p:nvPr/>
        </p:nvSpPr>
        <p:spPr bwMode="auto">
          <a:xfrm flipH="1">
            <a:off x="2311400" y="2405063"/>
            <a:ext cx="142398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04" name="Group 20"/>
          <p:cNvGrpSpPr>
            <a:grpSpLocks/>
          </p:cNvGrpSpPr>
          <p:nvPr/>
        </p:nvGrpSpPr>
        <p:grpSpPr bwMode="auto">
          <a:xfrm>
            <a:off x="2447925" y="3557588"/>
            <a:ext cx="525463" cy="444500"/>
            <a:chOff x="2304" y="1296"/>
            <a:chExt cx="431" cy="352"/>
          </a:xfrm>
        </p:grpSpPr>
        <p:sp>
          <p:nvSpPr>
            <p:cNvPr id="912405" name="Oval 2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06" name="Text Box 2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07" name="Line 23"/>
          <p:cNvSpPr>
            <a:spLocks noChangeShapeType="1"/>
          </p:cNvSpPr>
          <p:nvPr/>
        </p:nvSpPr>
        <p:spPr bwMode="auto">
          <a:xfrm flipH="1">
            <a:off x="1570038" y="313372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08" name="Group 24"/>
          <p:cNvGrpSpPr>
            <a:grpSpLocks/>
          </p:cNvGrpSpPr>
          <p:nvPr/>
        </p:nvGrpSpPr>
        <p:grpSpPr bwMode="auto">
          <a:xfrm>
            <a:off x="635000" y="4043363"/>
            <a:ext cx="527050" cy="444500"/>
            <a:chOff x="2304" y="1296"/>
            <a:chExt cx="433" cy="352"/>
          </a:xfrm>
        </p:grpSpPr>
        <p:sp>
          <p:nvSpPr>
            <p:cNvPr id="912409" name="Oval 2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10" name="Text Box 2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12411" name="Group 27"/>
          <p:cNvGrpSpPr>
            <a:grpSpLocks/>
          </p:cNvGrpSpPr>
          <p:nvPr/>
        </p:nvGrpSpPr>
        <p:grpSpPr bwMode="auto">
          <a:xfrm>
            <a:off x="1219200" y="3497263"/>
            <a:ext cx="527050" cy="444500"/>
            <a:chOff x="2304" y="1296"/>
            <a:chExt cx="432" cy="352"/>
          </a:xfrm>
        </p:grpSpPr>
        <p:sp>
          <p:nvSpPr>
            <p:cNvPr id="91241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1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14" name="Line 30"/>
          <p:cNvSpPr>
            <a:spLocks noChangeShapeType="1"/>
          </p:cNvSpPr>
          <p:nvPr/>
        </p:nvSpPr>
        <p:spPr bwMode="auto">
          <a:xfrm flipH="1">
            <a:off x="10445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15" name="Line 31"/>
          <p:cNvSpPr>
            <a:spLocks noChangeShapeType="1"/>
          </p:cNvSpPr>
          <p:nvPr/>
        </p:nvSpPr>
        <p:spPr bwMode="auto">
          <a:xfrm>
            <a:off x="2271713" y="3133725"/>
            <a:ext cx="40957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16" name="Group 32"/>
          <p:cNvGrpSpPr>
            <a:grpSpLocks/>
          </p:cNvGrpSpPr>
          <p:nvPr/>
        </p:nvGrpSpPr>
        <p:grpSpPr bwMode="auto">
          <a:xfrm>
            <a:off x="1804988" y="4043363"/>
            <a:ext cx="525462" cy="444500"/>
            <a:chOff x="2304" y="1296"/>
            <a:chExt cx="432" cy="352"/>
          </a:xfrm>
        </p:grpSpPr>
        <p:sp>
          <p:nvSpPr>
            <p:cNvPr id="91241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1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19" name="Line 35"/>
          <p:cNvSpPr>
            <a:spLocks noChangeShapeType="1"/>
          </p:cNvSpPr>
          <p:nvPr/>
        </p:nvSpPr>
        <p:spPr bwMode="auto">
          <a:xfrm>
            <a:off x="1628775" y="3860800"/>
            <a:ext cx="29210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20" name="Group 36"/>
          <p:cNvGrpSpPr>
            <a:grpSpLocks/>
          </p:cNvGrpSpPr>
          <p:nvPr/>
        </p:nvGrpSpPr>
        <p:grpSpPr bwMode="auto">
          <a:xfrm>
            <a:off x="6610350" y="3533775"/>
            <a:ext cx="527050" cy="444500"/>
            <a:chOff x="2304" y="1296"/>
            <a:chExt cx="432" cy="352"/>
          </a:xfrm>
        </p:grpSpPr>
        <p:sp>
          <p:nvSpPr>
            <p:cNvPr id="912421" name="Oval 3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22" name="Text Box 3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-1</a:t>
              </a:r>
            </a:p>
          </p:txBody>
        </p:sp>
      </p:grpSp>
      <p:sp>
        <p:nvSpPr>
          <p:cNvPr id="912423" name="Line 39"/>
          <p:cNvSpPr>
            <a:spLocks noChangeShapeType="1"/>
          </p:cNvSpPr>
          <p:nvPr/>
        </p:nvSpPr>
        <p:spPr bwMode="auto">
          <a:xfrm flipH="1">
            <a:off x="4978400" y="3173413"/>
            <a:ext cx="630238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24" name="Group 40"/>
          <p:cNvGrpSpPr>
            <a:grpSpLocks/>
          </p:cNvGrpSpPr>
          <p:nvPr/>
        </p:nvGrpSpPr>
        <p:grpSpPr bwMode="auto">
          <a:xfrm>
            <a:off x="6045200" y="4116388"/>
            <a:ext cx="525463" cy="444500"/>
            <a:chOff x="2304" y="1296"/>
            <a:chExt cx="432" cy="352"/>
          </a:xfrm>
        </p:grpSpPr>
        <p:sp>
          <p:nvSpPr>
            <p:cNvPr id="912425" name="Oval 4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26" name="Text Box 4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912427" name="Group 43"/>
          <p:cNvGrpSpPr>
            <a:grpSpLocks/>
          </p:cNvGrpSpPr>
          <p:nvPr/>
        </p:nvGrpSpPr>
        <p:grpSpPr bwMode="auto">
          <a:xfrm>
            <a:off x="4621213" y="3536950"/>
            <a:ext cx="525462" cy="444500"/>
            <a:chOff x="2305" y="1296"/>
            <a:chExt cx="431" cy="352"/>
          </a:xfrm>
        </p:grpSpPr>
        <p:sp>
          <p:nvSpPr>
            <p:cNvPr id="912428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29" name="Text Box 45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912430" name="Line 46"/>
          <p:cNvSpPr>
            <a:spLocks noChangeShapeType="1"/>
          </p:cNvSpPr>
          <p:nvPr/>
        </p:nvSpPr>
        <p:spPr bwMode="auto">
          <a:xfrm flipH="1">
            <a:off x="64357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31" name="Line 47"/>
          <p:cNvSpPr>
            <a:spLocks noChangeShapeType="1"/>
          </p:cNvSpPr>
          <p:nvPr/>
        </p:nvSpPr>
        <p:spPr bwMode="auto">
          <a:xfrm>
            <a:off x="5902325" y="3173413"/>
            <a:ext cx="8286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32" name="Group 48"/>
          <p:cNvGrpSpPr>
            <a:grpSpLocks/>
          </p:cNvGrpSpPr>
          <p:nvPr/>
        </p:nvGrpSpPr>
        <p:grpSpPr bwMode="auto">
          <a:xfrm>
            <a:off x="7118350" y="4116388"/>
            <a:ext cx="527050" cy="444500"/>
            <a:chOff x="2303" y="1296"/>
            <a:chExt cx="433" cy="352"/>
          </a:xfrm>
        </p:grpSpPr>
        <p:sp>
          <p:nvSpPr>
            <p:cNvPr id="912433" name="Oval 4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34" name="Text Box 50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35" name="Line 51"/>
          <p:cNvSpPr>
            <a:spLocks noChangeShapeType="1"/>
          </p:cNvSpPr>
          <p:nvPr/>
        </p:nvSpPr>
        <p:spPr bwMode="auto">
          <a:xfrm>
            <a:off x="7019925" y="38973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36" name="Group 52"/>
          <p:cNvGrpSpPr>
            <a:grpSpLocks/>
          </p:cNvGrpSpPr>
          <p:nvPr/>
        </p:nvGrpSpPr>
        <p:grpSpPr bwMode="auto">
          <a:xfrm>
            <a:off x="3987800" y="4133850"/>
            <a:ext cx="527050" cy="444500"/>
            <a:chOff x="2304" y="1296"/>
            <a:chExt cx="432" cy="352"/>
          </a:xfrm>
        </p:grpSpPr>
        <p:sp>
          <p:nvSpPr>
            <p:cNvPr id="912437" name="Oval 5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38" name="Text Box 5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39" name="Line 55"/>
          <p:cNvSpPr>
            <a:spLocks noChangeShapeType="1"/>
          </p:cNvSpPr>
          <p:nvPr/>
        </p:nvSpPr>
        <p:spPr bwMode="auto">
          <a:xfrm flipH="1">
            <a:off x="4397375" y="3886200"/>
            <a:ext cx="327025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40" name="Group 56"/>
          <p:cNvGrpSpPr>
            <a:grpSpLocks/>
          </p:cNvGrpSpPr>
          <p:nvPr/>
        </p:nvGrpSpPr>
        <p:grpSpPr bwMode="auto">
          <a:xfrm>
            <a:off x="5157788" y="4133850"/>
            <a:ext cx="527050" cy="444500"/>
            <a:chOff x="2304" y="1296"/>
            <a:chExt cx="432" cy="352"/>
          </a:xfrm>
        </p:grpSpPr>
        <p:sp>
          <p:nvSpPr>
            <p:cNvPr id="912441" name="Oval 5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42" name="Text Box 5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43" name="Line 59"/>
          <p:cNvSpPr>
            <a:spLocks noChangeShapeType="1"/>
          </p:cNvSpPr>
          <p:nvPr/>
        </p:nvSpPr>
        <p:spPr bwMode="auto">
          <a:xfrm>
            <a:off x="4983163" y="39512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44" name="Group 60"/>
          <p:cNvGrpSpPr>
            <a:grpSpLocks/>
          </p:cNvGrpSpPr>
          <p:nvPr/>
        </p:nvGrpSpPr>
        <p:grpSpPr bwMode="auto">
          <a:xfrm>
            <a:off x="6578600" y="4725988"/>
            <a:ext cx="525463" cy="444500"/>
            <a:chOff x="2304" y="1296"/>
            <a:chExt cx="432" cy="352"/>
          </a:xfrm>
        </p:grpSpPr>
        <p:sp>
          <p:nvSpPr>
            <p:cNvPr id="912445" name="Oval 6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46" name="Text Box 6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47" name="Line 63"/>
          <p:cNvSpPr>
            <a:spLocks noChangeShapeType="1"/>
          </p:cNvSpPr>
          <p:nvPr/>
        </p:nvSpPr>
        <p:spPr bwMode="auto">
          <a:xfrm flipH="1">
            <a:off x="69691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48" name="Group 64"/>
          <p:cNvGrpSpPr>
            <a:grpSpLocks/>
          </p:cNvGrpSpPr>
          <p:nvPr/>
        </p:nvGrpSpPr>
        <p:grpSpPr bwMode="auto">
          <a:xfrm>
            <a:off x="7651750" y="4725988"/>
            <a:ext cx="527050" cy="444500"/>
            <a:chOff x="2303" y="1296"/>
            <a:chExt cx="433" cy="352"/>
          </a:xfrm>
        </p:grpSpPr>
        <p:sp>
          <p:nvSpPr>
            <p:cNvPr id="912449" name="Oval 6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50" name="Text Box 66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51" name="Line 67"/>
          <p:cNvSpPr>
            <a:spLocks noChangeShapeType="1"/>
          </p:cNvSpPr>
          <p:nvPr/>
        </p:nvSpPr>
        <p:spPr bwMode="auto">
          <a:xfrm>
            <a:off x="7553325" y="4506913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52" name="Group 68"/>
          <p:cNvGrpSpPr>
            <a:grpSpLocks/>
          </p:cNvGrpSpPr>
          <p:nvPr/>
        </p:nvGrpSpPr>
        <p:grpSpPr bwMode="auto">
          <a:xfrm>
            <a:off x="3378200" y="4703763"/>
            <a:ext cx="525463" cy="444500"/>
            <a:chOff x="2304" y="1296"/>
            <a:chExt cx="432" cy="352"/>
          </a:xfrm>
        </p:grpSpPr>
        <p:sp>
          <p:nvSpPr>
            <p:cNvPr id="912453" name="Oval 6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54" name="Text Box 7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55" name="Line 71"/>
          <p:cNvSpPr>
            <a:spLocks noChangeShapeType="1"/>
          </p:cNvSpPr>
          <p:nvPr/>
        </p:nvSpPr>
        <p:spPr bwMode="auto">
          <a:xfrm flipH="1">
            <a:off x="37687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2456" name="Group 72"/>
          <p:cNvGrpSpPr>
            <a:grpSpLocks/>
          </p:cNvGrpSpPr>
          <p:nvPr/>
        </p:nvGrpSpPr>
        <p:grpSpPr bwMode="auto">
          <a:xfrm>
            <a:off x="4527550" y="4703763"/>
            <a:ext cx="527050" cy="444500"/>
            <a:chOff x="2303" y="1296"/>
            <a:chExt cx="433" cy="352"/>
          </a:xfrm>
        </p:grpSpPr>
        <p:sp>
          <p:nvSpPr>
            <p:cNvPr id="912457" name="Oval 7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58" name="Text Box 74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912459" name="Line 75"/>
          <p:cNvSpPr>
            <a:spLocks noChangeShapeType="1"/>
          </p:cNvSpPr>
          <p:nvPr/>
        </p:nvSpPr>
        <p:spPr bwMode="auto">
          <a:xfrm>
            <a:off x="4429125" y="4484688"/>
            <a:ext cx="29210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60" name="Text Box 76"/>
          <p:cNvSpPr txBox="1">
            <a:spLocks noChangeArrowheads="1"/>
          </p:cNvSpPr>
          <p:nvPr/>
        </p:nvSpPr>
        <p:spPr bwMode="auto">
          <a:xfrm>
            <a:off x="406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</a:t>
            </a:r>
          </a:p>
        </p:txBody>
      </p:sp>
      <p:sp>
        <p:nvSpPr>
          <p:cNvPr id="912461" name="Text Box 77"/>
          <p:cNvSpPr txBox="1">
            <a:spLocks noChangeArrowheads="1"/>
          </p:cNvSpPr>
          <p:nvPr/>
        </p:nvSpPr>
        <p:spPr bwMode="auto">
          <a:xfrm>
            <a:off x="1041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2</a:t>
            </a:r>
          </a:p>
        </p:txBody>
      </p:sp>
      <p:sp>
        <p:nvSpPr>
          <p:cNvPr id="912462" name="Line 78"/>
          <p:cNvSpPr>
            <a:spLocks noChangeShapeType="1"/>
          </p:cNvSpPr>
          <p:nvPr/>
        </p:nvSpPr>
        <p:spPr bwMode="auto">
          <a:xfrm flipH="1">
            <a:off x="635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63" name="Line 79"/>
          <p:cNvSpPr>
            <a:spLocks noChangeShapeType="1"/>
          </p:cNvSpPr>
          <p:nvPr/>
        </p:nvSpPr>
        <p:spPr bwMode="auto">
          <a:xfrm>
            <a:off x="1016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64" name="Text Box 80"/>
          <p:cNvSpPr txBox="1">
            <a:spLocks noChangeArrowheads="1"/>
          </p:cNvSpPr>
          <p:nvPr/>
        </p:nvSpPr>
        <p:spPr bwMode="auto">
          <a:xfrm>
            <a:off x="1549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3</a:t>
            </a:r>
          </a:p>
        </p:txBody>
      </p:sp>
      <p:sp>
        <p:nvSpPr>
          <p:cNvPr id="912465" name="Text Box 81"/>
          <p:cNvSpPr txBox="1">
            <a:spLocks noChangeArrowheads="1"/>
          </p:cNvSpPr>
          <p:nvPr/>
        </p:nvSpPr>
        <p:spPr bwMode="auto">
          <a:xfrm>
            <a:off x="2184400" y="47688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4</a:t>
            </a:r>
          </a:p>
        </p:txBody>
      </p:sp>
      <p:sp>
        <p:nvSpPr>
          <p:cNvPr id="912466" name="Line 82"/>
          <p:cNvSpPr>
            <a:spLocks noChangeShapeType="1"/>
          </p:cNvSpPr>
          <p:nvPr/>
        </p:nvSpPr>
        <p:spPr bwMode="auto">
          <a:xfrm flipH="1">
            <a:off x="1778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67" name="Line 83"/>
          <p:cNvSpPr>
            <a:spLocks noChangeShapeType="1"/>
          </p:cNvSpPr>
          <p:nvPr/>
        </p:nvSpPr>
        <p:spPr bwMode="auto">
          <a:xfrm>
            <a:off x="2159000" y="44640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68" name="Text Box 84"/>
          <p:cNvSpPr txBox="1">
            <a:spLocks noChangeArrowheads="1"/>
          </p:cNvSpPr>
          <p:nvPr/>
        </p:nvSpPr>
        <p:spPr bwMode="auto">
          <a:xfrm>
            <a:off x="3149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5</a:t>
            </a:r>
          </a:p>
        </p:txBody>
      </p:sp>
      <p:sp>
        <p:nvSpPr>
          <p:cNvPr id="912469" name="Text Box 85"/>
          <p:cNvSpPr txBox="1">
            <a:spLocks noChangeArrowheads="1"/>
          </p:cNvSpPr>
          <p:nvPr/>
        </p:nvSpPr>
        <p:spPr bwMode="auto">
          <a:xfrm>
            <a:off x="3784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6</a:t>
            </a:r>
          </a:p>
        </p:txBody>
      </p:sp>
      <p:sp>
        <p:nvSpPr>
          <p:cNvPr id="912470" name="Line 86"/>
          <p:cNvSpPr>
            <a:spLocks noChangeShapeType="1"/>
          </p:cNvSpPr>
          <p:nvPr/>
        </p:nvSpPr>
        <p:spPr bwMode="auto">
          <a:xfrm flipH="1">
            <a:off x="3378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71" name="Line 87"/>
          <p:cNvSpPr>
            <a:spLocks noChangeShapeType="1"/>
          </p:cNvSpPr>
          <p:nvPr/>
        </p:nvSpPr>
        <p:spPr bwMode="auto">
          <a:xfrm>
            <a:off x="3759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72" name="Text Box 88"/>
          <p:cNvSpPr txBox="1">
            <a:spLocks noChangeArrowheads="1"/>
          </p:cNvSpPr>
          <p:nvPr/>
        </p:nvSpPr>
        <p:spPr bwMode="auto">
          <a:xfrm>
            <a:off x="4292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7</a:t>
            </a:r>
          </a:p>
        </p:txBody>
      </p:sp>
      <p:sp>
        <p:nvSpPr>
          <p:cNvPr id="912473" name="Text Box 89"/>
          <p:cNvSpPr txBox="1">
            <a:spLocks noChangeArrowheads="1"/>
          </p:cNvSpPr>
          <p:nvPr/>
        </p:nvSpPr>
        <p:spPr bwMode="auto">
          <a:xfrm>
            <a:off x="4927600" y="5378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8</a:t>
            </a:r>
          </a:p>
        </p:txBody>
      </p:sp>
      <p:sp>
        <p:nvSpPr>
          <p:cNvPr id="912474" name="Line 90"/>
          <p:cNvSpPr>
            <a:spLocks noChangeShapeType="1"/>
          </p:cNvSpPr>
          <p:nvPr/>
        </p:nvSpPr>
        <p:spPr bwMode="auto">
          <a:xfrm flipH="1">
            <a:off x="4521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75" name="Line 91"/>
          <p:cNvSpPr>
            <a:spLocks noChangeShapeType="1"/>
          </p:cNvSpPr>
          <p:nvPr/>
        </p:nvSpPr>
        <p:spPr bwMode="auto">
          <a:xfrm>
            <a:off x="4902200" y="5073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76" name="Text Box 92"/>
          <p:cNvSpPr txBox="1">
            <a:spLocks noChangeArrowheads="1"/>
          </p:cNvSpPr>
          <p:nvPr/>
        </p:nvSpPr>
        <p:spPr bwMode="auto">
          <a:xfrm>
            <a:off x="6350000" y="54546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9</a:t>
            </a:r>
          </a:p>
        </p:txBody>
      </p:sp>
      <p:sp>
        <p:nvSpPr>
          <p:cNvPr id="912477" name="Text Box 93"/>
          <p:cNvSpPr txBox="1">
            <a:spLocks noChangeArrowheads="1"/>
          </p:cNvSpPr>
          <p:nvPr/>
        </p:nvSpPr>
        <p:spPr bwMode="auto">
          <a:xfrm>
            <a:off x="6807200" y="5454650"/>
            <a:ext cx="73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10</a:t>
            </a:r>
          </a:p>
        </p:txBody>
      </p:sp>
      <p:sp>
        <p:nvSpPr>
          <p:cNvPr id="912478" name="Line 94"/>
          <p:cNvSpPr>
            <a:spLocks noChangeShapeType="1"/>
          </p:cNvSpPr>
          <p:nvPr/>
        </p:nvSpPr>
        <p:spPr bwMode="auto">
          <a:xfrm flipH="1">
            <a:off x="6578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79" name="Line 95"/>
          <p:cNvSpPr>
            <a:spLocks noChangeShapeType="1"/>
          </p:cNvSpPr>
          <p:nvPr/>
        </p:nvSpPr>
        <p:spPr bwMode="auto">
          <a:xfrm>
            <a:off x="69596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80" name="Text Box 96"/>
          <p:cNvSpPr txBox="1">
            <a:spLocks noChangeArrowheads="1"/>
          </p:cNvSpPr>
          <p:nvPr/>
        </p:nvSpPr>
        <p:spPr bwMode="auto">
          <a:xfrm>
            <a:off x="7416800" y="5454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11</a:t>
            </a:r>
          </a:p>
        </p:txBody>
      </p:sp>
      <p:sp>
        <p:nvSpPr>
          <p:cNvPr id="912481" name="Text Box 97"/>
          <p:cNvSpPr txBox="1">
            <a:spLocks noChangeArrowheads="1"/>
          </p:cNvSpPr>
          <p:nvPr/>
        </p:nvSpPr>
        <p:spPr bwMode="auto">
          <a:xfrm>
            <a:off x="7950200" y="5454650"/>
            <a:ext cx="66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U</a:t>
            </a:r>
            <a:r>
              <a:rPr lang="en-US" sz="1600" baseline="-25000">
                <a:latin typeface="Helvetica" pitchFamily="34" charset="0"/>
              </a:rPr>
              <a:t>12</a:t>
            </a:r>
          </a:p>
        </p:txBody>
      </p:sp>
      <p:sp>
        <p:nvSpPr>
          <p:cNvPr id="912482" name="Line 98"/>
          <p:cNvSpPr>
            <a:spLocks noChangeShapeType="1"/>
          </p:cNvSpPr>
          <p:nvPr/>
        </p:nvSpPr>
        <p:spPr bwMode="auto">
          <a:xfrm flipH="1">
            <a:off x="7645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83" name="Line 99"/>
          <p:cNvSpPr>
            <a:spLocks noChangeShapeType="1"/>
          </p:cNvSpPr>
          <p:nvPr/>
        </p:nvSpPr>
        <p:spPr bwMode="auto">
          <a:xfrm>
            <a:off x="8026400" y="51498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84" name="Text Box 100"/>
          <p:cNvSpPr txBox="1">
            <a:spLocks noChangeArrowheads="1"/>
          </p:cNvSpPr>
          <p:nvPr/>
        </p:nvSpPr>
        <p:spPr bwMode="auto">
          <a:xfrm>
            <a:off x="5918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2485" name="Text Box 101"/>
          <p:cNvSpPr txBox="1">
            <a:spLocks noChangeArrowheads="1"/>
          </p:cNvSpPr>
          <p:nvPr/>
        </p:nvSpPr>
        <p:spPr bwMode="auto">
          <a:xfrm>
            <a:off x="62738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2486" name="Line 102"/>
          <p:cNvSpPr>
            <a:spLocks noChangeShapeType="1"/>
          </p:cNvSpPr>
          <p:nvPr/>
        </p:nvSpPr>
        <p:spPr bwMode="auto">
          <a:xfrm flipH="1">
            <a:off x="61214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87" name="Line 103"/>
          <p:cNvSpPr>
            <a:spLocks noChangeShapeType="1"/>
          </p:cNvSpPr>
          <p:nvPr/>
        </p:nvSpPr>
        <p:spPr bwMode="auto">
          <a:xfrm>
            <a:off x="6426200" y="4540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88" name="Text Box 104"/>
          <p:cNvSpPr txBox="1">
            <a:spLocks noChangeArrowheads="1"/>
          </p:cNvSpPr>
          <p:nvPr/>
        </p:nvSpPr>
        <p:spPr bwMode="auto">
          <a:xfrm>
            <a:off x="49784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12489" name="Text Box 105"/>
          <p:cNvSpPr txBox="1">
            <a:spLocks noChangeArrowheads="1"/>
          </p:cNvSpPr>
          <p:nvPr/>
        </p:nvSpPr>
        <p:spPr bwMode="auto">
          <a:xfrm>
            <a:off x="5537200" y="48450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</a:p>
        </p:txBody>
      </p:sp>
      <p:sp>
        <p:nvSpPr>
          <p:cNvPr id="912490" name="Line 106"/>
          <p:cNvSpPr>
            <a:spLocks noChangeShapeType="1"/>
          </p:cNvSpPr>
          <p:nvPr/>
        </p:nvSpPr>
        <p:spPr bwMode="auto">
          <a:xfrm flipH="1">
            <a:off x="5207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91" name="Line 107"/>
          <p:cNvSpPr>
            <a:spLocks noChangeShapeType="1"/>
          </p:cNvSpPr>
          <p:nvPr/>
        </p:nvSpPr>
        <p:spPr bwMode="auto">
          <a:xfrm>
            <a:off x="5588000" y="45402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92" name="Text Box 108"/>
          <p:cNvSpPr txBox="1">
            <a:spLocks noChangeArrowheads="1"/>
          </p:cNvSpPr>
          <p:nvPr/>
        </p:nvSpPr>
        <p:spPr bwMode="auto">
          <a:xfrm>
            <a:off x="2235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2493" name="Text Box 109"/>
          <p:cNvSpPr txBox="1">
            <a:spLocks noChangeArrowheads="1"/>
          </p:cNvSpPr>
          <p:nvPr/>
        </p:nvSpPr>
        <p:spPr bwMode="auto">
          <a:xfrm>
            <a:off x="2870200" y="423545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Helvetica" pitchFamily="34" charset="0"/>
              </a:rPr>
              <a:t>B</a:t>
            </a:r>
            <a:endParaRPr lang="en-US" sz="1600" baseline="-25000">
              <a:latin typeface="Helvetica" pitchFamily="34" charset="0"/>
            </a:endParaRPr>
          </a:p>
        </p:txBody>
      </p:sp>
      <p:sp>
        <p:nvSpPr>
          <p:cNvPr id="912494" name="Line 110"/>
          <p:cNvSpPr>
            <a:spLocks noChangeShapeType="1"/>
          </p:cNvSpPr>
          <p:nvPr/>
        </p:nvSpPr>
        <p:spPr bwMode="auto">
          <a:xfrm flipH="1">
            <a:off x="2463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95" name="Line 111"/>
          <p:cNvSpPr>
            <a:spLocks noChangeShapeType="1"/>
          </p:cNvSpPr>
          <p:nvPr/>
        </p:nvSpPr>
        <p:spPr bwMode="auto">
          <a:xfrm>
            <a:off x="2844800" y="3930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60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Inserting New Node in AVL Tree</a:t>
            </a:r>
          </a:p>
        </p:txBody>
      </p:sp>
      <p:sp>
        <p:nvSpPr>
          <p:cNvPr id="1200133" name="Line 1029"/>
          <p:cNvSpPr>
            <a:spLocks noChangeShapeType="1"/>
          </p:cNvSpPr>
          <p:nvPr/>
        </p:nvSpPr>
        <p:spPr bwMode="auto">
          <a:xfrm flipH="1">
            <a:off x="22860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00134" name="Group 1030"/>
          <p:cNvGrpSpPr>
            <a:grpSpLocks/>
          </p:cNvGrpSpPr>
          <p:nvPr/>
        </p:nvGrpSpPr>
        <p:grpSpPr bwMode="auto">
          <a:xfrm>
            <a:off x="2903538" y="1752600"/>
            <a:ext cx="525462" cy="444500"/>
            <a:chOff x="2305" y="1296"/>
            <a:chExt cx="431" cy="351"/>
          </a:xfrm>
        </p:grpSpPr>
        <p:sp>
          <p:nvSpPr>
            <p:cNvPr id="1200135" name="Oval 103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136" name="Text Box 1032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200137" name="Group 1033"/>
          <p:cNvGrpSpPr>
            <a:grpSpLocks/>
          </p:cNvGrpSpPr>
          <p:nvPr/>
        </p:nvGrpSpPr>
        <p:grpSpPr bwMode="auto">
          <a:xfrm>
            <a:off x="2043113" y="2862263"/>
            <a:ext cx="527050" cy="444500"/>
            <a:chOff x="2304" y="1296"/>
            <a:chExt cx="432" cy="352"/>
          </a:xfrm>
        </p:grpSpPr>
        <p:sp>
          <p:nvSpPr>
            <p:cNvPr id="1200138" name="Oval 103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139" name="Text Box 103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1200140" name="Line 1036"/>
          <p:cNvSpPr>
            <a:spLocks noChangeShapeType="1"/>
          </p:cNvSpPr>
          <p:nvPr/>
        </p:nvSpPr>
        <p:spPr bwMode="auto">
          <a:xfrm>
            <a:off x="32766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41" name="Line 1037"/>
          <p:cNvSpPr>
            <a:spLocks noChangeShapeType="1"/>
          </p:cNvSpPr>
          <p:nvPr/>
        </p:nvSpPr>
        <p:spPr bwMode="auto">
          <a:xfrm>
            <a:off x="2452688" y="32258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54" name="Line 1050"/>
          <p:cNvSpPr>
            <a:spLocks noChangeShapeType="1"/>
          </p:cNvSpPr>
          <p:nvPr/>
        </p:nvSpPr>
        <p:spPr bwMode="auto">
          <a:xfrm flipH="1">
            <a:off x="1766888" y="32004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56" name="Text Box 1052"/>
          <p:cNvSpPr txBox="1">
            <a:spLocks noChangeArrowheads="1"/>
          </p:cNvSpPr>
          <p:nvPr/>
        </p:nvSpPr>
        <p:spPr bwMode="auto">
          <a:xfrm>
            <a:off x="2584450" y="1752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A</a:t>
            </a:r>
          </a:p>
        </p:txBody>
      </p:sp>
      <p:sp>
        <p:nvSpPr>
          <p:cNvPr id="1200157" name="Text Box 1053"/>
          <p:cNvSpPr txBox="1">
            <a:spLocks noChangeArrowheads="1"/>
          </p:cNvSpPr>
          <p:nvPr/>
        </p:nvSpPr>
        <p:spPr bwMode="auto">
          <a:xfrm>
            <a:off x="1746250" y="2819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B</a:t>
            </a:r>
          </a:p>
        </p:txBody>
      </p:sp>
      <p:grpSp>
        <p:nvGrpSpPr>
          <p:cNvPr id="1200167" name="Group 1063"/>
          <p:cNvGrpSpPr>
            <a:grpSpLocks/>
          </p:cNvGrpSpPr>
          <p:nvPr/>
        </p:nvGrpSpPr>
        <p:grpSpPr bwMode="auto">
          <a:xfrm>
            <a:off x="1371600" y="3581400"/>
            <a:ext cx="838200" cy="990600"/>
            <a:chOff x="864" y="2304"/>
            <a:chExt cx="528" cy="624"/>
          </a:xfrm>
        </p:grpSpPr>
        <p:sp>
          <p:nvSpPr>
            <p:cNvPr id="1200158" name="Text Box 1054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1</a:t>
              </a:r>
            </a:p>
          </p:txBody>
        </p:sp>
        <p:sp>
          <p:nvSpPr>
            <p:cNvPr id="1200162" name="AutoShape 1058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0163" name="Text Box 1059"/>
          <p:cNvSpPr txBox="1">
            <a:spLocks noChangeArrowheads="1"/>
          </p:cNvSpPr>
          <p:nvPr/>
        </p:nvSpPr>
        <p:spPr bwMode="auto">
          <a:xfrm>
            <a:off x="3733800" y="3549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T</a:t>
            </a:r>
            <a:r>
              <a:rPr lang="en-US" b="1" baseline="-25000">
                <a:latin typeface="Helvetica" pitchFamily="34" charset="0"/>
              </a:rPr>
              <a:t>3</a:t>
            </a:r>
          </a:p>
        </p:txBody>
      </p:sp>
      <p:sp>
        <p:nvSpPr>
          <p:cNvPr id="1200164" name="AutoShape 1060"/>
          <p:cNvSpPr>
            <a:spLocks noChangeArrowheads="1"/>
          </p:cNvSpPr>
          <p:nvPr/>
        </p:nvSpPr>
        <p:spPr bwMode="auto">
          <a:xfrm>
            <a:off x="3581400" y="2971800"/>
            <a:ext cx="838200" cy="990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0168" name="Group 1064"/>
          <p:cNvGrpSpPr>
            <a:grpSpLocks/>
          </p:cNvGrpSpPr>
          <p:nvPr/>
        </p:nvGrpSpPr>
        <p:grpSpPr bwMode="auto">
          <a:xfrm>
            <a:off x="2362200" y="3581400"/>
            <a:ext cx="838200" cy="990600"/>
            <a:chOff x="1536" y="2304"/>
            <a:chExt cx="528" cy="624"/>
          </a:xfrm>
        </p:grpSpPr>
        <p:sp>
          <p:nvSpPr>
            <p:cNvPr id="1200165" name="Text Box 1061"/>
            <p:cNvSpPr txBox="1">
              <a:spLocks noChangeArrowheads="1"/>
            </p:cNvSpPr>
            <p:nvPr/>
          </p:nvSpPr>
          <p:spPr bwMode="auto">
            <a:xfrm>
              <a:off x="1632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2</a:t>
              </a:r>
            </a:p>
          </p:txBody>
        </p:sp>
        <p:sp>
          <p:nvSpPr>
            <p:cNvPr id="1200166" name="AutoShape 1062"/>
            <p:cNvSpPr>
              <a:spLocks noChangeArrowheads="1"/>
            </p:cNvSpPr>
            <p:nvPr/>
          </p:nvSpPr>
          <p:spPr bwMode="auto">
            <a:xfrm>
              <a:off x="1536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0170" name="Line 1066"/>
          <p:cNvSpPr>
            <a:spLocks noChangeShapeType="1"/>
          </p:cNvSpPr>
          <p:nvPr/>
        </p:nvSpPr>
        <p:spPr bwMode="auto">
          <a:xfrm>
            <a:off x="4419600" y="3962400"/>
            <a:ext cx="838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71" name="Line 1067"/>
          <p:cNvSpPr>
            <a:spLocks noChangeShapeType="1"/>
          </p:cNvSpPr>
          <p:nvPr/>
        </p:nvSpPr>
        <p:spPr bwMode="auto">
          <a:xfrm>
            <a:off x="3200400" y="4572000"/>
            <a:ext cx="1981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75" name="Line 1071"/>
          <p:cNvSpPr>
            <a:spLocks noChangeShapeType="1"/>
          </p:cNvSpPr>
          <p:nvPr/>
        </p:nvSpPr>
        <p:spPr bwMode="auto">
          <a:xfrm>
            <a:off x="4953000" y="396240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0177" name="Text Box 1073"/>
          <p:cNvSpPr txBox="1">
            <a:spLocks noChangeArrowheads="1"/>
          </p:cNvSpPr>
          <p:nvPr/>
        </p:nvSpPr>
        <p:spPr bwMode="auto">
          <a:xfrm>
            <a:off x="4953000" y="4114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1</a:t>
            </a:r>
          </a:p>
        </p:txBody>
      </p:sp>
      <p:sp>
        <p:nvSpPr>
          <p:cNvPr id="1200179" name="Line 1075"/>
          <p:cNvSpPr>
            <a:spLocks noChangeShapeType="1"/>
          </p:cNvSpPr>
          <p:nvPr/>
        </p:nvSpPr>
        <p:spPr bwMode="auto">
          <a:xfrm flipV="1">
            <a:off x="31242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63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Inserting New Node in AVL Tree</a:t>
            </a:r>
          </a:p>
        </p:txBody>
      </p:sp>
      <p:sp>
        <p:nvSpPr>
          <p:cNvPr id="1202180" name="Line 1028"/>
          <p:cNvSpPr>
            <a:spLocks noChangeShapeType="1"/>
          </p:cNvSpPr>
          <p:nvPr/>
        </p:nvSpPr>
        <p:spPr bwMode="auto">
          <a:xfrm flipH="1">
            <a:off x="22860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02181" name="Group 1029"/>
          <p:cNvGrpSpPr>
            <a:grpSpLocks/>
          </p:cNvGrpSpPr>
          <p:nvPr/>
        </p:nvGrpSpPr>
        <p:grpSpPr bwMode="auto">
          <a:xfrm>
            <a:off x="2903538" y="1752600"/>
            <a:ext cx="525462" cy="444500"/>
            <a:chOff x="2305" y="1296"/>
            <a:chExt cx="431" cy="351"/>
          </a:xfrm>
        </p:grpSpPr>
        <p:sp>
          <p:nvSpPr>
            <p:cNvPr id="1202182" name="Oval 10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183" name="Text Box 1031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202184" name="Group 1032"/>
          <p:cNvGrpSpPr>
            <a:grpSpLocks/>
          </p:cNvGrpSpPr>
          <p:nvPr/>
        </p:nvGrpSpPr>
        <p:grpSpPr bwMode="auto">
          <a:xfrm>
            <a:off x="2043113" y="2862263"/>
            <a:ext cx="527050" cy="444500"/>
            <a:chOff x="2304" y="1296"/>
            <a:chExt cx="432" cy="352"/>
          </a:xfrm>
        </p:grpSpPr>
        <p:sp>
          <p:nvSpPr>
            <p:cNvPr id="1202185" name="Oval 10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186" name="Text Box 10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202187" name="Line 1035"/>
          <p:cNvSpPr>
            <a:spLocks noChangeShapeType="1"/>
          </p:cNvSpPr>
          <p:nvPr/>
        </p:nvSpPr>
        <p:spPr bwMode="auto">
          <a:xfrm>
            <a:off x="32766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188" name="Line 1036"/>
          <p:cNvSpPr>
            <a:spLocks noChangeShapeType="1"/>
          </p:cNvSpPr>
          <p:nvPr/>
        </p:nvSpPr>
        <p:spPr bwMode="auto">
          <a:xfrm>
            <a:off x="2452688" y="32258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189" name="Line 1037"/>
          <p:cNvSpPr>
            <a:spLocks noChangeShapeType="1"/>
          </p:cNvSpPr>
          <p:nvPr/>
        </p:nvSpPr>
        <p:spPr bwMode="auto">
          <a:xfrm flipH="1">
            <a:off x="1766888" y="32004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190" name="Line 1038"/>
          <p:cNvSpPr>
            <a:spLocks noChangeShapeType="1"/>
          </p:cNvSpPr>
          <p:nvPr/>
        </p:nvSpPr>
        <p:spPr bwMode="auto">
          <a:xfrm>
            <a:off x="1752600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191" name="Text Box 1039"/>
          <p:cNvSpPr txBox="1">
            <a:spLocks noChangeArrowheads="1"/>
          </p:cNvSpPr>
          <p:nvPr/>
        </p:nvSpPr>
        <p:spPr bwMode="auto">
          <a:xfrm>
            <a:off x="2584450" y="1752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A</a:t>
            </a:r>
          </a:p>
        </p:txBody>
      </p:sp>
      <p:sp>
        <p:nvSpPr>
          <p:cNvPr id="1202192" name="Text Box 1040"/>
          <p:cNvSpPr txBox="1">
            <a:spLocks noChangeArrowheads="1"/>
          </p:cNvSpPr>
          <p:nvPr/>
        </p:nvSpPr>
        <p:spPr bwMode="auto">
          <a:xfrm>
            <a:off x="1746250" y="2819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B</a:t>
            </a:r>
          </a:p>
        </p:txBody>
      </p:sp>
      <p:grpSp>
        <p:nvGrpSpPr>
          <p:cNvPr id="1202193" name="Group 1041"/>
          <p:cNvGrpSpPr>
            <a:grpSpLocks/>
          </p:cNvGrpSpPr>
          <p:nvPr/>
        </p:nvGrpSpPr>
        <p:grpSpPr bwMode="auto">
          <a:xfrm>
            <a:off x="1371600" y="3581400"/>
            <a:ext cx="838200" cy="990600"/>
            <a:chOff x="864" y="2304"/>
            <a:chExt cx="528" cy="624"/>
          </a:xfrm>
        </p:grpSpPr>
        <p:sp>
          <p:nvSpPr>
            <p:cNvPr id="1202194" name="Text Box 1042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1</a:t>
              </a:r>
            </a:p>
          </p:txBody>
        </p:sp>
        <p:sp>
          <p:nvSpPr>
            <p:cNvPr id="1202195" name="AutoShape 1043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2196" name="Text Box 1044"/>
          <p:cNvSpPr txBox="1">
            <a:spLocks noChangeArrowheads="1"/>
          </p:cNvSpPr>
          <p:nvPr/>
        </p:nvSpPr>
        <p:spPr bwMode="auto">
          <a:xfrm>
            <a:off x="3733800" y="3549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T</a:t>
            </a:r>
            <a:r>
              <a:rPr lang="en-US" b="1" baseline="-25000">
                <a:latin typeface="Helvetica" pitchFamily="34" charset="0"/>
              </a:rPr>
              <a:t>3</a:t>
            </a:r>
          </a:p>
        </p:txBody>
      </p:sp>
      <p:sp>
        <p:nvSpPr>
          <p:cNvPr id="1202197" name="AutoShape 1045"/>
          <p:cNvSpPr>
            <a:spLocks noChangeArrowheads="1"/>
          </p:cNvSpPr>
          <p:nvPr/>
        </p:nvSpPr>
        <p:spPr bwMode="auto">
          <a:xfrm>
            <a:off x="3581400" y="2971800"/>
            <a:ext cx="838200" cy="990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2198" name="Group 1046"/>
          <p:cNvGrpSpPr>
            <a:grpSpLocks/>
          </p:cNvGrpSpPr>
          <p:nvPr/>
        </p:nvGrpSpPr>
        <p:grpSpPr bwMode="auto">
          <a:xfrm>
            <a:off x="2362200" y="3581400"/>
            <a:ext cx="838200" cy="990600"/>
            <a:chOff x="1536" y="2304"/>
            <a:chExt cx="528" cy="624"/>
          </a:xfrm>
        </p:grpSpPr>
        <p:sp>
          <p:nvSpPr>
            <p:cNvPr id="1202199" name="Text Box 1047"/>
            <p:cNvSpPr txBox="1">
              <a:spLocks noChangeArrowheads="1"/>
            </p:cNvSpPr>
            <p:nvPr/>
          </p:nvSpPr>
          <p:spPr bwMode="auto">
            <a:xfrm>
              <a:off x="1632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2</a:t>
              </a:r>
            </a:p>
          </p:txBody>
        </p:sp>
        <p:sp>
          <p:nvSpPr>
            <p:cNvPr id="1202200" name="AutoShape 1048"/>
            <p:cNvSpPr>
              <a:spLocks noChangeArrowheads="1"/>
            </p:cNvSpPr>
            <p:nvPr/>
          </p:nvSpPr>
          <p:spPr bwMode="auto">
            <a:xfrm>
              <a:off x="1536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2201" name="Line 1049"/>
          <p:cNvSpPr>
            <a:spLocks noChangeShapeType="1"/>
          </p:cNvSpPr>
          <p:nvPr/>
        </p:nvSpPr>
        <p:spPr bwMode="auto">
          <a:xfrm>
            <a:off x="4419600" y="3962400"/>
            <a:ext cx="838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202" name="Line 1050"/>
          <p:cNvSpPr>
            <a:spLocks noChangeShapeType="1"/>
          </p:cNvSpPr>
          <p:nvPr/>
        </p:nvSpPr>
        <p:spPr bwMode="auto">
          <a:xfrm>
            <a:off x="3200400" y="457200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203" name="Rectangle 1051"/>
          <p:cNvSpPr>
            <a:spLocks noChangeArrowheads="1"/>
          </p:cNvSpPr>
          <p:nvPr/>
        </p:nvSpPr>
        <p:spPr bwMode="auto">
          <a:xfrm>
            <a:off x="1600200" y="50292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2204" name="Text Box 1052"/>
          <p:cNvSpPr txBox="1">
            <a:spLocks noChangeArrowheads="1"/>
          </p:cNvSpPr>
          <p:nvPr/>
        </p:nvSpPr>
        <p:spPr bwMode="auto">
          <a:xfrm>
            <a:off x="1447800" y="53784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new</a:t>
            </a:r>
          </a:p>
        </p:txBody>
      </p:sp>
      <p:sp>
        <p:nvSpPr>
          <p:cNvPr id="1202205" name="Line 1053"/>
          <p:cNvSpPr>
            <a:spLocks noChangeShapeType="1"/>
          </p:cNvSpPr>
          <p:nvPr/>
        </p:nvSpPr>
        <p:spPr bwMode="auto">
          <a:xfrm>
            <a:off x="1905000" y="5334000"/>
            <a:ext cx="3505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206" name="Line 1054"/>
          <p:cNvSpPr>
            <a:spLocks noChangeShapeType="1"/>
          </p:cNvSpPr>
          <p:nvPr/>
        </p:nvSpPr>
        <p:spPr bwMode="auto">
          <a:xfrm>
            <a:off x="4572000" y="396240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207" name="Line 1055"/>
          <p:cNvSpPr>
            <a:spLocks noChangeShapeType="1"/>
          </p:cNvSpPr>
          <p:nvPr/>
        </p:nvSpPr>
        <p:spPr bwMode="auto">
          <a:xfrm>
            <a:off x="5105400" y="3962400"/>
            <a:ext cx="0" cy="1371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2208" name="Text Box 1056"/>
          <p:cNvSpPr txBox="1">
            <a:spLocks noChangeArrowheads="1"/>
          </p:cNvSpPr>
          <p:nvPr/>
        </p:nvSpPr>
        <p:spPr bwMode="auto">
          <a:xfrm>
            <a:off x="4572000" y="4114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1</a:t>
            </a:r>
          </a:p>
        </p:txBody>
      </p:sp>
      <p:sp>
        <p:nvSpPr>
          <p:cNvPr id="1202209" name="Text Box 1057"/>
          <p:cNvSpPr txBox="1">
            <a:spLocks noChangeArrowheads="1"/>
          </p:cNvSpPr>
          <p:nvPr/>
        </p:nvSpPr>
        <p:spPr bwMode="auto">
          <a:xfrm>
            <a:off x="5105400" y="4495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2</a:t>
            </a:r>
          </a:p>
        </p:txBody>
      </p:sp>
      <p:sp>
        <p:nvSpPr>
          <p:cNvPr id="1202210" name="Line 1058"/>
          <p:cNvSpPr>
            <a:spLocks noChangeShapeType="1"/>
          </p:cNvSpPr>
          <p:nvPr/>
        </p:nvSpPr>
        <p:spPr bwMode="auto">
          <a:xfrm flipV="1">
            <a:off x="31242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4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AVL Tree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Insertion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Deletion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3 Cases of Deletion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Advantages of AVL Tree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Inserting New Node in AVL Tree</a:t>
            </a:r>
          </a:p>
        </p:txBody>
      </p:sp>
      <p:sp>
        <p:nvSpPr>
          <p:cNvPr id="1204228" name="Line 1028"/>
          <p:cNvSpPr>
            <a:spLocks noChangeShapeType="1"/>
          </p:cNvSpPr>
          <p:nvPr/>
        </p:nvSpPr>
        <p:spPr bwMode="auto">
          <a:xfrm flipH="1">
            <a:off x="14478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04229" name="Group 1029"/>
          <p:cNvGrpSpPr>
            <a:grpSpLocks/>
          </p:cNvGrpSpPr>
          <p:nvPr/>
        </p:nvGrpSpPr>
        <p:grpSpPr bwMode="auto">
          <a:xfrm>
            <a:off x="2065338" y="1752600"/>
            <a:ext cx="525462" cy="444500"/>
            <a:chOff x="2305" y="1296"/>
            <a:chExt cx="431" cy="351"/>
          </a:xfrm>
        </p:grpSpPr>
        <p:sp>
          <p:nvSpPr>
            <p:cNvPr id="1204230" name="Oval 10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231" name="Text Box 1031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204232" name="Group 1032"/>
          <p:cNvGrpSpPr>
            <a:grpSpLocks/>
          </p:cNvGrpSpPr>
          <p:nvPr/>
        </p:nvGrpSpPr>
        <p:grpSpPr bwMode="auto">
          <a:xfrm>
            <a:off x="1204913" y="2862263"/>
            <a:ext cx="527050" cy="444500"/>
            <a:chOff x="2304" y="1296"/>
            <a:chExt cx="432" cy="352"/>
          </a:xfrm>
        </p:grpSpPr>
        <p:sp>
          <p:nvSpPr>
            <p:cNvPr id="1204233" name="Oval 10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234" name="Text Box 10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204235" name="Line 1035"/>
          <p:cNvSpPr>
            <a:spLocks noChangeShapeType="1"/>
          </p:cNvSpPr>
          <p:nvPr/>
        </p:nvSpPr>
        <p:spPr bwMode="auto">
          <a:xfrm>
            <a:off x="24384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36" name="Line 1036"/>
          <p:cNvSpPr>
            <a:spLocks noChangeShapeType="1"/>
          </p:cNvSpPr>
          <p:nvPr/>
        </p:nvSpPr>
        <p:spPr bwMode="auto">
          <a:xfrm>
            <a:off x="1614488" y="32258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37" name="Line 1037"/>
          <p:cNvSpPr>
            <a:spLocks noChangeShapeType="1"/>
          </p:cNvSpPr>
          <p:nvPr/>
        </p:nvSpPr>
        <p:spPr bwMode="auto">
          <a:xfrm flipH="1">
            <a:off x="928688" y="3200400"/>
            <a:ext cx="3667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38" name="Line 1038"/>
          <p:cNvSpPr>
            <a:spLocks noChangeShapeType="1"/>
          </p:cNvSpPr>
          <p:nvPr/>
        </p:nvSpPr>
        <p:spPr bwMode="auto">
          <a:xfrm>
            <a:off x="914400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39" name="Text Box 1039"/>
          <p:cNvSpPr txBox="1">
            <a:spLocks noChangeArrowheads="1"/>
          </p:cNvSpPr>
          <p:nvPr/>
        </p:nvSpPr>
        <p:spPr bwMode="auto">
          <a:xfrm>
            <a:off x="1746250" y="1752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A</a:t>
            </a:r>
          </a:p>
        </p:txBody>
      </p:sp>
      <p:sp>
        <p:nvSpPr>
          <p:cNvPr id="1204240" name="Text Box 1040"/>
          <p:cNvSpPr txBox="1">
            <a:spLocks noChangeArrowheads="1"/>
          </p:cNvSpPr>
          <p:nvPr/>
        </p:nvSpPr>
        <p:spPr bwMode="auto">
          <a:xfrm>
            <a:off x="908050" y="2819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B</a:t>
            </a:r>
          </a:p>
        </p:txBody>
      </p:sp>
      <p:grpSp>
        <p:nvGrpSpPr>
          <p:cNvPr id="1204241" name="Group 1041"/>
          <p:cNvGrpSpPr>
            <a:grpSpLocks/>
          </p:cNvGrpSpPr>
          <p:nvPr/>
        </p:nvGrpSpPr>
        <p:grpSpPr bwMode="auto">
          <a:xfrm>
            <a:off x="533400" y="3581400"/>
            <a:ext cx="838200" cy="990600"/>
            <a:chOff x="864" y="2304"/>
            <a:chExt cx="528" cy="624"/>
          </a:xfrm>
        </p:grpSpPr>
        <p:sp>
          <p:nvSpPr>
            <p:cNvPr id="1204242" name="Text Box 1042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1</a:t>
              </a:r>
            </a:p>
          </p:txBody>
        </p:sp>
        <p:sp>
          <p:nvSpPr>
            <p:cNvPr id="1204243" name="AutoShape 1043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4244" name="Text Box 1044"/>
          <p:cNvSpPr txBox="1">
            <a:spLocks noChangeArrowheads="1"/>
          </p:cNvSpPr>
          <p:nvPr/>
        </p:nvSpPr>
        <p:spPr bwMode="auto">
          <a:xfrm>
            <a:off x="2895600" y="35496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T</a:t>
            </a:r>
            <a:r>
              <a:rPr lang="en-US" b="1" baseline="-25000">
                <a:latin typeface="Helvetica" pitchFamily="34" charset="0"/>
              </a:rPr>
              <a:t>3</a:t>
            </a:r>
          </a:p>
        </p:txBody>
      </p:sp>
      <p:sp>
        <p:nvSpPr>
          <p:cNvPr id="1204245" name="AutoShape 1045"/>
          <p:cNvSpPr>
            <a:spLocks noChangeArrowheads="1"/>
          </p:cNvSpPr>
          <p:nvPr/>
        </p:nvSpPr>
        <p:spPr bwMode="auto">
          <a:xfrm>
            <a:off x="2743200" y="2971800"/>
            <a:ext cx="838200" cy="990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4246" name="Group 1046"/>
          <p:cNvGrpSpPr>
            <a:grpSpLocks/>
          </p:cNvGrpSpPr>
          <p:nvPr/>
        </p:nvGrpSpPr>
        <p:grpSpPr bwMode="auto">
          <a:xfrm>
            <a:off x="1524000" y="3581400"/>
            <a:ext cx="838200" cy="990600"/>
            <a:chOff x="1536" y="2304"/>
            <a:chExt cx="528" cy="624"/>
          </a:xfrm>
        </p:grpSpPr>
        <p:sp>
          <p:nvSpPr>
            <p:cNvPr id="1204247" name="Text Box 1047"/>
            <p:cNvSpPr txBox="1">
              <a:spLocks noChangeArrowheads="1"/>
            </p:cNvSpPr>
            <p:nvPr/>
          </p:nvSpPr>
          <p:spPr bwMode="auto">
            <a:xfrm>
              <a:off x="1632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2</a:t>
              </a:r>
            </a:p>
          </p:txBody>
        </p:sp>
        <p:sp>
          <p:nvSpPr>
            <p:cNvPr id="1204248" name="AutoShape 1048"/>
            <p:cNvSpPr>
              <a:spLocks noChangeArrowheads="1"/>
            </p:cNvSpPr>
            <p:nvPr/>
          </p:nvSpPr>
          <p:spPr bwMode="auto">
            <a:xfrm>
              <a:off x="1536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4249" name="Line 1049"/>
          <p:cNvSpPr>
            <a:spLocks noChangeShapeType="1"/>
          </p:cNvSpPr>
          <p:nvPr/>
        </p:nvSpPr>
        <p:spPr bwMode="auto">
          <a:xfrm>
            <a:off x="3581400" y="3962400"/>
            <a:ext cx="838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50" name="Line 1050"/>
          <p:cNvSpPr>
            <a:spLocks noChangeShapeType="1"/>
          </p:cNvSpPr>
          <p:nvPr/>
        </p:nvSpPr>
        <p:spPr bwMode="auto">
          <a:xfrm>
            <a:off x="2362200" y="457200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51" name="Rectangle 1051"/>
          <p:cNvSpPr>
            <a:spLocks noChangeArrowheads="1"/>
          </p:cNvSpPr>
          <p:nvPr/>
        </p:nvSpPr>
        <p:spPr bwMode="auto">
          <a:xfrm>
            <a:off x="762000" y="50292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52" name="Text Box 1052"/>
          <p:cNvSpPr txBox="1">
            <a:spLocks noChangeArrowheads="1"/>
          </p:cNvSpPr>
          <p:nvPr/>
        </p:nvSpPr>
        <p:spPr bwMode="auto">
          <a:xfrm>
            <a:off x="609600" y="53784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new</a:t>
            </a:r>
          </a:p>
        </p:txBody>
      </p:sp>
      <p:sp>
        <p:nvSpPr>
          <p:cNvPr id="1204253" name="Line 1053"/>
          <p:cNvSpPr>
            <a:spLocks noChangeShapeType="1"/>
          </p:cNvSpPr>
          <p:nvPr/>
        </p:nvSpPr>
        <p:spPr bwMode="auto">
          <a:xfrm>
            <a:off x="1066800" y="5334000"/>
            <a:ext cx="3505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54" name="Line 1054"/>
          <p:cNvSpPr>
            <a:spLocks noChangeShapeType="1"/>
          </p:cNvSpPr>
          <p:nvPr/>
        </p:nvSpPr>
        <p:spPr bwMode="auto">
          <a:xfrm>
            <a:off x="3733800" y="396240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55" name="Line 1055"/>
          <p:cNvSpPr>
            <a:spLocks noChangeShapeType="1"/>
          </p:cNvSpPr>
          <p:nvPr/>
        </p:nvSpPr>
        <p:spPr bwMode="auto">
          <a:xfrm>
            <a:off x="4267200" y="3962400"/>
            <a:ext cx="0" cy="1371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56" name="Text Box 1056"/>
          <p:cNvSpPr txBox="1">
            <a:spLocks noChangeArrowheads="1"/>
          </p:cNvSpPr>
          <p:nvPr/>
        </p:nvSpPr>
        <p:spPr bwMode="auto">
          <a:xfrm>
            <a:off x="3733800" y="4114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1</a:t>
            </a:r>
          </a:p>
        </p:txBody>
      </p:sp>
      <p:sp>
        <p:nvSpPr>
          <p:cNvPr id="1204257" name="Text Box 1057"/>
          <p:cNvSpPr txBox="1">
            <a:spLocks noChangeArrowheads="1"/>
          </p:cNvSpPr>
          <p:nvPr/>
        </p:nvSpPr>
        <p:spPr bwMode="auto">
          <a:xfrm>
            <a:off x="4267200" y="4495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2</a:t>
            </a:r>
          </a:p>
        </p:txBody>
      </p:sp>
      <p:sp>
        <p:nvSpPr>
          <p:cNvPr id="1204260" name="Line 1060"/>
          <p:cNvSpPr>
            <a:spLocks noChangeShapeType="1"/>
          </p:cNvSpPr>
          <p:nvPr/>
        </p:nvSpPr>
        <p:spPr bwMode="auto">
          <a:xfrm flipH="1">
            <a:off x="5867400" y="2133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04261" name="Group 1061"/>
          <p:cNvGrpSpPr>
            <a:grpSpLocks/>
          </p:cNvGrpSpPr>
          <p:nvPr/>
        </p:nvGrpSpPr>
        <p:grpSpPr bwMode="auto">
          <a:xfrm>
            <a:off x="7543800" y="2832100"/>
            <a:ext cx="525463" cy="444500"/>
            <a:chOff x="2305" y="1296"/>
            <a:chExt cx="431" cy="351"/>
          </a:xfrm>
        </p:grpSpPr>
        <p:sp>
          <p:nvSpPr>
            <p:cNvPr id="1204262" name="Oval 106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263" name="Text Box 1063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grpSp>
        <p:nvGrpSpPr>
          <p:cNvPr id="1204264" name="Group 1064"/>
          <p:cNvGrpSpPr>
            <a:grpSpLocks/>
          </p:cNvGrpSpPr>
          <p:nvPr/>
        </p:nvGrpSpPr>
        <p:grpSpPr bwMode="auto">
          <a:xfrm>
            <a:off x="6559550" y="1765300"/>
            <a:ext cx="527050" cy="444500"/>
            <a:chOff x="2304" y="1296"/>
            <a:chExt cx="432" cy="352"/>
          </a:xfrm>
        </p:grpSpPr>
        <p:sp>
          <p:nvSpPr>
            <p:cNvPr id="1204265" name="Oval 106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266" name="Text Box 106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1204267" name="Line 1067"/>
          <p:cNvSpPr>
            <a:spLocks noChangeShapeType="1"/>
          </p:cNvSpPr>
          <p:nvPr/>
        </p:nvSpPr>
        <p:spPr bwMode="auto">
          <a:xfrm>
            <a:off x="6934200" y="21336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68" name="Line 1068"/>
          <p:cNvSpPr>
            <a:spLocks noChangeShapeType="1"/>
          </p:cNvSpPr>
          <p:nvPr/>
        </p:nvSpPr>
        <p:spPr bwMode="auto">
          <a:xfrm>
            <a:off x="8001000" y="3200400"/>
            <a:ext cx="36671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69" name="Line 1069"/>
          <p:cNvSpPr>
            <a:spLocks noChangeShapeType="1"/>
          </p:cNvSpPr>
          <p:nvPr/>
        </p:nvSpPr>
        <p:spPr bwMode="auto">
          <a:xfrm flipH="1">
            <a:off x="7239000" y="3149600"/>
            <a:ext cx="36671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70" name="Line 1070"/>
          <p:cNvSpPr>
            <a:spLocks noChangeShapeType="1"/>
          </p:cNvSpPr>
          <p:nvPr/>
        </p:nvSpPr>
        <p:spPr bwMode="auto">
          <a:xfrm>
            <a:off x="5791200" y="3810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71" name="Text Box 1071"/>
          <p:cNvSpPr txBox="1">
            <a:spLocks noChangeArrowheads="1"/>
          </p:cNvSpPr>
          <p:nvPr/>
        </p:nvSpPr>
        <p:spPr bwMode="auto">
          <a:xfrm>
            <a:off x="8077200" y="25908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A</a:t>
            </a:r>
          </a:p>
        </p:txBody>
      </p:sp>
      <p:sp>
        <p:nvSpPr>
          <p:cNvPr id="1204272" name="Text Box 1072"/>
          <p:cNvSpPr txBox="1">
            <a:spLocks noChangeArrowheads="1"/>
          </p:cNvSpPr>
          <p:nvPr/>
        </p:nvSpPr>
        <p:spPr bwMode="auto">
          <a:xfrm>
            <a:off x="6172200" y="1752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Helvetica" pitchFamily="34" charset="0"/>
              </a:rPr>
              <a:t>B</a:t>
            </a:r>
          </a:p>
        </p:txBody>
      </p:sp>
      <p:grpSp>
        <p:nvGrpSpPr>
          <p:cNvPr id="1204273" name="Group 1073"/>
          <p:cNvGrpSpPr>
            <a:grpSpLocks/>
          </p:cNvGrpSpPr>
          <p:nvPr/>
        </p:nvGrpSpPr>
        <p:grpSpPr bwMode="auto">
          <a:xfrm>
            <a:off x="5410200" y="2819400"/>
            <a:ext cx="838200" cy="990600"/>
            <a:chOff x="864" y="2304"/>
            <a:chExt cx="528" cy="624"/>
          </a:xfrm>
        </p:grpSpPr>
        <p:sp>
          <p:nvSpPr>
            <p:cNvPr id="1204274" name="Text Box 1074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1</a:t>
              </a:r>
            </a:p>
          </p:txBody>
        </p:sp>
        <p:sp>
          <p:nvSpPr>
            <p:cNvPr id="1204275" name="AutoShape 1075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4276" name="Text Box 1076"/>
          <p:cNvSpPr txBox="1">
            <a:spLocks noChangeArrowheads="1"/>
          </p:cNvSpPr>
          <p:nvPr/>
        </p:nvSpPr>
        <p:spPr bwMode="auto">
          <a:xfrm>
            <a:off x="8077200" y="41592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T</a:t>
            </a:r>
            <a:r>
              <a:rPr lang="en-US" b="1" baseline="-25000">
                <a:latin typeface="Helvetica" pitchFamily="34" charset="0"/>
              </a:rPr>
              <a:t>3</a:t>
            </a:r>
          </a:p>
        </p:txBody>
      </p:sp>
      <p:sp>
        <p:nvSpPr>
          <p:cNvPr id="1204277" name="AutoShape 1077"/>
          <p:cNvSpPr>
            <a:spLocks noChangeArrowheads="1"/>
          </p:cNvSpPr>
          <p:nvPr/>
        </p:nvSpPr>
        <p:spPr bwMode="auto">
          <a:xfrm>
            <a:off x="7924800" y="3581400"/>
            <a:ext cx="838200" cy="990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4278" name="Group 1078"/>
          <p:cNvGrpSpPr>
            <a:grpSpLocks/>
          </p:cNvGrpSpPr>
          <p:nvPr/>
        </p:nvGrpSpPr>
        <p:grpSpPr bwMode="auto">
          <a:xfrm>
            <a:off x="6781800" y="3581400"/>
            <a:ext cx="838200" cy="990600"/>
            <a:chOff x="1536" y="2304"/>
            <a:chExt cx="528" cy="624"/>
          </a:xfrm>
        </p:grpSpPr>
        <p:sp>
          <p:nvSpPr>
            <p:cNvPr id="1204279" name="Text Box 1079"/>
            <p:cNvSpPr txBox="1">
              <a:spLocks noChangeArrowheads="1"/>
            </p:cNvSpPr>
            <p:nvPr/>
          </p:nvSpPr>
          <p:spPr bwMode="auto">
            <a:xfrm>
              <a:off x="1632" y="266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>
                  <a:latin typeface="Helvetica" pitchFamily="34" charset="0"/>
                </a:rPr>
                <a:t>T</a:t>
              </a:r>
              <a:r>
                <a:rPr lang="en-US" b="1" baseline="-25000">
                  <a:latin typeface="Helvetica" pitchFamily="34" charset="0"/>
                </a:rPr>
                <a:t>2</a:t>
              </a:r>
            </a:p>
          </p:txBody>
        </p:sp>
        <p:sp>
          <p:nvSpPr>
            <p:cNvPr id="1204280" name="AutoShape 1080"/>
            <p:cNvSpPr>
              <a:spLocks noChangeArrowheads="1"/>
            </p:cNvSpPr>
            <p:nvPr/>
          </p:nvSpPr>
          <p:spPr bwMode="auto">
            <a:xfrm>
              <a:off x="1536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4283" name="Rectangle 1083"/>
          <p:cNvSpPr>
            <a:spLocks noChangeArrowheads="1"/>
          </p:cNvSpPr>
          <p:nvPr/>
        </p:nvSpPr>
        <p:spPr bwMode="auto">
          <a:xfrm>
            <a:off x="5638800" y="42672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84" name="Text Box 1084"/>
          <p:cNvSpPr txBox="1">
            <a:spLocks noChangeArrowheads="1"/>
          </p:cNvSpPr>
          <p:nvPr/>
        </p:nvSpPr>
        <p:spPr bwMode="auto">
          <a:xfrm>
            <a:off x="5486400" y="46164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>
                <a:latin typeface="Helvetica" pitchFamily="34" charset="0"/>
              </a:rPr>
              <a:t>new</a:t>
            </a:r>
          </a:p>
        </p:txBody>
      </p:sp>
      <p:sp>
        <p:nvSpPr>
          <p:cNvPr id="1204285" name="Line 1085"/>
          <p:cNvSpPr>
            <a:spLocks noChangeShapeType="1"/>
          </p:cNvSpPr>
          <p:nvPr/>
        </p:nvSpPr>
        <p:spPr bwMode="auto">
          <a:xfrm>
            <a:off x="4876800" y="4572000"/>
            <a:ext cx="3505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90" name="Line 1090"/>
          <p:cNvSpPr>
            <a:spLocks noChangeShapeType="1"/>
          </p:cNvSpPr>
          <p:nvPr/>
        </p:nvSpPr>
        <p:spPr bwMode="auto">
          <a:xfrm flipV="1">
            <a:off x="22860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91" name="Line 1091"/>
          <p:cNvSpPr>
            <a:spLocks noChangeShapeType="1"/>
          </p:cNvSpPr>
          <p:nvPr/>
        </p:nvSpPr>
        <p:spPr bwMode="auto">
          <a:xfrm flipV="1">
            <a:off x="67818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4292" name="AutoShape 1092"/>
          <p:cNvSpPr>
            <a:spLocks noChangeArrowheads="1"/>
          </p:cNvSpPr>
          <p:nvPr/>
        </p:nvSpPr>
        <p:spPr bwMode="auto">
          <a:xfrm>
            <a:off x="3810000" y="2362200"/>
            <a:ext cx="1219200" cy="228600"/>
          </a:xfrm>
          <a:prstGeom prst="rightArrow">
            <a:avLst>
              <a:gd name="adj1" fmla="val 50000"/>
              <a:gd name="adj2" fmla="val 133333"/>
            </a:avLst>
          </a:prstGeom>
          <a:solidFill>
            <a:srgbClr val="FF33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94" name="Text Box 1094"/>
          <p:cNvSpPr txBox="1">
            <a:spLocks noChangeArrowheads="1"/>
          </p:cNvSpPr>
          <p:nvPr/>
        </p:nvSpPr>
        <p:spPr bwMode="auto">
          <a:xfrm>
            <a:off x="1219200" y="5849937"/>
            <a:ext cx="2438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err="1">
                <a:solidFill>
                  <a:schemeClr val="tx2"/>
                </a:solidFill>
                <a:cs typeface="Times New Roman" pitchFamily="18" charset="0"/>
              </a:rPr>
              <a:t>Inorder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: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1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 B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 A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204295" name="Text Box 1095"/>
          <p:cNvSpPr txBox="1">
            <a:spLocks noChangeArrowheads="1"/>
          </p:cNvSpPr>
          <p:nvPr/>
        </p:nvSpPr>
        <p:spPr bwMode="auto">
          <a:xfrm>
            <a:off x="5867400" y="5849937"/>
            <a:ext cx="2438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err="1">
                <a:solidFill>
                  <a:schemeClr val="tx2"/>
                </a:solidFill>
                <a:cs typeface="Times New Roman" pitchFamily="18" charset="0"/>
              </a:rPr>
              <a:t>Inorder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: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1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 B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chemeClr val="tx2"/>
                </a:solidFill>
                <a:cs typeface="Times New Roman" pitchFamily="18" charset="0"/>
              </a:rPr>
              <a:t> A T</a:t>
            </a:r>
            <a:r>
              <a:rPr lang="en-US" sz="1800" baseline="-25000" dirty="0">
                <a:solidFill>
                  <a:schemeClr val="tx2"/>
                </a:solidFill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84572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2897187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Let us work through an example that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inserts numbers</a:t>
            </a:r>
            <a:r>
              <a:rPr lang="en-US" dirty="0">
                <a:cs typeface="Times New Roman" pitchFamily="18" charset="0"/>
              </a:rPr>
              <a:t> in a balanced search tree.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We will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check</a:t>
            </a:r>
            <a:r>
              <a:rPr lang="en-US" dirty="0">
                <a:cs typeface="Times New Roman" pitchFamily="18" charset="0"/>
              </a:rPr>
              <a:t> the balance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after each insert </a:t>
            </a:r>
            <a:r>
              <a:rPr lang="en-US" dirty="0"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rebalance</a:t>
            </a:r>
            <a:r>
              <a:rPr lang="en-US" dirty="0">
                <a:cs typeface="Times New Roman" pitchFamily="18" charset="0"/>
              </a:rPr>
              <a:t> if necessary using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rotations</a:t>
            </a:r>
            <a:r>
              <a:rPr lang="en-US" dirty="0"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628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687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Insert(1)</a:t>
            </a:r>
          </a:p>
        </p:txBody>
      </p:sp>
      <p:grpSp>
        <p:nvGrpSpPr>
          <p:cNvPr id="934916" name="Group 4"/>
          <p:cNvGrpSpPr>
            <a:grpSpLocks/>
          </p:cNvGrpSpPr>
          <p:nvPr/>
        </p:nvGrpSpPr>
        <p:grpSpPr bwMode="auto">
          <a:xfrm>
            <a:off x="1219200" y="2438400"/>
            <a:ext cx="542925" cy="431800"/>
            <a:chOff x="2118" y="2592"/>
            <a:chExt cx="342" cy="272"/>
          </a:xfrm>
        </p:grpSpPr>
        <p:sp>
          <p:nvSpPr>
            <p:cNvPr id="934917" name="Oval 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918" name="Text Box 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1248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70" name="Line 10"/>
          <p:cNvSpPr>
            <a:spLocks noChangeShapeType="1"/>
          </p:cNvSpPr>
          <p:nvPr/>
        </p:nvSpPr>
        <p:spPr bwMode="auto">
          <a:xfrm>
            <a:off x="16002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687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Insert(2)</a:t>
            </a:r>
          </a:p>
        </p:txBody>
      </p:sp>
      <p:grpSp>
        <p:nvGrpSpPr>
          <p:cNvPr id="936964" name="Group 4"/>
          <p:cNvGrpSpPr>
            <a:grpSpLocks/>
          </p:cNvGrpSpPr>
          <p:nvPr/>
        </p:nvGrpSpPr>
        <p:grpSpPr bwMode="auto">
          <a:xfrm>
            <a:off x="1219200" y="2438400"/>
            <a:ext cx="542925" cy="431800"/>
            <a:chOff x="2118" y="2592"/>
            <a:chExt cx="342" cy="272"/>
          </a:xfrm>
        </p:grpSpPr>
        <p:sp>
          <p:nvSpPr>
            <p:cNvPr id="936965" name="Oval 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966" name="Text Box 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36967" name="Group 7"/>
          <p:cNvGrpSpPr>
            <a:grpSpLocks/>
          </p:cNvGrpSpPr>
          <p:nvPr/>
        </p:nvGrpSpPr>
        <p:grpSpPr bwMode="auto">
          <a:xfrm>
            <a:off x="1895475" y="3124200"/>
            <a:ext cx="542925" cy="431800"/>
            <a:chOff x="2118" y="2592"/>
            <a:chExt cx="342" cy="272"/>
          </a:xfrm>
        </p:grpSpPr>
        <p:sp>
          <p:nvSpPr>
            <p:cNvPr id="936968" name="Oval 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969" name="Text Box 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194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22" name="Line 14"/>
          <p:cNvSpPr>
            <a:spLocks noChangeShapeType="1"/>
          </p:cNvSpPr>
          <p:nvPr/>
        </p:nvSpPr>
        <p:spPr bwMode="auto">
          <a:xfrm>
            <a:off x="2286000" y="3505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010" name="Line 2"/>
          <p:cNvSpPr>
            <a:spLocks noChangeShapeType="1"/>
          </p:cNvSpPr>
          <p:nvPr/>
        </p:nvSpPr>
        <p:spPr bwMode="auto">
          <a:xfrm>
            <a:off x="16002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39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687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Insert(3) single left rotation</a:t>
            </a:r>
          </a:p>
        </p:txBody>
      </p:sp>
      <p:grpSp>
        <p:nvGrpSpPr>
          <p:cNvPr id="939013" name="Group 5"/>
          <p:cNvGrpSpPr>
            <a:grpSpLocks/>
          </p:cNvGrpSpPr>
          <p:nvPr/>
        </p:nvGrpSpPr>
        <p:grpSpPr bwMode="auto">
          <a:xfrm>
            <a:off x="1219200" y="2438400"/>
            <a:ext cx="542925" cy="431800"/>
            <a:chOff x="2118" y="2592"/>
            <a:chExt cx="342" cy="272"/>
          </a:xfrm>
        </p:grpSpPr>
        <p:sp>
          <p:nvSpPr>
            <p:cNvPr id="939014" name="Oval 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015" name="Text Box 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39016" name="Group 8"/>
          <p:cNvGrpSpPr>
            <a:grpSpLocks/>
          </p:cNvGrpSpPr>
          <p:nvPr/>
        </p:nvGrpSpPr>
        <p:grpSpPr bwMode="auto">
          <a:xfrm>
            <a:off x="1895475" y="3124200"/>
            <a:ext cx="542925" cy="431800"/>
            <a:chOff x="2118" y="2592"/>
            <a:chExt cx="342" cy="272"/>
          </a:xfrm>
        </p:grpSpPr>
        <p:sp>
          <p:nvSpPr>
            <p:cNvPr id="939017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018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39019" name="Group 11"/>
          <p:cNvGrpSpPr>
            <a:grpSpLocks/>
          </p:cNvGrpSpPr>
          <p:nvPr/>
        </p:nvGrpSpPr>
        <p:grpSpPr bwMode="auto">
          <a:xfrm>
            <a:off x="2276475" y="4140200"/>
            <a:ext cx="542925" cy="431800"/>
            <a:chOff x="2118" y="2592"/>
            <a:chExt cx="342" cy="272"/>
          </a:xfrm>
        </p:grpSpPr>
        <p:sp>
          <p:nvSpPr>
            <p:cNvPr id="939020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021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939023" name="Text Box 15"/>
          <p:cNvSpPr txBox="1">
            <a:spLocks noChangeArrowheads="1"/>
          </p:cNvSpPr>
          <p:nvPr/>
        </p:nvSpPr>
        <p:spPr bwMode="auto">
          <a:xfrm>
            <a:off x="1687513" y="248285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981920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8C850351-009B-498A-B6D3-C16D206FFE35}" type="slidenum">
              <a:rPr lang="en-US"/>
              <a:pPr/>
              <a:t>25</a:t>
            </a:fld>
            <a:endParaRPr lang="en-US"/>
          </a:p>
        </p:txBody>
      </p:sp>
      <p:sp>
        <p:nvSpPr>
          <p:cNvPr id="941058" name="Line 1026"/>
          <p:cNvSpPr>
            <a:spLocks noChangeShapeType="1"/>
          </p:cNvSpPr>
          <p:nvPr/>
        </p:nvSpPr>
        <p:spPr bwMode="auto">
          <a:xfrm>
            <a:off x="2286000" y="3505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059" name="Line 1027"/>
          <p:cNvSpPr>
            <a:spLocks noChangeShapeType="1"/>
          </p:cNvSpPr>
          <p:nvPr/>
        </p:nvSpPr>
        <p:spPr bwMode="auto">
          <a:xfrm>
            <a:off x="1600200" y="27432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06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4106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Insert(3) single left rotation</a:t>
            </a:r>
          </a:p>
        </p:txBody>
      </p:sp>
      <p:grpSp>
        <p:nvGrpSpPr>
          <p:cNvPr id="941062" name="Group 1030"/>
          <p:cNvGrpSpPr>
            <a:grpSpLocks/>
          </p:cNvGrpSpPr>
          <p:nvPr/>
        </p:nvGrpSpPr>
        <p:grpSpPr bwMode="auto">
          <a:xfrm>
            <a:off x="1219200" y="2438400"/>
            <a:ext cx="542925" cy="431800"/>
            <a:chOff x="2118" y="2592"/>
            <a:chExt cx="342" cy="272"/>
          </a:xfrm>
        </p:grpSpPr>
        <p:sp>
          <p:nvSpPr>
            <p:cNvPr id="941063" name="Oval 103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064" name="Text Box 103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41065" name="Group 1033"/>
          <p:cNvGrpSpPr>
            <a:grpSpLocks/>
          </p:cNvGrpSpPr>
          <p:nvPr/>
        </p:nvGrpSpPr>
        <p:grpSpPr bwMode="auto">
          <a:xfrm>
            <a:off x="1895475" y="3124200"/>
            <a:ext cx="542925" cy="431800"/>
            <a:chOff x="2118" y="2592"/>
            <a:chExt cx="342" cy="272"/>
          </a:xfrm>
        </p:grpSpPr>
        <p:sp>
          <p:nvSpPr>
            <p:cNvPr id="941066" name="Oval 103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067" name="Text Box 103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41068" name="Group 1036"/>
          <p:cNvGrpSpPr>
            <a:grpSpLocks/>
          </p:cNvGrpSpPr>
          <p:nvPr/>
        </p:nvGrpSpPr>
        <p:grpSpPr bwMode="auto">
          <a:xfrm>
            <a:off x="2276475" y="4140200"/>
            <a:ext cx="542925" cy="431800"/>
            <a:chOff x="2118" y="2592"/>
            <a:chExt cx="342" cy="272"/>
          </a:xfrm>
        </p:grpSpPr>
        <p:sp>
          <p:nvSpPr>
            <p:cNvPr id="941069" name="Oval 103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070" name="Text Box 103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941071" name="Text Box 1039"/>
          <p:cNvSpPr txBox="1">
            <a:spLocks noChangeArrowheads="1"/>
          </p:cNvSpPr>
          <p:nvPr/>
        </p:nvSpPr>
        <p:spPr bwMode="auto">
          <a:xfrm>
            <a:off x="1687513" y="248285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  <p:sp>
        <p:nvSpPr>
          <p:cNvPr id="941074" name="Arc 1042"/>
          <p:cNvSpPr>
            <a:spLocks/>
          </p:cNvSpPr>
          <p:nvPr/>
        </p:nvSpPr>
        <p:spPr bwMode="auto">
          <a:xfrm rot="20906766" flipH="1">
            <a:off x="1752600" y="2743200"/>
            <a:ext cx="457200" cy="4635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65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D0FF50E-BB75-4D73-B113-055E8D569F79}" type="slidenum">
              <a:rPr lang="en-US"/>
              <a:pPr/>
              <a:t>26</a:t>
            </a:fld>
            <a:endParaRPr lang="en-US"/>
          </a:p>
        </p:txBody>
      </p:sp>
      <p:sp>
        <p:nvSpPr>
          <p:cNvPr id="943120" name="Line 16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106" name="Line 2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10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43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Insert(3)</a:t>
            </a:r>
          </a:p>
        </p:txBody>
      </p:sp>
      <p:grpSp>
        <p:nvGrpSpPr>
          <p:cNvPr id="943110" name="Group 6"/>
          <p:cNvGrpSpPr>
            <a:grpSpLocks/>
          </p:cNvGrpSpPr>
          <p:nvPr/>
        </p:nvGrpSpPr>
        <p:grpSpPr bwMode="auto">
          <a:xfrm>
            <a:off x="1143000" y="3124200"/>
            <a:ext cx="542925" cy="431800"/>
            <a:chOff x="2118" y="2592"/>
            <a:chExt cx="342" cy="272"/>
          </a:xfrm>
        </p:grpSpPr>
        <p:sp>
          <p:nvSpPr>
            <p:cNvPr id="943111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12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43113" name="Group 9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43114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15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43116" name="Group 12"/>
          <p:cNvGrpSpPr>
            <a:grpSpLocks/>
          </p:cNvGrpSpPr>
          <p:nvPr/>
        </p:nvGrpSpPr>
        <p:grpSpPr bwMode="auto">
          <a:xfrm>
            <a:off x="3038475" y="3124200"/>
            <a:ext cx="542925" cy="431800"/>
            <a:chOff x="2118" y="2592"/>
            <a:chExt cx="342" cy="272"/>
          </a:xfrm>
        </p:grpSpPr>
        <p:sp>
          <p:nvSpPr>
            <p:cNvPr id="943117" name="Oval 1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18" name="Text Box 1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861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3DBEF83-CAC5-48CE-BC6A-776FE3C1C69F}" type="slidenum">
              <a:rPr lang="en-US"/>
              <a:pPr/>
              <a:t>27</a:t>
            </a:fld>
            <a:endParaRPr lang="en-US"/>
          </a:p>
        </p:txBody>
      </p:sp>
      <p:sp>
        <p:nvSpPr>
          <p:cNvPr id="945170" name="Line 18"/>
          <p:cNvSpPr>
            <a:spLocks noChangeShapeType="1"/>
          </p:cNvSpPr>
          <p:nvPr/>
        </p:nvSpPr>
        <p:spPr bwMode="auto">
          <a:xfrm>
            <a:off x="3429000" y="3505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154" name="Line 2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155" name="Line 3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15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45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Insert(4)</a:t>
            </a:r>
          </a:p>
        </p:txBody>
      </p:sp>
      <p:grpSp>
        <p:nvGrpSpPr>
          <p:cNvPr id="945158" name="Group 6"/>
          <p:cNvGrpSpPr>
            <a:grpSpLocks/>
          </p:cNvGrpSpPr>
          <p:nvPr/>
        </p:nvGrpSpPr>
        <p:grpSpPr bwMode="auto">
          <a:xfrm>
            <a:off x="1143000" y="3124200"/>
            <a:ext cx="542925" cy="431800"/>
            <a:chOff x="2118" y="2592"/>
            <a:chExt cx="342" cy="272"/>
          </a:xfrm>
        </p:grpSpPr>
        <p:sp>
          <p:nvSpPr>
            <p:cNvPr id="945159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60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45161" name="Group 9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45162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63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45164" name="Group 12"/>
          <p:cNvGrpSpPr>
            <a:grpSpLocks/>
          </p:cNvGrpSpPr>
          <p:nvPr/>
        </p:nvGrpSpPr>
        <p:grpSpPr bwMode="auto">
          <a:xfrm>
            <a:off x="3038475" y="3124200"/>
            <a:ext cx="542925" cy="431800"/>
            <a:chOff x="2118" y="2592"/>
            <a:chExt cx="342" cy="272"/>
          </a:xfrm>
        </p:grpSpPr>
        <p:sp>
          <p:nvSpPr>
            <p:cNvPr id="945165" name="Oval 1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66" name="Text Box 1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45167" name="Group 15"/>
          <p:cNvGrpSpPr>
            <a:grpSpLocks/>
          </p:cNvGrpSpPr>
          <p:nvPr/>
        </p:nvGrpSpPr>
        <p:grpSpPr bwMode="auto">
          <a:xfrm>
            <a:off x="3571875" y="3911600"/>
            <a:ext cx="542925" cy="431800"/>
            <a:chOff x="2118" y="2592"/>
            <a:chExt cx="342" cy="272"/>
          </a:xfrm>
        </p:grpSpPr>
        <p:sp>
          <p:nvSpPr>
            <p:cNvPr id="945168" name="Oval 1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69" name="Text Box 1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2485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D5ADD6D-579D-4670-9C41-3644068AD09B}" type="slidenum">
              <a:rPr lang="en-US"/>
              <a:pPr/>
              <a:t>28</a:t>
            </a:fld>
            <a:endParaRPr lang="en-US"/>
          </a:p>
        </p:txBody>
      </p:sp>
      <p:sp>
        <p:nvSpPr>
          <p:cNvPr id="947222" name="Line 22"/>
          <p:cNvSpPr>
            <a:spLocks noChangeShapeType="1"/>
          </p:cNvSpPr>
          <p:nvPr/>
        </p:nvSpPr>
        <p:spPr bwMode="auto">
          <a:xfrm>
            <a:off x="3886200" y="4267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7202" name="Line 2"/>
          <p:cNvSpPr>
            <a:spLocks noChangeShapeType="1"/>
          </p:cNvSpPr>
          <p:nvPr/>
        </p:nvSpPr>
        <p:spPr bwMode="auto">
          <a:xfrm>
            <a:off x="3429000" y="35052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7203" name="Line 3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7204" name="Line 4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7205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472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Insert(5)</a:t>
            </a:r>
          </a:p>
        </p:txBody>
      </p:sp>
      <p:grpSp>
        <p:nvGrpSpPr>
          <p:cNvPr id="947207" name="Group 7"/>
          <p:cNvGrpSpPr>
            <a:grpSpLocks/>
          </p:cNvGrpSpPr>
          <p:nvPr/>
        </p:nvGrpSpPr>
        <p:grpSpPr bwMode="auto">
          <a:xfrm>
            <a:off x="1143000" y="3124200"/>
            <a:ext cx="542925" cy="431800"/>
            <a:chOff x="2118" y="2592"/>
            <a:chExt cx="342" cy="272"/>
          </a:xfrm>
        </p:grpSpPr>
        <p:sp>
          <p:nvSpPr>
            <p:cNvPr id="947208" name="Oval 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09" name="Text Box 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47210" name="Group 10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47211" name="Oval 1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12" name="Text Box 1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47213" name="Group 13"/>
          <p:cNvGrpSpPr>
            <a:grpSpLocks/>
          </p:cNvGrpSpPr>
          <p:nvPr/>
        </p:nvGrpSpPr>
        <p:grpSpPr bwMode="auto">
          <a:xfrm>
            <a:off x="3038475" y="3124200"/>
            <a:ext cx="542925" cy="431800"/>
            <a:chOff x="2118" y="2592"/>
            <a:chExt cx="342" cy="272"/>
          </a:xfrm>
        </p:grpSpPr>
        <p:sp>
          <p:nvSpPr>
            <p:cNvPr id="947214" name="Oval 1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15" name="Text Box 1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47216" name="Group 16"/>
          <p:cNvGrpSpPr>
            <a:grpSpLocks/>
          </p:cNvGrpSpPr>
          <p:nvPr/>
        </p:nvGrpSpPr>
        <p:grpSpPr bwMode="auto">
          <a:xfrm>
            <a:off x="3571875" y="3911600"/>
            <a:ext cx="542925" cy="431800"/>
            <a:chOff x="2118" y="2592"/>
            <a:chExt cx="342" cy="272"/>
          </a:xfrm>
        </p:grpSpPr>
        <p:sp>
          <p:nvSpPr>
            <p:cNvPr id="947217" name="Oval 1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18" name="Text Box 1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947219" name="Group 19"/>
          <p:cNvGrpSpPr>
            <a:grpSpLocks/>
          </p:cNvGrpSpPr>
          <p:nvPr/>
        </p:nvGrpSpPr>
        <p:grpSpPr bwMode="auto">
          <a:xfrm>
            <a:off x="3876675" y="4749800"/>
            <a:ext cx="542925" cy="431800"/>
            <a:chOff x="2118" y="2592"/>
            <a:chExt cx="342" cy="272"/>
          </a:xfrm>
        </p:grpSpPr>
        <p:sp>
          <p:nvSpPr>
            <p:cNvPr id="947220" name="Oval 2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21" name="Text Box 2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947223" name="Text Box 23"/>
          <p:cNvSpPr txBox="1">
            <a:spLocks noChangeArrowheads="1"/>
          </p:cNvSpPr>
          <p:nvPr/>
        </p:nvSpPr>
        <p:spPr bwMode="auto">
          <a:xfrm>
            <a:off x="3505200" y="3168650"/>
            <a:ext cx="369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  <p:sp>
        <p:nvSpPr>
          <p:cNvPr id="947224" name="Arc 24"/>
          <p:cNvSpPr>
            <a:spLocks/>
          </p:cNvSpPr>
          <p:nvPr/>
        </p:nvSpPr>
        <p:spPr bwMode="auto">
          <a:xfrm rot="20879720" flipH="1">
            <a:off x="3429000" y="3429000"/>
            <a:ext cx="685800" cy="5397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47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F76B52D-09CD-49E7-94B3-8549ABDD1771}" type="slidenum">
              <a:rPr lang="en-US"/>
              <a:pPr/>
              <a:t>29</a:t>
            </a:fld>
            <a:endParaRPr lang="en-US"/>
          </a:p>
        </p:txBody>
      </p:sp>
      <p:sp>
        <p:nvSpPr>
          <p:cNvPr id="949273" name="Line 25"/>
          <p:cNvSpPr>
            <a:spLocks noChangeShapeType="1"/>
          </p:cNvSpPr>
          <p:nvPr/>
        </p:nvSpPr>
        <p:spPr bwMode="auto">
          <a:xfrm flipH="1">
            <a:off x="2743200" y="3505200"/>
            <a:ext cx="4572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9250" name="Line 2"/>
          <p:cNvSpPr>
            <a:spLocks noChangeShapeType="1"/>
          </p:cNvSpPr>
          <p:nvPr/>
        </p:nvSpPr>
        <p:spPr bwMode="auto">
          <a:xfrm>
            <a:off x="3429000" y="3505200"/>
            <a:ext cx="4572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9252" name="Line 4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9253" name="Line 5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925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49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Insert(5)</a:t>
            </a:r>
          </a:p>
        </p:txBody>
      </p:sp>
      <p:grpSp>
        <p:nvGrpSpPr>
          <p:cNvPr id="949256" name="Group 8"/>
          <p:cNvGrpSpPr>
            <a:grpSpLocks/>
          </p:cNvGrpSpPr>
          <p:nvPr/>
        </p:nvGrpSpPr>
        <p:grpSpPr bwMode="auto">
          <a:xfrm>
            <a:off x="1143000" y="3124200"/>
            <a:ext cx="542925" cy="431800"/>
            <a:chOff x="2118" y="2592"/>
            <a:chExt cx="342" cy="272"/>
          </a:xfrm>
        </p:grpSpPr>
        <p:sp>
          <p:nvSpPr>
            <p:cNvPr id="949257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258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49259" name="Group 11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49260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261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49262" name="Group 14"/>
          <p:cNvGrpSpPr>
            <a:grpSpLocks/>
          </p:cNvGrpSpPr>
          <p:nvPr/>
        </p:nvGrpSpPr>
        <p:grpSpPr bwMode="auto">
          <a:xfrm>
            <a:off x="2362200" y="3962400"/>
            <a:ext cx="542925" cy="431800"/>
            <a:chOff x="2118" y="2592"/>
            <a:chExt cx="342" cy="272"/>
          </a:xfrm>
        </p:grpSpPr>
        <p:sp>
          <p:nvSpPr>
            <p:cNvPr id="949263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264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49265" name="Group 17"/>
          <p:cNvGrpSpPr>
            <a:grpSpLocks/>
          </p:cNvGrpSpPr>
          <p:nvPr/>
        </p:nvGrpSpPr>
        <p:grpSpPr bwMode="auto">
          <a:xfrm>
            <a:off x="3038475" y="3200400"/>
            <a:ext cx="542925" cy="431800"/>
            <a:chOff x="2118" y="2592"/>
            <a:chExt cx="342" cy="272"/>
          </a:xfrm>
        </p:grpSpPr>
        <p:sp>
          <p:nvSpPr>
            <p:cNvPr id="949266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267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949268" name="Group 20"/>
          <p:cNvGrpSpPr>
            <a:grpSpLocks/>
          </p:cNvGrpSpPr>
          <p:nvPr/>
        </p:nvGrpSpPr>
        <p:grpSpPr bwMode="auto">
          <a:xfrm>
            <a:off x="3724275" y="3962400"/>
            <a:ext cx="542925" cy="431800"/>
            <a:chOff x="2118" y="2592"/>
            <a:chExt cx="342" cy="272"/>
          </a:xfrm>
        </p:grpSpPr>
        <p:sp>
          <p:nvSpPr>
            <p:cNvPr id="949269" name="Oval 2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270" name="Text Box 2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042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Degenerate Binary Search Tree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6425" cy="83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BST for 14, 15, 4, 9, 7, 18, 3, 5, 16, 20, 17</a:t>
            </a:r>
          </a:p>
          <a:p>
            <a:pPr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</p:txBody>
      </p:sp>
      <p:grpSp>
        <p:nvGrpSpPr>
          <p:cNvPr id="1037316" name="Group 4"/>
          <p:cNvGrpSpPr>
            <a:grpSpLocks/>
          </p:cNvGrpSpPr>
          <p:nvPr/>
        </p:nvGrpSpPr>
        <p:grpSpPr bwMode="auto">
          <a:xfrm>
            <a:off x="3810000" y="2286000"/>
            <a:ext cx="685800" cy="533400"/>
            <a:chOff x="2304" y="1296"/>
            <a:chExt cx="432" cy="336"/>
          </a:xfrm>
        </p:grpSpPr>
        <p:sp>
          <p:nvSpPr>
            <p:cNvPr id="103731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1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037319" name="Group 7"/>
          <p:cNvGrpSpPr>
            <a:grpSpLocks/>
          </p:cNvGrpSpPr>
          <p:nvPr/>
        </p:nvGrpSpPr>
        <p:grpSpPr bwMode="auto">
          <a:xfrm>
            <a:off x="5181600" y="3124200"/>
            <a:ext cx="685800" cy="533400"/>
            <a:chOff x="2304" y="1296"/>
            <a:chExt cx="432" cy="336"/>
          </a:xfrm>
        </p:grpSpPr>
        <p:sp>
          <p:nvSpPr>
            <p:cNvPr id="103732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2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037322" name="Line 10"/>
          <p:cNvSpPr>
            <a:spLocks noChangeShapeType="1"/>
          </p:cNvSpPr>
          <p:nvPr/>
        </p:nvSpPr>
        <p:spPr bwMode="auto">
          <a:xfrm>
            <a:off x="44196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23" name="Group 11"/>
          <p:cNvGrpSpPr>
            <a:grpSpLocks/>
          </p:cNvGrpSpPr>
          <p:nvPr/>
        </p:nvGrpSpPr>
        <p:grpSpPr bwMode="auto">
          <a:xfrm>
            <a:off x="2438400" y="3124200"/>
            <a:ext cx="685800" cy="533400"/>
            <a:chOff x="2304" y="1296"/>
            <a:chExt cx="432" cy="336"/>
          </a:xfrm>
        </p:grpSpPr>
        <p:sp>
          <p:nvSpPr>
            <p:cNvPr id="103732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2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037326" name="Line 14"/>
          <p:cNvSpPr>
            <a:spLocks noChangeShapeType="1"/>
          </p:cNvSpPr>
          <p:nvPr/>
        </p:nvSpPr>
        <p:spPr bwMode="auto">
          <a:xfrm flipH="1">
            <a:off x="29718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27" name="Group 15"/>
          <p:cNvGrpSpPr>
            <a:grpSpLocks/>
          </p:cNvGrpSpPr>
          <p:nvPr/>
        </p:nvGrpSpPr>
        <p:grpSpPr bwMode="auto">
          <a:xfrm>
            <a:off x="3657600" y="4038600"/>
            <a:ext cx="685800" cy="533400"/>
            <a:chOff x="2304" y="1296"/>
            <a:chExt cx="432" cy="336"/>
          </a:xfrm>
        </p:grpSpPr>
        <p:sp>
          <p:nvSpPr>
            <p:cNvPr id="103732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2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1037330" name="Line 18"/>
          <p:cNvSpPr>
            <a:spLocks noChangeShapeType="1"/>
          </p:cNvSpPr>
          <p:nvPr/>
        </p:nvSpPr>
        <p:spPr bwMode="auto">
          <a:xfrm>
            <a:off x="29718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31" name="Group 19"/>
          <p:cNvGrpSpPr>
            <a:grpSpLocks/>
          </p:cNvGrpSpPr>
          <p:nvPr/>
        </p:nvGrpSpPr>
        <p:grpSpPr bwMode="auto">
          <a:xfrm>
            <a:off x="2895600" y="4724400"/>
            <a:ext cx="685800" cy="533400"/>
            <a:chOff x="2304" y="1296"/>
            <a:chExt cx="432" cy="336"/>
          </a:xfrm>
        </p:grpSpPr>
        <p:sp>
          <p:nvSpPr>
            <p:cNvPr id="103733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3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1037334" name="Line 22"/>
          <p:cNvSpPr>
            <a:spLocks noChangeShapeType="1"/>
          </p:cNvSpPr>
          <p:nvPr/>
        </p:nvSpPr>
        <p:spPr bwMode="auto">
          <a:xfrm flipH="1">
            <a:off x="3429000" y="4495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35" name="Group 23"/>
          <p:cNvGrpSpPr>
            <a:grpSpLocks/>
          </p:cNvGrpSpPr>
          <p:nvPr/>
        </p:nvGrpSpPr>
        <p:grpSpPr bwMode="auto">
          <a:xfrm>
            <a:off x="6400800" y="4038600"/>
            <a:ext cx="685800" cy="533400"/>
            <a:chOff x="2304" y="1296"/>
            <a:chExt cx="432" cy="336"/>
          </a:xfrm>
        </p:grpSpPr>
        <p:sp>
          <p:nvSpPr>
            <p:cNvPr id="103733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1037338" name="Line 26"/>
          <p:cNvSpPr>
            <a:spLocks noChangeShapeType="1"/>
          </p:cNvSpPr>
          <p:nvPr/>
        </p:nvSpPr>
        <p:spPr bwMode="auto">
          <a:xfrm>
            <a:off x="57150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39" name="Group 27"/>
          <p:cNvGrpSpPr>
            <a:grpSpLocks/>
          </p:cNvGrpSpPr>
          <p:nvPr/>
        </p:nvGrpSpPr>
        <p:grpSpPr bwMode="auto">
          <a:xfrm>
            <a:off x="1219200" y="4038600"/>
            <a:ext cx="685800" cy="533400"/>
            <a:chOff x="2304" y="1296"/>
            <a:chExt cx="432" cy="336"/>
          </a:xfrm>
        </p:grpSpPr>
        <p:sp>
          <p:nvSpPr>
            <p:cNvPr id="103734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1037342" name="Line 30"/>
          <p:cNvSpPr>
            <a:spLocks noChangeShapeType="1"/>
          </p:cNvSpPr>
          <p:nvPr/>
        </p:nvSpPr>
        <p:spPr bwMode="auto">
          <a:xfrm flipH="1">
            <a:off x="17526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43" name="Group 31"/>
          <p:cNvGrpSpPr>
            <a:grpSpLocks/>
          </p:cNvGrpSpPr>
          <p:nvPr/>
        </p:nvGrpSpPr>
        <p:grpSpPr bwMode="auto">
          <a:xfrm>
            <a:off x="2057400" y="5486400"/>
            <a:ext cx="685800" cy="533400"/>
            <a:chOff x="2304" y="1296"/>
            <a:chExt cx="432" cy="336"/>
          </a:xfrm>
        </p:grpSpPr>
        <p:sp>
          <p:nvSpPr>
            <p:cNvPr id="103734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4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037346" name="Line 34"/>
          <p:cNvSpPr>
            <a:spLocks noChangeShapeType="1"/>
          </p:cNvSpPr>
          <p:nvPr/>
        </p:nvSpPr>
        <p:spPr bwMode="auto">
          <a:xfrm flipV="1">
            <a:off x="2590800" y="5181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5638800" y="4724400"/>
            <a:ext cx="685800" cy="533400"/>
            <a:chOff x="2304" y="1296"/>
            <a:chExt cx="432" cy="336"/>
          </a:xfrm>
        </p:grpSpPr>
        <p:sp>
          <p:nvSpPr>
            <p:cNvPr id="103734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4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037350" name="Line 38"/>
          <p:cNvSpPr>
            <a:spLocks noChangeShapeType="1"/>
          </p:cNvSpPr>
          <p:nvPr/>
        </p:nvSpPr>
        <p:spPr bwMode="auto">
          <a:xfrm flipH="1">
            <a:off x="6172200" y="4495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162800" y="4724400"/>
            <a:ext cx="685800" cy="533400"/>
            <a:chOff x="2304" y="1296"/>
            <a:chExt cx="432" cy="336"/>
          </a:xfrm>
        </p:grpSpPr>
        <p:sp>
          <p:nvSpPr>
            <p:cNvPr id="1037352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53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1037354" name="Line 42"/>
          <p:cNvSpPr>
            <a:spLocks noChangeShapeType="1"/>
          </p:cNvSpPr>
          <p:nvPr/>
        </p:nvSpPr>
        <p:spPr bwMode="auto">
          <a:xfrm>
            <a:off x="6934200" y="4495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7355" name="Group 43"/>
          <p:cNvGrpSpPr>
            <a:grpSpLocks/>
          </p:cNvGrpSpPr>
          <p:nvPr/>
        </p:nvGrpSpPr>
        <p:grpSpPr bwMode="auto">
          <a:xfrm>
            <a:off x="6477000" y="5486400"/>
            <a:ext cx="685800" cy="533400"/>
            <a:chOff x="2304" y="1296"/>
            <a:chExt cx="432" cy="336"/>
          </a:xfrm>
        </p:grpSpPr>
        <p:sp>
          <p:nvSpPr>
            <p:cNvPr id="1037356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57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1037358" name="Line 46"/>
          <p:cNvSpPr>
            <a:spLocks noChangeShapeType="1"/>
          </p:cNvSpPr>
          <p:nvPr/>
        </p:nvSpPr>
        <p:spPr bwMode="auto">
          <a:xfrm flipH="1" flipV="1">
            <a:off x="6172200" y="5181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52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136DEA9B-4B98-4BD4-A387-79EF99DC06DD}" type="slidenum">
              <a:rPr lang="en-US"/>
              <a:pPr/>
              <a:t>30</a:t>
            </a:fld>
            <a:endParaRPr lang="en-US"/>
          </a:p>
        </p:txBody>
      </p:sp>
      <p:sp>
        <p:nvSpPr>
          <p:cNvPr id="951322" name="Line 26"/>
          <p:cNvSpPr>
            <a:spLocks noChangeShapeType="1"/>
          </p:cNvSpPr>
          <p:nvPr/>
        </p:nvSpPr>
        <p:spPr bwMode="auto">
          <a:xfrm>
            <a:off x="4114800" y="4343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1298" name="Line 2"/>
          <p:cNvSpPr>
            <a:spLocks noChangeShapeType="1"/>
          </p:cNvSpPr>
          <p:nvPr/>
        </p:nvSpPr>
        <p:spPr bwMode="auto">
          <a:xfrm flipH="1">
            <a:off x="2743200" y="3505200"/>
            <a:ext cx="4572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1299" name="Line 3"/>
          <p:cNvSpPr>
            <a:spLocks noChangeShapeType="1"/>
          </p:cNvSpPr>
          <p:nvPr/>
        </p:nvSpPr>
        <p:spPr bwMode="auto">
          <a:xfrm>
            <a:off x="3429000" y="3505200"/>
            <a:ext cx="4572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1300" name="Line 4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1301" name="Line 5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1302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513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Insert(6)</a:t>
            </a:r>
          </a:p>
        </p:txBody>
      </p:sp>
      <p:grpSp>
        <p:nvGrpSpPr>
          <p:cNvPr id="951304" name="Group 8"/>
          <p:cNvGrpSpPr>
            <a:grpSpLocks/>
          </p:cNvGrpSpPr>
          <p:nvPr/>
        </p:nvGrpSpPr>
        <p:grpSpPr bwMode="auto">
          <a:xfrm>
            <a:off x="1143000" y="3124200"/>
            <a:ext cx="542925" cy="431800"/>
            <a:chOff x="2118" y="2592"/>
            <a:chExt cx="342" cy="272"/>
          </a:xfrm>
        </p:grpSpPr>
        <p:sp>
          <p:nvSpPr>
            <p:cNvPr id="951305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06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51307" name="Group 11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51308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09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51310" name="Group 14"/>
          <p:cNvGrpSpPr>
            <a:grpSpLocks/>
          </p:cNvGrpSpPr>
          <p:nvPr/>
        </p:nvGrpSpPr>
        <p:grpSpPr bwMode="auto">
          <a:xfrm>
            <a:off x="2362200" y="3962400"/>
            <a:ext cx="542925" cy="431800"/>
            <a:chOff x="2118" y="2592"/>
            <a:chExt cx="342" cy="272"/>
          </a:xfrm>
        </p:grpSpPr>
        <p:sp>
          <p:nvSpPr>
            <p:cNvPr id="951311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12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51313" name="Group 17"/>
          <p:cNvGrpSpPr>
            <a:grpSpLocks/>
          </p:cNvGrpSpPr>
          <p:nvPr/>
        </p:nvGrpSpPr>
        <p:grpSpPr bwMode="auto">
          <a:xfrm>
            <a:off x="3038475" y="3200400"/>
            <a:ext cx="542925" cy="431800"/>
            <a:chOff x="2118" y="2592"/>
            <a:chExt cx="342" cy="272"/>
          </a:xfrm>
        </p:grpSpPr>
        <p:sp>
          <p:nvSpPr>
            <p:cNvPr id="951314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15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951316" name="Group 20"/>
          <p:cNvGrpSpPr>
            <a:grpSpLocks/>
          </p:cNvGrpSpPr>
          <p:nvPr/>
        </p:nvGrpSpPr>
        <p:grpSpPr bwMode="auto">
          <a:xfrm>
            <a:off x="3724275" y="3962400"/>
            <a:ext cx="542925" cy="431800"/>
            <a:chOff x="2118" y="2592"/>
            <a:chExt cx="342" cy="272"/>
          </a:xfrm>
        </p:grpSpPr>
        <p:sp>
          <p:nvSpPr>
            <p:cNvPr id="951317" name="Oval 2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18" name="Text Box 2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51319" name="Group 23"/>
          <p:cNvGrpSpPr>
            <a:grpSpLocks/>
          </p:cNvGrpSpPr>
          <p:nvPr/>
        </p:nvGrpSpPr>
        <p:grpSpPr bwMode="auto">
          <a:xfrm>
            <a:off x="4105275" y="4749800"/>
            <a:ext cx="542925" cy="431800"/>
            <a:chOff x="2118" y="2592"/>
            <a:chExt cx="342" cy="272"/>
          </a:xfrm>
        </p:grpSpPr>
        <p:sp>
          <p:nvSpPr>
            <p:cNvPr id="951320" name="Oval 2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321" name="Text Box 2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51323" name="Text Box 27"/>
          <p:cNvSpPr txBox="1">
            <a:spLocks noChangeArrowheads="1"/>
          </p:cNvSpPr>
          <p:nvPr/>
        </p:nvSpPr>
        <p:spPr bwMode="auto">
          <a:xfrm>
            <a:off x="2525713" y="248285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  <p:sp>
        <p:nvSpPr>
          <p:cNvPr id="951324" name="Arc 28"/>
          <p:cNvSpPr>
            <a:spLocks/>
          </p:cNvSpPr>
          <p:nvPr/>
        </p:nvSpPr>
        <p:spPr bwMode="auto">
          <a:xfrm rot="20648073" flipH="1">
            <a:off x="2736850" y="2841625"/>
            <a:ext cx="762000" cy="5397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47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AD8760B-ED3D-4EAA-A9DC-C36D5A871736}" type="slidenum">
              <a:rPr lang="en-US"/>
              <a:pPr/>
              <a:t>31</a:t>
            </a:fld>
            <a:endParaRPr lang="en-US"/>
          </a:p>
        </p:txBody>
      </p:sp>
      <p:sp>
        <p:nvSpPr>
          <p:cNvPr id="953346" name="Line 2"/>
          <p:cNvSpPr>
            <a:spLocks noChangeShapeType="1"/>
          </p:cNvSpPr>
          <p:nvPr/>
        </p:nvSpPr>
        <p:spPr bwMode="auto">
          <a:xfrm>
            <a:off x="45720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3349" name="Line 5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3350" name="Line 6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3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53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Insert(6)</a:t>
            </a:r>
          </a:p>
        </p:txBody>
      </p:sp>
      <p:grpSp>
        <p:nvGrpSpPr>
          <p:cNvPr id="953353" name="Group 9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53354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55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53356" name="Group 12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53357" name="Oval 1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58" name="Text Box 1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53359" name="Group 15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53360" name="Oval 1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61" name="Text Box 1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53362" name="Group 18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53363" name="Oval 1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64" name="Text Box 2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953365" name="Group 21"/>
          <p:cNvGrpSpPr>
            <a:grpSpLocks/>
          </p:cNvGrpSpPr>
          <p:nvPr/>
        </p:nvGrpSpPr>
        <p:grpSpPr bwMode="auto">
          <a:xfrm>
            <a:off x="4181475" y="3200400"/>
            <a:ext cx="542925" cy="431800"/>
            <a:chOff x="2118" y="2592"/>
            <a:chExt cx="342" cy="272"/>
          </a:xfrm>
        </p:grpSpPr>
        <p:sp>
          <p:nvSpPr>
            <p:cNvPr id="953366" name="Oval 2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67" name="Text Box 2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53368" name="Group 24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53369" name="Oval 2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70" name="Text Box 2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53373" name="Line 29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3374" name="Line 30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6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5586E9D-5B98-4C40-80BD-868B47B3B9BB}" type="slidenum">
              <a:rPr lang="en-US"/>
              <a:pPr/>
              <a:t>32</a:t>
            </a:fld>
            <a:endParaRPr lang="en-US"/>
          </a:p>
        </p:txBody>
      </p:sp>
      <p:sp>
        <p:nvSpPr>
          <p:cNvPr id="955422" name="Line 30"/>
          <p:cNvSpPr>
            <a:spLocks noChangeShapeType="1"/>
          </p:cNvSpPr>
          <p:nvPr/>
        </p:nvSpPr>
        <p:spPr bwMode="auto">
          <a:xfrm>
            <a:off x="50292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394" name="Line 2"/>
          <p:cNvSpPr>
            <a:spLocks noChangeShapeType="1"/>
          </p:cNvSpPr>
          <p:nvPr/>
        </p:nvSpPr>
        <p:spPr bwMode="auto">
          <a:xfrm>
            <a:off x="4572000" y="3581400"/>
            <a:ext cx="3810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395" name="Line 3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396" name="Line 4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39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55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Insert(7)</a:t>
            </a:r>
          </a:p>
        </p:txBody>
      </p:sp>
      <p:grpSp>
        <p:nvGrpSpPr>
          <p:cNvPr id="955399" name="Group 7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55400" name="Oval 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01" name="Text Box 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55402" name="Group 10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55403" name="Oval 1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04" name="Text Box 1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55405" name="Group 13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55406" name="Oval 1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07" name="Text Box 1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55408" name="Group 16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55409" name="Oval 1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10" name="Text Box 1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955411" name="Group 19"/>
          <p:cNvGrpSpPr>
            <a:grpSpLocks/>
          </p:cNvGrpSpPr>
          <p:nvPr/>
        </p:nvGrpSpPr>
        <p:grpSpPr bwMode="auto">
          <a:xfrm>
            <a:off x="4181475" y="3200400"/>
            <a:ext cx="542925" cy="431800"/>
            <a:chOff x="2118" y="2592"/>
            <a:chExt cx="342" cy="272"/>
          </a:xfrm>
        </p:grpSpPr>
        <p:sp>
          <p:nvSpPr>
            <p:cNvPr id="955412" name="Oval 2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13" name="Text Box 2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55414" name="Group 22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55415" name="Oval 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16" name="Text Box 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55417" name="Line 25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418" name="Line 26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5419" name="Group 27"/>
          <p:cNvGrpSpPr>
            <a:grpSpLocks/>
          </p:cNvGrpSpPr>
          <p:nvPr/>
        </p:nvGrpSpPr>
        <p:grpSpPr bwMode="auto">
          <a:xfrm>
            <a:off x="5019675" y="4826000"/>
            <a:ext cx="542925" cy="431800"/>
            <a:chOff x="2118" y="2592"/>
            <a:chExt cx="342" cy="272"/>
          </a:xfrm>
        </p:grpSpPr>
        <p:sp>
          <p:nvSpPr>
            <p:cNvPr id="955420" name="Oval 2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421" name="Text Box 2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55423" name="Text Box 31"/>
          <p:cNvSpPr txBox="1">
            <a:spLocks noChangeArrowheads="1"/>
          </p:cNvSpPr>
          <p:nvPr/>
        </p:nvSpPr>
        <p:spPr bwMode="auto">
          <a:xfrm>
            <a:off x="4659313" y="32385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  <p:sp>
        <p:nvSpPr>
          <p:cNvPr id="955424" name="Arc 32"/>
          <p:cNvSpPr>
            <a:spLocks/>
          </p:cNvSpPr>
          <p:nvPr/>
        </p:nvSpPr>
        <p:spPr bwMode="auto">
          <a:xfrm rot="6216" flipH="1">
            <a:off x="4648200" y="3581400"/>
            <a:ext cx="546100" cy="447675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35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97132937-1D4D-48B0-A473-E6B46FEBFC79}" type="slidenum">
              <a:rPr lang="en-US"/>
              <a:pPr/>
              <a:t>33</a:t>
            </a:fld>
            <a:endParaRPr lang="en-US"/>
          </a:p>
        </p:txBody>
      </p:sp>
      <p:sp>
        <p:nvSpPr>
          <p:cNvPr id="957444" name="Line 4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7445" name="Line 5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744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57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Insert(7)</a:t>
            </a:r>
          </a:p>
        </p:txBody>
      </p:sp>
      <p:grpSp>
        <p:nvGrpSpPr>
          <p:cNvPr id="957448" name="Group 8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57449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50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57451" name="Group 11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57452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53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57454" name="Group 14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57455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56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57457" name="Group 17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57458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59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57466" name="Line 26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7467" name="Line 27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7473" name="Group 33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57474" name="Oval 3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75" name="Text Box 3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57476" name="Group 36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57477" name="Oval 3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78" name="Text Box 3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957479" name="Group 39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57480" name="Oval 4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481" name="Text Box 4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57482" name="Line 42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7483" name="Line 43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29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8E821D9F-B3CA-4231-9AFD-7AAAD82DBEEB}" type="slidenum">
              <a:rPr lang="en-US"/>
              <a:pPr/>
              <a:t>34</a:t>
            </a:fld>
            <a:endParaRPr lang="en-US"/>
          </a:p>
        </p:txBody>
      </p:sp>
      <p:sp>
        <p:nvSpPr>
          <p:cNvPr id="959522" name="Line 34"/>
          <p:cNvSpPr>
            <a:spLocks noChangeShapeType="1"/>
          </p:cNvSpPr>
          <p:nvPr/>
        </p:nvSpPr>
        <p:spPr bwMode="auto">
          <a:xfrm>
            <a:off x="50292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0" name="Line 2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1" name="Line 3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grpSp>
        <p:nvGrpSpPr>
          <p:cNvPr id="959494" name="Group 6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59495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496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59497" name="Group 9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59498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499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59500" name="Group 12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59501" name="Oval 1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02" name="Text Box 1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59503" name="Group 15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59504" name="Oval 1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05" name="Text Box 1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59506" name="Line 18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507" name="Line 19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9508" name="Group 20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59509" name="Oval 2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10" name="Text Box 2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59511" name="Group 23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59512" name="Oval 2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13" name="Text Box 2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959514" name="Group 26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59515" name="Oval 2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16" name="Text Box 2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59517" name="Line 29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518" name="Line 30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9519" name="Group 31"/>
          <p:cNvGrpSpPr>
            <a:grpSpLocks/>
          </p:cNvGrpSpPr>
          <p:nvPr/>
        </p:nvGrpSpPr>
        <p:grpSpPr bwMode="auto">
          <a:xfrm>
            <a:off x="5019675" y="4826000"/>
            <a:ext cx="542925" cy="431800"/>
            <a:chOff x="2118" y="2592"/>
            <a:chExt cx="342" cy="272"/>
          </a:xfrm>
        </p:grpSpPr>
        <p:sp>
          <p:nvSpPr>
            <p:cNvPr id="959520" name="Oval 3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521" name="Text Box 3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959524" name="Rectangle 36"/>
          <p:cNvSpPr>
            <a:spLocks noChangeArrowheads="1"/>
          </p:cNvSpPr>
          <p:nvPr/>
        </p:nvSpPr>
        <p:spPr bwMode="auto">
          <a:xfrm>
            <a:off x="455613" y="1600200"/>
            <a:ext cx="82264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Insert(16)</a:t>
            </a:r>
          </a:p>
        </p:txBody>
      </p:sp>
    </p:spTree>
    <p:extLst>
      <p:ext uri="{BB962C8B-B14F-4D97-AF65-F5344CB8AC3E}">
        <p14:creationId xmlns:p14="http://schemas.microsoft.com/office/powerpoint/2010/main" val="66475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C660D1D-750C-4D64-A25A-20A984B58E82}" type="slidenum">
              <a:rPr lang="en-US"/>
              <a:pPr/>
              <a:t>35</a:t>
            </a:fld>
            <a:endParaRPr lang="en-US"/>
          </a:p>
        </p:txBody>
      </p:sp>
      <p:sp>
        <p:nvSpPr>
          <p:cNvPr id="961574" name="Line 38"/>
          <p:cNvSpPr>
            <a:spLocks noChangeShapeType="1"/>
          </p:cNvSpPr>
          <p:nvPr/>
        </p:nvSpPr>
        <p:spPr bwMode="auto">
          <a:xfrm flipH="1">
            <a:off x="4953000" y="518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38" name="Line 2"/>
          <p:cNvSpPr>
            <a:spLocks noChangeShapeType="1"/>
          </p:cNvSpPr>
          <p:nvPr/>
        </p:nvSpPr>
        <p:spPr bwMode="auto">
          <a:xfrm>
            <a:off x="5029200" y="4343400"/>
            <a:ext cx="228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39" name="Line 3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40" name="Line 4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4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615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</a:t>
            </a:r>
          </a:p>
        </p:txBody>
      </p:sp>
      <p:grpSp>
        <p:nvGrpSpPr>
          <p:cNvPr id="961543" name="Group 7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61544" name="Oval 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45" name="Text Box 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61546" name="Group 10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61547" name="Oval 1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48" name="Text Box 1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61549" name="Group 13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61550" name="Oval 1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51" name="Text Box 1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61552" name="Group 16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61553" name="Oval 1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54" name="Text Box 1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61555" name="Line 19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56" name="Line 20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1557" name="Group 21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61558" name="Oval 2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59" name="Text Box 2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61560" name="Group 24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61561" name="Oval 2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62" name="Text Box 2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961563" name="Group 27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61564" name="Oval 2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65" name="Text Box 2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61566" name="Line 30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67" name="Line 31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1568" name="Group 32"/>
          <p:cNvGrpSpPr>
            <a:grpSpLocks/>
          </p:cNvGrpSpPr>
          <p:nvPr/>
        </p:nvGrpSpPr>
        <p:grpSpPr bwMode="auto">
          <a:xfrm>
            <a:off x="5019675" y="4826000"/>
            <a:ext cx="542925" cy="431800"/>
            <a:chOff x="2118" y="2592"/>
            <a:chExt cx="342" cy="272"/>
          </a:xfrm>
        </p:grpSpPr>
        <p:sp>
          <p:nvSpPr>
            <p:cNvPr id="961569" name="Oval 3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70" name="Text Box 3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961571" name="Group 35"/>
          <p:cNvGrpSpPr>
            <a:grpSpLocks/>
          </p:cNvGrpSpPr>
          <p:nvPr/>
        </p:nvGrpSpPr>
        <p:grpSpPr bwMode="auto">
          <a:xfrm>
            <a:off x="4562475" y="5511800"/>
            <a:ext cx="542925" cy="431800"/>
            <a:chOff x="2118" y="2592"/>
            <a:chExt cx="342" cy="272"/>
          </a:xfrm>
        </p:grpSpPr>
        <p:sp>
          <p:nvSpPr>
            <p:cNvPr id="961572" name="Oval 3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573" name="Text Box 3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961576" name="Text Box 40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961578" name="Text Box 42"/>
          <p:cNvSpPr txBox="1">
            <a:spLocks noChangeArrowheads="1"/>
          </p:cNvSpPr>
          <p:nvPr/>
        </p:nvSpPr>
        <p:spPr bwMode="auto">
          <a:xfrm>
            <a:off x="5192713" y="400685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  <p:sp>
        <p:nvSpPr>
          <p:cNvPr id="961579" name="Arc 43"/>
          <p:cNvSpPr>
            <a:spLocks/>
          </p:cNvSpPr>
          <p:nvPr/>
        </p:nvSpPr>
        <p:spPr bwMode="auto">
          <a:xfrm rot="671457" flipH="1">
            <a:off x="5029200" y="4495800"/>
            <a:ext cx="609600" cy="4635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19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390A92CD-448A-4AD1-A5E2-32D68F415FBA}" type="slidenum">
              <a:rPr lang="en-US"/>
              <a:pPr/>
              <a:t>36</a:t>
            </a:fld>
            <a:endParaRPr lang="en-US"/>
          </a:p>
        </p:txBody>
      </p:sp>
      <p:sp>
        <p:nvSpPr>
          <p:cNvPr id="965634" name="Line 1026"/>
          <p:cNvSpPr>
            <a:spLocks noChangeShapeType="1"/>
          </p:cNvSpPr>
          <p:nvPr/>
        </p:nvSpPr>
        <p:spPr bwMode="auto">
          <a:xfrm>
            <a:off x="4724400" y="518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35" name="Line 1027"/>
          <p:cNvSpPr>
            <a:spLocks noChangeShapeType="1"/>
          </p:cNvSpPr>
          <p:nvPr/>
        </p:nvSpPr>
        <p:spPr bwMode="auto">
          <a:xfrm flipH="1">
            <a:off x="47244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36" name="Line 1028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37" name="Line 1029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38" name="Rectangle 1030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65639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</a:t>
            </a:r>
          </a:p>
        </p:txBody>
      </p:sp>
      <p:grpSp>
        <p:nvGrpSpPr>
          <p:cNvPr id="965640" name="Group 1032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65641" name="Oval 103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42" name="Text Box 103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65643" name="Group 1035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65644" name="Oval 103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45" name="Text Box 103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65646" name="Group 1038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65647" name="Oval 103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48" name="Text Box 104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65649" name="Group 1041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65650" name="Oval 104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51" name="Text Box 104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65652" name="Line 1044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53" name="Line 1045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5654" name="Group 1046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65655" name="Oval 104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56" name="Text Box 104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65657" name="Group 1049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65658" name="Oval 105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59" name="Text Box 105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965660" name="Group 1052"/>
          <p:cNvGrpSpPr>
            <a:grpSpLocks/>
          </p:cNvGrpSpPr>
          <p:nvPr/>
        </p:nvGrpSpPr>
        <p:grpSpPr bwMode="auto">
          <a:xfrm>
            <a:off x="4410075" y="4826000"/>
            <a:ext cx="542925" cy="431800"/>
            <a:chOff x="2118" y="2592"/>
            <a:chExt cx="342" cy="272"/>
          </a:xfrm>
        </p:grpSpPr>
        <p:sp>
          <p:nvSpPr>
            <p:cNvPr id="965661" name="Oval 105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62" name="Text Box 105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65663" name="Line 1055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64" name="Line 1056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5665" name="Group 1057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65666" name="Oval 105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67" name="Text Box 105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965668" name="Group 1060"/>
          <p:cNvGrpSpPr>
            <a:grpSpLocks/>
          </p:cNvGrpSpPr>
          <p:nvPr/>
        </p:nvGrpSpPr>
        <p:grpSpPr bwMode="auto">
          <a:xfrm>
            <a:off x="4791075" y="5511800"/>
            <a:ext cx="542925" cy="431800"/>
            <a:chOff x="2118" y="2592"/>
            <a:chExt cx="342" cy="272"/>
          </a:xfrm>
        </p:grpSpPr>
        <p:sp>
          <p:nvSpPr>
            <p:cNvPr id="965669" name="Oval 106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670" name="Text Box 106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965671" name="Text Box 1063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965672" name="Text Box 1064"/>
          <p:cNvSpPr txBox="1">
            <a:spLocks noChangeArrowheads="1"/>
          </p:cNvSpPr>
          <p:nvPr/>
        </p:nvSpPr>
        <p:spPr bwMode="auto">
          <a:xfrm>
            <a:off x="5334000" y="4038600"/>
            <a:ext cx="369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i="1">
                <a:solidFill>
                  <a:srgbClr val="FF0000"/>
                </a:solidFill>
                <a:latin typeface="Helvetica" pitchFamily="34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682321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732E44E5-37F6-4887-AC55-71A70456ABFB}" type="slidenum">
              <a:rPr lang="en-US"/>
              <a:pPr/>
              <a:t>37</a:t>
            </a:fld>
            <a:endParaRPr lang="en-US"/>
          </a:p>
        </p:txBody>
      </p:sp>
      <p:sp>
        <p:nvSpPr>
          <p:cNvPr id="96359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635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Single rotation does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not seem </a:t>
            </a:r>
            <a:r>
              <a:rPr lang="en-US" dirty="0">
                <a:cs typeface="Times New Roman" pitchFamily="18" charset="0"/>
              </a:rPr>
              <a:t>to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restore</a:t>
            </a:r>
            <a:r>
              <a:rPr lang="en-US" dirty="0">
                <a:cs typeface="Times New Roman" pitchFamily="18" charset="0"/>
              </a:rPr>
              <a:t> the balance.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The problem is the node 15 is in an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inner</a:t>
            </a:r>
            <a:r>
              <a:rPr lang="en-US" dirty="0">
                <a:cs typeface="Times New Roman" pitchFamily="18" charset="0"/>
              </a:rPr>
              <a:t> subtree that is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too deep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Let us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revisit</a:t>
            </a:r>
            <a:r>
              <a:rPr lang="en-US" dirty="0">
                <a:cs typeface="Times New Roman" pitchFamily="18" charset="0"/>
              </a:rPr>
              <a:t> the rotations.</a:t>
            </a:r>
          </a:p>
        </p:txBody>
      </p:sp>
    </p:spTree>
    <p:extLst>
      <p:ext uri="{BB962C8B-B14F-4D97-AF65-F5344CB8AC3E}">
        <p14:creationId xmlns:p14="http://schemas.microsoft.com/office/powerpoint/2010/main" val="11138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3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3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35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9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652CC405-7372-4403-95F7-0ECA01D3688D}" type="slidenum">
              <a:rPr lang="en-US"/>
              <a:pPr/>
              <a:t>38</a:t>
            </a:fld>
            <a:endParaRPr lang="en-US"/>
          </a:p>
        </p:txBody>
      </p:sp>
      <p:sp>
        <p:nvSpPr>
          <p:cNvPr id="96768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67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3434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Let us call the node that must be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rebalanced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T.</a:t>
            </a:r>
          </a:p>
          <a:p>
            <a:endParaRPr lang="en-US" dirty="0">
              <a:cs typeface="Times New Roman" pitchFamily="18" charset="0"/>
              <a:sym typeface="StarMath" pitchFamily="2" charset="2"/>
            </a:endParaRPr>
          </a:p>
          <a:p>
            <a:r>
              <a:rPr lang="en-US" dirty="0">
                <a:cs typeface="Times New Roman" pitchFamily="18" charset="0"/>
                <a:sym typeface="StarMath" pitchFamily="2" charset="2"/>
              </a:rPr>
              <a:t>Since any node has at most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two children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, and a height imbalance requires that T’s two subtrees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differ by two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(or –2), the violation will occur in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four cases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:</a:t>
            </a:r>
            <a:endParaRPr lang="en-US" dirty="0">
              <a:cs typeface="Times New Roman" pitchFamily="18" charset="0"/>
            </a:endParaRPr>
          </a:p>
          <a:p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4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7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7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D22CD30-D3C0-417B-B2F7-417BF060C472}" type="slidenum">
              <a:rPr lang="en-US"/>
              <a:pPr/>
              <a:t>39</a:t>
            </a:fld>
            <a:endParaRPr lang="en-US"/>
          </a:p>
        </p:txBody>
      </p:sp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7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  <a:sym typeface="StarMath" pitchFamily="2" charset="2"/>
              </a:rPr>
              <a:t>An insertion into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left subtree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left child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  <a:sym typeface="StarMath" pitchFamily="2" charset="2"/>
              </a:rPr>
              <a:t>An insertion into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right subtree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left child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  <a:sym typeface="StarMath" pitchFamily="2" charset="2"/>
              </a:rPr>
              <a:t>An insertion into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left subtree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right child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  <a:sym typeface="StarMath" pitchFamily="2" charset="2"/>
              </a:rPr>
              <a:t>An insertion into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right subtree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the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right child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of T.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Degenerate Binary Search Tree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14478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BST for   3  4  5  7  9  14  15  16  17  18  20</a:t>
            </a:r>
          </a:p>
        </p:txBody>
      </p:sp>
      <p:grpSp>
        <p:nvGrpSpPr>
          <p:cNvPr id="1039364" name="Group 4"/>
          <p:cNvGrpSpPr>
            <a:grpSpLocks/>
          </p:cNvGrpSpPr>
          <p:nvPr/>
        </p:nvGrpSpPr>
        <p:grpSpPr bwMode="auto">
          <a:xfrm>
            <a:off x="1981200" y="2208213"/>
            <a:ext cx="6172200" cy="4268787"/>
            <a:chOff x="672" y="1008"/>
            <a:chExt cx="4752" cy="3217"/>
          </a:xfrm>
        </p:grpSpPr>
        <p:grpSp>
          <p:nvGrpSpPr>
            <p:cNvPr id="1039365" name="Group 5"/>
            <p:cNvGrpSpPr>
              <a:grpSpLocks/>
            </p:cNvGrpSpPr>
            <p:nvPr/>
          </p:nvGrpSpPr>
          <p:grpSpPr bwMode="auto">
            <a:xfrm>
              <a:off x="2832" y="2448"/>
              <a:ext cx="432" cy="338"/>
              <a:chOff x="2304" y="1296"/>
              <a:chExt cx="432" cy="338"/>
            </a:xfrm>
          </p:grpSpPr>
          <p:sp>
            <p:nvSpPr>
              <p:cNvPr id="1039366" name="Oval 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67" name="Text Box 7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14</a:t>
                </a:r>
              </a:p>
            </p:txBody>
          </p:sp>
        </p:grpSp>
        <p:grpSp>
          <p:nvGrpSpPr>
            <p:cNvPr id="1039368" name="Group 8"/>
            <p:cNvGrpSpPr>
              <a:grpSpLocks/>
            </p:cNvGrpSpPr>
            <p:nvPr/>
          </p:nvGrpSpPr>
          <p:grpSpPr bwMode="auto">
            <a:xfrm>
              <a:off x="3264" y="2736"/>
              <a:ext cx="432" cy="337"/>
              <a:chOff x="2304" y="1296"/>
              <a:chExt cx="432" cy="337"/>
            </a:xfrm>
          </p:grpSpPr>
          <p:sp>
            <p:nvSpPr>
              <p:cNvPr id="1039369" name="Oval 9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70" name="Text Box 10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1039371" name="Group 11"/>
            <p:cNvGrpSpPr>
              <a:grpSpLocks/>
            </p:cNvGrpSpPr>
            <p:nvPr/>
          </p:nvGrpSpPr>
          <p:grpSpPr bwMode="auto">
            <a:xfrm>
              <a:off x="1103" y="1296"/>
              <a:ext cx="433" cy="338"/>
              <a:chOff x="2303" y="1296"/>
              <a:chExt cx="433" cy="338"/>
            </a:xfrm>
          </p:grpSpPr>
          <p:sp>
            <p:nvSpPr>
              <p:cNvPr id="1039372" name="Oval 1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73" name="Text Box 13"/>
              <p:cNvSpPr txBox="1">
                <a:spLocks noChangeArrowheads="1"/>
              </p:cNvSpPr>
              <p:nvPr/>
            </p:nvSpPr>
            <p:spPr bwMode="auto">
              <a:xfrm>
                <a:off x="2303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grpSp>
          <p:nvGrpSpPr>
            <p:cNvPr id="1039374" name="Group 14"/>
            <p:cNvGrpSpPr>
              <a:grpSpLocks/>
            </p:cNvGrpSpPr>
            <p:nvPr/>
          </p:nvGrpSpPr>
          <p:grpSpPr bwMode="auto">
            <a:xfrm>
              <a:off x="2400" y="2160"/>
              <a:ext cx="432" cy="337"/>
              <a:chOff x="2304" y="1296"/>
              <a:chExt cx="432" cy="337"/>
            </a:xfrm>
          </p:grpSpPr>
          <p:sp>
            <p:nvSpPr>
              <p:cNvPr id="1039375" name="Oval 1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76" name="Text Box 1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9</a:t>
                </a:r>
              </a:p>
            </p:txBody>
          </p:sp>
        </p:grpSp>
        <p:grpSp>
          <p:nvGrpSpPr>
            <p:cNvPr id="1039377" name="Group 17"/>
            <p:cNvGrpSpPr>
              <a:grpSpLocks/>
            </p:cNvGrpSpPr>
            <p:nvPr/>
          </p:nvGrpSpPr>
          <p:grpSpPr bwMode="auto">
            <a:xfrm>
              <a:off x="1968" y="1872"/>
              <a:ext cx="432" cy="337"/>
              <a:chOff x="2304" y="1296"/>
              <a:chExt cx="432" cy="337"/>
            </a:xfrm>
          </p:grpSpPr>
          <p:sp>
            <p:nvSpPr>
              <p:cNvPr id="1039378" name="Oval 1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79" name="Text Box 19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7</a:t>
                </a:r>
              </a:p>
            </p:txBody>
          </p:sp>
        </p:grpSp>
        <p:grpSp>
          <p:nvGrpSpPr>
            <p:cNvPr id="1039380" name="Group 20"/>
            <p:cNvGrpSpPr>
              <a:grpSpLocks/>
            </p:cNvGrpSpPr>
            <p:nvPr/>
          </p:nvGrpSpPr>
          <p:grpSpPr bwMode="auto">
            <a:xfrm>
              <a:off x="4560" y="3600"/>
              <a:ext cx="433" cy="338"/>
              <a:chOff x="2304" y="1296"/>
              <a:chExt cx="433" cy="338"/>
            </a:xfrm>
          </p:grpSpPr>
          <p:sp>
            <p:nvSpPr>
              <p:cNvPr id="1039381" name="Oval 21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82" name="Text Box 22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18</a:t>
                </a:r>
              </a:p>
            </p:txBody>
          </p:sp>
        </p:grpSp>
        <p:grpSp>
          <p:nvGrpSpPr>
            <p:cNvPr id="1039383" name="Group 23"/>
            <p:cNvGrpSpPr>
              <a:grpSpLocks/>
            </p:cNvGrpSpPr>
            <p:nvPr/>
          </p:nvGrpSpPr>
          <p:grpSpPr bwMode="auto">
            <a:xfrm>
              <a:off x="672" y="1008"/>
              <a:ext cx="431" cy="337"/>
              <a:chOff x="2304" y="1296"/>
              <a:chExt cx="431" cy="337"/>
            </a:xfrm>
          </p:grpSpPr>
          <p:sp>
            <p:nvSpPr>
              <p:cNvPr id="1039384" name="Oval 2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85" name="Text Box 25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039386" name="Group 26"/>
            <p:cNvGrpSpPr>
              <a:grpSpLocks/>
            </p:cNvGrpSpPr>
            <p:nvPr/>
          </p:nvGrpSpPr>
          <p:grpSpPr bwMode="auto">
            <a:xfrm>
              <a:off x="1536" y="1584"/>
              <a:ext cx="432" cy="337"/>
              <a:chOff x="2304" y="1296"/>
              <a:chExt cx="432" cy="337"/>
            </a:xfrm>
          </p:grpSpPr>
          <p:sp>
            <p:nvSpPr>
              <p:cNvPr id="1039387" name="Oval 2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88" name="Text Box 2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grpSp>
          <p:nvGrpSpPr>
            <p:cNvPr id="1039389" name="Group 29"/>
            <p:cNvGrpSpPr>
              <a:grpSpLocks/>
            </p:cNvGrpSpPr>
            <p:nvPr/>
          </p:nvGrpSpPr>
          <p:grpSpPr bwMode="auto">
            <a:xfrm>
              <a:off x="3696" y="3024"/>
              <a:ext cx="432" cy="337"/>
              <a:chOff x="2304" y="1296"/>
              <a:chExt cx="432" cy="337"/>
            </a:xfrm>
          </p:grpSpPr>
          <p:sp>
            <p:nvSpPr>
              <p:cNvPr id="1039390" name="Oval 3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91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16</a:t>
                </a:r>
              </a:p>
            </p:txBody>
          </p:sp>
        </p:grpSp>
        <p:grpSp>
          <p:nvGrpSpPr>
            <p:cNvPr id="1039392" name="Group 32"/>
            <p:cNvGrpSpPr>
              <a:grpSpLocks/>
            </p:cNvGrpSpPr>
            <p:nvPr/>
          </p:nvGrpSpPr>
          <p:grpSpPr bwMode="auto">
            <a:xfrm>
              <a:off x="4993" y="3888"/>
              <a:ext cx="431" cy="337"/>
              <a:chOff x="2305" y="1296"/>
              <a:chExt cx="431" cy="337"/>
            </a:xfrm>
          </p:grpSpPr>
          <p:sp>
            <p:nvSpPr>
              <p:cNvPr id="1039393" name="Oval 3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94" name="Text Box 34"/>
              <p:cNvSpPr txBox="1">
                <a:spLocks noChangeArrowheads="1"/>
              </p:cNvSpPr>
              <p:nvPr/>
            </p:nvSpPr>
            <p:spPr bwMode="auto">
              <a:xfrm>
                <a:off x="2305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20</a:t>
                </a:r>
              </a:p>
            </p:txBody>
          </p:sp>
        </p:grpSp>
        <p:grpSp>
          <p:nvGrpSpPr>
            <p:cNvPr id="1039395" name="Group 35"/>
            <p:cNvGrpSpPr>
              <a:grpSpLocks/>
            </p:cNvGrpSpPr>
            <p:nvPr/>
          </p:nvGrpSpPr>
          <p:grpSpPr bwMode="auto">
            <a:xfrm>
              <a:off x="4128" y="3312"/>
              <a:ext cx="432" cy="338"/>
              <a:chOff x="2304" y="1296"/>
              <a:chExt cx="432" cy="338"/>
            </a:xfrm>
          </p:grpSpPr>
          <p:sp>
            <p:nvSpPr>
              <p:cNvPr id="1039396" name="Oval 3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97" name="Text Box 37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17</a:t>
                </a:r>
              </a:p>
            </p:txBody>
          </p:sp>
        </p:grpSp>
        <p:sp>
          <p:nvSpPr>
            <p:cNvPr id="1039398" name="Line 38"/>
            <p:cNvSpPr>
              <a:spLocks noChangeShapeType="1"/>
            </p:cNvSpPr>
            <p:nvPr/>
          </p:nvSpPr>
          <p:spPr bwMode="auto">
            <a:xfrm>
              <a:off x="1056" y="124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399" name="Line 39"/>
            <p:cNvSpPr>
              <a:spLocks noChangeShapeType="1"/>
            </p:cNvSpPr>
            <p:nvPr/>
          </p:nvSpPr>
          <p:spPr bwMode="auto">
            <a:xfrm>
              <a:off x="1488" y="153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0" name="Line 40"/>
            <p:cNvSpPr>
              <a:spLocks noChangeShapeType="1"/>
            </p:cNvSpPr>
            <p:nvPr/>
          </p:nvSpPr>
          <p:spPr bwMode="auto">
            <a:xfrm>
              <a:off x="1920" y="182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1" name="Line 41"/>
            <p:cNvSpPr>
              <a:spLocks noChangeShapeType="1"/>
            </p:cNvSpPr>
            <p:nvPr/>
          </p:nvSpPr>
          <p:spPr bwMode="auto">
            <a:xfrm>
              <a:off x="2352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2" name="Line 42"/>
            <p:cNvSpPr>
              <a:spLocks noChangeShapeType="1"/>
            </p:cNvSpPr>
            <p:nvPr/>
          </p:nvSpPr>
          <p:spPr bwMode="auto">
            <a:xfrm>
              <a:off x="2784" y="240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3" name="Line 43"/>
            <p:cNvSpPr>
              <a:spLocks noChangeShapeType="1"/>
            </p:cNvSpPr>
            <p:nvPr/>
          </p:nvSpPr>
          <p:spPr bwMode="auto">
            <a:xfrm>
              <a:off x="3216" y="268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4" name="Line 44"/>
            <p:cNvSpPr>
              <a:spLocks noChangeShapeType="1"/>
            </p:cNvSpPr>
            <p:nvPr/>
          </p:nvSpPr>
          <p:spPr bwMode="auto">
            <a:xfrm>
              <a:off x="3648" y="297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5" name="Line 45"/>
            <p:cNvSpPr>
              <a:spLocks noChangeShapeType="1"/>
            </p:cNvSpPr>
            <p:nvPr/>
          </p:nvSpPr>
          <p:spPr bwMode="auto">
            <a:xfrm>
              <a:off x="4080" y="326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6" name="Line 46"/>
            <p:cNvSpPr>
              <a:spLocks noChangeShapeType="1"/>
            </p:cNvSpPr>
            <p:nvPr/>
          </p:nvSpPr>
          <p:spPr bwMode="auto">
            <a:xfrm>
              <a:off x="4512" y="355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07" name="Line 47"/>
            <p:cNvSpPr>
              <a:spLocks noChangeShapeType="1"/>
            </p:cNvSpPr>
            <p:nvPr/>
          </p:nvSpPr>
          <p:spPr bwMode="auto">
            <a:xfrm>
              <a:off x="4944" y="384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63199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257C17B-745B-4B77-9792-1952513CB6F5}" type="slidenum">
              <a:rPr lang="en-US"/>
              <a:pPr/>
              <a:t>40</a:t>
            </a:fld>
            <a:endParaRPr lang="en-US"/>
          </a:p>
        </p:txBody>
      </p:sp>
      <p:sp>
        <p:nvSpPr>
          <p:cNvPr id="973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738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 marL="609600" indent="-609600"/>
            <a:r>
              <a:rPr lang="en-US" dirty="0">
                <a:cs typeface="Times New Roman" pitchFamily="18" charset="0"/>
                <a:sym typeface="StarMath" pitchFamily="2" charset="2"/>
              </a:rPr>
              <a:t>The insertion occurs on the “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outside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” (i.e., left-left or right-right) in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cases 1 and 4</a:t>
            </a:r>
          </a:p>
          <a:p>
            <a:pPr marL="609600" indent="-609600"/>
            <a:endParaRPr lang="en-US" dirty="0">
              <a:cs typeface="Times New Roman" pitchFamily="18" charset="0"/>
              <a:sym typeface="StarMath" pitchFamily="2" charset="2"/>
            </a:endParaRPr>
          </a:p>
          <a:p>
            <a:pPr marL="609600" indent="-609600"/>
            <a:r>
              <a:rPr lang="en-US" dirty="0">
                <a:cs typeface="Times New Roman" pitchFamily="18" charset="0"/>
                <a:sym typeface="StarMath" pitchFamily="2" charset="2"/>
              </a:rPr>
              <a:t>Single rotation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can fix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 the balance in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cases 1 and 4. </a:t>
            </a:r>
          </a:p>
          <a:p>
            <a:pPr marL="609600" indent="-609600"/>
            <a:endParaRPr lang="en-US" dirty="0">
              <a:cs typeface="Times New Roman" pitchFamily="18" charset="0"/>
              <a:sym typeface="StarMath" pitchFamily="2" charset="2"/>
            </a:endParaRPr>
          </a:p>
          <a:p>
            <a:pPr marL="609600" indent="-609600"/>
            <a:r>
              <a:rPr lang="en-US" dirty="0">
                <a:cs typeface="Times New Roman" pitchFamily="18" charset="0"/>
                <a:sym typeface="StarMath" pitchFamily="2" charset="2"/>
              </a:rPr>
              <a:t>Insertion occurs on the “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inside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” in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cases 2 and 3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which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  <a:sym typeface="StarMath" pitchFamily="2" charset="2"/>
              </a:rPr>
              <a:t>single rotation </a:t>
            </a:r>
            <a:r>
              <a:rPr lang="en-US" dirty="0">
                <a:cs typeface="Times New Roman" pitchFamily="18" charset="0"/>
                <a:sym typeface="StarMath" pitchFamily="2" charset="2"/>
              </a:rPr>
              <a:t>cannot fix.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7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2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E8AC71FE-21A1-4070-BB33-C7CD72E18760}" type="slidenum">
              <a:rPr lang="en-US"/>
              <a:pPr/>
              <a:t>41</a:t>
            </a:fld>
            <a:endParaRPr lang="en-US"/>
          </a:p>
        </p:txBody>
      </p:sp>
      <p:sp>
        <p:nvSpPr>
          <p:cNvPr id="969805" name="Line 77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801" name="Line 73"/>
          <p:cNvSpPr>
            <a:spLocks noChangeShapeType="1"/>
          </p:cNvSpPr>
          <p:nvPr/>
        </p:nvSpPr>
        <p:spPr bwMode="auto">
          <a:xfrm>
            <a:off x="69342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3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69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Single right rotation to fix case 1.</a:t>
            </a:r>
          </a:p>
        </p:txBody>
      </p:sp>
      <p:grpSp>
        <p:nvGrpSpPr>
          <p:cNvPr id="969739" name="Group 11"/>
          <p:cNvGrpSpPr>
            <a:grpSpLocks/>
          </p:cNvGrpSpPr>
          <p:nvPr/>
        </p:nvGrpSpPr>
        <p:grpSpPr bwMode="auto">
          <a:xfrm>
            <a:off x="1057275" y="3200400"/>
            <a:ext cx="542925" cy="431800"/>
            <a:chOff x="2118" y="2592"/>
            <a:chExt cx="342" cy="272"/>
          </a:xfrm>
        </p:grpSpPr>
        <p:sp>
          <p:nvSpPr>
            <p:cNvPr id="969740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741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69745" name="Group 17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69746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747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69748" name="Line 20"/>
          <p:cNvSpPr>
            <a:spLocks noChangeShapeType="1"/>
          </p:cNvSpPr>
          <p:nvPr/>
        </p:nvSpPr>
        <p:spPr bwMode="auto">
          <a:xfrm flipH="1">
            <a:off x="838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49" name="Line 21"/>
          <p:cNvSpPr>
            <a:spLocks noChangeShapeType="1"/>
          </p:cNvSpPr>
          <p:nvPr/>
        </p:nvSpPr>
        <p:spPr bwMode="auto">
          <a:xfrm>
            <a:off x="1447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70" name="AutoShape 42"/>
          <p:cNvSpPr>
            <a:spLocks noChangeArrowheads="1"/>
          </p:cNvSpPr>
          <p:nvPr/>
        </p:nvSpPr>
        <p:spPr bwMode="auto">
          <a:xfrm>
            <a:off x="2895600" y="3276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771" name="AutoShape 43"/>
          <p:cNvSpPr>
            <a:spLocks noChangeArrowheads="1"/>
          </p:cNvSpPr>
          <p:nvPr/>
        </p:nvSpPr>
        <p:spPr bwMode="auto">
          <a:xfrm>
            <a:off x="15240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772" name="Text Box 44"/>
          <p:cNvSpPr txBox="1">
            <a:spLocks noChangeArrowheads="1"/>
          </p:cNvSpPr>
          <p:nvPr/>
        </p:nvSpPr>
        <p:spPr bwMode="auto">
          <a:xfrm>
            <a:off x="3038475" y="3505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Z</a:t>
            </a:r>
          </a:p>
        </p:txBody>
      </p:sp>
      <p:sp>
        <p:nvSpPr>
          <p:cNvPr id="969774" name="Text Box 46"/>
          <p:cNvSpPr txBox="1">
            <a:spLocks noChangeArrowheads="1"/>
          </p:cNvSpPr>
          <p:nvPr/>
        </p:nvSpPr>
        <p:spPr bwMode="auto">
          <a:xfrm>
            <a:off x="1600200" y="4327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Y</a:t>
            </a:r>
          </a:p>
        </p:txBody>
      </p:sp>
      <p:sp>
        <p:nvSpPr>
          <p:cNvPr id="969778" name="Line 50"/>
          <p:cNvSpPr>
            <a:spLocks noChangeShapeType="1"/>
          </p:cNvSpPr>
          <p:nvPr/>
        </p:nvSpPr>
        <p:spPr bwMode="auto">
          <a:xfrm>
            <a:off x="3429000" y="3962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79" name="Line 51"/>
          <p:cNvSpPr>
            <a:spLocks noChangeShapeType="1"/>
          </p:cNvSpPr>
          <p:nvPr/>
        </p:nvSpPr>
        <p:spPr bwMode="auto">
          <a:xfrm>
            <a:off x="2057400" y="4724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80" name="Line 52"/>
          <p:cNvSpPr>
            <a:spLocks noChangeShapeType="1"/>
          </p:cNvSpPr>
          <p:nvPr/>
        </p:nvSpPr>
        <p:spPr bwMode="auto">
          <a:xfrm>
            <a:off x="990600" y="5486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81" name="Text Box 53"/>
          <p:cNvSpPr txBox="1">
            <a:spLocks noChangeArrowheads="1"/>
          </p:cNvSpPr>
          <p:nvPr/>
        </p:nvSpPr>
        <p:spPr bwMode="auto">
          <a:xfrm>
            <a:off x="3581400" y="5181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</a:t>
            </a:r>
          </a:p>
        </p:txBody>
      </p:sp>
      <p:sp>
        <p:nvSpPr>
          <p:cNvPr id="969782" name="Text Box 54"/>
          <p:cNvSpPr txBox="1">
            <a:spLocks noChangeArrowheads="1"/>
          </p:cNvSpPr>
          <p:nvPr/>
        </p:nvSpPr>
        <p:spPr bwMode="auto">
          <a:xfrm>
            <a:off x="3581400" y="4419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n-1</a:t>
            </a:r>
          </a:p>
        </p:txBody>
      </p:sp>
      <p:sp>
        <p:nvSpPr>
          <p:cNvPr id="969783" name="Text Box 55"/>
          <p:cNvSpPr txBox="1">
            <a:spLocks noChangeArrowheads="1"/>
          </p:cNvSpPr>
          <p:nvPr/>
        </p:nvSpPr>
        <p:spPr bwMode="auto">
          <a:xfrm>
            <a:off x="3581400" y="362585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n-2</a:t>
            </a:r>
          </a:p>
        </p:txBody>
      </p:sp>
      <p:sp>
        <p:nvSpPr>
          <p:cNvPr id="969784" name="Line 56"/>
          <p:cNvSpPr>
            <a:spLocks noChangeShapeType="1"/>
          </p:cNvSpPr>
          <p:nvPr/>
        </p:nvSpPr>
        <p:spPr bwMode="auto">
          <a:xfrm>
            <a:off x="7924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85" name="Line 57"/>
          <p:cNvSpPr>
            <a:spLocks noChangeShapeType="1"/>
          </p:cNvSpPr>
          <p:nvPr/>
        </p:nvSpPr>
        <p:spPr bwMode="auto">
          <a:xfrm flipH="1">
            <a:off x="7315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9786" name="Group 58"/>
          <p:cNvGrpSpPr>
            <a:grpSpLocks/>
          </p:cNvGrpSpPr>
          <p:nvPr/>
        </p:nvGrpSpPr>
        <p:grpSpPr bwMode="auto">
          <a:xfrm>
            <a:off x="6553200" y="2438400"/>
            <a:ext cx="542925" cy="431800"/>
            <a:chOff x="2118" y="2592"/>
            <a:chExt cx="342" cy="272"/>
          </a:xfrm>
        </p:grpSpPr>
        <p:sp>
          <p:nvSpPr>
            <p:cNvPr id="969787" name="Oval 5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788" name="Text Box 6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69789" name="Group 61"/>
          <p:cNvGrpSpPr>
            <a:grpSpLocks/>
          </p:cNvGrpSpPr>
          <p:nvPr/>
        </p:nvGrpSpPr>
        <p:grpSpPr bwMode="auto">
          <a:xfrm>
            <a:off x="7534275" y="3200400"/>
            <a:ext cx="542925" cy="431800"/>
            <a:chOff x="2118" y="2592"/>
            <a:chExt cx="342" cy="272"/>
          </a:xfrm>
        </p:grpSpPr>
        <p:sp>
          <p:nvSpPr>
            <p:cNvPr id="969790" name="Oval 6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791" name="Text Box 6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69792" name="Line 64"/>
          <p:cNvSpPr>
            <a:spLocks noChangeShapeType="1"/>
          </p:cNvSpPr>
          <p:nvPr/>
        </p:nvSpPr>
        <p:spPr bwMode="auto">
          <a:xfrm flipH="1">
            <a:off x="59436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94" name="AutoShape 66"/>
          <p:cNvSpPr>
            <a:spLocks noChangeArrowheads="1"/>
          </p:cNvSpPr>
          <p:nvPr/>
        </p:nvSpPr>
        <p:spPr bwMode="auto">
          <a:xfrm>
            <a:off x="80010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795" name="AutoShape 67"/>
          <p:cNvSpPr>
            <a:spLocks noChangeArrowheads="1"/>
          </p:cNvSpPr>
          <p:nvPr/>
        </p:nvSpPr>
        <p:spPr bwMode="auto">
          <a:xfrm>
            <a:off x="70104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796" name="Text Box 68"/>
          <p:cNvSpPr txBox="1">
            <a:spLocks noChangeArrowheads="1"/>
          </p:cNvSpPr>
          <p:nvPr/>
        </p:nvSpPr>
        <p:spPr bwMode="auto">
          <a:xfrm>
            <a:off x="8143875" y="4267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Z</a:t>
            </a:r>
          </a:p>
        </p:txBody>
      </p:sp>
      <p:sp>
        <p:nvSpPr>
          <p:cNvPr id="969797" name="Text Box 69"/>
          <p:cNvSpPr txBox="1">
            <a:spLocks noChangeArrowheads="1"/>
          </p:cNvSpPr>
          <p:nvPr/>
        </p:nvSpPr>
        <p:spPr bwMode="auto">
          <a:xfrm>
            <a:off x="7086600" y="4327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Y</a:t>
            </a:r>
          </a:p>
        </p:txBody>
      </p:sp>
      <p:sp>
        <p:nvSpPr>
          <p:cNvPr id="969800" name="AutoShape 72"/>
          <p:cNvSpPr>
            <a:spLocks noChangeArrowheads="1"/>
          </p:cNvSpPr>
          <p:nvPr/>
        </p:nvSpPr>
        <p:spPr bwMode="auto">
          <a:xfrm>
            <a:off x="4038600" y="28956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804" name="Line 76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806" name="Arc 78"/>
          <p:cNvSpPr>
            <a:spLocks/>
          </p:cNvSpPr>
          <p:nvPr/>
        </p:nvSpPr>
        <p:spPr bwMode="auto">
          <a:xfrm rot="837953">
            <a:off x="1268413" y="2800350"/>
            <a:ext cx="609600" cy="4635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807" name="AutoShape 79"/>
          <p:cNvSpPr>
            <a:spLocks noChangeArrowheads="1"/>
          </p:cNvSpPr>
          <p:nvPr/>
        </p:nvSpPr>
        <p:spPr bwMode="auto">
          <a:xfrm>
            <a:off x="5334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803" name="Text Box 75"/>
          <p:cNvSpPr txBox="1">
            <a:spLocks noChangeArrowheads="1"/>
          </p:cNvSpPr>
          <p:nvPr/>
        </p:nvSpPr>
        <p:spPr bwMode="auto">
          <a:xfrm>
            <a:off x="533400" y="43275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969808" name="Line 80"/>
          <p:cNvSpPr>
            <a:spLocks noChangeShapeType="1"/>
          </p:cNvSpPr>
          <p:nvPr/>
        </p:nvSpPr>
        <p:spPr bwMode="auto">
          <a:xfrm>
            <a:off x="838200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809" name="Rectangle 81"/>
          <p:cNvSpPr>
            <a:spLocks noChangeArrowheads="1"/>
          </p:cNvSpPr>
          <p:nvPr/>
        </p:nvSpPr>
        <p:spPr bwMode="auto">
          <a:xfrm>
            <a:off x="685800" y="51816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810" name="Text Box 82"/>
          <p:cNvSpPr txBox="1">
            <a:spLocks noChangeArrowheads="1"/>
          </p:cNvSpPr>
          <p:nvPr/>
        </p:nvSpPr>
        <p:spPr bwMode="auto">
          <a:xfrm>
            <a:off x="533400" y="55308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new</a:t>
            </a:r>
          </a:p>
        </p:txBody>
      </p:sp>
      <p:sp>
        <p:nvSpPr>
          <p:cNvPr id="969811" name="Line 83"/>
          <p:cNvSpPr>
            <a:spLocks noChangeShapeType="1"/>
          </p:cNvSpPr>
          <p:nvPr/>
        </p:nvSpPr>
        <p:spPr bwMode="auto">
          <a:xfrm>
            <a:off x="59436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812" name="Rectangle 84"/>
          <p:cNvSpPr>
            <a:spLocks noChangeArrowheads="1"/>
          </p:cNvSpPr>
          <p:nvPr/>
        </p:nvSpPr>
        <p:spPr bwMode="auto">
          <a:xfrm>
            <a:off x="5791200" y="44196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813" name="Text Box 85"/>
          <p:cNvSpPr txBox="1">
            <a:spLocks noChangeArrowheads="1"/>
          </p:cNvSpPr>
          <p:nvPr/>
        </p:nvSpPr>
        <p:spPr bwMode="auto">
          <a:xfrm>
            <a:off x="5638800" y="47688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new</a:t>
            </a:r>
          </a:p>
        </p:txBody>
      </p:sp>
      <p:sp>
        <p:nvSpPr>
          <p:cNvPr id="969815" name="AutoShape 87"/>
          <p:cNvSpPr>
            <a:spLocks noChangeArrowheads="1"/>
          </p:cNvSpPr>
          <p:nvPr/>
        </p:nvSpPr>
        <p:spPr bwMode="auto">
          <a:xfrm>
            <a:off x="5638800" y="3276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799" name="Text Box 71"/>
          <p:cNvSpPr txBox="1">
            <a:spLocks noChangeArrowheads="1"/>
          </p:cNvSpPr>
          <p:nvPr/>
        </p:nvSpPr>
        <p:spPr bwMode="auto">
          <a:xfrm>
            <a:off x="5638800" y="3505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969816" name="Text Box 88"/>
          <p:cNvSpPr txBox="1">
            <a:spLocks noChangeArrowheads="1"/>
          </p:cNvSpPr>
          <p:nvPr/>
        </p:nvSpPr>
        <p:spPr bwMode="auto">
          <a:xfrm>
            <a:off x="6261100" y="2438400"/>
            <a:ext cx="3683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sym typeface="StarMath" pitchFamily="2" charset="2"/>
              </a:rPr>
              <a:t></a:t>
            </a:r>
            <a:endParaRPr lang="en-US" sz="2400" b="0"/>
          </a:p>
        </p:txBody>
      </p:sp>
      <p:sp>
        <p:nvSpPr>
          <p:cNvPr id="969817" name="Text Box 89"/>
          <p:cNvSpPr txBox="1">
            <a:spLocks noChangeArrowheads="1"/>
          </p:cNvSpPr>
          <p:nvPr/>
        </p:nvSpPr>
        <p:spPr bwMode="auto">
          <a:xfrm>
            <a:off x="1752600" y="2398713"/>
            <a:ext cx="3683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sym typeface="StarMath" pitchFamily="2" charset="2"/>
              </a:rPr>
              <a:t></a:t>
            </a:r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21973780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272E5A20-CB1C-425C-9984-7E2F0F82554A}" type="slidenum">
              <a:rPr lang="en-US"/>
              <a:pPr/>
              <a:t>42</a:t>
            </a:fld>
            <a:endParaRPr lang="en-US"/>
          </a:p>
        </p:txBody>
      </p:sp>
      <p:sp>
        <p:nvSpPr>
          <p:cNvPr id="975914" name="Line 42"/>
          <p:cNvSpPr>
            <a:spLocks noChangeShapeType="1"/>
          </p:cNvSpPr>
          <p:nvPr/>
        </p:nvSpPr>
        <p:spPr bwMode="auto">
          <a:xfrm>
            <a:off x="74676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75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Single left rotation to fix case 4.</a:t>
            </a:r>
          </a:p>
        </p:txBody>
      </p:sp>
      <p:sp>
        <p:nvSpPr>
          <p:cNvPr id="975890" name="Line 18"/>
          <p:cNvSpPr>
            <a:spLocks noChangeShapeType="1"/>
          </p:cNvSpPr>
          <p:nvPr/>
        </p:nvSpPr>
        <p:spPr bwMode="auto">
          <a:xfrm>
            <a:off x="3886200" y="3962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91" name="Line 19"/>
          <p:cNvSpPr>
            <a:spLocks noChangeShapeType="1"/>
          </p:cNvSpPr>
          <p:nvPr/>
        </p:nvSpPr>
        <p:spPr bwMode="auto">
          <a:xfrm>
            <a:off x="3352800" y="4724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92" name="Line 20"/>
          <p:cNvSpPr>
            <a:spLocks noChangeShapeType="1"/>
          </p:cNvSpPr>
          <p:nvPr/>
        </p:nvSpPr>
        <p:spPr bwMode="auto">
          <a:xfrm>
            <a:off x="3505200" y="5486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93" name="Text Box 21"/>
          <p:cNvSpPr txBox="1">
            <a:spLocks noChangeArrowheads="1"/>
          </p:cNvSpPr>
          <p:nvPr/>
        </p:nvSpPr>
        <p:spPr bwMode="auto">
          <a:xfrm>
            <a:off x="3886200" y="5181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</a:t>
            </a:r>
          </a:p>
        </p:txBody>
      </p:sp>
      <p:sp>
        <p:nvSpPr>
          <p:cNvPr id="975894" name="Text Box 22"/>
          <p:cNvSpPr txBox="1">
            <a:spLocks noChangeArrowheads="1"/>
          </p:cNvSpPr>
          <p:nvPr/>
        </p:nvSpPr>
        <p:spPr bwMode="auto">
          <a:xfrm>
            <a:off x="3810000" y="4419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n-1</a:t>
            </a:r>
          </a:p>
        </p:txBody>
      </p:sp>
      <p:sp>
        <p:nvSpPr>
          <p:cNvPr id="975895" name="Text Box 23"/>
          <p:cNvSpPr txBox="1">
            <a:spLocks noChangeArrowheads="1"/>
          </p:cNvSpPr>
          <p:nvPr/>
        </p:nvSpPr>
        <p:spPr bwMode="auto">
          <a:xfrm>
            <a:off x="3810000" y="362585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n-2</a:t>
            </a:r>
          </a:p>
        </p:txBody>
      </p:sp>
      <p:grpSp>
        <p:nvGrpSpPr>
          <p:cNvPr id="975918" name="Group 46"/>
          <p:cNvGrpSpPr>
            <a:grpSpLocks/>
          </p:cNvGrpSpPr>
          <p:nvPr/>
        </p:nvGrpSpPr>
        <p:grpSpPr bwMode="auto">
          <a:xfrm>
            <a:off x="152400" y="2438400"/>
            <a:ext cx="3124200" cy="3048000"/>
            <a:chOff x="96" y="1536"/>
            <a:chExt cx="1968" cy="1920"/>
          </a:xfrm>
        </p:grpSpPr>
        <p:sp>
          <p:nvSpPr>
            <p:cNvPr id="975875" name="Line 3"/>
            <p:cNvSpPr>
              <a:spLocks noChangeShapeType="1"/>
            </p:cNvSpPr>
            <p:nvPr/>
          </p:nvSpPr>
          <p:spPr bwMode="auto">
            <a:xfrm>
              <a:off x="912" y="177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896" name="Line 24"/>
            <p:cNvSpPr>
              <a:spLocks noChangeShapeType="1"/>
            </p:cNvSpPr>
            <p:nvPr/>
          </p:nvSpPr>
          <p:spPr bwMode="auto">
            <a:xfrm>
              <a:off x="1536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897" name="Line 25"/>
            <p:cNvSpPr>
              <a:spLocks noChangeShapeType="1"/>
            </p:cNvSpPr>
            <p:nvPr/>
          </p:nvSpPr>
          <p:spPr bwMode="auto">
            <a:xfrm flipH="1">
              <a:off x="1152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5898" name="Group 26"/>
            <p:cNvGrpSpPr>
              <a:grpSpLocks/>
            </p:cNvGrpSpPr>
            <p:nvPr/>
          </p:nvGrpSpPr>
          <p:grpSpPr bwMode="auto">
            <a:xfrm>
              <a:off x="672" y="1536"/>
              <a:ext cx="342" cy="272"/>
              <a:chOff x="2118" y="2592"/>
              <a:chExt cx="342" cy="272"/>
            </a:xfrm>
          </p:grpSpPr>
          <p:sp>
            <p:nvSpPr>
              <p:cNvPr id="975899" name="Oval 27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900" name="Text Box 28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k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Helvetica" pitchFamily="34" charset="0"/>
                  </a:rPr>
                  <a:t>1</a:t>
                </a:r>
              </a:p>
            </p:txBody>
          </p:sp>
        </p:grpSp>
        <p:grpSp>
          <p:nvGrpSpPr>
            <p:cNvPr id="975901" name="Group 29"/>
            <p:cNvGrpSpPr>
              <a:grpSpLocks/>
            </p:cNvGrpSpPr>
            <p:nvPr/>
          </p:nvGrpSpPr>
          <p:grpSpPr bwMode="auto">
            <a:xfrm>
              <a:off x="1290" y="2016"/>
              <a:ext cx="342" cy="272"/>
              <a:chOff x="2118" y="2592"/>
              <a:chExt cx="342" cy="272"/>
            </a:xfrm>
          </p:grpSpPr>
          <p:sp>
            <p:nvSpPr>
              <p:cNvPr id="975902" name="Oval 30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903" name="Text Box 31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k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Helvetica" pitchFamily="34" charset="0"/>
                  </a:rPr>
                  <a:t>2</a:t>
                </a:r>
              </a:p>
            </p:txBody>
          </p:sp>
        </p:grpSp>
        <p:sp>
          <p:nvSpPr>
            <p:cNvPr id="975904" name="Line 32"/>
            <p:cNvSpPr>
              <a:spLocks noChangeShapeType="1"/>
            </p:cNvSpPr>
            <p:nvPr/>
          </p:nvSpPr>
          <p:spPr bwMode="auto">
            <a:xfrm flipH="1">
              <a:off x="288" y="177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905" name="AutoShape 33"/>
            <p:cNvSpPr>
              <a:spLocks noChangeArrowheads="1"/>
            </p:cNvSpPr>
            <p:nvPr/>
          </p:nvSpPr>
          <p:spPr bwMode="auto">
            <a:xfrm>
              <a:off x="96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906" name="AutoShape 34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907" name="Text Box 35"/>
            <p:cNvSpPr txBox="1">
              <a:spLocks noChangeArrowheads="1"/>
            </p:cNvSpPr>
            <p:nvPr/>
          </p:nvSpPr>
          <p:spPr bwMode="auto">
            <a:xfrm>
              <a:off x="186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X</a:t>
              </a:r>
            </a:p>
          </p:txBody>
        </p:sp>
        <p:sp>
          <p:nvSpPr>
            <p:cNvPr id="975908" name="Text Box 36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Y</a:t>
              </a:r>
            </a:p>
          </p:txBody>
        </p:sp>
        <p:grpSp>
          <p:nvGrpSpPr>
            <p:cNvPr id="975917" name="Group 45"/>
            <p:cNvGrpSpPr>
              <a:grpSpLocks/>
            </p:cNvGrpSpPr>
            <p:nvPr/>
          </p:nvGrpSpPr>
          <p:grpSpPr bwMode="auto">
            <a:xfrm>
              <a:off x="1488" y="2544"/>
              <a:ext cx="576" cy="912"/>
              <a:chOff x="0" y="2064"/>
              <a:chExt cx="576" cy="912"/>
            </a:xfrm>
          </p:grpSpPr>
          <p:sp>
            <p:nvSpPr>
              <p:cNvPr id="975909" name="AutoShape 37"/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576" cy="91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910" name="Text Box 38"/>
              <p:cNvSpPr txBox="1">
                <a:spLocks noChangeArrowheads="1"/>
              </p:cNvSpPr>
              <p:nvPr/>
            </p:nvSpPr>
            <p:spPr bwMode="auto">
              <a:xfrm>
                <a:off x="96" y="2592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Z</a:t>
                </a:r>
              </a:p>
            </p:txBody>
          </p:sp>
        </p:grpSp>
      </p:grpSp>
      <p:sp>
        <p:nvSpPr>
          <p:cNvPr id="975911" name="AutoShape 39"/>
          <p:cNvSpPr>
            <a:spLocks noChangeArrowheads="1"/>
          </p:cNvSpPr>
          <p:nvPr/>
        </p:nvSpPr>
        <p:spPr bwMode="auto">
          <a:xfrm>
            <a:off x="4038600" y="28956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5874" name="Line 2"/>
          <p:cNvSpPr>
            <a:spLocks noChangeShapeType="1"/>
          </p:cNvSpPr>
          <p:nvPr/>
        </p:nvSpPr>
        <p:spPr bwMode="auto">
          <a:xfrm flipH="1">
            <a:off x="64770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5878" name="Group 6"/>
          <p:cNvGrpSpPr>
            <a:grpSpLocks/>
          </p:cNvGrpSpPr>
          <p:nvPr/>
        </p:nvGrpSpPr>
        <p:grpSpPr bwMode="auto">
          <a:xfrm>
            <a:off x="6086475" y="3200400"/>
            <a:ext cx="542925" cy="431800"/>
            <a:chOff x="2118" y="2592"/>
            <a:chExt cx="342" cy="272"/>
          </a:xfrm>
        </p:grpSpPr>
        <p:sp>
          <p:nvSpPr>
            <p:cNvPr id="975879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80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75881" name="Group 9"/>
          <p:cNvGrpSpPr>
            <a:grpSpLocks/>
          </p:cNvGrpSpPr>
          <p:nvPr/>
        </p:nvGrpSpPr>
        <p:grpSpPr bwMode="auto">
          <a:xfrm>
            <a:off x="7077075" y="2438400"/>
            <a:ext cx="542925" cy="431800"/>
            <a:chOff x="2118" y="2592"/>
            <a:chExt cx="342" cy="272"/>
          </a:xfrm>
        </p:grpSpPr>
        <p:sp>
          <p:nvSpPr>
            <p:cNvPr id="975882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83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75884" name="Line 12"/>
          <p:cNvSpPr>
            <a:spLocks noChangeShapeType="1"/>
          </p:cNvSpPr>
          <p:nvPr/>
        </p:nvSpPr>
        <p:spPr bwMode="auto">
          <a:xfrm flipH="1"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85" name="Line 13"/>
          <p:cNvSpPr>
            <a:spLocks noChangeShapeType="1"/>
          </p:cNvSpPr>
          <p:nvPr/>
        </p:nvSpPr>
        <p:spPr bwMode="auto">
          <a:xfrm>
            <a:off x="64770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5886" name="AutoShape 14"/>
          <p:cNvSpPr>
            <a:spLocks noChangeArrowheads="1"/>
          </p:cNvSpPr>
          <p:nvPr/>
        </p:nvSpPr>
        <p:spPr bwMode="auto">
          <a:xfrm>
            <a:off x="55626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5887" name="AutoShape 15"/>
          <p:cNvSpPr>
            <a:spLocks noChangeArrowheads="1"/>
          </p:cNvSpPr>
          <p:nvPr/>
        </p:nvSpPr>
        <p:spPr bwMode="auto">
          <a:xfrm>
            <a:off x="65532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5888" name="Text Box 16"/>
          <p:cNvSpPr txBox="1">
            <a:spLocks noChangeArrowheads="1"/>
          </p:cNvSpPr>
          <p:nvPr/>
        </p:nvSpPr>
        <p:spPr bwMode="auto">
          <a:xfrm>
            <a:off x="5705475" y="4267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X</a:t>
            </a:r>
          </a:p>
        </p:txBody>
      </p:sp>
      <p:sp>
        <p:nvSpPr>
          <p:cNvPr id="975889" name="Text Box 17"/>
          <p:cNvSpPr txBox="1">
            <a:spLocks noChangeArrowheads="1"/>
          </p:cNvSpPr>
          <p:nvPr/>
        </p:nvSpPr>
        <p:spPr bwMode="auto">
          <a:xfrm>
            <a:off x="6629400" y="4327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Y</a:t>
            </a:r>
          </a:p>
        </p:txBody>
      </p:sp>
      <p:grpSp>
        <p:nvGrpSpPr>
          <p:cNvPr id="975919" name="Group 47"/>
          <p:cNvGrpSpPr>
            <a:grpSpLocks/>
          </p:cNvGrpSpPr>
          <p:nvPr/>
        </p:nvGrpSpPr>
        <p:grpSpPr bwMode="auto">
          <a:xfrm>
            <a:off x="7772400" y="3276600"/>
            <a:ext cx="914400" cy="1447800"/>
            <a:chOff x="3408" y="2544"/>
            <a:chExt cx="576" cy="912"/>
          </a:xfrm>
        </p:grpSpPr>
        <p:sp>
          <p:nvSpPr>
            <p:cNvPr id="975912" name="AutoShape 40"/>
            <p:cNvSpPr>
              <a:spLocks noChangeArrowheads="1"/>
            </p:cNvSpPr>
            <p:nvPr/>
          </p:nvSpPr>
          <p:spPr bwMode="auto">
            <a:xfrm>
              <a:off x="3408" y="2544"/>
              <a:ext cx="576" cy="91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913" name="Text Box 41"/>
            <p:cNvSpPr txBox="1">
              <a:spLocks noChangeArrowheads="1"/>
            </p:cNvSpPr>
            <p:nvPr/>
          </p:nvSpPr>
          <p:spPr bwMode="auto">
            <a:xfrm>
              <a:off x="3504" y="307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Z</a:t>
              </a:r>
            </a:p>
          </p:txBody>
        </p:sp>
      </p:grpSp>
      <p:sp>
        <p:nvSpPr>
          <p:cNvPr id="975920" name="Arc 48"/>
          <p:cNvSpPr>
            <a:spLocks/>
          </p:cNvSpPr>
          <p:nvPr/>
        </p:nvSpPr>
        <p:spPr bwMode="auto">
          <a:xfrm rot="20434302" flipH="1">
            <a:off x="1676400" y="2800350"/>
            <a:ext cx="609600" cy="4635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686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567FCD1-4F35-4B32-A1D6-C8F0F48914FE}" type="slidenum">
              <a:rPr lang="en-US"/>
              <a:pPr/>
              <a:t>43</a:t>
            </a:fld>
            <a:endParaRPr lang="en-US"/>
          </a:p>
        </p:txBody>
      </p:sp>
      <p:sp>
        <p:nvSpPr>
          <p:cNvPr id="977922" name="Line 2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23" name="Line 3"/>
          <p:cNvSpPr>
            <a:spLocks noChangeShapeType="1"/>
          </p:cNvSpPr>
          <p:nvPr/>
        </p:nvSpPr>
        <p:spPr bwMode="auto">
          <a:xfrm>
            <a:off x="69342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2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77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Single right rotation </a:t>
            </a:r>
            <a:r>
              <a:rPr lang="en-US" i="1">
                <a:cs typeface="Times New Roman" pitchFamily="18" charset="0"/>
              </a:rPr>
              <a:t>fails</a:t>
            </a:r>
            <a:r>
              <a:rPr lang="en-US">
                <a:cs typeface="Times New Roman" pitchFamily="18" charset="0"/>
              </a:rPr>
              <a:t> to fix case 2.</a:t>
            </a:r>
          </a:p>
        </p:txBody>
      </p:sp>
      <p:grpSp>
        <p:nvGrpSpPr>
          <p:cNvPr id="977926" name="Group 6"/>
          <p:cNvGrpSpPr>
            <a:grpSpLocks/>
          </p:cNvGrpSpPr>
          <p:nvPr/>
        </p:nvGrpSpPr>
        <p:grpSpPr bwMode="auto">
          <a:xfrm>
            <a:off x="1057275" y="3200400"/>
            <a:ext cx="542925" cy="431800"/>
            <a:chOff x="2118" y="2592"/>
            <a:chExt cx="342" cy="272"/>
          </a:xfrm>
        </p:grpSpPr>
        <p:sp>
          <p:nvSpPr>
            <p:cNvPr id="977927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28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77929" name="Group 9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77930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1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77932" name="Line 12"/>
          <p:cNvSpPr>
            <a:spLocks noChangeShapeType="1"/>
          </p:cNvSpPr>
          <p:nvPr/>
        </p:nvSpPr>
        <p:spPr bwMode="auto">
          <a:xfrm flipH="1">
            <a:off x="838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3" name="Line 13"/>
          <p:cNvSpPr>
            <a:spLocks noChangeShapeType="1"/>
          </p:cNvSpPr>
          <p:nvPr/>
        </p:nvSpPr>
        <p:spPr bwMode="auto">
          <a:xfrm>
            <a:off x="1447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4" name="AutoShape 14"/>
          <p:cNvSpPr>
            <a:spLocks noChangeArrowheads="1"/>
          </p:cNvSpPr>
          <p:nvPr/>
        </p:nvSpPr>
        <p:spPr bwMode="auto">
          <a:xfrm>
            <a:off x="2895600" y="3276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36" name="Text Box 16"/>
          <p:cNvSpPr txBox="1">
            <a:spLocks noChangeArrowheads="1"/>
          </p:cNvSpPr>
          <p:nvPr/>
        </p:nvSpPr>
        <p:spPr bwMode="auto">
          <a:xfrm>
            <a:off x="3038475" y="3505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Z</a:t>
            </a:r>
          </a:p>
        </p:txBody>
      </p:sp>
      <p:grpSp>
        <p:nvGrpSpPr>
          <p:cNvPr id="977963" name="Group 43"/>
          <p:cNvGrpSpPr>
            <a:grpSpLocks/>
          </p:cNvGrpSpPr>
          <p:nvPr/>
        </p:nvGrpSpPr>
        <p:grpSpPr bwMode="auto">
          <a:xfrm>
            <a:off x="533400" y="4038600"/>
            <a:ext cx="609600" cy="685800"/>
            <a:chOff x="960" y="2544"/>
            <a:chExt cx="384" cy="432"/>
          </a:xfrm>
        </p:grpSpPr>
        <p:sp>
          <p:nvSpPr>
            <p:cNvPr id="977935" name="AutoShape 15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7" name="Text Box 17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X</a:t>
              </a:r>
            </a:p>
          </p:txBody>
        </p:sp>
      </p:grpSp>
      <p:sp>
        <p:nvSpPr>
          <p:cNvPr id="977938" name="Line 18"/>
          <p:cNvSpPr>
            <a:spLocks noChangeShapeType="1"/>
          </p:cNvSpPr>
          <p:nvPr/>
        </p:nvSpPr>
        <p:spPr bwMode="auto">
          <a:xfrm>
            <a:off x="3886200" y="3962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9" name="Line 19"/>
          <p:cNvSpPr>
            <a:spLocks noChangeShapeType="1"/>
          </p:cNvSpPr>
          <p:nvPr/>
        </p:nvSpPr>
        <p:spPr bwMode="auto">
          <a:xfrm>
            <a:off x="2133600" y="47244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40" name="Line 20"/>
          <p:cNvSpPr>
            <a:spLocks noChangeShapeType="1"/>
          </p:cNvSpPr>
          <p:nvPr/>
        </p:nvSpPr>
        <p:spPr bwMode="auto">
          <a:xfrm>
            <a:off x="1752600" y="54102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41" name="Text Box 21"/>
          <p:cNvSpPr txBox="1">
            <a:spLocks noChangeArrowheads="1"/>
          </p:cNvSpPr>
          <p:nvPr/>
        </p:nvSpPr>
        <p:spPr bwMode="auto">
          <a:xfrm>
            <a:off x="3886200" y="5181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</a:t>
            </a:r>
          </a:p>
        </p:txBody>
      </p:sp>
      <p:sp>
        <p:nvSpPr>
          <p:cNvPr id="977942" name="Text Box 22"/>
          <p:cNvSpPr txBox="1">
            <a:spLocks noChangeArrowheads="1"/>
          </p:cNvSpPr>
          <p:nvPr/>
        </p:nvSpPr>
        <p:spPr bwMode="auto">
          <a:xfrm>
            <a:off x="3810000" y="4419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n-1</a:t>
            </a:r>
          </a:p>
        </p:txBody>
      </p:sp>
      <p:sp>
        <p:nvSpPr>
          <p:cNvPr id="977943" name="Text Box 23"/>
          <p:cNvSpPr txBox="1">
            <a:spLocks noChangeArrowheads="1"/>
          </p:cNvSpPr>
          <p:nvPr/>
        </p:nvSpPr>
        <p:spPr bwMode="auto">
          <a:xfrm>
            <a:off x="3810000" y="362585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 i="1">
                <a:solidFill>
                  <a:schemeClr val="tx1"/>
                </a:solidFill>
                <a:latin typeface="Helvetica" pitchFamily="34" charset="0"/>
              </a:rPr>
              <a:t>Level n-2</a:t>
            </a:r>
          </a:p>
        </p:txBody>
      </p:sp>
      <p:sp>
        <p:nvSpPr>
          <p:cNvPr id="977944" name="Line 24"/>
          <p:cNvSpPr>
            <a:spLocks noChangeShapeType="1"/>
          </p:cNvSpPr>
          <p:nvPr/>
        </p:nvSpPr>
        <p:spPr bwMode="auto">
          <a:xfrm>
            <a:off x="7924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45" name="Line 25"/>
          <p:cNvSpPr>
            <a:spLocks noChangeShapeType="1"/>
          </p:cNvSpPr>
          <p:nvPr/>
        </p:nvSpPr>
        <p:spPr bwMode="auto">
          <a:xfrm flipH="1">
            <a:off x="7315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7946" name="Group 26"/>
          <p:cNvGrpSpPr>
            <a:grpSpLocks/>
          </p:cNvGrpSpPr>
          <p:nvPr/>
        </p:nvGrpSpPr>
        <p:grpSpPr bwMode="auto">
          <a:xfrm>
            <a:off x="6553200" y="2438400"/>
            <a:ext cx="542925" cy="431800"/>
            <a:chOff x="2118" y="2592"/>
            <a:chExt cx="342" cy="272"/>
          </a:xfrm>
        </p:grpSpPr>
        <p:sp>
          <p:nvSpPr>
            <p:cNvPr id="977947" name="Oval 2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48" name="Text Box 2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77949" name="Group 29"/>
          <p:cNvGrpSpPr>
            <a:grpSpLocks/>
          </p:cNvGrpSpPr>
          <p:nvPr/>
        </p:nvGrpSpPr>
        <p:grpSpPr bwMode="auto">
          <a:xfrm>
            <a:off x="7534275" y="3200400"/>
            <a:ext cx="542925" cy="431800"/>
            <a:chOff x="2118" y="2592"/>
            <a:chExt cx="342" cy="272"/>
          </a:xfrm>
        </p:grpSpPr>
        <p:sp>
          <p:nvSpPr>
            <p:cNvPr id="977950" name="Oval 3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1" name="Text Box 3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77952" name="Line 32"/>
          <p:cNvSpPr>
            <a:spLocks noChangeShapeType="1"/>
          </p:cNvSpPr>
          <p:nvPr/>
        </p:nvSpPr>
        <p:spPr bwMode="auto">
          <a:xfrm flipH="1">
            <a:off x="59436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53" name="AutoShape 33"/>
          <p:cNvSpPr>
            <a:spLocks noChangeArrowheads="1"/>
          </p:cNvSpPr>
          <p:nvPr/>
        </p:nvSpPr>
        <p:spPr bwMode="auto">
          <a:xfrm>
            <a:off x="80010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55" name="Text Box 35"/>
          <p:cNvSpPr txBox="1">
            <a:spLocks noChangeArrowheads="1"/>
          </p:cNvSpPr>
          <p:nvPr/>
        </p:nvSpPr>
        <p:spPr bwMode="auto">
          <a:xfrm>
            <a:off x="8143875" y="4267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Z</a:t>
            </a:r>
          </a:p>
        </p:txBody>
      </p:sp>
      <p:grpSp>
        <p:nvGrpSpPr>
          <p:cNvPr id="977965" name="Group 45"/>
          <p:cNvGrpSpPr>
            <a:grpSpLocks/>
          </p:cNvGrpSpPr>
          <p:nvPr/>
        </p:nvGrpSpPr>
        <p:grpSpPr bwMode="auto">
          <a:xfrm>
            <a:off x="5638800" y="3276600"/>
            <a:ext cx="609600" cy="685800"/>
            <a:chOff x="4416" y="2544"/>
            <a:chExt cx="384" cy="432"/>
          </a:xfrm>
        </p:grpSpPr>
        <p:sp>
          <p:nvSpPr>
            <p:cNvPr id="977954" name="AutoShape 34"/>
            <p:cNvSpPr>
              <a:spLocks noChangeArrowheads="1"/>
            </p:cNvSpPr>
            <p:nvPr/>
          </p:nvSpPr>
          <p:spPr bwMode="auto">
            <a:xfrm>
              <a:off x="4416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6" name="Text Box 36"/>
            <p:cNvSpPr txBox="1">
              <a:spLocks noChangeArrowheads="1"/>
            </p:cNvSpPr>
            <p:nvPr/>
          </p:nvSpPr>
          <p:spPr bwMode="auto">
            <a:xfrm>
              <a:off x="4464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X</a:t>
              </a:r>
            </a:p>
          </p:txBody>
        </p:sp>
      </p:grpSp>
      <p:sp>
        <p:nvSpPr>
          <p:cNvPr id="977959" name="AutoShape 39"/>
          <p:cNvSpPr>
            <a:spLocks noChangeArrowheads="1"/>
          </p:cNvSpPr>
          <p:nvPr/>
        </p:nvSpPr>
        <p:spPr bwMode="auto">
          <a:xfrm>
            <a:off x="4038600" y="28956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62" name="Line 42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67" name="Arc 47"/>
          <p:cNvSpPr>
            <a:spLocks/>
          </p:cNvSpPr>
          <p:nvPr/>
        </p:nvSpPr>
        <p:spPr bwMode="auto">
          <a:xfrm rot="837953">
            <a:off x="1268413" y="2800350"/>
            <a:ext cx="609600" cy="46355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68" name="Text Box 48"/>
          <p:cNvSpPr txBox="1">
            <a:spLocks noChangeArrowheads="1"/>
          </p:cNvSpPr>
          <p:nvPr/>
        </p:nvSpPr>
        <p:spPr bwMode="auto">
          <a:xfrm>
            <a:off x="1706637" y="2333278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sym typeface="StarMath" pitchFamily="2" charset="2"/>
              </a:rPr>
              <a:t>2</a:t>
            </a:r>
            <a:endParaRPr lang="en-US" sz="2400" b="0" dirty="0"/>
          </a:p>
        </p:txBody>
      </p:sp>
      <p:sp>
        <p:nvSpPr>
          <p:cNvPr id="977969" name="Text Box 49"/>
          <p:cNvSpPr txBox="1">
            <a:spLocks noChangeArrowheads="1"/>
          </p:cNvSpPr>
          <p:nvPr/>
        </p:nvSpPr>
        <p:spPr bwMode="auto">
          <a:xfrm>
            <a:off x="6248400" y="2398713"/>
            <a:ext cx="4651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sym typeface="StarMath" pitchFamily="2" charset="2"/>
              </a:rPr>
              <a:t>-2</a:t>
            </a:r>
            <a:endParaRPr lang="en-US" sz="2400" b="0" dirty="0"/>
          </a:p>
        </p:txBody>
      </p:sp>
      <p:grpSp>
        <p:nvGrpSpPr>
          <p:cNvPr id="977970" name="Group 50"/>
          <p:cNvGrpSpPr>
            <a:grpSpLocks/>
          </p:cNvGrpSpPr>
          <p:nvPr/>
        </p:nvGrpSpPr>
        <p:grpSpPr bwMode="auto">
          <a:xfrm>
            <a:off x="1524000" y="4724400"/>
            <a:ext cx="609600" cy="1066800"/>
            <a:chOff x="384" y="3264"/>
            <a:chExt cx="384" cy="672"/>
          </a:xfrm>
        </p:grpSpPr>
        <p:sp>
          <p:nvSpPr>
            <p:cNvPr id="977971" name="Line 51"/>
            <p:cNvSpPr>
              <a:spLocks noChangeShapeType="1"/>
            </p:cNvSpPr>
            <p:nvPr/>
          </p:nvSpPr>
          <p:spPr bwMode="auto">
            <a:xfrm>
              <a:off x="576" y="32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72" name="Rectangle 52"/>
            <p:cNvSpPr>
              <a:spLocks noChangeArrowheads="1"/>
            </p:cNvSpPr>
            <p:nvPr/>
          </p:nvSpPr>
          <p:spPr bwMode="auto">
            <a:xfrm>
              <a:off x="48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73" name="Text Box 53"/>
            <p:cNvSpPr txBox="1">
              <a:spLocks noChangeArrowheads="1"/>
            </p:cNvSpPr>
            <p:nvPr/>
          </p:nvSpPr>
          <p:spPr bwMode="auto">
            <a:xfrm>
              <a:off x="384" y="372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</p:grpSp>
      <p:grpSp>
        <p:nvGrpSpPr>
          <p:cNvPr id="977974" name="Group 54"/>
          <p:cNvGrpSpPr>
            <a:grpSpLocks/>
          </p:cNvGrpSpPr>
          <p:nvPr/>
        </p:nvGrpSpPr>
        <p:grpSpPr bwMode="auto">
          <a:xfrm>
            <a:off x="1524000" y="4038600"/>
            <a:ext cx="609600" cy="685800"/>
            <a:chOff x="960" y="2544"/>
            <a:chExt cx="384" cy="432"/>
          </a:xfrm>
        </p:grpSpPr>
        <p:sp>
          <p:nvSpPr>
            <p:cNvPr id="977975" name="AutoShape 55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76" name="Text Box 56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Y</a:t>
              </a:r>
            </a:p>
          </p:txBody>
        </p:sp>
      </p:grpSp>
      <p:grpSp>
        <p:nvGrpSpPr>
          <p:cNvPr id="977977" name="Group 57"/>
          <p:cNvGrpSpPr>
            <a:grpSpLocks/>
          </p:cNvGrpSpPr>
          <p:nvPr/>
        </p:nvGrpSpPr>
        <p:grpSpPr bwMode="auto">
          <a:xfrm>
            <a:off x="7010400" y="4724400"/>
            <a:ext cx="609600" cy="1066800"/>
            <a:chOff x="384" y="3264"/>
            <a:chExt cx="384" cy="672"/>
          </a:xfrm>
        </p:grpSpPr>
        <p:sp>
          <p:nvSpPr>
            <p:cNvPr id="977978" name="Line 58"/>
            <p:cNvSpPr>
              <a:spLocks noChangeShapeType="1"/>
            </p:cNvSpPr>
            <p:nvPr/>
          </p:nvSpPr>
          <p:spPr bwMode="auto">
            <a:xfrm>
              <a:off x="576" y="32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79" name="Rectangle 59"/>
            <p:cNvSpPr>
              <a:spLocks noChangeArrowheads="1"/>
            </p:cNvSpPr>
            <p:nvPr/>
          </p:nvSpPr>
          <p:spPr bwMode="auto">
            <a:xfrm>
              <a:off x="48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80" name="Text Box 60"/>
            <p:cNvSpPr txBox="1">
              <a:spLocks noChangeArrowheads="1"/>
            </p:cNvSpPr>
            <p:nvPr/>
          </p:nvSpPr>
          <p:spPr bwMode="auto">
            <a:xfrm>
              <a:off x="384" y="372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</p:grpSp>
      <p:grpSp>
        <p:nvGrpSpPr>
          <p:cNvPr id="977981" name="Group 61"/>
          <p:cNvGrpSpPr>
            <a:grpSpLocks/>
          </p:cNvGrpSpPr>
          <p:nvPr/>
        </p:nvGrpSpPr>
        <p:grpSpPr bwMode="auto">
          <a:xfrm>
            <a:off x="7010400" y="4038600"/>
            <a:ext cx="609600" cy="685800"/>
            <a:chOff x="960" y="2544"/>
            <a:chExt cx="384" cy="432"/>
          </a:xfrm>
        </p:grpSpPr>
        <p:sp>
          <p:nvSpPr>
            <p:cNvPr id="977982" name="AutoShape 62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83" name="Text Box 63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228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C69D8D9-350C-4493-85DB-E691C344FFFB}" type="slidenum">
              <a:rPr lang="en-US"/>
              <a:pPr/>
              <a:t>44</a:t>
            </a:fld>
            <a:endParaRPr lang="en-US"/>
          </a:p>
        </p:txBody>
      </p:sp>
      <p:sp>
        <p:nvSpPr>
          <p:cNvPr id="982030" name="AutoShape 14"/>
          <p:cNvSpPr>
            <a:spLocks noChangeArrowheads="1"/>
          </p:cNvSpPr>
          <p:nvPr/>
        </p:nvSpPr>
        <p:spPr bwMode="auto">
          <a:xfrm>
            <a:off x="2895600" y="3276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2018" name="Line 2"/>
          <p:cNvSpPr>
            <a:spLocks noChangeShapeType="1"/>
          </p:cNvSpPr>
          <p:nvPr/>
        </p:nvSpPr>
        <p:spPr bwMode="auto">
          <a:xfrm flipH="1">
            <a:off x="1447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20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820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200" y="1676400"/>
            <a:ext cx="4800600" cy="4419600"/>
          </a:xfrm>
        </p:spPr>
        <p:txBody>
          <a:bodyPr/>
          <a:lstStyle/>
          <a:p>
            <a:r>
              <a:rPr lang="en-US" sz="2800">
                <a:cs typeface="Times New Roman" pitchFamily="18" charset="0"/>
              </a:rPr>
              <a:t>Y is non-empty because the new node was inserted in Y.</a:t>
            </a:r>
          </a:p>
          <a:p>
            <a:r>
              <a:rPr lang="en-US" sz="2800">
                <a:cs typeface="Times New Roman" pitchFamily="18" charset="0"/>
              </a:rPr>
              <a:t>Thus Y has a root and two subtrees.</a:t>
            </a:r>
          </a:p>
          <a:p>
            <a:r>
              <a:rPr lang="en-US" sz="2800">
                <a:cs typeface="Times New Roman" pitchFamily="18" charset="0"/>
              </a:rPr>
              <a:t>View the entire tree with four subtrees connected with 3 nodes.</a:t>
            </a:r>
          </a:p>
        </p:txBody>
      </p:sp>
      <p:grpSp>
        <p:nvGrpSpPr>
          <p:cNvPr id="982022" name="Group 6"/>
          <p:cNvGrpSpPr>
            <a:grpSpLocks/>
          </p:cNvGrpSpPr>
          <p:nvPr/>
        </p:nvGrpSpPr>
        <p:grpSpPr bwMode="auto">
          <a:xfrm>
            <a:off x="1057275" y="3200400"/>
            <a:ext cx="542925" cy="431800"/>
            <a:chOff x="2118" y="2592"/>
            <a:chExt cx="342" cy="272"/>
          </a:xfrm>
        </p:grpSpPr>
        <p:sp>
          <p:nvSpPr>
            <p:cNvPr id="982023" name="Oval 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24" name="Text Box 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82025" name="Group 9"/>
          <p:cNvGrpSpPr>
            <a:grpSpLocks/>
          </p:cNvGrpSpPr>
          <p:nvPr/>
        </p:nvGrpSpPr>
        <p:grpSpPr bwMode="auto">
          <a:xfrm>
            <a:off x="2047875" y="2438400"/>
            <a:ext cx="542925" cy="431800"/>
            <a:chOff x="2118" y="2592"/>
            <a:chExt cx="342" cy="272"/>
          </a:xfrm>
        </p:grpSpPr>
        <p:sp>
          <p:nvSpPr>
            <p:cNvPr id="982026" name="Oval 1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27" name="Text Box 1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82028" name="Line 12"/>
          <p:cNvSpPr>
            <a:spLocks noChangeShapeType="1"/>
          </p:cNvSpPr>
          <p:nvPr/>
        </p:nvSpPr>
        <p:spPr bwMode="auto">
          <a:xfrm flipH="1">
            <a:off x="838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2029" name="Line 13"/>
          <p:cNvSpPr>
            <a:spLocks noChangeShapeType="1"/>
          </p:cNvSpPr>
          <p:nvPr/>
        </p:nvSpPr>
        <p:spPr bwMode="auto">
          <a:xfrm>
            <a:off x="1447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2033" name="AutoShape 17"/>
          <p:cNvSpPr>
            <a:spLocks noChangeArrowheads="1"/>
          </p:cNvSpPr>
          <p:nvPr/>
        </p:nvSpPr>
        <p:spPr bwMode="auto">
          <a:xfrm>
            <a:off x="533400" y="4038600"/>
            <a:ext cx="6096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2034" name="Text Box 18"/>
          <p:cNvSpPr txBox="1">
            <a:spLocks noChangeArrowheads="1"/>
          </p:cNvSpPr>
          <p:nvPr/>
        </p:nvSpPr>
        <p:spPr bwMode="auto">
          <a:xfrm>
            <a:off x="609600" y="43275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X</a:t>
            </a:r>
          </a:p>
        </p:txBody>
      </p:sp>
      <p:grpSp>
        <p:nvGrpSpPr>
          <p:cNvPr id="982059" name="Group 43"/>
          <p:cNvGrpSpPr>
            <a:grpSpLocks/>
          </p:cNvGrpSpPr>
          <p:nvPr/>
        </p:nvGrpSpPr>
        <p:grpSpPr bwMode="auto">
          <a:xfrm>
            <a:off x="1371600" y="4038600"/>
            <a:ext cx="914400" cy="1447800"/>
            <a:chOff x="240" y="2544"/>
            <a:chExt cx="576" cy="912"/>
          </a:xfrm>
        </p:grpSpPr>
        <p:sp>
          <p:nvSpPr>
            <p:cNvPr id="982060" name="AutoShape 44"/>
            <p:cNvSpPr>
              <a:spLocks noChangeArrowheads="1"/>
            </p:cNvSpPr>
            <p:nvPr/>
          </p:nvSpPr>
          <p:spPr bwMode="auto">
            <a:xfrm>
              <a:off x="240" y="2544"/>
              <a:ext cx="576" cy="91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61" name="Text Box 45"/>
            <p:cNvSpPr txBox="1">
              <a:spLocks noChangeArrowheads="1"/>
            </p:cNvSpPr>
            <p:nvPr/>
          </p:nvSpPr>
          <p:spPr bwMode="auto">
            <a:xfrm>
              <a:off x="336" y="307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Y</a:t>
              </a:r>
            </a:p>
          </p:txBody>
        </p:sp>
      </p:grpSp>
      <p:sp>
        <p:nvSpPr>
          <p:cNvPr id="982062" name="Line 46"/>
          <p:cNvSpPr>
            <a:spLocks noChangeShapeType="1"/>
          </p:cNvSpPr>
          <p:nvPr/>
        </p:nvSpPr>
        <p:spPr bwMode="auto">
          <a:xfrm>
            <a:off x="2438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2063" name="Text Box 47"/>
          <p:cNvSpPr txBox="1">
            <a:spLocks noChangeArrowheads="1"/>
          </p:cNvSpPr>
          <p:nvPr/>
        </p:nvSpPr>
        <p:spPr bwMode="auto">
          <a:xfrm>
            <a:off x="2971800" y="3505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405548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2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D15F9A11-A83A-4BB9-B171-B53F161CFD05}" type="slidenum">
              <a:rPr lang="en-US"/>
              <a:pPr/>
              <a:t>45</a:t>
            </a:fld>
            <a:endParaRPr lang="en-US"/>
          </a:p>
        </p:txBody>
      </p:sp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200" y="1676400"/>
            <a:ext cx="4800600" cy="4419600"/>
          </a:xfrm>
        </p:spPr>
        <p:txBody>
          <a:bodyPr/>
          <a:lstStyle/>
          <a:p>
            <a:r>
              <a:rPr lang="en-US" sz="2800">
                <a:cs typeface="Times New Roman" pitchFamily="18" charset="0"/>
              </a:rPr>
              <a:t>Y is non-empty because the new node was inserted in Y.</a:t>
            </a:r>
          </a:p>
          <a:p>
            <a:r>
              <a:rPr lang="en-US" sz="2800">
                <a:cs typeface="Times New Roman" pitchFamily="18" charset="0"/>
              </a:rPr>
              <a:t>Thus Y has a root and two subtrees.</a:t>
            </a:r>
          </a:p>
          <a:p>
            <a:r>
              <a:rPr lang="en-US" sz="2800">
                <a:cs typeface="Times New Roman" pitchFamily="18" charset="0"/>
              </a:rPr>
              <a:t>View the entire tree with four subtrees connected with 3 nodes.</a:t>
            </a:r>
          </a:p>
        </p:txBody>
      </p:sp>
      <p:grpSp>
        <p:nvGrpSpPr>
          <p:cNvPr id="1187844" name="Group 4"/>
          <p:cNvGrpSpPr>
            <a:grpSpLocks/>
          </p:cNvGrpSpPr>
          <p:nvPr/>
        </p:nvGrpSpPr>
        <p:grpSpPr bwMode="auto">
          <a:xfrm>
            <a:off x="533400" y="2438400"/>
            <a:ext cx="2971800" cy="3048000"/>
            <a:chOff x="336" y="1536"/>
            <a:chExt cx="1872" cy="1920"/>
          </a:xfrm>
        </p:grpSpPr>
        <p:sp>
          <p:nvSpPr>
            <p:cNvPr id="1187845" name="Line 5"/>
            <p:cNvSpPr>
              <a:spLocks noChangeShapeType="1"/>
            </p:cNvSpPr>
            <p:nvPr/>
          </p:nvSpPr>
          <p:spPr bwMode="auto">
            <a:xfrm flipH="1">
              <a:off x="86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846" name="Line 6"/>
            <p:cNvSpPr>
              <a:spLocks noChangeShapeType="1"/>
            </p:cNvSpPr>
            <p:nvPr/>
          </p:nvSpPr>
          <p:spPr bwMode="auto">
            <a:xfrm>
              <a:off x="1248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847" name="Line 7"/>
            <p:cNvSpPr>
              <a:spLocks noChangeShapeType="1"/>
            </p:cNvSpPr>
            <p:nvPr/>
          </p:nvSpPr>
          <p:spPr bwMode="auto">
            <a:xfrm flipH="1">
              <a:off x="912" y="177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7848" name="Group 8"/>
            <p:cNvGrpSpPr>
              <a:grpSpLocks/>
            </p:cNvGrpSpPr>
            <p:nvPr/>
          </p:nvGrpSpPr>
          <p:grpSpPr bwMode="auto">
            <a:xfrm>
              <a:off x="666" y="2016"/>
              <a:ext cx="342" cy="272"/>
              <a:chOff x="2118" y="2592"/>
              <a:chExt cx="342" cy="272"/>
            </a:xfrm>
          </p:grpSpPr>
          <p:sp>
            <p:nvSpPr>
              <p:cNvPr id="1187849" name="Oval 9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50" name="Text Box 10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k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Helvetica" pitchFamily="34" charset="0"/>
                  </a:rPr>
                  <a:t>1</a:t>
                </a:r>
              </a:p>
            </p:txBody>
          </p:sp>
        </p:grpSp>
        <p:grpSp>
          <p:nvGrpSpPr>
            <p:cNvPr id="1187851" name="Group 11"/>
            <p:cNvGrpSpPr>
              <a:grpSpLocks/>
            </p:cNvGrpSpPr>
            <p:nvPr/>
          </p:nvGrpSpPr>
          <p:grpSpPr bwMode="auto">
            <a:xfrm>
              <a:off x="1290" y="1536"/>
              <a:ext cx="342" cy="272"/>
              <a:chOff x="2118" y="2592"/>
              <a:chExt cx="342" cy="272"/>
            </a:xfrm>
          </p:grpSpPr>
          <p:sp>
            <p:nvSpPr>
              <p:cNvPr id="1187852" name="Oval 12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53" name="Text Box 13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k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Helvetica" pitchFamily="34" charset="0"/>
                  </a:rPr>
                  <a:t>3</a:t>
                </a:r>
              </a:p>
            </p:txBody>
          </p:sp>
        </p:grpSp>
        <p:sp>
          <p:nvSpPr>
            <p:cNvPr id="1187854" name="Line 14"/>
            <p:cNvSpPr>
              <a:spLocks noChangeShapeType="1"/>
            </p:cNvSpPr>
            <p:nvPr/>
          </p:nvSpPr>
          <p:spPr bwMode="auto">
            <a:xfrm flipH="1">
              <a:off x="528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855" name="Line 15"/>
            <p:cNvSpPr>
              <a:spLocks noChangeShapeType="1"/>
            </p:cNvSpPr>
            <p:nvPr/>
          </p:nvSpPr>
          <p:spPr bwMode="auto">
            <a:xfrm>
              <a:off x="912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856" name="AutoShape 16"/>
            <p:cNvSpPr>
              <a:spLocks noChangeArrowheads="1"/>
            </p:cNvSpPr>
            <p:nvPr/>
          </p:nvSpPr>
          <p:spPr bwMode="auto">
            <a:xfrm>
              <a:off x="1824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857" name="Text Box 17"/>
            <p:cNvSpPr txBox="1">
              <a:spLocks noChangeArrowheads="1"/>
            </p:cNvSpPr>
            <p:nvPr/>
          </p:nvSpPr>
          <p:spPr bwMode="auto">
            <a:xfrm>
              <a:off x="1914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D</a:t>
              </a:r>
            </a:p>
          </p:txBody>
        </p:sp>
        <p:grpSp>
          <p:nvGrpSpPr>
            <p:cNvPr id="1187858" name="Group 18"/>
            <p:cNvGrpSpPr>
              <a:grpSpLocks/>
            </p:cNvGrpSpPr>
            <p:nvPr/>
          </p:nvGrpSpPr>
          <p:grpSpPr bwMode="auto">
            <a:xfrm>
              <a:off x="336" y="2544"/>
              <a:ext cx="384" cy="432"/>
              <a:chOff x="960" y="2544"/>
              <a:chExt cx="384" cy="432"/>
            </a:xfrm>
          </p:grpSpPr>
          <p:sp>
            <p:nvSpPr>
              <p:cNvPr id="1187859" name="AutoShape 19"/>
              <p:cNvSpPr>
                <a:spLocks noChangeArrowheads="1"/>
              </p:cNvSpPr>
              <p:nvPr/>
            </p:nvSpPr>
            <p:spPr bwMode="auto">
              <a:xfrm>
                <a:off x="960" y="2544"/>
                <a:ext cx="384" cy="43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60" name="Text Box 20"/>
              <p:cNvSpPr txBox="1">
                <a:spLocks noChangeArrowheads="1"/>
              </p:cNvSpPr>
              <p:nvPr/>
            </p:nvSpPr>
            <p:spPr bwMode="auto">
              <a:xfrm>
                <a:off x="1008" y="272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A</a:t>
                </a:r>
              </a:p>
            </p:txBody>
          </p:sp>
        </p:grpSp>
        <p:sp>
          <p:nvSpPr>
            <p:cNvPr id="1187861" name="Line 21"/>
            <p:cNvSpPr>
              <a:spLocks noChangeShapeType="1"/>
            </p:cNvSpPr>
            <p:nvPr/>
          </p:nvSpPr>
          <p:spPr bwMode="auto">
            <a:xfrm>
              <a:off x="1536" y="177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7862" name="Group 22"/>
            <p:cNvGrpSpPr>
              <a:grpSpLocks/>
            </p:cNvGrpSpPr>
            <p:nvPr/>
          </p:nvGrpSpPr>
          <p:grpSpPr bwMode="auto">
            <a:xfrm>
              <a:off x="672" y="3024"/>
              <a:ext cx="384" cy="432"/>
              <a:chOff x="960" y="2544"/>
              <a:chExt cx="384" cy="432"/>
            </a:xfrm>
          </p:grpSpPr>
          <p:sp>
            <p:nvSpPr>
              <p:cNvPr id="1187863" name="AutoShape 23"/>
              <p:cNvSpPr>
                <a:spLocks noChangeArrowheads="1"/>
              </p:cNvSpPr>
              <p:nvPr/>
            </p:nvSpPr>
            <p:spPr bwMode="auto">
              <a:xfrm>
                <a:off x="960" y="2544"/>
                <a:ext cx="384" cy="43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64" name="Text Box 24"/>
              <p:cNvSpPr txBox="1">
                <a:spLocks noChangeArrowheads="1"/>
              </p:cNvSpPr>
              <p:nvPr/>
            </p:nvSpPr>
            <p:spPr bwMode="auto">
              <a:xfrm>
                <a:off x="1008" y="272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B</a:t>
                </a:r>
              </a:p>
            </p:txBody>
          </p:sp>
        </p:grpSp>
        <p:grpSp>
          <p:nvGrpSpPr>
            <p:cNvPr id="1187865" name="Group 25"/>
            <p:cNvGrpSpPr>
              <a:grpSpLocks/>
            </p:cNvGrpSpPr>
            <p:nvPr/>
          </p:nvGrpSpPr>
          <p:grpSpPr bwMode="auto">
            <a:xfrm>
              <a:off x="1296" y="3024"/>
              <a:ext cx="384" cy="432"/>
              <a:chOff x="960" y="2544"/>
              <a:chExt cx="384" cy="432"/>
            </a:xfrm>
          </p:grpSpPr>
          <p:sp>
            <p:nvSpPr>
              <p:cNvPr id="1187866" name="AutoShape 26"/>
              <p:cNvSpPr>
                <a:spLocks noChangeArrowheads="1"/>
              </p:cNvSpPr>
              <p:nvPr/>
            </p:nvSpPr>
            <p:spPr bwMode="auto">
              <a:xfrm>
                <a:off x="960" y="2544"/>
                <a:ext cx="384" cy="43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67" name="Text Box 27"/>
              <p:cNvSpPr txBox="1">
                <a:spLocks noChangeArrowheads="1"/>
              </p:cNvSpPr>
              <p:nvPr/>
            </p:nvSpPr>
            <p:spPr bwMode="auto">
              <a:xfrm>
                <a:off x="1008" y="272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C</a:t>
                </a:r>
              </a:p>
            </p:txBody>
          </p:sp>
        </p:grpSp>
        <p:grpSp>
          <p:nvGrpSpPr>
            <p:cNvPr id="1187868" name="Group 28"/>
            <p:cNvGrpSpPr>
              <a:grpSpLocks/>
            </p:cNvGrpSpPr>
            <p:nvPr/>
          </p:nvGrpSpPr>
          <p:grpSpPr bwMode="auto">
            <a:xfrm>
              <a:off x="1002" y="2496"/>
              <a:ext cx="342" cy="272"/>
              <a:chOff x="2118" y="2592"/>
              <a:chExt cx="342" cy="272"/>
            </a:xfrm>
          </p:grpSpPr>
          <p:sp>
            <p:nvSpPr>
              <p:cNvPr id="1187869" name="Oval 29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7870" name="Text Box 30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 i="1">
                    <a:solidFill>
                      <a:schemeClr val="tx1"/>
                    </a:solidFill>
                    <a:latin typeface="Helvetica" pitchFamily="34" charset="0"/>
                  </a:rPr>
                  <a:t>k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Helvetica" pitchFamily="34" charset="0"/>
                  </a:rPr>
                  <a:t>2</a:t>
                </a:r>
              </a:p>
            </p:txBody>
          </p:sp>
        </p:grpSp>
      </p:grpSp>
      <p:sp>
        <p:nvSpPr>
          <p:cNvPr id="1187874" name="Freeform 34"/>
          <p:cNvSpPr>
            <a:spLocks/>
          </p:cNvSpPr>
          <p:nvPr/>
        </p:nvSpPr>
        <p:spPr bwMode="auto">
          <a:xfrm>
            <a:off x="609600" y="3632200"/>
            <a:ext cx="2514600" cy="2540000"/>
          </a:xfrm>
          <a:custGeom>
            <a:avLst/>
            <a:gdLst>
              <a:gd name="T0" fmla="*/ 736 w 1880"/>
              <a:gd name="T1" fmla="*/ 152 h 1600"/>
              <a:gd name="T2" fmla="*/ 1264 w 1880"/>
              <a:gd name="T3" fmla="*/ 488 h 1600"/>
              <a:gd name="T4" fmla="*/ 1696 w 1880"/>
              <a:gd name="T5" fmla="*/ 1352 h 1600"/>
              <a:gd name="T6" fmla="*/ 160 w 1880"/>
              <a:gd name="T7" fmla="*/ 1400 h 1600"/>
              <a:gd name="T8" fmla="*/ 736 w 1880"/>
              <a:gd name="T9" fmla="*/ 152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1600">
                <a:moveTo>
                  <a:pt x="736" y="152"/>
                </a:moveTo>
                <a:cubicBezTo>
                  <a:pt x="920" y="0"/>
                  <a:pt x="1104" y="288"/>
                  <a:pt x="1264" y="488"/>
                </a:cubicBezTo>
                <a:cubicBezTo>
                  <a:pt x="1424" y="688"/>
                  <a:pt x="1880" y="1200"/>
                  <a:pt x="1696" y="1352"/>
                </a:cubicBezTo>
                <a:cubicBezTo>
                  <a:pt x="1512" y="1504"/>
                  <a:pt x="320" y="1600"/>
                  <a:pt x="160" y="1400"/>
                </a:cubicBezTo>
                <a:cubicBezTo>
                  <a:pt x="0" y="1200"/>
                  <a:pt x="552" y="304"/>
                  <a:pt x="736" y="152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979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9830516A-E5C5-418B-80EE-D00092EDD05A}" type="slidenum">
              <a:rPr lang="en-US"/>
              <a:pPr/>
              <a:t>46</a:t>
            </a:fld>
            <a:endParaRPr lang="en-US"/>
          </a:p>
        </p:txBody>
      </p:sp>
      <p:sp>
        <p:nvSpPr>
          <p:cNvPr id="1210440" name="Line 72"/>
          <p:cNvSpPr>
            <a:spLocks noChangeShapeType="1"/>
          </p:cNvSpPr>
          <p:nvPr/>
        </p:nvSpPr>
        <p:spPr bwMode="auto">
          <a:xfrm flipH="1">
            <a:off x="1524000" y="373380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442" name="Line 74"/>
          <p:cNvSpPr>
            <a:spLocks noChangeShapeType="1"/>
          </p:cNvSpPr>
          <p:nvPr/>
        </p:nvSpPr>
        <p:spPr bwMode="auto">
          <a:xfrm>
            <a:off x="2057400" y="373380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210372" name="Line 4"/>
          <p:cNvSpPr>
            <a:spLocks noChangeShapeType="1"/>
          </p:cNvSpPr>
          <p:nvPr/>
        </p:nvSpPr>
        <p:spPr bwMode="auto">
          <a:xfrm flipH="1">
            <a:off x="1447800" y="2133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10373" name="Group 5"/>
          <p:cNvGrpSpPr>
            <a:grpSpLocks/>
          </p:cNvGrpSpPr>
          <p:nvPr/>
        </p:nvGrpSpPr>
        <p:grpSpPr bwMode="auto">
          <a:xfrm>
            <a:off x="2065338" y="1752600"/>
            <a:ext cx="525462" cy="444500"/>
            <a:chOff x="2305" y="1296"/>
            <a:chExt cx="431" cy="351"/>
          </a:xfrm>
        </p:grpSpPr>
        <p:sp>
          <p:nvSpPr>
            <p:cNvPr id="1210374" name="Oval 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375" name="Text Box 7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210376" name="Group 8"/>
          <p:cNvGrpSpPr>
            <a:grpSpLocks/>
          </p:cNvGrpSpPr>
          <p:nvPr/>
        </p:nvGrpSpPr>
        <p:grpSpPr bwMode="auto">
          <a:xfrm>
            <a:off x="1066800" y="2590800"/>
            <a:ext cx="527050" cy="444500"/>
            <a:chOff x="2304" y="1296"/>
            <a:chExt cx="432" cy="352"/>
          </a:xfrm>
        </p:grpSpPr>
        <p:sp>
          <p:nvSpPr>
            <p:cNvPr id="1210377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378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210379" name="Line 11"/>
          <p:cNvSpPr>
            <a:spLocks noChangeShapeType="1"/>
          </p:cNvSpPr>
          <p:nvPr/>
        </p:nvSpPr>
        <p:spPr bwMode="auto">
          <a:xfrm>
            <a:off x="24384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80" name="Line 12"/>
          <p:cNvSpPr>
            <a:spLocks noChangeShapeType="1"/>
          </p:cNvSpPr>
          <p:nvPr/>
        </p:nvSpPr>
        <p:spPr bwMode="auto">
          <a:xfrm>
            <a:off x="1447800" y="2971800"/>
            <a:ext cx="36671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81" name="Line 13"/>
          <p:cNvSpPr>
            <a:spLocks noChangeShapeType="1"/>
          </p:cNvSpPr>
          <p:nvPr/>
        </p:nvSpPr>
        <p:spPr bwMode="auto">
          <a:xfrm flipH="1">
            <a:off x="685800" y="2971800"/>
            <a:ext cx="519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10385" name="Group 17"/>
          <p:cNvGrpSpPr>
            <a:grpSpLocks/>
          </p:cNvGrpSpPr>
          <p:nvPr/>
        </p:nvGrpSpPr>
        <p:grpSpPr bwMode="auto">
          <a:xfrm>
            <a:off x="228600" y="3589338"/>
            <a:ext cx="838200" cy="1516062"/>
            <a:chOff x="864" y="2304"/>
            <a:chExt cx="528" cy="624"/>
          </a:xfrm>
        </p:grpSpPr>
        <p:sp>
          <p:nvSpPr>
            <p:cNvPr id="1210386" name="Text Box 18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A</a:t>
              </a:r>
              <a:endParaRPr lang="en-US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0387" name="AutoShape 19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0393" name="Line 25"/>
          <p:cNvSpPr>
            <a:spLocks noChangeShapeType="1"/>
          </p:cNvSpPr>
          <p:nvPr/>
        </p:nvSpPr>
        <p:spPr bwMode="auto">
          <a:xfrm>
            <a:off x="3581400" y="4495800"/>
            <a:ext cx="457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94" name="Line 26"/>
          <p:cNvSpPr>
            <a:spLocks noChangeShapeType="1"/>
          </p:cNvSpPr>
          <p:nvPr/>
        </p:nvSpPr>
        <p:spPr bwMode="auto">
          <a:xfrm>
            <a:off x="2362200" y="510540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10446" name="Group 78"/>
          <p:cNvGrpSpPr>
            <a:grpSpLocks/>
          </p:cNvGrpSpPr>
          <p:nvPr/>
        </p:nvGrpSpPr>
        <p:grpSpPr bwMode="auto">
          <a:xfrm>
            <a:off x="1219200" y="5105400"/>
            <a:ext cx="609600" cy="1066800"/>
            <a:chOff x="384" y="3264"/>
            <a:chExt cx="384" cy="672"/>
          </a:xfrm>
        </p:grpSpPr>
        <p:sp>
          <p:nvSpPr>
            <p:cNvPr id="1210382" name="Line 14"/>
            <p:cNvSpPr>
              <a:spLocks noChangeShapeType="1"/>
            </p:cNvSpPr>
            <p:nvPr/>
          </p:nvSpPr>
          <p:spPr bwMode="auto">
            <a:xfrm>
              <a:off x="576" y="32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395" name="Rectangle 27"/>
            <p:cNvSpPr>
              <a:spLocks noChangeArrowheads="1"/>
            </p:cNvSpPr>
            <p:nvPr/>
          </p:nvSpPr>
          <p:spPr bwMode="auto">
            <a:xfrm>
              <a:off x="48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396" name="Text Box 28"/>
            <p:cNvSpPr txBox="1">
              <a:spLocks noChangeArrowheads="1"/>
            </p:cNvSpPr>
            <p:nvPr/>
          </p:nvSpPr>
          <p:spPr bwMode="auto">
            <a:xfrm>
              <a:off x="384" y="372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</p:grpSp>
      <p:sp>
        <p:nvSpPr>
          <p:cNvPr id="1210397" name="Line 29"/>
          <p:cNvSpPr>
            <a:spLocks noChangeShapeType="1"/>
          </p:cNvSpPr>
          <p:nvPr/>
        </p:nvSpPr>
        <p:spPr bwMode="auto">
          <a:xfrm>
            <a:off x="1066800" y="5791200"/>
            <a:ext cx="3124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98" name="Line 30"/>
          <p:cNvSpPr>
            <a:spLocks noChangeShapeType="1"/>
          </p:cNvSpPr>
          <p:nvPr/>
        </p:nvSpPr>
        <p:spPr bwMode="auto">
          <a:xfrm>
            <a:off x="3733800" y="449580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399" name="Line 31"/>
          <p:cNvSpPr>
            <a:spLocks noChangeShapeType="1"/>
          </p:cNvSpPr>
          <p:nvPr/>
        </p:nvSpPr>
        <p:spPr bwMode="auto">
          <a:xfrm>
            <a:off x="4038600" y="4495800"/>
            <a:ext cx="0" cy="1295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400" name="Text Box 32"/>
          <p:cNvSpPr txBox="1">
            <a:spLocks noChangeArrowheads="1"/>
          </p:cNvSpPr>
          <p:nvPr/>
        </p:nvSpPr>
        <p:spPr bwMode="auto">
          <a:xfrm>
            <a:off x="3657600" y="46164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210401" name="Text Box 33"/>
          <p:cNvSpPr txBox="1">
            <a:spLocks noChangeArrowheads="1"/>
          </p:cNvSpPr>
          <p:nvPr/>
        </p:nvSpPr>
        <p:spPr bwMode="auto">
          <a:xfrm>
            <a:off x="4038600" y="518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210426" name="Line 58"/>
          <p:cNvSpPr>
            <a:spLocks noChangeShapeType="1"/>
          </p:cNvSpPr>
          <p:nvPr/>
        </p:nvSpPr>
        <p:spPr bwMode="auto">
          <a:xfrm flipV="1">
            <a:off x="22860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429" name="Text Box 61"/>
          <p:cNvSpPr txBox="1">
            <a:spLocks noChangeArrowheads="1"/>
          </p:cNvSpPr>
          <p:nvPr/>
        </p:nvSpPr>
        <p:spPr bwMode="auto">
          <a:xfrm>
            <a:off x="3733799" y="5920849"/>
            <a:ext cx="3450771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baseline="-25000" dirty="0">
                <a:latin typeface="Arial" charset="0"/>
              </a:rPr>
              <a:t>New node inserted a either of the two spots</a:t>
            </a:r>
          </a:p>
        </p:txBody>
      </p:sp>
      <p:sp>
        <p:nvSpPr>
          <p:cNvPr id="1210432" name="Text Box 64"/>
          <p:cNvSpPr txBox="1">
            <a:spLocks noChangeArrowheads="1"/>
          </p:cNvSpPr>
          <p:nvPr/>
        </p:nvSpPr>
        <p:spPr bwMode="auto">
          <a:xfrm>
            <a:off x="1331913" y="4724400"/>
            <a:ext cx="4413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B</a:t>
            </a:r>
            <a:endParaRPr lang="en-US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10433" name="AutoShape 65"/>
          <p:cNvSpPr>
            <a:spLocks noChangeArrowheads="1"/>
          </p:cNvSpPr>
          <p:nvPr/>
        </p:nvSpPr>
        <p:spPr bwMode="auto">
          <a:xfrm>
            <a:off x="1219200" y="437832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0435" name="Text Box 67"/>
          <p:cNvSpPr txBox="1">
            <a:spLocks noChangeArrowheads="1"/>
          </p:cNvSpPr>
          <p:nvPr/>
        </p:nvSpPr>
        <p:spPr bwMode="auto">
          <a:xfrm>
            <a:off x="2170113" y="4724400"/>
            <a:ext cx="4413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C</a:t>
            </a:r>
            <a:endParaRPr lang="en-US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10436" name="AutoShape 68"/>
          <p:cNvSpPr>
            <a:spLocks noChangeArrowheads="1"/>
          </p:cNvSpPr>
          <p:nvPr/>
        </p:nvSpPr>
        <p:spPr bwMode="auto">
          <a:xfrm>
            <a:off x="2057400" y="437832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10437" name="Group 69"/>
          <p:cNvGrpSpPr>
            <a:grpSpLocks/>
          </p:cNvGrpSpPr>
          <p:nvPr/>
        </p:nvGrpSpPr>
        <p:grpSpPr bwMode="auto">
          <a:xfrm>
            <a:off x="1676400" y="3365500"/>
            <a:ext cx="525463" cy="444500"/>
            <a:chOff x="2305" y="1296"/>
            <a:chExt cx="431" cy="351"/>
          </a:xfrm>
        </p:grpSpPr>
        <p:sp>
          <p:nvSpPr>
            <p:cNvPr id="1210438" name="Oval 7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439" name="Text Box 71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210443" name="Group 75"/>
          <p:cNvGrpSpPr>
            <a:grpSpLocks/>
          </p:cNvGrpSpPr>
          <p:nvPr/>
        </p:nvGrpSpPr>
        <p:grpSpPr bwMode="auto">
          <a:xfrm>
            <a:off x="2743200" y="2979738"/>
            <a:ext cx="838200" cy="1516062"/>
            <a:chOff x="864" y="2304"/>
            <a:chExt cx="528" cy="624"/>
          </a:xfrm>
        </p:grpSpPr>
        <p:sp>
          <p:nvSpPr>
            <p:cNvPr id="1210444" name="Text Box 76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D</a:t>
              </a:r>
              <a:endParaRPr lang="en-US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0445" name="AutoShape 77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0448" name="Line 80"/>
          <p:cNvSpPr>
            <a:spLocks noChangeShapeType="1"/>
          </p:cNvSpPr>
          <p:nvPr/>
        </p:nvSpPr>
        <p:spPr bwMode="auto">
          <a:xfrm>
            <a:off x="2362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0449" name="Rectangle 81"/>
          <p:cNvSpPr>
            <a:spLocks noChangeArrowheads="1"/>
          </p:cNvSpPr>
          <p:nvPr/>
        </p:nvSpPr>
        <p:spPr bwMode="auto">
          <a:xfrm>
            <a:off x="2209800" y="54864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0450" name="Text Box 82"/>
          <p:cNvSpPr txBox="1">
            <a:spLocks noChangeArrowheads="1"/>
          </p:cNvSpPr>
          <p:nvPr/>
        </p:nvSpPr>
        <p:spPr bwMode="auto">
          <a:xfrm>
            <a:off x="2057400" y="583565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new’</a:t>
            </a:r>
          </a:p>
        </p:txBody>
      </p:sp>
      <p:sp>
        <p:nvSpPr>
          <p:cNvPr id="1210453" name="Rectangle 85"/>
          <p:cNvSpPr>
            <a:spLocks noChangeArrowheads="1"/>
          </p:cNvSpPr>
          <p:nvPr/>
        </p:nvSpPr>
        <p:spPr bwMode="auto">
          <a:xfrm>
            <a:off x="4191000" y="1524000"/>
            <a:ext cx="480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Exactly one of tree </a:t>
            </a:r>
            <a:r>
              <a:rPr lang="en-US" sz="2800" b="0" i="1">
                <a:solidFill>
                  <a:schemeClr val="tx1"/>
                </a:solidFill>
                <a:latin typeface="Helvetica" pitchFamily="34" charset="0"/>
              </a:rPr>
              <a:t>B</a:t>
            </a: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 or </a:t>
            </a:r>
            <a:r>
              <a:rPr lang="en-US" sz="2800" b="0" i="1">
                <a:solidFill>
                  <a:schemeClr val="tx1"/>
                </a:solidFill>
                <a:latin typeface="Helvetica" pitchFamily="34" charset="0"/>
              </a:rPr>
              <a:t>C</a:t>
            </a: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 is two levels deeper than </a:t>
            </a:r>
            <a:r>
              <a:rPr lang="en-US" sz="2800" b="0" i="1">
                <a:solidFill>
                  <a:schemeClr val="tx1"/>
                </a:solidFill>
                <a:latin typeface="Helvetica" pitchFamily="34" charset="0"/>
              </a:rPr>
              <a:t>D</a:t>
            </a: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; we are not sure which one.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Good thing: it does not matter.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To rebalance,</a:t>
            </a:r>
            <a:r>
              <a:rPr lang="en-US" sz="2800" b="0" i="1">
                <a:solidFill>
                  <a:schemeClr val="tx1"/>
                </a:solidFill>
                <a:latin typeface="Helvetica" pitchFamily="34" charset="0"/>
              </a:rPr>
              <a:t> k</a:t>
            </a:r>
            <a:r>
              <a:rPr lang="en-US" sz="2800" b="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r>
              <a:rPr lang="en-US" sz="2800" b="0">
                <a:solidFill>
                  <a:schemeClr val="tx1"/>
                </a:solidFill>
                <a:latin typeface="Helvetica" pitchFamily="34" charset="0"/>
              </a:rPr>
              <a:t> cannot be left as the root.</a:t>
            </a:r>
          </a:p>
        </p:txBody>
      </p:sp>
    </p:spTree>
    <p:extLst>
      <p:ext uri="{BB962C8B-B14F-4D97-AF65-F5344CB8AC3E}">
        <p14:creationId xmlns:p14="http://schemas.microsoft.com/office/powerpoint/2010/main" val="290387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0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0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0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453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BEDA0B6F-BD7D-4F9F-AAE6-38164A43300F}" type="slidenum">
              <a:rPr lang="en-US"/>
              <a:pPr/>
              <a:t>47</a:t>
            </a:fld>
            <a:endParaRPr lang="en-US"/>
          </a:p>
        </p:txBody>
      </p:sp>
      <p:sp>
        <p:nvSpPr>
          <p:cNvPr id="1259522" name="Line 2"/>
          <p:cNvSpPr>
            <a:spLocks noChangeShapeType="1"/>
          </p:cNvSpPr>
          <p:nvPr/>
        </p:nvSpPr>
        <p:spPr bwMode="auto">
          <a:xfrm flipH="1">
            <a:off x="1524000" y="373380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23" name="Line 3"/>
          <p:cNvSpPr>
            <a:spLocks noChangeShapeType="1"/>
          </p:cNvSpPr>
          <p:nvPr/>
        </p:nvSpPr>
        <p:spPr bwMode="auto">
          <a:xfrm>
            <a:off x="2057400" y="373380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2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259526" name="Line 6"/>
          <p:cNvSpPr>
            <a:spLocks noChangeShapeType="1"/>
          </p:cNvSpPr>
          <p:nvPr/>
        </p:nvSpPr>
        <p:spPr bwMode="auto">
          <a:xfrm flipH="1">
            <a:off x="1447800" y="2133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59527" name="Group 7"/>
          <p:cNvGrpSpPr>
            <a:grpSpLocks/>
          </p:cNvGrpSpPr>
          <p:nvPr/>
        </p:nvGrpSpPr>
        <p:grpSpPr bwMode="auto">
          <a:xfrm>
            <a:off x="2065338" y="1752600"/>
            <a:ext cx="525462" cy="444500"/>
            <a:chOff x="2305" y="1296"/>
            <a:chExt cx="431" cy="351"/>
          </a:xfrm>
        </p:grpSpPr>
        <p:sp>
          <p:nvSpPr>
            <p:cNvPr id="125952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29" name="Text Box 9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259530" name="Group 10"/>
          <p:cNvGrpSpPr>
            <a:grpSpLocks/>
          </p:cNvGrpSpPr>
          <p:nvPr/>
        </p:nvGrpSpPr>
        <p:grpSpPr bwMode="auto">
          <a:xfrm>
            <a:off x="1066800" y="2590800"/>
            <a:ext cx="527050" cy="444500"/>
            <a:chOff x="2304" y="1296"/>
            <a:chExt cx="432" cy="352"/>
          </a:xfrm>
        </p:grpSpPr>
        <p:sp>
          <p:nvSpPr>
            <p:cNvPr id="1259531" name="Oval 1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32" name="Text Box 1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259533" name="Line 13"/>
          <p:cNvSpPr>
            <a:spLocks noChangeShapeType="1"/>
          </p:cNvSpPr>
          <p:nvPr/>
        </p:nvSpPr>
        <p:spPr bwMode="auto">
          <a:xfrm>
            <a:off x="2438400" y="2133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34" name="Line 14"/>
          <p:cNvSpPr>
            <a:spLocks noChangeShapeType="1"/>
          </p:cNvSpPr>
          <p:nvPr/>
        </p:nvSpPr>
        <p:spPr bwMode="auto">
          <a:xfrm>
            <a:off x="1447800" y="2971800"/>
            <a:ext cx="36671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35" name="Line 15"/>
          <p:cNvSpPr>
            <a:spLocks noChangeShapeType="1"/>
          </p:cNvSpPr>
          <p:nvPr/>
        </p:nvSpPr>
        <p:spPr bwMode="auto">
          <a:xfrm flipH="1">
            <a:off x="685800" y="2971800"/>
            <a:ext cx="519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59536" name="Group 16"/>
          <p:cNvGrpSpPr>
            <a:grpSpLocks/>
          </p:cNvGrpSpPr>
          <p:nvPr/>
        </p:nvGrpSpPr>
        <p:grpSpPr bwMode="auto">
          <a:xfrm>
            <a:off x="228600" y="3589338"/>
            <a:ext cx="838200" cy="1516062"/>
            <a:chOff x="864" y="2304"/>
            <a:chExt cx="528" cy="624"/>
          </a:xfrm>
        </p:grpSpPr>
        <p:sp>
          <p:nvSpPr>
            <p:cNvPr id="1259537" name="Text Box 17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A</a:t>
              </a:r>
              <a:endParaRPr lang="en-US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59538" name="AutoShape 18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9539" name="Line 19"/>
          <p:cNvSpPr>
            <a:spLocks noChangeShapeType="1"/>
          </p:cNvSpPr>
          <p:nvPr/>
        </p:nvSpPr>
        <p:spPr bwMode="auto">
          <a:xfrm>
            <a:off x="3581400" y="4495800"/>
            <a:ext cx="457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40" name="Line 20"/>
          <p:cNvSpPr>
            <a:spLocks noChangeShapeType="1"/>
          </p:cNvSpPr>
          <p:nvPr/>
        </p:nvSpPr>
        <p:spPr bwMode="auto">
          <a:xfrm>
            <a:off x="2362200" y="510540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59541" name="Group 21"/>
          <p:cNvGrpSpPr>
            <a:grpSpLocks/>
          </p:cNvGrpSpPr>
          <p:nvPr/>
        </p:nvGrpSpPr>
        <p:grpSpPr bwMode="auto">
          <a:xfrm>
            <a:off x="1219200" y="5105400"/>
            <a:ext cx="609600" cy="1066800"/>
            <a:chOff x="384" y="3264"/>
            <a:chExt cx="384" cy="672"/>
          </a:xfrm>
        </p:grpSpPr>
        <p:sp>
          <p:nvSpPr>
            <p:cNvPr id="1259542" name="Line 22"/>
            <p:cNvSpPr>
              <a:spLocks noChangeShapeType="1"/>
            </p:cNvSpPr>
            <p:nvPr/>
          </p:nvSpPr>
          <p:spPr bwMode="auto">
            <a:xfrm>
              <a:off x="576" y="32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543" name="Rectangle 23"/>
            <p:cNvSpPr>
              <a:spLocks noChangeArrowheads="1"/>
            </p:cNvSpPr>
            <p:nvPr/>
          </p:nvSpPr>
          <p:spPr bwMode="auto">
            <a:xfrm>
              <a:off x="48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44" name="Text Box 24"/>
            <p:cNvSpPr txBox="1">
              <a:spLocks noChangeArrowheads="1"/>
            </p:cNvSpPr>
            <p:nvPr/>
          </p:nvSpPr>
          <p:spPr bwMode="auto">
            <a:xfrm>
              <a:off x="384" y="372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</p:grpSp>
      <p:sp>
        <p:nvSpPr>
          <p:cNvPr id="1259545" name="Line 25"/>
          <p:cNvSpPr>
            <a:spLocks noChangeShapeType="1"/>
          </p:cNvSpPr>
          <p:nvPr/>
        </p:nvSpPr>
        <p:spPr bwMode="auto">
          <a:xfrm>
            <a:off x="1066800" y="5791200"/>
            <a:ext cx="3124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46" name="Line 26"/>
          <p:cNvSpPr>
            <a:spLocks noChangeShapeType="1"/>
          </p:cNvSpPr>
          <p:nvPr/>
        </p:nvSpPr>
        <p:spPr bwMode="auto">
          <a:xfrm>
            <a:off x="3733800" y="449580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47" name="Line 27"/>
          <p:cNvSpPr>
            <a:spLocks noChangeShapeType="1"/>
          </p:cNvSpPr>
          <p:nvPr/>
        </p:nvSpPr>
        <p:spPr bwMode="auto">
          <a:xfrm>
            <a:off x="4038600" y="4495800"/>
            <a:ext cx="0" cy="1295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48" name="Text Box 28"/>
          <p:cNvSpPr txBox="1">
            <a:spLocks noChangeArrowheads="1"/>
          </p:cNvSpPr>
          <p:nvPr/>
        </p:nvSpPr>
        <p:spPr bwMode="auto">
          <a:xfrm>
            <a:off x="3657600" y="46164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259549" name="Text Box 29"/>
          <p:cNvSpPr txBox="1">
            <a:spLocks noChangeArrowheads="1"/>
          </p:cNvSpPr>
          <p:nvPr/>
        </p:nvSpPr>
        <p:spPr bwMode="auto">
          <a:xfrm>
            <a:off x="4038600" y="518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259550" name="Line 30"/>
          <p:cNvSpPr>
            <a:spLocks noChangeShapeType="1"/>
          </p:cNvSpPr>
          <p:nvPr/>
        </p:nvSpPr>
        <p:spPr bwMode="auto">
          <a:xfrm flipV="1">
            <a:off x="2286000" y="12954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51" name="Text Box 31"/>
          <p:cNvSpPr txBox="1">
            <a:spLocks noChangeArrowheads="1"/>
          </p:cNvSpPr>
          <p:nvPr/>
        </p:nvSpPr>
        <p:spPr bwMode="auto">
          <a:xfrm>
            <a:off x="4397829" y="5920849"/>
            <a:ext cx="4005942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baseline="-25000" dirty="0">
                <a:latin typeface="Arial" charset="0"/>
              </a:rPr>
              <a:t>New node inserted a either of the two spots</a:t>
            </a:r>
          </a:p>
        </p:txBody>
      </p:sp>
      <p:sp>
        <p:nvSpPr>
          <p:cNvPr id="1259552" name="Text Box 32"/>
          <p:cNvSpPr txBox="1">
            <a:spLocks noChangeArrowheads="1"/>
          </p:cNvSpPr>
          <p:nvPr/>
        </p:nvSpPr>
        <p:spPr bwMode="auto">
          <a:xfrm>
            <a:off x="1331913" y="4724400"/>
            <a:ext cx="4413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B</a:t>
            </a:r>
            <a:endParaRPr lang="en-US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59553" name="AutoShape 33"/>
          <p:cNvSpPr>
            <a:spLocks noChangeArrowheads="1"/>
          </p:cNvSpPr>
          <p:nvPr/>
        </p:nvSpPr>
        <p:spPr bwMode="auto">
          <a:xfrm>
            <a:off x="1219200" y="437832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54" name="Text Box 34"/>
          <p:cNvSpPr txBox="1">
            <a:spLocks noChangeArrowheads="1"/>
          </p:cNvSpPr>
          <p:nvPr/>
        </p:nvSpPr>
        <p:spPr bwMode="auto">
          <a:xfrm>
            <a:off x="2170113" y="4724400"/>
            <a:ext cx="4413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C</a:t>
            </a:r>
            <a:endParaRPr lang="en-US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59555" name="AutoShape 35"/>
          <p:cNvSpPr>
            <a:spLocks noChangeArrowheads="1"/>
          </p:cNvSpPr>
          <p:nvPr/>
        </p:nvSpPr>
        <p:spPr bwMode="auto">
          <a:xfrm>
            <a:off x="2057400" y="437832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59556" name="Group 36"/>
          <p:cNvGrpSpPr>
            <a:grpSpLocks/>
          </p:cNvGrpSpPr>
          <p:nvPr/>
        </p:nvGrpSpPr>
        <p:grpSpPr bwMode="auto">
          <a:xfrm>
            <a:off x="1676400" y="3365500"/>
            <a:ext cx="525463" cy="444500"/>
            <a:chOff x="2305" y="1296"/>
            <a:chExt cx="431" cy="351"/>
          </a:xfrm>
        </p:grpSpPr>
        <p:sp>
          <p:nvSpPr>
            <p:cNvPr id="1259557" name="Oval 3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58" name="Text Box 38"/>
            <p:cNvSpPr txBox="1">
              <a:spLocks noChangeArrowheads="1"/>
            </p:cNvSpPr>
            <p:nvPr/>
          </p:nvSpPr>
          <p:spPr bwMode="auto">
            <a:xfrm>
              <a:off x="2305" y="1333"/>
              <a:ext cx="431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259559" name="Group 39"/>
          <p:cNvGrpSpPr>
            <a:grpSpLocks/>
          </p:cNvGrpSpPr>
          <p:nvPr/>
        </p:nvGrpSpPr>
        <p:grpSpPr bwMode="auto">
          <a:xfrm>
            <a:off x="2743200" y="2979738"/>
            <a:ext cx="838200" cy="1516062"/>
            <a:chOff x="864" y="2304"/>
            <a:chExt cx="528" cy="624"/>
          </a:xfrm>
        </p:grpSpPr>
        <p:sp>
          <p:nvSpPr>
            <p:cNvPr id="1259560" name="Text Box 40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solidFill>
                    <a:schemeClr val="tx1"/>
                  </a:solidFill>
                  <a:latin typeface="Helvetica" pitchFamily="34" charset="0"/>
                </a:rPr>
                <a:t>D</a:t>
              </a:r>
              <a:endParaRPr lang="en-US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59561" name="AutoShape 41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9562" name="Line 42"/>
          <p:cNvSpPr>
            <a:spLocks noChangeShapeType="1"/>
          </p:cNvSpPr>
          <p:nvPr/>
        </p:nvSpPr>
        <p:spPr bwMode="auto">
          <a:xfrm>
            <a:off x="2362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63" name="Rectangle 43"/>
          <p:cNvSpPr>
            <a:spLocks noChangeArrowheads="1"/>
          </p:cNvSpPr>
          <p:nvPr/>
        </p:nvSpPr>
        <p:spPr bwMode="auto">
          <a:xfrm>
            <a:off x="2209800" y="548640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64" name="Text Box 44"/>
          <p:cNvSpPr txBox="1">
            <a:spLocks noChangeArrowheads="1"/>
          </p:cNvSpPr>
          <p:nvPr/>
        </p:nvSpPr>
        <p:spPr bwMode="auto">
          <a:xfrm>
            <a:off x="2057400" y="583565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Helvetica" pitchFamily="34" charset="0"/>
              </a:rPr>
              <a:t>new’</a:t>
            </a:r>
          </a:p>
        </p:txBody>
      </p:sp>
      <p:sp>
        <p:nvSpPr>
          <p:cNvPr id="1259565" name="Rectangle 45"/>
          <p:cNvSpPr>
            <a:spLocks noChangeArrowheads="1"/>
          </p:cNvSpPr>
          <p:nvPr/>
        </p:nvSpPr>
        <p:spPr bwMode="auto">
          <a:xfrm>
            <a:off x="4191000" y="1524000"/>
            <a:ext cx="480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A rotation between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and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(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was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then) was shown to not work.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The only alternative is to place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as the new root.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This forces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to be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‘s left child and </a:t>
            </a:r>
            <a:r>
              <a:rPr lang="en-US" sz="32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3200" b="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r>
              <a:rPr lang="en-US" sz="3200" b="0">
                <a:solidFill>
                  <a:schemeClr val="tx1"/>
                </a:solidFill>
                <a:latin typeface="Helvetica" pitchFamily="34" charset="0"/>
              </a:rPr>
              <a:t> to be its right child.</a:t>
            </a:r>
          </a:p>
        </p:txBody>
      </p:sp>
    </p:spTree>
    <p:extLst>
      <p:ext uri="{BB962C8B-B14F-4D97-AF65-F5344CB8AC3E}">
        <p14:creationId xmlns:p14="http://schemas.microsoft.com/office/powerpoint/2010/main" val="336056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DC7C68C-F487-4998-98F3-54D92A97DBF4}" type="slidenum">
              <a:rPr lang="en-US"/>
              <a:pPr/>
              <a:t>48</a:t>
            </a:fld>
            <a:endParaRPr lang="en-US"/>
          </a:p>
        </p:txBody>
      </p:sp>
      <p:sp>
        <p:nvSpPr>
          <p:cNvPr id="126157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26157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87350" y="1371600"/>
            <a:ext cx="7970838" cy="515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Left-right </a:t>
            </a:r>
            <a:r>
              <a:rPr lang="en-US" sz="2800" i="1">
                <a:cs typeface="Times New Roman" pitchFamily="18" charset="0"/>
              </a:rPr>
              <a:t>double</a:t>
            </a:r>
            <a:r>
              <a:rPr lang="en-US" sz="2800">
                <a:cs typeface="Times New Roman" pitchFamily="18" charset="0"/>
              </a:rPr>
              <a:t> rotation to fix case 2.</a:t>
            </a:r>
          </a:p>
          <a:p>
            <a:pPr>
              <a:lnSpc>
                <a:spcPct val="90000"/>
              </a:lnSpc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1261573" name="Text Box 1029"/>
          <p:cNvSpPr txBox="1">
            <a:spLocks noChangeArrowheads="1"/>
          </p:cNvSpPr>
          <p:nvPr/>
        </p:nvSpPr>
        <p:spPr bwMode="auto">
          <a:xfrm>
            <a:off x="6705600" y="6172200"/>
            <a:ext cx="2438400" cy="420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baseline="-25000">
                <a:latin typeface="Arial" charset="0"/>
              </a:rPr>
              <a:t>New node inserted a either of the two spots</a:t>
            </a:r>
          </a:p>
        </p:txBody>
      </p:sp>
      <p:sp>
        <p:nvSpPr>
          <p:cNvPr id="1261575" name="Line 1031"/>
          <p:cNvSpPr>
            <a:spLocks noChangeShapeType="1"/>
          </p:cNvSpPr>
          <p:nvPr/>
        </p:nvSpPr>
        <p:spPr bwMode="auto">
          <a:xfrm flipH="1">
            <a:off x="1600200" y="433705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76" name="Line 1032"/>
          <p:cNvSpPr>
            <a:spLocks noChangeShapeType="1"/>
          </p:cNvSpPr>
          <p:nvPr/>
        </p:nvSpPr>
        <p:spPr bwMode="auto">
          <a:xfrm>
            <a:off x="2133600" y="4337050"/>
            <a:ext cx="3048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77" name="Line 1033"/>
          <p:cNvSpPr>
            <a:spLocks noChangeShapeType="1"/>
          </p:cNvSpPr>
          <p:nvPr/>
        </p:nvSpPr>
        <p:spPr bwMode="auto">
          <a:xfrm flipH="1">
            <a:off x="1524000" y="273685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79" name="Oval 1035"/>
          <p:cNvSpPr>
            <a:spLocks noChangeArrowheads="1"/>
          </p:cNvSpPr>
          <p:nvPr/>
        </p:nvSpPr>
        <p:spPr bwMode="auto">
          <a:xfrm>
            <a:off x="2198688" y="23558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582" name="Oval 1038"/>
          <p:cNvSpPr>
            <a:spLocks noChangeArrowheads="1"/>
          </p:cNvSpPr>
          <p:nvPr/>
        </p:nvSpPr>
        <p:spPr bwMode="auto">
          <a:xfrm>
            <a:off x="1201738" y="3194050"/>
            <a:ext cx="409575" cy="423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584" name="Line 1040"/>
          <p:cNvSpPr>
            <a:spLocks noChangeShapeType="1"/>
          </p:cNvSpPr>
          <p:nvPr/>
        </p:nvSpPr>
        <p:spPr bwMode="auto">
          <a:xfrm>
            <a:off x="2514600" y="273685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85" name="Line 1041"/>
          <p:cNvSpPr>
            <a:spLocks noChangeShapeType="1"/>
          </p:cNvSpPr>
          <p:nvPr/>
        </p:nvSpPr>
        <p:spPr bwMode="auto">
          <a:xfrm>
            <a:off x="1524000" y="3575050"/>
            <a:ext cx="366713" cy="431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86" name="Line 1042"/>
          <p:cNvSpPr>
            <a:spLocks noChangeShapeType="1"/>
          </p:cNvSpPr>
          <p:nvPr/>
        </p:nvSpPr>
        <p:spPr bwMode="auto">
          <a:xfrm flipH="1">
            <a:off x="762000" y="3575050"/>
            <a:ext cx="519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grpSp>
        <p:nvGrpSpPr>
          <p:cNvPr id="1261588" name="Group 1044"/>
          <p:cNvGrpSpPr>
            <a:grpSpLocks/>
          </p:cNvGrpSpPr>
          <p:nvPr/>
        </p:nvGrpSpPr>
        <p:grpSpPr bwMode="auto">
          <a:xfrm>
            <a:off x="304800" y="4192588"/>
            <a:ext cx="838200" cy="1516062"/>
            <a:chOff x="864" y="2304"/>
            <a:chExt cx="528" cy="624"/>
          </a:xfrm>
        </p:grpSpPr>
        <p:sp>
          <p:nvSpPr>
            <p:cNvPr id="1261589" name="Text Box 1045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>
                  <a:solidFill>
                    <a:schemeClr val="tx1"/>
                  </a:solidFill>
                  <a:latin typeface="Helvetica" pitchFamily="34" charset="0"/>
                </a:rPr>
                <a:t>A</a:t>
              </a:r>
              <a:endParaRPr lang="en-US" sz="12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61590" name="AutoShape 1046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</p:grpSp>
      <p:sp>
        <p:nvSpPr>
          <p:cNvPr id="1261591" name="Line 1047"/>
          <p:cNvSpPr>
            <a:spLocks noChangeShapeType="1"/>
          </p:cNvSpPr>
          <p:nvPr/>
        </p:nvSpPr>
        <p:spPr bwMode="auto">
          <a:xfrm>
            <a:off x="3657600" y="5099050"/>
            <a:ext cx="457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92" name="Line 1048"/>
          <p:cNvSpPr>
            <a:spLocks noChangeShapeType="1"/>
          </p:cNvSpPr>
          <p:nvPr/>
        </p:nvSpPr>
        <p:spPr bwMode="auto">
          <a:xfrm>
            <a:off x="2438400" y="570865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grpSp>
        <p:nvGrpSpPr>
          <p:cNvPr id="1261593" name="Group 1049"/>
          <p:cNvGrpSpPr>
            <a:grpSpLocks/>
          </p:cNvGrpSpPr>
          <p:nvPr/>
        </p:nvGrpSpPr>
        <p:grpSpPr bwMode="auto">
          <a:xfrm>
            <a:off x="1295400" y="5708650"/>
            <a:ext cx="609600" cy="1006475"/>
            <a:chOff x="384" y="3264"/>
            <a:chExt cx="384" cy="634"/>
          </a:xfrm>
        </p:grpSpPr>
        <p:sp>
          <p:nvSpPr>
            <p:cNvPr id="1261594" name="Line 1050"/>
            <p:cNvSpPr>
              <a:spLocks noChangeShapeType="1"/>
            </p:cNvSpPr>
            <p:nvPr/>
          </p:nvSpPr>
          <p:spPr bwMode="auto">
            <a:xfrm>
              <a:off x="576" y="32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595" name="Rectangle 1051"/>
            <p:cNvSpPr>
              <a:spLocks noChangeArrowheads="1"/>
            </p:cNvSpPr>
            <p:nvPr/>
          </p:nvSpPr>
          <p:spPr bwMode="auto">
            <a:xfrm>
              <a:off x="480" y="350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1261596" name="Text Box 1052"/>
            <p:cNvSpPr txBox="1">
              <a:spLocks noChangeArrowheads="1"/>
            </p:cNvSpPr>
            <p:nvPr/>
          </p:nvSpPr>
          <p:spPr bwMode="auto">
            <a:xfrm>
              <a:off x="384" y="3724"/>
              <a:ext cx="38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 dirty="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</p:grpSp>
      <p:sp>
        <p:nvSpPr>
          <p:cNvPr id="1261597" name="Line 1053"/>
          <p:cNvSpPr>
            <a:spLocks noChangeShapeType="1"/>
          </p:cNvSpPr>
          <p:nvPr/>
        </p:nvSpPr>
        <p:spPr bwMode="auto">
          <a:xfrm>
            <a:off x="1143000" y="6394450"/>
            <a:ext cx="31242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98" name="Line 1054"/>
          <p:cNvSpPr>
            <a:spLocks noChangeShapeType="1"/>
          </p:cNvSpPr>
          <p:nvPr/>
        </p:nvSpPr>
        <p:spPr bwMode="auto">
          <a:xfrm>
            <a:off x="3810000" y="5099050"/>
            <a:ext cx="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599" name="Line 1055"/>
          <p:cNvSpPr>
            <a:spLocks noChangeShapeType="1"/>
          </p:cNvSpPr>
          <p:nvPr/>
        </p:nvSpPr>
        <p:spPr bwMode="auto">
          <a:xfrm>
            <a:off x="4114800" y="5099050"/>
            <a:ext cx="0" cy="1295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600" name="Text Box 1056"/>
          <p:cNvSpPr txBox="1">
            <a:spLocks noChangeArrowheads="1"/>
          </p:cNvSpPr>
          <p:nvPr/>
        </p:nvSpPr>
        <p:spPr bwMode="auto">
          <a:xfrm>
            <a:off x="3733800" y="5219700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261601" name="Text Box 1057"/>
          <p:cNvSpPr txBox="1">
            <a:spLocks noChangeArrowheads="1"/>
          </p:cNvSpPr>
          <p:nvPr/>
        </p:nvSpPr>
        <p:spPr bwMode="auto">
          <a:xfrm>
            <a:off x="4114800" y="5784850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261602" name="Line 1058"/>
          <p:cNvSpPr>
            <a:spLocks noChangeShapeType="1"/>
          </p:cNvSpPr>
          <p:nvPr/>
        </p:nvSpPr>
        <p:spPr bwMode="auto">
          <a:xfrm flipV="1">
            <a:off x="2362200" y="189865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603" name="Text Box 1059"/>
          <p:cNvSpPr txBox="1">
            <a:spLocks noChangeArrowheads="1"/>
          </p:cNvSpPr>
          <p:nvPr/>
        </p:nvSpPr>
        <p:spPr bwMode="auto">
          <a:xfrm>
            <a:off x="1408113" y="5327650"/>
            <a:ext cx="4413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chemeClr val="tx1"/>
                </a:solidFill>
                <a:latin typeface="Helvetica" pitchFamily="34" charset="0"/>
              </a:rPr>
              <a:t>B</a:t>
            </a:r>
            <a:endParaRPr lang="en-US" sz="1200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61604" name="AutoShape 1060"/>
          <p:cNvSpPr>
            <a:spLocks noChangeArrowheads="1"/>
          </p:cNvSpPr>
          <p:nvPr/>
        </p:nvSpPr>
        <p:spPr bwMode="auto">
          <a:xfrm>
            <a:off x="1295400" y="498157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605" name="Text Box 1061"/>
          <p:cNvSpPr txBox="1">
            <a:spLocks noChangeArrowheads="1"/>
          </p:cNvSpPr>
          <p:nvPr/>
        </p:nvSpPr>
        <p:spPr bwMode="auto">
          <a:xfrm>
            <a:off x="2246313" y="5327650"/>
            <a:ext cx="4413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chemeClr val="tx1"/>
                </a:solidFill>
                <a:latin typeface="Helvetica" pitchFamily="34" charset="0"/>
              </a:rPr>
              <a:t>C</a:t>
            </a:r>
            <a:endParaRPr lang="en-US" sz="1200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61606" name="AutoShape 1062"/>
          <p:cNvSpPr>
            <a:spLocks noChangeArrowheads="1"/>
          </p:cNvSpPr>
          <p:nvPr/>
        </p:nvSpPr>
        <p:spPr bwMode="auto">
          <a:xfrm>
            <a:off x="2133600" y="498157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608" name="Oval 1064"/>
          <p:cNvSpPr>
            <a:spLocks noChangeArrowheads="1"/>
          </p:cNvSpPr>
          <p:nvPr/>
        </p:nvSpPr>
        <p:spPr bwMode="auto">
          <a:xfrm>
            <a:off x="1809750" y="39687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grpSp>
        <p:nvGrpSpPr>
          <p:cNvPr id="1261610" name="Group 1066"/>
          <p:cNvGrpSpPr>
            <a:grpSpLocks/>
          </p:cNvGrpSpPr>
          <p:nvPr/>
        </p:nvGrpSpPr>
        <p:grpSpPr bwMode="auto">
          <a:xfrm>
            <a:off x="2819400" y="3582988"/>
            <a:ext cx="838200" cy="1516062"/>
            <a:chOff x="864" y="2304"/>
            <a:chExt cx="528" cy="624"/>
          </a:xfrm>
        </p:grpSpPr>
        <p:sp>
          <p:nvSpPr>
            <p:cNvPr id="1261611" name="Text Box 1067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>
                  <a:solidFill>
                    <a:schemeClr val="tx1"/>
                  </a:solidFill>
                  <a:latin typeface="Helvetica" pitchFamily="34" charset="0"/>
                </a:rPr>
                <a:t>D</a:t>
              </a:r>
              <a:endParaRPr lang="en-US" sz="12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61612" name="AutoShape 1068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</p:grpSp>
      <p:sp>
        <p:nvSpPr>
          <p:cNvPr id="1261613" name="Line 1069"/>
          <p:cNvSpPr>
            <a:spLocks noChangeShapeType="1"/>
          </p:cNvSpPr>
          <p:nvPr/>
        </p:nvSpPr>
        <p:spPr bwMode="auto">
          <a:xfrm>
            <a:off x="2438400" y="57086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61614" name="Rectangle 1070"/>
          <p:cNvSpPr>
            <a:spLocks noChangeArrowheads="1"/>
          </p:cNvSpPr>
          <p:nvPr/>
        </p:nvSpPr>
        <p:spPr bwMode="auto">
          <a:xfrm>
            <a:off x="2286000" y="608965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615" name="Text Box 1071"/>
          <p:cNvSpPr txBox="1">
            <a:spLocks noChangeArrowheads="1"/>
          </p:cNvSpPr>
          <p:nvPr/>
        </p:nvSpPr>
        <p:spPr bwMode="auto">
          <a:xfrm>
            <a:off x="2133600" y="6438900"/>
            <a:ext cx="762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chemeClr val="tx1"/>
                </a:solidFill>
                <a:latin typeface="Helvetica" pitchFamily="34" charset="0"/>
              </a:rPr>
              <a:t>new’</a:t>
            </a:r>
          </a:p>
        </p:txBody>
      </p:sp>
      <p:sp>
        <p:nvSpPr>
          <p:cNvPr id="1261616" name="Text Box 1072"/>
          <p:cNvSpPr txBox="1">
            <a:spLocks noChangeArrowheads="1"/>
          </p:cNvSpPr>
          <p:nvPr/>
        </p:nvSpPr>
        <p:spPr bwMode="auto">
          <a:xfrm>
            <a:off x="2238260" y="2376488"/>
            <a:ext cx="319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20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261618" name="Rectangle 1074"/>
          <p:cNvSpPr>
            <a:spLocks noChangeArrowheads="1"/>
          </p:cNvSpPr>
          <p:nvPr/>
        </p:nvSpPr>
        <p:spPr bwMode="auto">
          <a:xfrm>
            <a:off x="4267200" y="1898650"/>
            <a:ext cx="4800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00000"/>
              </a:lnSpc>
            </a:pPr>
            <a:endParaRPr lang="en-US" sz="12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61654" name="AutoShape 1110"/>
          <p:cNvSpPr>
            <a:spLocks noChangeArrowheads="1"/>
          </p:cNvSpPr>
          <p:nvPr/>
        </p:nvSpPr>
        <p:spPr bwMode="auto">
          <a:xfrm>
            <a:off x="4191000" y="288925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659" name="Arc 1115"/>
          <p:cNvSpPr>
            <a:spLocks/>
          </p:cNvSpPr>
          <p:nvPr/>
        </p:nvSpPr>
        <p:spPr bwMode="auto">
          <a:xfrm rot="21357215" flipH="1">
            <a:off x="1612900" y="3621088"/>
            <a:ext cx="520700" cy="487362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261660" name="Text Box 1116"/>
          <p:cNvSpPr txBox="1">
            <a:spLocks noChangeArrowheads="1"/>
          </p:cNvSpPr>
          <p:nvPr/>
        </p:nvSpPr>
        <p:spPr bwMode="auto">
          <a:xfrm>
            <a:off x="1257185" y="3208338"/>
            <a:ext cx="319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20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261661" name="Text Box 1117"/>
          <p:cNvSpPr txBox="1">
            <a:spLocks noChangeArrowheads="1"/>
          </p:cNvSpPr>
          <p:nvPr/>
        </p:nvSpPr>
        <p:spPr bwMode="auto">
          <a:xfrm>
            <a:off x="1852497" y="3956050"/>
            <a:ext cx="319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20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grpSp>
        <p:nvGrpSpPr>
          <p:cNvPr id="1261668" name="Group 1124"/>
          <p:cNvGrpSpPr>
            <a:grpSpLocks/>
          </p:cNvGrpSpPr>
          <p:nvPr/>
        </p:nvGrpSpPr>
        <p:grpSpPr bwMode="auto">
          <a:xfrm>
            <a:off x="4953000" y="1898650"/>
            <a:ext cx="3886200" cy="4797425"/>
            <a:chOff x="3072" y="816"/>
            <a:chExt cx="2448" cy="3022"/>
          </a:xfrm>
        </p:grpSpPr>
        <p:sp>
          <p:nvSpPr>
            <p:cNvPr id="1261570" name="Line 1026"/>
            <p:cNvSpPr>
              <a:spLocks noChangeShapeType="1"/>
            </p:cNvSpPr>
            <p:nvPr/>
          </p:nvSpPr>
          <p:spPr bwMode="auto">
            <a:xfrm flipH="1">
              <a:off x="3609" y="1872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19" name="Line 1075"/>
            <p:cNvSpPr>
              <a:spLocks noChangeShapeType="1"/>
            </p:cNvSpPr>
            <p:nvPr/>
          </p:nvSpPr>
          <p:spPr bwMode="auto">
            <a:xfrm flipH="1">
              <a:off x="4137" y="1344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21" name="Oval 1077"/>
            <p:cNvSpPr>
              <a:spLocks noChangeArrowheads="1"/>
            </p:cNvSpPr>
            <p:nvPr/>
          </p:nvSpPr>
          <p:spPr bwMode="auto">
            <a:xfrm>
              <a:off x="3453" y="2256"/>
              <a:ext cx="258" cy="2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1261624" name="Oval 1080"/>
            <p:cNvSpPr>
              <a:spLocks noChangeArrowheads="1"/>
            </p:cNvSpPr>
            <p:nvPr/>
          </p:nvSpPr>
          <p:spPr bwMode="auto">
            <a:xfrm>
              <a:off x="3934" y="1632"/>
              <a:ext cx="258" cy="2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grpSp>
          <p:nvGrpSpPr>
            <p:cNvPr id="1261627" name="Group 1083"/>
            <p:cNvGrpSpPr>
              <a:grpSpLocks/>
            </p:cNvGrpSpPr>
            <p:nvPr/>
          </p:nvGrpSpPr>
          <p:grpSpPr bwMode="auto">
            <a:xfrm>
              <a:off x="3072" y="2688"/>
              <a:ext cx="528" cy="955"/>
              <a:chOff x="864" y="2304"/>
              <a:chExt cx="528" cy="624"/>
            </a:xfrm>
          </p:grpSpPr>
          <p:sp>
            <p:nvSpPr>
              <p:cNvPr id="1261628" name="Text Box 1084"/>
              <p:cNvSpPr txBox="1">
                <a:spLocks noChangeArrowheads="1"/>
              </p:cNvSpPr>
              <p:nvPr/>
            </p:nvSpPr>
            <p:spPr bwMode="auto">
              <a:xfrm>
                <a:off x="960" y="2668"/>
                <a:ext cx="384" cy="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A</a:t>
                </a:r>
                <a:endParaRPr lang="en-US" sz="1200" baseline="-25000">
                  <a:solidFill>
                    <a:schemeClr val="tx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261629" name="AutoShape 1085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528" cy="624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</p:grpSp>
        <p:sp>
          <p:nvSpPr>
            <p:cNvPr id="1261631" name="Line 1087"/>
            <p:cNvSpPr>
              <a:spLocks noChangeShapeType="1"/>
            </p:cNvSpPr>
            <p:nvPr/>
          </p:nvSpPr>
          <p:spPr bwMode="auto">
            <a:xfrm flipV="1">
              <a:off x="4665" y="816"/>
              <a:ext cx="0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grpSp>
          <p:nvGrpSpPr>
            <p:cNvPr id="1261655" name="Group 1111"/>
            <p:cNvGrpSpPr>
              <a:grpSpLocks/>
            </p:cNvGrpSpPr>
            <p:nvPr/>
          </p:nvGrpSpPr>
          <p:grpSpPr bwMode="auto">
            <a:xfrm>
              <a:off x="3648" y="2746"/>
              <a:ext cx="384" cy="1092"/>
              <a:chOff x="3840" y="2736"/>
              <a:chExt cx="384" cy="1092"/>
            </a:xfrm>
          </p:grpSpPr>
          <p:sp>
            <p:nvSpPr>
              <p:cNvPr id="1261632" name="Line 1088"/>
              <p:cNvSpPr>
                <a:spLocks noChangeShapeType="1"/>
              </p:cNvSpPr>
              <p:nvPr/>
            </p:nvSpPr>
            <p:spPr bwMode="auto">
              <a:xfrm>
                <a:off x="4032" y="319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261633" name="Rectangle 1089"/>
              <p:cNvSpPr>
                <a:spLocks noChangeArrowheads="1"/>
              </p:cNvSpPr>
              <p:nvPr/>
            </p:nvSpPr>
            <p:spPr bwMode="auto">
              <a:xfrm>
                <a:off x="3936" y="3434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1261634" name="Text Box 1090"/>
              <p:cNvSpPr txBox="1">
                <a:spLocks noChangeArrowheads="1"/>
              </p:cNvSpPr>
              <p:nvPr/>
            </p:nvSpPr>
            <p:spPr bwMode="auto">
              <a:xfrm>
                <a:off x="3840" y="3654"/>
                <a:ext cx="384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new</a:t>
                </a:r>
              </a:p>
            </p:txBody>
          </p:sp>
          <p:sp>
            <p:nvSpPr>
              <p:cNvPr id="1261635" name="Text Box 1091"/>
              <p:cNvSpPr txBox="1">
                <a:spLocks noChangeArrowheads="1"/>
              </p:cNvSpPr>
              <p:nvPr/>
            </p:nvSpPr>
            <p:spPr bwMode="auto">
              <a:xfrm>
                <a:off x="3911" y="2928"/>
                <a:ext cx="278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B</a:t>
                </a:r>
                <a:endParaRPr lang="en-US" sz="1200" baseline="-25000">
                  <a:solidFill>
                    <a:schemeClr val="tx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261636" name="AutoShape 1092"/>
              <p:cNvSpPr>
                <a:spLocks noChangeArrowheads="1"/>
              </p:cNvSpPr>
              <p:nvPr/>
            </p:nvSpPr>
            <p:spPr bwMode="auto">
              <a:xfrm>
                <a:off x="3840" y="2736"/>
                <a:ext cx="384" cy="46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</p:grpSp>
        <p:grpSp>
          <p:nvGrpSpPr>
            <p:cNvPr id="1261637" name="Group 1093"/>
            <p:cNvGrpSpPr>
              <a:grpSpLocks/>
            </p:cNvGrpSpPr>
            <p:nvPr/>
          </p:nvGrpSpPr>
          <p:grpSpPr bwMode="auto">
            <a:xfrm>
              <a:off x="4992" y="1680"/>
              <a:ext cx="528" cy="955"/>
              <a:chOff x="864" y="2304"/>
              <a:chExt cx="528" cy="624"/>
            </a:xfrm>
          </p:grpSpPr>
          <p:sp>
            <p:nvSpPr>
              <p:cNvPr id="1261638" name="Text Box 1094"/>
              <p:cNvSpPr txBox="1">
                <a:spLocks noChangeArrowheads="1"/>
              </p:cNvSpPr>
              <p:nvPr/>
            </p:nvSpPr>
            <p:spPr bwMode="auto">
              <a:xfrm>
                <a:off x="960" y="2668"/>
                <a:ext cx="384" cy="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D</a:t>
                </a:r>
                <a:endParaRPr lang="en-US" sz="1200" baseline="-25000">
                  <a:solidFill>
                    <a:schemeClr val="tx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261639" name="AutoShape 1095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528" cy="624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</p:grpSp>
        <p:grpSp>
          <p:nvGrpSpPr>
            <p:cNvPr id="1261656" name="Group 1112"/>
            <p:cNvGrpSpPr>
              <a:grpSpLocks/>
            </p:cNvGrpSpPr>
            <p:nvPr/>
          </p:nvGrpSpPr>
          <p:grpSpPr bwMode="auto">
            <a:xfrm>
              <a:off x="4224" y="2304"/>
              <a:ext cx="480" cy="1092"/>
              <a:chOff x="4224" y="2304"/>
              <a:chExt cx="480" cy="1092"/>
            </a:xfrm>
          </p:grpSpPr>
          <p:sp>
            <p:nvSpPr>
              <p:cNvPr id="1261640" name="Text Box 1096"/>
              <p:cNvSpPr txBox="1">
                <a:spLocks noChangeArrowheads="1"/>
              </p:cNvSpPr>
              <p:nvPr/>
            </p:nvSpPr>
            <p:spPr bwMode="auto">
              <a:xfrm>
                <a:off x="4272" y="2544"/>
                <a:ext cx="278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C</a:t>
                </a:r>
                <a:endParaRPr lang="en-US" sz="1200" baseline="-25000">
                  <a:solidFill>
                    <a:schemeClr val="tx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261641" name="AutoShape 1097"/>
              <p:cNvSpPr>
                <a:spLocks noChangeArrowheads="1"/>
              </p:cNvSpPr>
              <p:nvPr/>
            </p:nvSpPr>
            <p:spPr bwMode="auto">
              <a:xfrm>
                <a:off x="4224" y="2304"/>
                <a:ext cx="384" cy="46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1261642" name="Line 1098"/>
              <p:cNvSpPr>
                <a:spLocks noChangeShapeType="1"/>
              </p:cNvSpPr>
              <p:nvPr/>
            </p:nvSpPr>
            <p:spPr bwMode="auto">
              <a:xfrm>
                <a:off x="4416" y="276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/>
              </a:p>
            </p:txBody>
          </p:sp>
          <p:sp>
            <p:nvSpPr>
              <p:cNvPr id="1261643" name="Rectangle 1099"/>
              <p:cNvSpPr>
                <a:spLocks noChangeArrowheads="1"/>
              </p:cNvSpPr>
              <p:nvPr/>
            </p:nvSpPr>
            <p:spPr bwMode="auto">
              <a:xfrm>
                <a:off x="4320" y="3002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1261644" name="Text Box 1100"/>
              <p:cNvSpPr txBox="1">
                <a:spLocks noChangeArrowheads="1"/>
              </p:cNvSpPr>
              <p:nvPr/>
            </p:nvSpPr>
            <p:spPr bwMode="auto">
              <a:xfrm>
                <a:off x="4224" y="3222"/>
                <a:ext cx="480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200">
                    <a:solidFill>
                      <a:schemeClr val="tx1"/>
                    </a:solidFill>
                    <a:latin typeface="Helvetica" pitchFamily="34" charset="0"/>
                  </a:rPr>
                  <a:t>new’</a:t>
                </a:r>
              </a:p>
            </p:txBody>
          </p:sp>
        </p:grpSp>
        <p:sp>
          <p:nvSpPr>
            <p:cNvPr id="1261648" name="Oval 1104"/>
            <p:cNvSpPr>
              <a:spLocks noChangeArrowheads="1"/>
            </p:cNvSpPr>
            <p:nvPr/>
          </p:nvSpPr>
          <p:spPr bwMode="auto">
            <a:xfrm>
              <a:off x="4562" y="1104"/>
              <a:ext cx="258" cy="2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1261650" name="Line 1106"/>
            <p:cNvSpPr>
              <a:spLocks noChangeShapeType="1"/>
            </p:cNvSpPr>
            <p:nvPr/>
          </p:nvSpPr>
          <p:spPr bwMode="auto">
            <a:xfrm>
              <a:off x="4761" y="1344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53" name="Line 1109"/>
            <p:cNvSpPr>
              <a:spLocks noChangeShapeType="1"/>
            </p:cNvSpPr>
            <p:nvPr/>
          </p:nvSpPr>
          <p:spPr bwMode="auto">
            <a:xfrm>
              <a:off x="4137" y="1872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57" name="Line 1113"/>
            <p:cNvSpPr>
              <a:spLocks noChangeShapeType="1"/>
            </p:cNvSpPr>
            <p:nvPr/>
          </p:nvSpPr>
          <p:spPr bwMode="auto">
            <a:xfrm flipH="1">
              <a:off x="3360" y="249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58" name="Line 1114"/>
            <p:cNvSpPr>
              <a:spLocks noChangeShapeType="1"/>
            </p:cNvSpPr>
            <p:nvPr/>
          </p:nvSpPr>
          <p:spPr bwMode="auto">
            <a:xfrm>
              <a:off x="3648" y="249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61664" name="Text Box 1120"/>
            <p:cNvSpPr txBox="1">
              <a:spLocks noChangeArrowheads="1"/>
            </p:cNvSpPr>
            <p:nvPr/>
          </p:nvSpPr>
          <p:spPr bwMode="auto">
            <a:xfrm>
              <a:off x="4584" y="1113"/>
              <a:ext cx="20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120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  <p:sp>
          <p:nvSpPr>
            <p:cNvPr id="1261665" name="Text Box 1121"/>
            <p:cNvSpPr txBox="1">
              <a:spLocks noChangeArrowheads="1"/>
            </p:cNvSpPr>
            <p:nvPr/>
          </p:nvSpPr>
          <p:spPr bwMode="auto">
            <a:xfrm>
              <a:off x="3960" y="1641"/>
              <a:ext cx="20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120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  <p:sp>
          <p:nvSpPr>
            <p:cNvPr id="1261666" name="Text Box 1122"/>
            <p:cNvSpPr txBox="1">
              <a:spLocks noChangeArrowheads="1"/>
            </p:cNvSpPr>
            <p:nvPr/>
          </p:nvSpPr>
          <p:spPr bwMode="auto">
            <a:xfrm>
              <a:off x="3480" y="2265"/>
              <a:ext cx="20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20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120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261667" name="Text Box 1123"/>
          <p:cNvSpPr txBox="1">
            <a:spLocks noChangeArrowheads="1"/>
          </p:cNvSpPr>
          <p:nvPr/>
        </p:nvSpPr>
        <p:spPr bwMode="auto">
          <a:xfrm>
            <a:off x="4108450" y="3082925"/>
            <a:ext cx="8851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>
                <a:latin typeface="Helvetica" pitchFamily="34" charset="0"/>
              </a:rPr>
              <a:t>Rotate left</a:t>
            </a:r>
          </a:p>
        </p:txBody>
      </p:sp>
    </p:spTree>
    <p:extLst>
      <p:ext uri="{BB962C8B-B14F-4D97-AF65-F5344CB8AC3E}">
        <p14:creationId xmlns:p14="http://schemas.microsoft.com/office/powerpoint/2010/main" val="3341129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5DB7E6D-E1EC-49F7-82A6-AA1EE84587E5}" type="slidenum">
              <a:rPr lang="en-US" sz="1400"/>
              <a:pPr/>
              <a:t>49</a:t>
            </a:fld>
            <a:endParaRPr lang="en-US" sz="1400"/>
          </a:p>
        </p:txBody>
      </p:sp>
      <p:sp>
        <p:nvSpPr>
          <p:cNvPr id="1212478" name="Line 1086"/>
          <p:cNvSpPr>
            <a:spLocks noChangeShapeType="1"/>
          </p:cNvSpPr>
          <p:nvPr/>
        </p:nvSpPr>
        <p:spPr bwMode="auto">
          <a:xfrm flipH="1">
            <a:off x="5105400" y="360045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42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21242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82588" y="1366838"/>
            <a:ext cx="7974012" cy="515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Left-right </a:t>
            </a:r>
            <a:r>
              <a:rPr lang="en-US" sz="2800" i="1">
                <a:cs typeface="Times New Roman" pitchFamily="18" charset="0"/>
              </a:rPr>
              <a:t>double</a:t>
            </a:r>
            <a:r>
              <a:rPr lang="en-US" sz="2800">
                <a:cs typeface="Times New Roman" pitchFamily="18" charset="0"/>
              </a:rPr>
              <a:t> rotation to fix case 2.</a:t>
            </a:r>
          </a:p>
        </p:txBody>
      </p:sp>
      <p:sp>
        <p:nvSpPr>
          <p:cNvPr id="1212464" name="Rectangle 1072"/>
          <p:cNvSpPr>
            <a:spLocks noChangeArrowheads="1"/>
          </p:cNvSpPr>
          <p:nvPr/>
        </p:nvSpPr>
        <p:spPr bwMode="auto">
          <a:xfrm>
            <a:off x="4191000" y="1924050"/>
            <a:ext cx="4800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00000"/>
              </a:lnSpc>
            </a:pPr>
            <a:endParaRPr lang="en-US" sz="14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12469" name="Line 1077"/>
          <p:cNvSpPr>
            <a:spLocks noChangeShapeType="1"/>
          </p:cNvSpPr>
          <p:nvPr/>
        </p:nvSpPr>
        <p:spPr bwMode="auto">
          <a:xfrm flipH="1">
            <a:off x="5943600" y="276225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471" name="Oval 1079"/>
          <p:cNvSpPr>
            <a:spLocks noChangeArrowheads="1"/>
          </p:cNvSpPr>
          <p:nvPr/>
        </p:nvSpPr>
        <p:spPr bwMode="auto">
          <a:xfrm>
            <a:off x="6618288" y="23812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474" name="Oval 1082"/>
          <p:cNvSpPr>
            <a:spLocks noChangeArrowheads="1"/>
          </p:cNvSpPr>
          <p:nvPr/>
        </p:nvSpPr>
        <p:spPr bwMode="auto">
          <a:xfrm>
            <a:off x="5621338" y="3219450"/>
            <a:ext cx="409575" cy="423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grpSp>
        <p:nvGrpSpPr>
          <p:cNvPr id="1212480" name="Group 1088"/>
          <p:cNvGrpSpPr>
            <a:grpSpLocks/>
          </p:cNvGrpSpPr>
          <p:nvPr/>
        </p:nvGrpSpPr>
        <p:grpSpPr bwMode="auto">
          <a:xfrm>
            <a:off x="4724400" y="4217988"/>
            <a:ext cx="838200" cy="1516062"/>
            <a:chOff x="864" y="2304"/>
            <a:chExt cx="528" cy="624"/>
          </a:xfrm>
        </p:grpSpPr>
        <p:sp>
          <p:nvSpPr>
            <p:cNvPr id="1212481" name="Text Box 1089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A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482" name="AutoShape 1090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1212484" name="Line 1092"/>
          <p:cNvSpPr>
            <a:spLocks noChangeShapeType="1"/>
          </p:cNvSpPr>
          <p:nvPr/>
        </p:nvSpPr>
        <p:spPr bwMode="auto">
          <a:xfrm>
            <a:off x="5486400" y="5734050"/>
            <a:ext cx="29718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494" name="Line 1102"/>
          <p:cNvSpPr>
            <a:spLocks noChangeShapeType="1"/>
          </p:cNvSpPr>
          <p:nvPr/>
        </p:nvSpPr>
        <p:spPr bwMode="auto">
          <a:xfrm flipV="1">
            <a:off x="6781800" y="192405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486" name="Line 1094"/>
          <p:cNvSpPr>
            <a:spLocks noChangeShapeType="1"/>
          </p:cNvSpPr>
          <p:nvPr/>
        </p:nvSpPr>
        <p:spPr bwMode="auto">
          <a:xfrm>
            <a:off x="6400800" y="50482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487" name="Rectangle 1095"/>
          <p:cNvSpPr>
            <a:spLocks noChangeArrowheads="1"/>
          </p:cNvSpPr>
          <p:nvPr/>
        </p:nvSpPr>
        <p:spPr bwMode="auto">
          <a:xfrm>
            <a:off x="6248400" y="542925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488" name="Text Box 1096"/>
          <p:cNvSpPr txBox="1">
            <a:spLocks noChangeArrowheads="1"/>
          </p:cNvSpPr>
          <p:nvPr/>
        </p:nvSpPr>
        <p:spPr bwMode="auto">
          <a:xfrm>
            <a:off x="6096000" y="5778500"/>
            <a:ext cx="609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>
                <a:solidFill>
                  <a:schemeClr val="tx1"/>
                </a:solidFill>
                <a:latin typeface="Helvetica" pitchFamily="34" charset="0"/>
              </a:rPr>
              <a:t>new</a:t>
            </a:r>
          </a:p>
        </p:txBody>
      </p:sp>
      <p:sp>
        <p:nvSpPr>
          <p:cNvPr id="1212495" name="Text Box 1103"/>
          <p:cNvSpPr txBox="1">
            <a:spLocks noChangeArrowheads="1"/>
          </p:cNvSpPr>
          <p:nvPr/>
        </p:nvSpPr>
        <p:spPr bwMode="auto">
          <a:xfrm>
            <a:off x="6208713" y="4667250"/>
            <a:ext cx="4413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>
                <a:solidFill>
                  <a:schemeClr val="tx1"/>
                </a:solidFill>
                <a:latin typeface="Helvetica" pitchFamily="34" charset="0"/>
              </a:rPr>
              <a:t>B</a:t>
            </a:r>
            <a:endParaRPr lang="en-US" sz="1400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12496" name="AutoShape 1104"/>
          <p:cNvSpPr>
            <a:spLocks noChangeArrowheads="1"/>
          </p:cNvSpPr>
          <p:nvPr/>
        </p:nvSpPr>
        <p:spPr bwMode="auto">
          <a:xfrm>
            <a:off x="6096000" y="432117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grpSp>
        <p:nvGrpSpPr>
          <p:cNvPr id="1212502" name="Group 1110"/>
          <p:cNvGrpSpPr>
            <a:grpSpLocks/>
          </p:cNvGrpSpPr>
          <p:nvPr/>
        </p:nvGrpSpPr>
        <p:grpSpPr bwMode="auto">
          <a:xfrm>
            <a:off x="8077200" y="4217988"/>
            <a:ext cx="838200" cy="1516062"/>
            <a:chOff x="864" y="2304"/>
            <a:chExt cx="528" cy="624"/>
          </a:xfrm>
        </p:grpSpPr>
        <p:sp>
          <p:nvSpPr>
            <p:cNvPr id="1212503" name="Text Box 1111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D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504" name="AutoShape 1112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1212497" name="Text Box 1105"/>
          <p:cNvSpPr txBox="1">
            <a:spLocks noChangeArrowheads="1"/>
          </p:cNvSpPr>
          <p:nvPr/>
        </p:nvSpPr>
        <p:spPr bwMode="auto">
          <a:xfrm>
            <a:off x="6970713" y="4667250"/>
            <a:ext cx="4413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>
                <a:solidFill>
                  <a:schemeClr val="tx1"/>
                </a:solidFill>
                <a:latin typeface="Helvetica" pitchFamily="34" charset="0"/>
              </a:rPr>
              <a:t>C</a:t>
            </a:r>
            <a:endParaRPr lang="en-US" sz="1400" baseline="-2500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212498" name="AutoShape 1106"/>
          <p:cNvSpPr>
            <a:spLocks noChangeArrowheads="1"/>
          </p:cNvSpPr>
          <p:nvPr/>
        </p:nvSpPr>
        <p:spPr bwMode="auto">
          <a:xfrm>
            <a:off x="6858000" y="4321175"/>
            <a:ext cx="609600" cy="7318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05" name="Line 1113"/>
          <p:cNvSpPr>
            <a:spLocks noChangeShapeType="1"/>
          </p:cNvSpPr>
          <p:nvPr/>
        </p:nvSpPr>
        <p:spPr bwMode="auto">
          <a:xfrm>
            <a:off x="7162800" y="50482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06" name="Rectangle 1114"/>
          <p:cNvSpPr>
            <a:spLocks noChangeArrowheads="1"/>
          </p:cNvSpPr>
          <p:nvPr/>
        </p:nvSpPr>
        <p:spPr bwMode="auto">
          <a:xfrm>
            <a:off x="7010400" y="5429250"/>
            <a:ext cx="304800" cy="304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07" name="Text Box 1115"/>
          <p:cNvSpPr txBox="1">
            <a:spLocks noChangeArrowheads="1"/>
          </p:cNvSpPr>
          <p:nvPr/>
        </p:nvSpPr>
        <p:spPr bwMode="auto">
          <a:xfrm>
            <a:off x="6858000" y="577850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>
                <a:solidFill>
                  <a:schemeClr val="tx1"/>
                </a:solidFill>
                <a:latin typeface="Helvetica" pitchFamily="34" charset="0"/>
              </a:rPr>
              <a:t>new’</a:t>
            </a:r>
          </a:p>
        </p:txBody>
      </p:sp>
      <p:sp>
        <p:nvSpPr>
          <p:cNvPr id="1212511" name="Oval 1119"/>
          <p:cNvSpPr>
            <a:spLocks noChangeArrowheads="1"/>
          </p:cNvSpPr>
          <p:nvPr/>
        </p:nvSpPr>
        <p:spPr bwMode="auto">
          <a:xfrm>
            <a:off x="7677150" y="32194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13" name="Line 1121"/>
          <p:cNvSpPr>
            <a:spLocks noChangeShapeType="1"/>
          </p:cNvSpPr>
          <p:nvPr/>
        </p:nvSpPr>
        <p:spPr bwMode="auto">
          <a:xfrm>
            <a:off x="6934200" y="276225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14" name="Line 1122"/>
          <p:cNvSpPr>
            <a:spLocks noChangeShapeType="1"/>
          </p:cNvSpPr>
          <p:nvPr/>
        </p:nvSpPr>
        <p:spPr bwMode="auto">
          <a:xfrm>
            <a:off x="8001000" y="3600450"/>
            <a:ext cx="519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16" name="Line 1124"/>
          <p:cNvSpPr>
            <a:spLocks noChangeShapeType="1"/>
          </p:cNvSpPr>
          <p:nvPr/>
        </p:nvSpPr>
        <p:spPr bwMode="auto">
          <a:xfrm flipH="1">
            <a:off x="7162800" y="360045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18" name="Line 1126"/>
          <p:cNvSpPr>
            <a:spLocks noChangeShapeType="1"/>
          </p:cNvSpPr>
          <p:nvPr/>
        </p:nvSpPr>
        <p:spPr bwMode="auto">
          <a:xfrm>
            <a:off x="5943600" y="360045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19" name="AutoShape 1127"/>
          <p:cNvSpPr>
            <a:spLocks noChangeArrowheads="1"/>
          </p:cNvSpPr>
          <p:nvPr/>
        </p:nvSpPr>
        <p:spPr bwMode="auto">
          <a:xfrm>
            <a:off x="4267200" y="283845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21" name="Line 1129"/>
          <p:cNvSpPr>
            <a:spLocks noChangeShapeType="1"/>
          </p:cNvSpPr>
          <p:nvPr/>
        </p:nvSpPr>
        <p:spPr bwMode="auto">
          <a:xfrm flipH="1">
            <a:off x="1233488" y="360045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22" name="Line 1130"/>
          <p:cNvSpPr>
            <a:spLocks noChangeShapeType="1"/>
          </p:cNvSpPr>
          <p:nvPr/>
        </p:nvSpPr>
        <p:spPr bwMode="auto">
          <a:xfrm flipH="1">
            <a:off x="2071688" y="276225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23" name="Oval 1131"/>
          <p:cNvSpPr>
            <a:spLocks noChangeArrowheads="1"/>
          </p:cNvSpPr>
          <p:nvPr/>
        </p:nvSpPr>
        <p:spPr bwMode="auto">
          <a:xfrm>
            <a:off x="985838" y="42100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24" name="Oval 1132"/>
          <p:cNvSpPr>
            <a:spLocks noChangeArrowheads="1"/>
          </p:cNvSpPr>
          <p:nvPr/>
        </p:nvSpPr>
        <p:spPr bwMode="auto">
          <a:xfrm>
            <a:off x="1749425" y="3219450"/>
            <a:ext cx="409575" cy="423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grpSp>
        <p:nvGrpSpPr>
          <p:cNvPr id="1212525" name="Group 1133"/>
          <p:cNvGrpSpPr>
            <a:grpSpLocks/>
          </p:cNvGrpSpPr>
          <p:nvPr/>
        </p:nvGrpSpPr>
        <p:grpSpPr bwMode="auto">
          <a:xfrm>
            <a:off x="381000" y="4895850"/>
            <a:ext cx="838200" cy="1516063"/>
            <a:chOff x="864" y="2304"/>
            <a:chExt cx="528" cy="624"/>
          </a:xfrm>
        </p:grpSpPr>
        <p:sp>
          <p:nvSpPr>
            <p:cNvPr id="1212526" name="Text Box 1134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A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527" name="AutoShape 1135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1212528" name="Line 1136"/>
          <p:cNvSpPr>
            <a:spLocks noChangeShapeType="1"/>
          </p:cNvSpPr>
          <p:nvPr/>
        </p:nvSpPr>
        <p:spPr bwMode="auto">
          <a:xfrm flipV="1">
            <a:off x="2909888" y="192405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grpSp>
        <p:nvGrpSpPr>
          <p:cNvPr id="1212529" name="Group 1137"/>
          <p:cNvGrpSpPr>
            <a:grpSpLocks/>
          </p:cNvGrpSpPr>
          <p:nvPr/>
        </p:nvGrpSpPr>
        <p:grpSpPr bwMode="auto">
          <a:xfrm>
            <a:off x="1295400" y="4987925"/>
            <a:ext cx="609600" cy="1765300"/>
            <a:chOff x="3840" y="2736"/>
            <a:chExt cx="384" cy="1112"/>
          </a:xfrm>
        </p:grpSpPr>
        <p:sp>
          <p:nvSpPr>
            <p:cNvPr id="1212530" name="Line 1138"/>
            <p:cNvSpPr>
              <a:spLocks noChangeShapeType="1"/>
            </p:cNvSpPr>
            <p:nvPr/>
          </p:nvSpPr>
          <p:spPr bwMode="auto">
            <a:xfrm>
              <a:off x="4032" y="319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12531" name="Rectangle 1139"/>
            <p:cNvSpPr>
              <a:spLocks noChangeArrowheads="1"/>
            </p:cNvSpPr>
            <p:nvPr/>
          </p:nvSpPr>
          <p:spPr bwMode="auto">
            <a:xfrm>
              <a:off x="3936" y="3434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12532" name="Text Box 1140"/>
            <p:cNvSpPr txBox="1">
              <a:spLocks noChangeArrowheads="1"/>
            </p:cNvSpPr>
            <p:nvPr/>
          </p:nvSpPr>
          <p:spPr bwMode="auto">
            <a:xfrm>
              <a:off x="3840" y="3654"/>
              <a:ext cx="38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new</a:t>
              </a:r>
            </a:p>
          </p:txBody>
        </p:sp>
        <p:sp>
          <p:nvSpPr>
            <p:cNvPr id="1212533" name="Text Box 1141"/>
            <p:cNvSpPr txBox="1">
              <a:spLocks noChangeArrowheads="1"/>
            </p:cNvSpPr>
            <p:nvPr/>
          </p:nvSpPr>
          <p:spPr bwMode="auto">
            <a:xfrm>
              <a:off x="3911" y="2928"/>
              <a:ext cx="27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B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534" name="AutoShape 1142"/>
            <p:cNvSpPr>
              <a:spLocks noChangeArrowheads="1"/>
            </p:cNvSpPr>
            <p:nvPr/>
          </p:nvSpPr>
          <p:spPr bwMode="auto">
            <a:xfrm>
              <a:off x="3840" y="2736"/>
              <a:ext cx="384" cy="46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grpSp>
        <p:nvGrpSpPr>
          <p:cNvPr id="1212535" name="Group 1143"/>
          <p:cNvGrpSpPr>
            <a:grpSpLocks/>
          </p:cNvGrpSpPr>
          <p:nvPr/>
        </p:nvGrpSpPr>
        <p:grpSpPr bwMode="auto">
          <a:xfrm>
            <a:off x="3429000" y="3295650"/>
            <a:ext cx="838200" cy="1516063"/>
            <a:chOff x="864" y="2304"/>
            <a:chExt cx="528" cy="624"/>
          </a:xfrm>
        </p:grpSpPr>
        <p:sp>
          <p:nvSpPr>
            <p:cNvPr id="1212536" name="Text Box 1144"/>
            <p:cNvSpPr txBox="1">
              <a:spLocks noChangeArrowheads="1"/>
            </p:cNvSpPr>
            <p:nvPr/>
          </p:nvSpPr>
          <p:spPr bwMode="auto">
            <a:xfrm>
              <a:off x="960" y="2668"/>
              <a:ext cx="38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D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537" name="AutoShape 1145"/>
            <p:cNvSpPr>
              <a:spLocks noChangeArrowheads="1"/>
            </p:cNvSpPr>
            <p:nvPr/>
          </p:nvSpPr>
          <p:spPr bwMode="auto">
            <a:xfrm>
              <a:off x="864" y="2304"/>
              <a:ext cx="528" cy="62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grpSp>
        <p:nvGrpSpPr>
          <p:cNvPr id="1212538" name="Group 1146"/>
          <p:cNvGrpSpPr>
            <a:grpSpLocks/>
          </p:cNvGrpSpPr>
          <p:nvPr/>
        </p:nvGrpSpPr>
        <p:grpSpPr bwMode="auto">
          <a:xfrm>
            <a:off x="2209800" y="4286250"/>
            <a:ext cx="762000" cy="1765300"/>
            <a:chOff x="4224" y="2304"/>
            <a:chExt cx="480" cy="1112"/>
          </a:xfrm>
        </p:grpSpPr>
        <p:sp>
          <p:nvSpPr>
            <p:cNvPr id="1212539" name="Text Box 1147"/>
            <p:cNvSpPr txBox="1">
              <a:spLocks noChangeArrowheads="1"/>
            </p:cNvSpPr>
            <p:nvPr/>
          </p:nvSpPr>
          <p:spPr bwMode="auto">
            <a:xfrm>
              <a:off x="4272" y="2544"/>
              <a:ext cx="27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C</a:t>
              </a:r>
              <a:endParaRPr lang="en-US" sz="1400" baseline="-2500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212540" name="AutoShape 1148"/>
            <p:cNvSpPr>
              <a:spLocks noChangeArrowheads="1"/>
            </p:cNvSpPr>
            <p:nvPr/>
          </p:nvSpPr>
          <p:spPr bwMode="auto">
            <a:xfrm>
              <a:off x="4224" y="2304"/>
              <a:ext cx="384" cy="46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12541" name="Line 1149"/>
            <p:cNvSpPr>
              <a:spLocks noChangeShapeType="1"/>
            </p:cNvSpPr>
            <p:nvPr/>
          </p:nvSpPr>
          <p:spPr bwMode="auto">
            <a:xfrm>
              <a:off x="4416" y="27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12542" name="Rectangle 1150"/>
            <p:cNvSpPr>
              <a:spLocks noChangeArrowheads="1"/>
            </p:cNvSpPr>
            <p:nvPr/>
          </p:nvSpPr>
          <p:spPr bwMode="auto">
            <a:xfrm>
              <a:off x="4320" y="3002"/>
              <a:ext cx="192" cy="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12543" name="Text Box 1151"/>
            <p:cNvSpPr txBox="1">
              <a:spLocks noChangeArrowheads="1"/>
            </p:cNvSpPr>
            <p:nvPr/>
          </p:nvSpPr>
          <p:spPr bwMode="auto">
            <a:xfrm>
              <a:off x="4224" y="3222"/>
              <a:ext cx="48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Helvetica" pitchFamily="34" charset="0"/>
                </a:rPr>
                <a:t>new’</a:t>
              </a:r>
            </a:p>
          </p:txBody>
        </p:sp>
      </p:grpSp>
      <p:sp>
        <p:nvSpPr>
          <p:cNvPr id="1212544" name="Oval 1152"/>
          <p:cNvSpPr>
            <a:spLocks noChangeArrowheads="1"/>
          </p:cNvSpPr>
          <p:nvPr/>
        </p:nvSpPr>
        <p:spPr bwMode="auto">
          <a:xfrm>
            <a:off x="2746375" y="2381250"/>
            <a:ext cx="409575" cy="425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45" name="Line 1153"/>
          <p:cNvSpPr>
            <a:spLocks noChangeShapeType="1"/>
          </p:cNvSpPr>
          <p:nvPr/>
        </p:nvSpPr>
        <p:spPr bwMode="auto">
          <a:xfrm>
            <a:off x="3062288" y="276225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46" name="Line 1154"/>
          <p:cNvSpPr>
            <a:spLocks noChangeShapeType="1"/>
          </p:cNvSpPr>
          <p:nvPr/>
        </p:nvSpPr>
        <p:spPr bwMode="auto">
          <a:xfrm>
            <a:off x="2071688" y="360045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47" name="Line 1155"/>
          <p:cNvSpPr>
            <a:spLocks noChangeShapeType="1"/>
          </p:cNvSpPr>
          <p:nvPr/>
        </p:nvSpPr>
        <p:spPr bwMode="auto">
          <a:xfrm flipH="1">
            <a:off x="838200" y="459105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48" name="Line 1156"/>
          <p:cNvSpPr>
            <a:spLocks noChangeShapeType="1"/>
          </p:cNvSpPr>
          <p:nvPr/>
        </p:nvSpPr>
        <p:spPr bwMode="auto">
          <a:xfrm>
            <a:off x="1295400" y="459105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212549" name="Text Box 1157"/>
          <p:cNvSpPr txBox="1">
            <a:spLocks noChangeArrowheads="1"/>
          </p:cNvSpPr>
          <p:nvPr/>
        </p:nvSpPr>
        <p:spPr bwMode="auto">
          <a:xfrm>
            <a:off x="2769964" y="2395538"/>
            <a:ext cx="3417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212550" name="Text Box 1158"/>
          <p:cNvSpPr txBox="1">
            <a:spLocks noChangeArrowheads="1"/>
          </p:cNvSpPr>
          <p:nvPr/>
        </p:nvSpPr>
        <p:spPr bwMode="auto">
          <a:xfrm>
            <a:off x="1779364" y="3233738"/>
            <a:ext cx="3417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212551" name="Text Box 1159"/>
          <p:cNvSpPr txBox="1">
            <a:spLocks noChangeArrowheads="1"/>
          </p:cNvSpPr>
          <p:nvPr/>
        </p:nvSpPr>
        <p:spPr bwMode="auto">
          <a:xfrm>
            <a:off x="1017364" y="4224338"/>
            <a:ext cx="3417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212552" name="Text Box 1160"/>
          <p:cNvSpPr txBox="1">
            <a:spLocks noChangeArrowheads="1"/>
          </p:cNvSpPr>
          <p:nvPr/>
        </p:nvSpPr>
        <p:spPr bwMode="auto">
          <a:xfrm>
            <a:off x="4114800" y="2533650"/>
            <a:ext cx="11095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0">
                <a:latin typeface="Helvetica" pitchFamily="34" charset="0"/>
              </a:rPr>
              <a:t>Rotate right</a:t>
            </a:r>
          </a:p>
        </p:txBody>
      </p:sp>
      <p:sp>
        <p:nvSpPr>
          <p:cNvPr id="1212553" name="Arc 1161"/>
          <p:cNvSpPr>
            <a:spLocks/>
          </p:cNvSpPr>
          <p:nvPr/>
        </p:nvSpPr>
        <p:spPr bwMode="auto">
          <a:xfrm rot="242785">
            <a:off x="1993900" y="2884488"/>
            <a:ext cx="520700" cy="487362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212554" name="Text Box 1162"/>
          <p:cNvSpPr txBox="1">
            <a:spLocks noChangeArrowheads="1"/>
          </p:cNvSpPr>
          <p:nvPr/>
        </p:nvSpPr>
        <p:spPr bwMode="auto">
          <a:xfrm>
            <a:off x="6641876" y="2395538"/>
            <a:ext cx="3417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212555" name="Text Box 1163"/>
          <p:cNvSpPr txBox="1">
            <a:spLocks noChangeArrowheads="1"/>
          </p:cNvSpPr>
          <p:nvPr/>
        </p:nvSpPr>
        <p:spPr bwMode="auto">
          <a:xfrm>
            <a:off x="7708676" y="3233738"/>
            <a:ext cx="3417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212556" name="Text Box 1164"/>
          <p:cNvSpPr txBox="1">
            <a:spLocks noChangeArrowheads="1"/>
          </p:cNvSpPr>
          <p:nvPr/>
        </p:nvSpPr>
        <p:spPr bwMode="auto">
          <a:xfrm>
            <a:off x="5562600" y="3233738"/>
            <a:ext cx="457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140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4522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Degenerate Binary Search Tree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14478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BST for   3  4  5  7  9  14  15  16  17  18  20</a:t>
            </a:r>
          </a:p>
        </p:txBody>
      </p:sp>
      <p:grpSp>
        <p:nvGrpSpPr>
          <p:cNvPr id="1041412" name="Group 4"/>
          <p:cNvGrpSpPr>
            <a:grpSpLocks/>
          </p:cNvGrpSpPr>
          <p:nvPr/>
        </p:nvGrpSpPr>
        <p:grpSpPr bwMode="auto">
          <a:xfrm>
            <a:off x="1981200" y="2208213"/>
            <a:ext cx="6172200" cy="4268787"/>
            <a:chOff x="672" y="1008"/>
            <a:chExt cx="4752" cy="3217"/>
          </a:xfrm>
        </p:grpSpPr>
        <p:grpSp>
          <p:nvGrpSpPr>
            <p:cNvPr id="1041413" name="Group 5"/>
            <p:cNvGrpSpPr>
              <a:grpSpLocks/>
            </p:cNvGrpSpPr>
            <p:nvPr/>
          </p:nvGrpSpPr>
          <p:grpSpPr bwMode="auto">
            <a:xfrm>
              <a:off x="2832" y="2448"/>
              <a:ext cx="432" cy="338"/>
              <a:chOff x="2304" y="1296"/>
              <a:chExt cx="432" cy="338"/>
            </a:xfrm>
          </p:grpSpPr>
          <p:sp>
            <p:nvSpPr>
              <p:cNvPr id="1041414" name="Oval 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15" name="Text Box 7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14</a:t>
                </a:r>
              </a:p>
            </p:txBody>
          </p:sp>
        </p:grpSp>
        <p:grpSp>
          <p:nvGrpSpPr>
            <p:cNvPr id="1041416" name="Group 8"/>
            <p:cNvGrpSpPr>
              <a:grpSpLocks/>
            </p:cNvGrpSpPr>
            <p:nvPr/>
          </p:nvGrpSpPr>
          <p:grpSpPr bwMode="auto">
            <a:xfrm>
              <a:off x="3264" y="2736"/>
              <a:ext cx="432" cy="337"/>
              <a:chOff x="2304" y="1296"/>
              <a:chExt cx="432" cy="337"/>
            </a:xfrm>
          </p:grpSpPr>
          <p:sp>
            <p:nvSpPr>
              <p:cNvPr id="1041417" name="Oval 9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18" name="Text Box 10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1041419" name="Group 11"/>
            <p:cNvGrpSpPr>
              <a:grpSpLocks/>
            </p:cNvGrpSpPr>
            <p:nvPr/>
          </p:nvGrpSpPr>
          <p:grpSpPr bwMode="auto">
            <a:xfrm>
              <a:off x="1103" y="1296"/>
              <a:ext cx="433" cy="338"/>
              <a:chOff x="2303" y="1296"/>
              <a:chExt cx="433" cy="338"/>
            </a:xfrm>
          </p:grpSpPr>
          <p:sp>
            <p:nvSpPr>
              <p:cNvPr id="1041420" name="Oval 1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21" name="Text Box 13"/>
              <p:cNvSpPr txBox="1">
                <a:spLocks noChangeArrowheads="1"/>
              </p:cNvSpPr>
              <p:nvPr/>
            </p:nvSpPr>
            <p:spPr bwMode="auto">
              <a:xfrm>
                <a:off x="2303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grpSp>
          <p:nvGrpSpPr>
            <p:cNvPr id="1041422" name="Group 14"/>
            <p:cNvGrpSpPr>
              <a:grpSpLocks/>
            </p:cNvGrpSpPr>
            <p:nvPr/>
          </p:nvGrpSpPr>
          <p:grpSpPr bwMode="auto">
            <a:xfrm>
              <a:off x="2400" y="2160"/>
              <a:ext cx="432" cy="337"/>
              <a:chOff x="2304" y="1296"/>
              <a:chExt cx="432" cy="337"/>
            </a:xfrm>
          </p:grpSpPr>
          <p:sp>
            <p:nvSpPr>
              <p:cNvPr id="1041423" name="Oval 1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24" name="Text Box 1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9</a:t>
                </a:r>
              </a:p>
            </p:txBody>
          </p:sp>
        </p:grpSp>
        <p:grpSp>
          <p:nvGrpSpPr>
            <p:cNvPr id="1041425" name="Group 17"/>
            <p:cNvGrpSpPr>
              <a:grpSpLocks/>
            </p:cNvGrpSpPr>
            <p:nvPr/>
          </p:nvGrpSpPr>
          <p:grpSpPr bwMode="auto">
            <a:xfrm>
              <a:off x="1968" y="1872"/>
              <a:ext cx="432" cy="337"/>
              <a:chOff x="2304" y="1296"/>
              <a:chExt cx="432" cy="337"/>
            </a:xfrm>
          </p:grpSpPr>
          <p:sp>
            <p:nvSpPr>
              <p:cNvPr id="1041426" name="Oval 1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27" name="Text Box 19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7</a:t>
                </a:r>
              </a:p>
            </p:txBody>
          </p:sp>
        </p:grpSp>
        <p:grpSp>
          <p:nvGrpSpPr>
            <p:cNvPr id="1041428" name="Group 20"/>
            <p:cNvGrpSpPr>
              <a:grpSpLocks/>
            </p:cNvGrpSpPr>
            <p:nvPr/>
          </p:nvGrpSpPr>
          <p:grpSpPr bwMode="auto">
            <a:xfrm>
              <a:off x="4560" y="3600"/>
              <a:ext cx="433" cy="338"/>
              <a:chOff x="2304" y="1296"/>
              <a:chExt cx="433" cy="338"/>
            </a:xfrm>
          </p:grpSpPr>
          <p:sp>
            <p:nvSpPr>
              <p:cNvPr id="1041429" name="Oval 21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30" name="Text Box 22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18</a:t>
                </a:r>
              </a:p>
            </p:txBody>
          </p:sp>
        </p:grpSp>
        <p:grpSp>
          <p:nvGrpSpPr>
            <p:cNvPr id="1041431" name="Group 23"/>
            <p:cNvGrpSpPr>
              <a:grpSpLocks/>
            </p:cNvGrpSpPr>
            <p:nvPr/>
          </p:nvGrpSpPr>
          <p:grpSpPr bwMode="auto">
            <a:xfrm>
              <a:off x="672" y="1008"/>
              <a:ext cx="431" cy="337"/>
              <a:chOff x="2304" y="1296"/>
              <a:chExt cx="431" cy="337"/>
            </a:xfrm>
          </p:grpSpPr>
          <p:sp>
            <p:nvSpPr>
              <p:cNvPr id="1041432" name="Oval 2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33" name="Text Box 25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041434" name="Group 26"/>
            <p:cNvGrpSpPr>
              <a:grpSpLocks/>
            </p:cNvGrpSpPr>
            <p:nvPr/>
          </p:nvGrpSpPr>
          <p:grpSpPr bwMode="auto">
            <a:xfrm>
              <a:off x="1536" y="1584"/>
              <a:ext cx="432" cy="337"/>
              <a:chOff x="2304" y="1296"/>
              <a:chExt cx="432" cy="337"/>
            </a:xfrm>
          </p:grpSpPr>
          <p:sp>
            <p:nvSpPr>
              <p:cNvPr id="1041435" name="Oval 2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36" name="Text Box 2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grpSp>
          <p:nvGrpSpPr>
            <p:cNvPr id="1041437" name="Group 29"/>
            <p:cNvGrpSpPr>
              <a:grpSpLocks/>
            </p:cNvGrpSpPr>
            <p:nvPr/>
          </p:nvGrpSpPr>
          <p:grpSpPr bwMode="auto">
            <a:xfrm>
              <a:off x="3696" y="3024"/>
              <a:ext cx="432" cy="337"/>
              <a:chOff x="2304" y="1296"/>
              <a:chExt cx="432" cy="337"/>
            </a:xfrm>
          </p:grpSpPr>
          <p:sp>
            <p:nvSpPr>
              <p:cNvPr id="1041438" name="Oval 3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39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16</a:t>
                </a:r>
              </a:p>
            </p:txBody>
          </p:sp>
        </p:grpSp>
        <p:grpSp>
          <p:nvGrpSpPr>
            <p:cNvPr id="1041440" name="Group 32"/>
            <p:cNvGrpSpPr>
              <a:grpSpLocks/>
            </p:cNvGrpSpPr>
            <p:nvPr/>
          </p:nvGrpSpPr>
          <p:grpSpPr bwMode="auto">
            <a:xfrm>
              <a:off x="4993" y="3888"/>
              <a:ext cx="431" cy="337"/>
              <a:chOff x="2305" y="1296"/>
              <a:chExt cx="431" cy="337"/>
            </a:xfrm>
          </p:grpSpPr>
          <p:sp>
            <p:nvSpPr>
              <p:cNvPr id="1041441" name="Oval 3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42" name="Text Box 34"/>
              <p:cNvSpPr txBox="1">
                <a:spLocks noChangeArrowheads="1"/>
              </p:cNvSpPr>
              <p:nvPr/>
            </p:nvSpPr>
            <p:spPr bwMode="auto">
              <a:xfrm>
                <a:off x="2305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20</a:t>
                </a:r>
              </a:p>
            </p:txBody>
          </p:sp>
        </p:grpSp>
        <p:grpSp>
          <p:nvGrpSpPr>
            <p:cNvPr id="1041443" name="Group 35"/>
            <p:cNvGrpSpPr>
              <a:grpSpLocks/>
            </p:cNvGrpSpPr>
            <p:nvPr/>
          </p:nvGrpSpPr>
          <p:grpSpPr bwMode="auto">
            <a:xfrm>
              <a:off x="4128" y="3312"/>
              <a:ext cx="432" cy="338"/>
              <a:chOff x="2304" y="1296"/>
              <a:chExt cx="432" cy="338"/>
            </a:xfrm>
          </p:grpSpPr>
          <p:sp>
            <p:nvSpPr>
              <p:cNvPr id="1041444" name="Oval 3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445" name="Text Box 37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17</a:t>
                </a:r>
              </a:p>
            </p:txBody>
          </p:sp>
        </p:grpSp>
        <p:sp>
          <p:nvSpPr>
            <p:cNvPr id="1041446" name="Line 38"/>
            <p:cNvSpPr>
              <a:spLocks noChangeShapeType="1"/>
            </p:cNvSpPr>
            <p:nvPr/>
          </p:nvSpPr>
          <p:spPr bwMode="auto">
            <a:xfrm>
              <a:off x="1056" y="124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47" name="Line 39"/>
            <p:cNvSpPr>
              <a:spLocks noChangeShapeType="1"/>
            </p:cNvSpPr>
            <p:nvPr/>
          </p:nvSpPr>
          <p:spPr bwMode="auto">
            <a:xfrm>
              <a:off x="1488" y="153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48" name="Line 40"/>
            <p:cNvSpPr>
              <a:spLocks noChangeShapeType="1"/>
            </p:cNvSpPr>
            <p:nvPr/>
          </p:nvSpPr>
          <p:spPr bwMode="auto">
            <a:xfrm>
              <a:off x="1920" y="182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49" name="Line 41"/>
            <p:cNvSpPr>
              <a:spLocks noChangeShapeType="1"/>
            </p:cNvSpPr>
            <p:nvPr/>
          </p:nvSpPr>
          <p:spPr bwMode="auto">
            <a:xfrm>
              <a:off x="2352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0" name="Line 42"/>
            <p:cNvSpPr>
              <a:spLocks noChangeShapeType="1"/>
            </p:cNvSpPr>
            <p:nvPr/>
          </p:nvSpPr>
          <p:spPr bwMode="auto">
            <a:xfrm>
              <a:off x="2784" y="240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1" name="Line 43"/>
            <p:cNvSpPr>
              <a:spLocks noChangeShapeType="1"/>
            </p:cNvSpPr>
            <p:nvPr/>
          </p:nvSpPr>
          <p:spPr bwMode="auto">
            <a:xfrm>
              <a:off x="3216" y="268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2" name="Line 44"/>
            <p:cNvSpPr>
              <a:spLocks noChangeShapeType="1"/>
            </p:cNvSpPr>
            <p:nvPr/>
          </p:nvSpPr>
          <p:spPr bwMode="auto">
            <a:xfrm>
              <a:off x="3648" y="297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3" name="Line 45"/>
            <p:cNvSpPr>
              <a:spLocks noChangeShapeType="1"/>
            </p:cNvSpPr>
            <p:nvPr/>
          </p:nvSpPr>
          <p:spPr bwMode="auto">
            <a:xfrm>
              <a:off x="4080" y="326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4" name="Line 46"/>
            <p:cNvSpPr>
              <a:spLocks noChangeShapeType="1"/>
            </p:cNvSpPr>
            <p:nvPr/>
          </p:nvSpPr>
          <p:spPr bwMode="auto">
            <a:xfrm>
              <a:off x="4512" y="355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55" name="Line 47"/>
            <p:cNvSpPr>
              <a:spLocks noChangeShapeType="1"/>
            </p:cNvSpPr>
            <p:nvPr/>
          </p:nvSpPr>
          <p:spPr bwMode="auto">
            <a:xfrm>
              <a:off x="4944" y="384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1456" name="Text Box 48"/>
          <p:cNvSpPr txBox="1">
            <a:spLocks noChangeArrowheads="1"/>
          </p:cNvSpPr>
          <p:nvPr/>
        </p:nvSpPr>
        <p:spPr bwMode="auto">
          <a:xfrm>
            <a:off x="1595438" y="5195888"/>
            <a:ext cx="1985962" cy="519112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Helvetica" pitchFamily="34" charset="0"/>
              </a:rPr>
              <a:t>Linked List!</a:t>
            </a:r>
          </a:p>
        </p:txBody>
      </p:sp>
    </p:spTree>
    <p:extLst>
      <p:ext uri="{BB962C8B-B14F-4D97-AF65-F5344CB8AC3E}">
        <p14:creationId xmlns:p14="http://schemas.microsoft.com/office/powerpoint/2010/main" val="29871437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9B59BA1-F5B2-4D35-AE0F-21134365ECA9}" type="slidenum">
              <a:rPr lang="en-US"/>
              <a:pPr/>
              <a:t>50</a:t>
            </a:fld>
            <a:endParaRPr lang="en-US"/>
          </a:p>
        </p:txBody>
      </p:sp>
      <p:sp>
        <p:nvSpPr>
          <p:cNvPr id="119193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1191940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Right-left </a:t>
            </a:r>
            <a:r>
              <a:rPr lang="en-US" i="1">
                <a:cs typeface="Times New Roman" pitchFamily="18" charset="0"/>
              </a:rPr>
              <a:t>double</a:t>
            </a:r>
            <a:r>
              <a:rPr lang="en-US">
                <a:cs typeface="Times New Roman" pitchFamily="18" charset="0"/>
              </a:rPr>
              <a:t> rotation to fix case 3.</a:t>
            </a:r>
          </a:p>
        </p:txBody>
      </p:sp>
      <p:sp>
        <p:nvSpPr>
          <p:cNvPr id="1192110" name="Line 1198"/>
          <p:cNvSpPr>
            <a:spLocks noChangeShapeType="1"/>
          </p:cNvSpPr>
          <p:nvPr/>
        </p:nvSpPr>
        <p:spPr bwMode="auto">
          <a:xfrm>
            <a:off x="1828800" y="2819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11" name="Line 1199"/>
          <p:cNvSpPr>
            <a:spLocks noChangeShapeType="1"/>
          </p:cNvSpPr>
          <p:nvPr/>
        </p:nvSpPr>
        <p:spPr bwMode="auto">
          <a:xfrm flipH="1">
            <a:off x="1524000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12" name="Line 1200"/>
          <p:cNvSpPr>
            <a:spLocks noChangeShapeType="1"/>
          </p:cNvSpPr>
          <p:nvPr/>
        </p:nvSpPr>
        <p:spPr bwMode="auto">
          <a:xfrm>
            <a:off x="2133600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13" name="Line 1201"/>
          <p:cNvSpPr>
            <a:spLocks noChangeShapeType="1"/>
          </p:cNvSpPr>
          <p:nvPr/>
        </p:nvSpPr>
        <p:spPr bwMode="auto">
          <a:xfrm flipH="1">
            <a:off x="8382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2114" name="Group 1202"/>
          <p:cNvGrpSpPr>
            <a:grpSpLocks/>
          </p:cNvGrpSpPr>
          <p:nvPr/>
        </p:nvGrpSpPr>
        <p:grpSpPr bwMode="auto">
          <a:xfrm>
            <a:off x="1447800" y="2438400"/>
            <a:ext cx="542925" cy="431800"/>
            <a:chOff x="2118" y="2592"/>
            <a:chExt cx="342" cy="272"/>
          </a:xfrm>
        </p:grpSpPr>
        <p:sp>
          <p:nvSpPr>
            <p:cNvPr id="1192115" name="Oval 120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16" name="Text Box 120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192117" name="Group 1205"/>
          <p:cNvGrpSpPr>
            <a:grpSpLocks/>
          </p:cNvGrpSpPr>
          <p:nvPr/>
        </p:nvGrpSpPr>
        <p:grpSpPr bwMode="auto">
          <a:xfrm>
            <a:off x="2286000" y="3200400"/>
            <a:ext cx="542925" cy="431800"/>
            <a:chOff x="2118" y="2592"/>
            <a:chExt cx="342" cy="272"/>
          </a:xfrm>
        </p:grpSpPr>
        <p:sp>
          <p:nvSpPr>
            <p:cNvPr id="1192118" name="Oval 120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19" name="Text Box 120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1192120" name="Line 1208"/>
          <p:cNvSpPr>
            <a:spLocks noChangeShapeType="1"/>
          </p:cNvSpPr>
          <p:nvPr/>
        </p:nvSpPr>
        <p:spPr bwMode="auto">
          <a:xfrm flipH="1">
            <a:off x="2057400" y="35814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21" name="Line 1209"/>
          <p:cNvSpPr>
            <a:spLocks noChangeShapeType="1"/>
          </p:cNvSpPr>
          <p:nvPr/>
        </p:nvSpPr>
        <p:spPr bwMode="auto">
          <a:xfrm>
            <a:off x="26670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2122" name="Group 1210"/>
          <p:cNvGrpSpPr>
            <a:grpSpLocks/>
          </p:cNvGrpSpPr>
          <p:nvPr/>
        </p:nvGrpSpPr>
        <p:grpSpPr bwMode="auto">
          <a:xfrm>
            <a:off x="2743200" y="4038600"/>
            <a:ext cx="609600" cy="685800"/>
            <a:chOff x="1824" y="2064"/>
            <a:chExt cx="384" cy="432"/>
          </a:xfrm>
        </p:grpSpPr>
        <p:sp>
          <p:nvSpPr>
            <p:cNvPr id="1192123" name="AutoShape 1211"/>
            <p:cNvSpPr>
              <a:spLocks noChangeArrowheads="1"/>
            </p:cNvSpPr>
            <p:nvPr/>
          </p:nvSpPr>
          <p:spPr bwMode="auto">
            <a:xfrm>
              <a:off x="1824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24" name="Text Box 1212"/>
            <p:cNvSpPr txBox="1">
              <a:spLocks noChangeArrowheads="1"/>
            </p:cNvSpPr>
            <p:nvPr/>
          </p:nvSpPr>
          <p:spPr bwMode="auto">
            <a:xfrm>
              <a:off x="1914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D</a:t>
              </a:r>
            </a:p>
          </p:txBody>
        </p:sp>
      </p:grpSp>
      <p:grpSp>
        <p:nvGrpSpPr>
          <p:cNvPr id="1192125" name="Group 1213"/>
          <p:cNvGrpSpPr>
            <a:grpSpLocks/>
          </p:cNvGrpSpPr>
          <p:nvPr/>
        </p:nvGrpSpPr>
        <p:grpSpPr bwMode="auto">
          <a:xfrm>
            <a:off x="533400" y="3276600"/>
            <a:ext cx="609600" cy="685800"/>
            <a:chOff x="960" y="2544"/>
            <a:chExt cx="384" cy="432"/>
          </a:xfrm>
        </p:grpSpPr>
        <p:sp>
          <p:nvSpPr>
            <p:cNvPr id="1192126" name="AutoShape 1214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27" name="Text Box 1215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192128" name="Group 1216"/>
          <p:cNvGrpSpPr>
            <a:grpSpLocks/>
          </p:cNvGrpSpPr>
          <p:nvPr/>
        </p:nvGrpSpPr>
        <p:grpSpPr bwMode="auto">
          <a:xfrm>
            <a:off x="1219200" y="4800600"/>
            <a:ext cx="609600" cy="685800"/>
            <a:chOff x="960" y="2544"/>
            <a:chExt cx="384" cy="432"/>
          </a:xfrm>
        </p:grpSpPr>
        <p:sp>
          <p:nvSpPr>
            <p:cNvPr id="1192129" name="AutoShape 1217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30" name="Text Box 1218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B</a:t>
              </a:r>
            </a:p>
          </p:txBody>
        </p:sp>
      </p:grpSp>
      <p:grpSp>
        <p:nvGrpSpPr>
          <p:cNvPr id="1192131" name="Group 1219"/>
          <p:cNvGrpSpPr>
            <a:grpSpLocks/>
          </p:cNvGrpSpPr>
          <p:nvPr/>
        </p:nvGrpSpPr>
        <p:grpSpPr bwMode="auto">
          <a:xfrm>
            <a:off x="2209800" y="4800600"/>
            <a:ext cx="609600" cy="685800"/>
            <a:chOff x="960" y="2544"/>
            <a:chExt cx="384" cy="432"/>
          </a:xfrm>
        </p:grpSpPr>
        <p:sp>
          <p:nvSpPr>
            <p:cNvPr id="1192132" name="AutoShape 1220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33" name="Text Box 1221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192134" name="Group 1222"/>
          <p:cNvGrpSpPr>
            <a:grpSpLocks/>
          </p:cNvGrpSpPr>
          <p:nvPr/>
        </p:nvGrpSpPr>
        <p:grpSpPr bwMode="auto">
          <a:xfrm>
            <a:off x="1743075" y="3962400"/>
            <a:ext cx="542925" cy="431800"/>
            <a:chOff x="2118" y="2592"/>
            <a:chExt cx="342" cy="272"/>
          </a:xfrm>
        </p:grpSpPr>
        <p:sp>
          <p:nvSpPr>
            <p:cNvPr id="1192135" name="Oval 12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36" name="Text Box 12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192137" name="AutoShape 1225"/>
          <p:cNvSpPr>
            <a:spLocks noChangeArrowheads="1"/>
          </p:cNvSpPr>
          <p:nvPr/>
        </p:nvSpPr>
        <p:spPr bwMode="auto">
          <a:xfrm>
            <a:off x="3429000" y="27432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2138" name="Arc 1226"/>
          <p:cNvSpPr>
            <a:spLocks/>
          </p:cNvSpPr>
          <p:nvPr/>
        </p:nvSpPr>
        <p:spPr bwMode="auto">
          <a:xfrm rot="132697">
            <a:off x="1827213" y="3584575"/>
            <a:ext cx="528637" cy="541338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2139" name="Line 1227"/>
          <p:cNvSpPr>
            <a:spLocks noChangeShapeType="1"/>
          </p:cNvSpPr>
          <p:nvPr/>
        </p:nvSpPr>
        <p:spPr bwMode="auto">
          <a:xfrm>
            <a:off x="6019800" y="2819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40" name="Line 1228"/>
          <p:cNvSpPr>
            <a:spLocks noChangeShapeType="1"/>
          </p:cNvSpPr>
          <p:nvPr/>
        </p:nvSpPr>
        <p:spPr bwMode="auto">
          <a:xfrm flipH="1">
            <a:off x="6858000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41" name="Line 1229"/>
          <p:cNvSpPr>
            <a:spLocks noChangeShapeType="1"/>
          </p:cNvSpPr>
          <p:nvPr/>
        </p:nvSpPr>
        <p:spPr bwMode="auto">
          <a:xfrm>
            <a:off x="7467600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42" name="Line 1230"/>
          <p:cNvSpPr>
            <a:spLocks noChangeShapeType="1"/>
          </p:cNvSpPr>
          <p:nvPr/>
        </p:nvSpPr>
        <p:spPr bwMode="auto">
          <a:xfrm flipH="1">
            <a:off x="50292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2143" name="Group 1231"/>
          <p:cNvGrpSpPr>
            <a:grpSpLocks/>
          </p:cNvGrpSpPr>
          <p:nvPr/>
        </p:nvGrpSpPr>
        <p:grpSpPr bwMode="auto">
          <a:xfrm>
            <a:off x="5638800" y="2438400"/>
            <a:ext cx="542925" cy="431800"/>
            <a:chOff x="2118" y="2592"/>
            <a:chExt cx="342" cy="272"/>
          </a:xfrm>
        </p:grpSpPr>
        <p:sp>
          <p:nvSpPr>
            <p:cNvPr id="1192144" name="Oval 123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45" name="Text Box 123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192146" name="Group 1234"/>
          <p:cNvGrpSpPr>
            <a:grpSpLocks/>
          </p:cNvGrpSpPr>
          <p:nvPr/>
        </p:nvGrpSpPr>
        <p:grpSpPr bwMode="auto">
          <a:xfrm>
            <a:off x="7086600" y="3962400"/>
            <a:ext cx="542925" cy="431800"/>
            <a:chOff x="2118" y="2592"/>
            <a:chExt cx="342" cy="272"/>
          </a:xfrm>
        </p:grpSpPr>
        <p:sp>
          <p:nvSpPr>
            <p:cNvPr id="1192147" name="Oval 123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48" name="Text Box 123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1192149" name="Line 1237"/>
          <p:cNvSpPr>
            <a:spLocks noChangeShapeType="1"/>
          </p:cNvSpPr>
          <p:nvPr/>
        </p:nvSpPr>
        <p:spPr bwMode="auto">
          <a:xfrm flipH="1">
            <a:off x="6248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2150" name="Line 1238"/>
          <p:cNvSpPr>
            <a:spLocks noChangeShapeType="1"/>
          </p:cNvSpPr>
          <p:nvPr/>
        </p:nvSpPr>
        <p:spPr bwMode="auto">
          <a:xfrm>
            <a:off x="68580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2151" name="Group 1239"/>
          <p:cNvGrpSpPr>
            <a:grpSpLocks/>
          </p:cNvGrpSpPr>
          <p:nvPr/>
        </p:nvGrpSpPr>
        <p:grpSpPr bwMode="auto">
          <a:xfrm>
            <a:off x="7543800" y="4800600"/>
            <a:ext cx="609600" cy="685800"/>
            <a:chOff x="1824" y="2064"/>
            <a:chExt cx="384" cy="432"/>
          </a:xfrm>
        </p:grpSpPr>
        <p:sp>
          <p:nvSpPr>
            <p:cNvPr id="1192152" name="AutoShape 1240"/>
            <p:cNvSpPr>
              <a:spLocks noChangeArrowheads="1"/>
            </p:cNvSpPr>
            <p:nvPr/>
          </p:nvSpPr>
          <p:spPr bwMode="auto">
            <a:xfrm>
              <a:off x="1824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53" name="Text Box 1241"/>
            <p:cNvSpPr txBox="1">
              <a:spLocks noChangeArrowheads="1"/>
            </p:cNvSpPr>
            <p:nvPr/>
          </p:nvSpPr>
          <p:spPr bwMode="auto">
            <a:xfrm>
              <a:off x="1914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D</a:t>
              </a:r>
            </a:p>
          </p:txBody>
        </p:sp>
      </p:grpSp>
      <p:grpSp>
        <p:nvGrpSpPr>
          <p:cNvPr id="1192154" name="Group 1242"/>
          <p:cNvGrpSpPr>
            <a:grpSpLocks/>
          </p:cNvGrpSpPr>
          <p:nvPr/>
        </p:nvGrpSpPr>
        <p:grpSpPr bwMode="auto">
          <a:xfrm>
            <a:off x="4724400" y="3276600"/>
            <a:ext cx="609600" cy="685800"/>
            <a:chOff x="960" y="2544"/>
            <a:chExt cx="384" cy="432"/>
          </a:xfrm>
        </p:grpSpPr>
        <p:sp>
          <p:nvSpPr>
            <p:cNvPr id="1192155" name="AutoShape 1243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56" name="Text Box 1244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192157" name="Group 1245"/>
          <p:cNvGrpSpPr>
            <a:grpSpLocks/>
          </p:cNvGrpSpPr>
          <p:nvPr/>
        </p:nvGrpSpPr>
        <p:grpSpPr bwMode="auto">
          <a:xfrm>
            <a:off x="5943600" y="4038600"/>
            <a:ext cx="609600" cy="685800"/>
            <a:chOff x="960" y="2544"/>
            <a:chExt cx="384" cy="432"/>
          </a:xfrm>
        </p:grpSpPr>
        <p:sp>
          <p:nvSpPr>
            <p:cNvPr id="1192158" name="AutoShape 1246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59" name="Text Box 1247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B</a:t>
              </a:r>
            </a:p>
          </p:txBody>
        </p:sp>
      </p:grpSp>
      <p:grpSp>
        <p:nvGrpSpPr>
          <p:cNvPr id="1192160" name="Group 1248"/>
          <p:cNvGrpSpPr>
            <a:grpSpLocks/>
          </p:cNvGrpSpPr>
          <p:nvPr/>
        </p:nvGrpSpPr>
        <p:grpSpPr bwMode="auto">
          <a:xfrm>
            <a:off x="6553200" y="4800600"/>
            <a:ext cx="609600" cy="685800"/>
            <a:chOff x="960" y="2544"/>
            <a:chExt cx="384" cy="432"/>
          </a:xfrm>
        </p:grpSpPr>
        <p:sp>
          <p:nvSpPr>
            <p:cNvPr id="1192161" name="AutoShape 1249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62" name="Text Box 1250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192163" name="Group 1251"/>
          <p:cNvGrpSpPr>
            <a:grpSpLocks/>
          </p:cNvGrpSpPr>
          <p:nvPr/>
        </p:nvGrpSpPr>
        <p:grpSpPr bwMode="auto">
          <a:xfrm>
            <a:off x="6477000" y="3200400"/>
            <a:ext cx="542925" cy="431800"/>
            <a:chOff x="2118" y="2592"/>
            <a:chExt cx="342" cy="272"/>
          </a:xfrm>
        </p:grpSpPr>
        <p:sp>
          <p:nvSpPr>
            <p:cNvPr id="1192164" name="Oval 125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165" name="Text Box 125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192166" name="Text Box 1254"/>
          <p:cNvSpPr txBox="1">
            <a:spLocks noChangeArrowheads="1"/>
          </p:cNvSpPr>
          <p:nvPr/>
        </p:nvSpPr>
        <p:spPr bwMode="auto">
          <a:xfrm>
            <a:off x="3276600" y="2405063"/>
            <a:ext cx="11095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" pitchFamily="34" charset="0"/>
              </a:rPr>
              <a:t>Rotate right</a:t>
            </a:r>
          </a:p>
        </p:txBody>
      </p:sp>
    </p:spTree>
    <p:extLst>
      <p:ext uri="{BB962C8B-B14F-4D97-AF65-F5344CB8AC3E}">
        <p14:creationId xmlns:p14="http://schemas.microsoft.com/office/powerpoint/2010/main" val="32595145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988221F-5DDA-467E-A9C2-B673F9B5DF41}" type="slidenum">
              <a:rPr lang="en-US"/>
              <a:pPr/>
              <a:t>51</a:t>
            </a:fld>
            <a:endParaRPr lang="en-US"/>
          </a:p>
        </p:txBody>
      </p:sp>
      <p:sp>
        <p:nvSpPr>
          <p:cNvPr id="98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Cases for Rotation</a:t>
            </a:r>
          </a:p>
        </p:txBody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Right-left </a:t>
            </a:r>
            <a:r>
              <a:rPr lang="en-US" i="1">
                <a:cs typeface="Times New Roman" pitchFamily="18" charset="0"/>
              </a:rPr>
              <a:t>double</a:t>
            </a:r>
            <a:r>
              <a:rPr lang="en-US">
                <a:cs typeface="Times New Roman" pitchFamily="18" charset="0"/>
              </a:rPr>
              <a:t> rotation to fix case 3.</a:t>
            </a:r>
          </a:p>
        </p:txBody>
      </p:sp>
      <p:sp>
        <p:nvSpPr>
          <p:cNvPr id="988191" name="Line 31"/>
          <p:cNvSpPr>
            <a:spLocks noChangeShapeType="1"/>
          </p:cNvSpPr>
          <p:nvPr/>
        </p:nvSpPr>
        <p:spPr bwMode="auto">
          <a:xfrm flipH="1">
            <a:off x="6858000" y="3581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192" name="Line 32"/>
          <p:cNvSpPr>
            <a:spLocks noChangeShapeType="1"/>
          </p:cNvSpPr>
          <p:nvPr/>
        </p:nvSpPr>
        <p:spPr bwMode="auto">
          <a:xfrm>
            <a:off x="7543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193" name="Line 33"/>
          <p:cNvSpPr>
            <a:spLocks noChangeShapeType="1"/>
          </p:cNvSpPr>
          <p:nvPr/>
        </p:nvSpPr>
        <p:spPr bwMode="auto">
          <a:xfrm flipH="1">
            <a:off x="5638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88194" name="Group 34"/>
          <p:cNvGrpSpPr>
            <a:grpSpLocks/>
          </p:cNvGrpSpPr>
          <p:nvPr/>
        </p:nvGrpSpPr>
        <p:grpSpPr bwMode="auto">
          <a:xfrm>
            <a:off x="5248275" y="3200400"/>
            <a:ext cx="542925" cy="431800"/>
            <a:chOff x="2118" y="2592"/>
            <a:chExt cx="342" cy="272"/>
          </a:xfrm>
        </p:grpSpPr>
        <p:sp>
          <p:nvSpPr>
            <p:cNvPr id="988195" name="Oval 3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96" name="Text Box 3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88197" name="Group 37"/>
          <p:cNvGrpSpPr>
            <a:grpSpLocks/>
          </p:cNvGrpSpPr>
          <p:nvPr/>
        </p:nvGrpSpPr>
        <p:grpSpPr bwMode="auto">
          <a:xfrm>
            <a:off x="6238875" y="2438400"/>
            <a:ext cx="542925" cy="431800"/>
            <a:chOff x="2118" y="2592"/>
            <a:chExt cx="342" cy="272"/>
          </a:xfrm>
        </p:grpSpPr>
        <p:sp>
          <p:nvSpPr>
            <p:cNvPr id="988198" name="Oval 3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99" name="Text Box 3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88200" name="Line 40"/>
          <p:cNvSpPr>
            <a:spLocks noChangeShapeType="1"/>
          </p:cNvSpPr>
          <p:nvPr/>
        </p:nvSpPr>
        <p:spPr bwMode="auto">
          <a:xfrm flipH="1">
            <a:off x="5029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201" name="Line 41"/>
          <p:cNvSpPr>
            <a:spLocks noChangeShapeType="1"/>
          </p:cNvSpPr>
          <p:nvPr/>
        </p:nvSpPr>
        <p:spPr bwMode="auto">
          <a:xfrm>
            <a:off x="56388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88202" name="Group 42"/>
          <p:cNvGrpSpPr>
            <a:grpSpLocks/>
          </p:cNvGrpSpPr>
          <p:nvPr/>
        </p:nvGrpSpPr>
        <p:grpSpPr bwMode="auto">
          <a:xfrm>
            <a:off x="7620000" y="4038600"/>
            <a:ext cx="609600" cy="685800"/>
            <a:chOff x="4464" y="2064"/>
            <a:chExt cx="384" cy="432"/>
          </a:xfrm>
        </p:grpSpPr>
        <p:sp>
          <p:nvSpPr>
            <p:cNvPr id="988203" name="AutoShape 43"/>
            <p:cNvSpPr>
              <a:spLocks noChangeArrowheads="1"/>
            </p:cNvSpPr>
            <p:nvPr/>
          </p:nvSpPr>
          <p:spPr bwMode="auto">
            <a:xfrm>
              <a:off x="4464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04" name="Text Box 44"/>
            <p:cNvSpPr txBox="1">
              <a:spLocks noChangeArrowheads="1"/>
            </p:cNvSpPr>
            <p:nvPr/>
          </p:nvSpPr>
          <p:spPr bwMode="auto">
            <a:xfrm>
              <a:off x="4554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D</a:t>
              </a:r>
            </a:p>
          </p:txBody>
        </p:sp>
      </p:grpSp>
      <p:grpSp>
        <p:nvGrpSpPr>
          <p:cNvPr id="988205" name="Group 45"/>
          <p:cNvGrpSpPr>
            <a:grpSpLocks/>
          </p:cNvGrpSpPr>
          <p:nvPr/>
        </p:nvGrpSpPr>
        <p:grpSpPr bwMode="auto">
          <a:xfrm>
            <a:off x="4724400" y="4038600"/>
            <a:ext cx="609600" cy="685800"/>
            <a:chOff x="960" y="2544"/>
            <a:chExt cx="384" cy="432"/>
          </a:xfrm>
        </p:grpSpPr>
        <p:sp>
          <p:nvSpPr>
            <p:cNvPr id="988206" name="AutoShape 46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07" name="Text Box 47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A</a:t>
              </a:r>
            </a:p>
          </p:txBody>
        </p:sp>
      </p:grpSp>
      <p:sp>
        <p:nvSpPr>
          <p:cNvPr id="988208" name="Line 48"/>
          <p:cNvSpPr>
            <a:spLocks noChangeShapeType="1"/>
          </p:cNvSpPr>
          <p:nvPr/>
        </p:nvSpPr>
        <p:spPr bwMode="auto">
          <a:xfrm>
            <a:off x="6629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88209" name="Group 49"/>
          <p:cNvGrpSpPr>
            <a:grpSpLocks/>
          </p:cNvGrpSpPr>
          <p:nvPr/>
        </p:nvGrpSpPr>
        <p:grpSpPr bwMode="auto">
          <a:xfrm>
            <a:off x="5715000" y="3886200"/>
            <a:ext cx="609600" cy="685800"/>
            <a:chOff x="960" y="2544"/>
            <a:chExt cx="384" cy="432"/>
          </a:xfrm>
        </p:grpSpPr>
        <p:sp>
          <p:nvSpPr>
            <p:cNvPr id="988210" name="AutoShape 50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11" name="Text Box 51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B</a:t>
              </a:r>
            </a:p>
          </p:txBody>
        </p:sp>
      </p:grpSp>
      <p:grpSp>
        <p:nvGrpSpPr>
          <p:cNvPr id="988212" name="Group 52"/>
          <p:cNvGrpSpPr>
            <a:grpSpLocks/>
          </p:cNvGrpSpPr>
          <p:nvPr/>
        </p:nvGrpSpPr>
        <p:grpSpPr bwMode="auto">
          <a:xfrm>
            <a:off x="6553200" y="3886200"/>
            <a:ext cx="609600" cy="685800"/>
            <a:chOff x="960" y="2544"/>
            <a:chExt cx="384" cy="432"/>
          </a:xfrm>
        </p:grpSpPr>
        <p:sp>
          <p:nvSpPr>
            <p:cNvPr id="988213" name="AutoShape 53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14" name="Text Box 54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988215" name="Group 55"/>
          <p:cNvGrpSpPr>
            <a:grpSpLocks/>
          </p:cNvGrpSpPr>
          <p:nvPr/>
        </p:nvGrpSpPr>
        <p:grpSpPr bwMode="auto">
          <a:xfrm>
            <a:off x="7153275" y="3200400"/>
            <a:ext cx="542925" cy="431800"/>
            <a:chOff x="2118" y="2592"/>
            <a:chExt cx="342" cy="272"/>
          </a:xfrm>
        </p:grpSpPr>
        <p:sp>
          <p:nvSpPr>
            <p:cNvPr id="988216" name="Oval 5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17" name="Text Box 5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988220" name="AutoShape 60"/>
          <p:cNvSpPr>
            <a:spLocks noChangeArrowheads="1"/>
          </p:cNvSpPr>
          <p:nvPr/>
        </p:nvSpPr>
        <p:spPr bwMode="auto">
          <a:xfrm>
            <a:off x="3714750" y="27432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8221" name="Arc 61"/>
          <p:cNvSpPr>
            <a:spLocks/>
          </p:cNvSpPr>
          <p:nvPr/>
        </p:nvSpPr>
        <p:spPr bwMode="auto">
          <a:xfrm rot="20009253" flipH="1">
            <a:off x="2209800" y="2743200"/>
            <a:ext cx="528638" cy="541338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8222" name="Line 62"/>
          <p:cNvSpPr>
            <a:spLocks noChangeShapeType="1"/>
          </p:cNvSpPr>
          <p:nvPr/>
        </p:nvSpPr>
        <p:spPr bwMode="auto">
          <a:xfrm>
            <a:off x="2058988" y="2819400"/>
            <a:ext cx="6858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223" name="Line 63"/>
          <p:cNvSpPr>
            <a:spLocks noChangeShapeType="1"/>
          </p:cNvSpPr>
          <p:nvPr/>
        </p:nvSpPr>
        <p:spPr bwMode="auto">
          <a:xfrm flipH="1">
            <a:off x="2897188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224" name="Line 64"/>
          <p:cNvSpPr>
            <a:spLocks noChangeShapeType="1"/>
          </p:cNvSpPr>
          <p:nvPr/>
        </p:nvSpPr>
        <p:spPr bwMode="auto">
          <a:xfrm>
            <a:off x="3506788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225" name="Line 65"/>
          <p:cNvSpPr>
            <a:spLocks noChangeShapeType="1"/>
          </p:cNvSpPr>
          <p:nvPr/>
        </p:nvSpPr>
        <p:spPr bwMode="auto">
          <a:xfrm flipH="1">
            <a:off x="1068388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88226" name="Group 66"/>
          <p:cNvGrpSpPr>
            <a:grpSpLocks/>
          </p:cNvGrpSpPr>
          <p:nvPr/>
        </p:nvGrpSpPr>
        <p:grpSpPr bwMode="auto">
          <a:xfrm>
            <a:off x="1677988" y="2438400"/>
            <a:ext cx="542925" cy="431800"/>
            <a:chOff x="2118" y="2592"/>
            <a:chExt cx="342" cy="272"/>
          </a:xfrm>
        </p:grpSpPr>
        <p:sp>
          <p:nvSpPr>
            <p:cNvPr id="988227" name="Oval 6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28" name="Text Box 6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88229" name="Group 69"/>
          <p:cNvGrpSpPr>
            <a:grpSpLocks/>
          </p:cNvGrpSpPr>
          <p:nvPr/>
        </p:nvGrpSpPr>
        <p:grpSpPr bwMode="auto">
          <a:xfrm>
            <a:off x="3125788" y="3962400"/>
            <a:ext cx="542925" cy="431800"/>
            <a:chOff x="2118" y="2592"/>
            <a:chExt cx="342" cy="272"/>
          </a:xfrm>
        </p:grpSpPr>
        <p:sp>
          <p:nvSpPr>
            <p:cNvPr id="988230" name="Oval 7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31" name="Text Box 7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988232" name="Line 72"/>
          <p:cNvSpPr>
            <a:spLocks noChangeShapeType="1"/>
          </p:cNvSpPr>
          <p:nvPr/>
        </p:nvSpPr>
        <p:spPr bwMode="auto">
          <a:xfrm flipH="1">
            <a:off x="2287588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8233" name="Line 73"/>
          <p:cNvSpPr>
            <a:spLocks noChangeShapeType="1"/>
          </p:cNvSpPr>
          <p:nvPr/>
        </p:nvSpPr>
        <p:spPr bwMode="auto">
          <a:xfrm>
            <a:off x="2897188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88234" name="Group 74"/>
          <p:cNvGrpSpPr>
            <a:grpSpLocks/>
          </p:cNvGrpSpPr>
          <p:nvPr/>
        </p:nvGrpSpPr>
        <p:grpSpPr bwMode="auto">
          <a:xfrm>
            <a:off x="3582988" y="4800600"/>
            <a:ext cx="609600" cy="685800"/>
            <a:chOff x="1824" y="2064"/>
            <a:chExt cx="384" cy="432"/>
          </a:xfrm>
        </p:grpSpPr>
        <p:sp>
          <p:nvSpPr>
            <p:cNvPr id="988235" name="AutoShape 75"/>
            <p:cNvSpPr>
              <a:spLocks noChangeArrowheads="1"/>
            </p:cNvSpPr>
            <p:nvPr/>
          </p:nvSpPr>
          <p:spPr bwMode="auto">
            <a:xfrm>
              <a:off x="1824" y="206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36" name="Text Box 76"/>
            <p:cNvSpPr txBox="1">
              <a:spLocks noChangeArrowheads="1"/>
            </p:cNvSpPr>
            <p:nvPr/>
          </p:nvSpPr>
          <p:spPr bwMode="auto">
            <a:xfrm>
              <a:off x="1914" y="2208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D</a:t>
              </a:r>
            </a:p>
          </p:txBody>
        </p:sp>
      </p:grpSp>
      <p:grpSp>
        <p:nvGrpSpPr>
          <p:cNvPr id="988237" name="Group 77"/>
          <p:cNvGrpSpPr>
            <a:grpSpLocks/>
          </p:cNvGrpSpPr>
          <p:nvPr/>
        </p:nvGrpSpPr>
        <p:grpSpPr bwMode="auto">
          <a:xfrm>
            <a:off x="763588" y="3276600"/>
            <a:ext cx="609600" cy="685800"/>
            <a:chOff x="960" y="2544"/>
            <a:chExt cx="384" cy="432"/>
          </a:xfrm>
        </p:grpSpPr>
        <p:sp>
          <p:nvSpPr>
            <p:cNvPr id="988238" name="AutoShape 78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39" name="Text Box 79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988240" name="Group 80"/>
          <p:cNvGrpSpPr>
            <a:grpSpLocks/>
          </p:cNvGrpSpPr>
          <p:nvPr/>
        </p:nvGrpSpPr>
        <p:grpSpPr bwMode="auto">
          <a:xfrm>
            <a:off x="1982788" y="4038600"/>
            <a:ext cx="609600" cy="685800"/>
            <a:chOff x="960" y="2544"/>
            <a:chExt cx="384" cy="432"/>
          </a:xfrm>
        </p:grpSpPr>
        <p:sp>
          <p:nvSpPr>
            <p:cNvPr id="988241" name="AutoShape 81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42" name="Text Box 82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B</a:t>
              </a:r>
            </a:p>
          </p:txBody>
        </p:sp>
      </p:grpSp>
      <p:grpSp>
        <p:nvGrpSpPr>
          <p:cNvPr id="988243" name="Group 83"/>
          <p:cNvGrpSpPr>
            <a:grpSpLocks/>
          </p:cNvGrpSpPr>
          <p:nvPr/>
        </p:nvGrpSpPr>
        <p:grpSpPr bwMode="auto">
          <a:xfrm>
            <a:off x="2592388" y="4800600"/>
            <a:ext cx="609600" cy="685800"/>
            <a:chOff x="960" y="2544"/>
            <a:chExt cx="384" cy="432"/>
          </a:xfrm>
        </p:grpSpPr>
        <p:sp>
          <p:nvSpPr>
            <p:cNvPr id="988244" name="AutoShape 84"/>
            <p:cNvSpPr>
              <a:spLocks noChangeArrowheads="1"/>
            </p:cNvSpPr>
            <p:nvPr/>
          </p:nvSpPr>
          <p:spPr bwMode="auto">
            <a:xfrm>
              <a:off x="960" y="2544"/>
              <a:ext cx="384" cy="43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45" name="Text Box 85"/>
            <p:cNvSpPr txBox="1">
              <a:spLocks noChangeArrowheads="1"/>
            </p:cNvSpPr>
            <p:nvPr/>
          </p:nvSpPr>
          <p:spPr bwMode="auto">
            <a:xfrm>
              <a:off x="1008" y="2726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988246" name="Group 86"/>
          <p:cNvGrpSpPr>
            <a:grpSpLocks/>
          </p:cNvGrpSpPr>
          <p:nvPr/>
        </p:nvGrpSpPr>
        <p:grpSpPr bwMode="auto">
          <a:xfrm>
            <a:off x="2516188" y="3200400"/>
            <a:ext cx="542925" cy="431800"/>
            <a:chOff x="2118" y="2592"/>
            <a:chExt cx="342" cy="272"/>
          </a:xfrm>
        </p:grpSpPr>
        <p:sp>
          <p:nvSpPr>
            <p:cNvPr id="988247" name="Oval 8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248" name="Text Box 8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chemeClr val="tx1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88249" name="Text Box 89"/>
          <p:cNvSpPr txBox="1">
            <a:spLocks noChangeArrowheads="1"/>
          </p:cNvSpPr>
          <p:nvPr/>
        </p:nvSpPr>
        <p:spPr bwMode="auto">
          <a:xfrm>
            <a:off x="3651250" y="2405063"/>
            <a:ext cx="10005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" pitchFamily="34" charset="0"/>
              </a:rPr>
              <a:t>Rotate left</a:t>
            </a:r>
          </a:p>
        </p:txBody>
      </p:sp>
    </p:spTree>
    <p:extLst>
      <p:ext uri="{BB962C8B-B14F-4D97-AF65-F5344CB8AC3E}">
        <p14:creationId xmlns:p14="http://schemas.microsoft.com/office/powerpoint/2010/main" val="907241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4CC64C5-8C03-4DDE-917E-9D02ABE0BAE8}" type="slidenum">
              <a:rPr lang="en-US"/>
              <a:pPr/>
              <a:t>52</a:t>
            </a:fld>
            <a:endParaRPr lang="en-US"/>
          </a:p>
        </p:txBody>
      </p:sp>
      <p:sp>
        <p:nvSpPr>
          <p:cNvPr id="990253" name="Line 45"/>
          <p:cNvSpPr>
            <a:spLocks noChangeShapeType="1"/>
          </p:cNvSpPr>
          <p:nvPr/>
        </p:nvSpPr>
        <p:spPr bwMode="auto">
          <a:xfrm flipH="1">
            <a:off x="41148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61" name="Line 53"/>
          <p:cNvSpPr>
            <a:spLocks noChangeShapeType="1"/>
          </p:cNvSpPr>
          <p:nvPr/>
        </p:nvSpPr>
        <p:spPr bwMode="auto">
          <a:xfrm flipH="1">
            <a:off x="4953000" y="4394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57" name="Line 49"/>
          <p:cNvSpPr>
            <a:spLocks noChangeShapeType="1"/>
          </p:cNvSpPr>
          <p:nvPr/>
        </p:nvSpPr>
        <p:spPr bwMode="auto">
          <a:xfrm>
            <a:off x="5638800" y="4394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1" name="Line 3"/>
          <p:cNvSpPr>
            <a:spLocks noChangeShapeType="1"/>
          </p:cNvSpPr>
          <p:nvPr/>
        </p:nvSpPr>
        <p:spPr bwMode="auto">
          <a:xfrm>
            <a:off x="50292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2" name="Line 4"/>
          <p:cNvSpPr>
            <a:spLocks noChangeShapeType="1"/>
          </p:cNvSpPr>
          <p:nvPr/>
        </p:nvSpPr>
        <p:spPr bwMode="auto">
          <a:xfrm flipH="1">
            <a:off x="2590800" y="2133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3" name="Line 5"/>
          <p:cNvSpPr>
            <a:spLocks noChangeShapeType="1"/>
          </p:cNvSpPr>
          <p:nvPr/>
        </p:nvSpPr>
        <p:spPr bwMode="auto">
          <a:xfrm>
            <a:off x="3581400" y="2133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902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</a:t>
            </a:r>
          </a:p>
        </p:txBody>
      </p:sp>
      <p:grpSp>
        <p:nvGrpSpPr>
          <p:cNvPr id="990216" name="Group 8"/>
          <p:cNvGrpSpPr>
            <a:grpSpLocks/>
          </p:cNvGrpSpPr>
          <p:nvPr/>
        </p:nvGrpSpPr>
        <p:grpSpPr bwMode="auto">
          <a:xfrm>
            <a:off x="1600200" y="3302000"/>
            <a:ext cx="542925" cy="431800"/>
            <a:chOff x="2118" y="2592"/>
            <a:chExt cx="342" cy="272"/>
          </a:xfrm>
        </p:grpSpPr>
        <p:sp>
          <p:nvSpPr>
            <p:cNvPr id="990217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18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0219" name="Group 11"/>
          <p:cNvGrpSpPr>
            <a:grpSpLocks/>
          </p:cNvGrpSpPr>
          <p:nvPr/>
        </p:nvGrpSpPr>
        <p:grpSpPr bwMode="auto">
          <a:xfrm>
            <a:off x="2200275" y="2514600"/>
            <a:ext cx="542925" cy="431800"/>
            <a:chOff x="2118" y="2592"/>
            <a:chExt cx="342" cy="272"/>
          </a:xfrm>
        </p:grpSpPr>
        <p:sp>
          <p:nvSpPr>
            <p:cNvPr id="990220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21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90222" name="Group 14"/>
          <p:cNvGrpSpPr>
            <a:grpSpLocks/>
          </p:cNvGrpSpPr>
          <p:nvPr/>
        </p:nvGrpSpPr>
        <p:grpSpPr bwMode="auto">
          <a:xfrm>
            <a:off x="2809875" y="3302000"/>
            <a:ext cx="542925" cy="431800"/>
            <a:chOff x="2118" y="2592"/>
            <a:chExt cx="342" cy="272"/>
          </a:xfrm>
        </p:grpSpPr>
        <p:sp>
          <p:nvSpPr>
            <p:cNvPr id="990223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24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0225" name="Group 17"/>
          <p:cNvGrpSpPr>
            <a:grpSpLocks/>
          </p:cNvGrpSpPr>
          <p:nvPr/>
        </p:nvGrpSpPr>
        <p:grpSpPr bwMode="auto">
          <a:xfrm>
            <a:off x="3190875" y="1752600"/>
            <a:ext cx="542925" cy="431800"/>
            <a:chOff x="2118" y="2592"/>
            <a:chExt cx="342" cy="272"/>
          </a:xfrm>
        </p:grpSpPr>
        <p:sp>
          <p:nvSpPr>
            <p:cNvPr id="990226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27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90228" name="Line 20"/>
          <p:cNvSpPr>
            <a:spLocks noChangeShapeType="1"/>
          </p:cNvSpPr>
          <p:nvPr/>
        </p:nvSpPr>
        <p:spPr bwMode="auto">
          <a:xfrm flipH="1">
            <a:off x="1981200" y="2895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29" name="Line 21"/>
          <p:cNvSpPr>
            <a:spLocks noChangeShapeType="1"/>
          </p:cNvSpPr>
          <p:nvPr/>
        </p:nvSpPr>
        <p:spPr bwMode="auto">
          <a:xfrm>
            <a:off x="2590800" y="2895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0230" name="Group 22"/>
          <p:cNvGrpSpPr>
            <a:grpSpLocks/>
          </p:cNvGrpSpPr>
          <p:nvPr/>
        </p:nvGrpSpPr>
        <p:grpSpPr bwMode="auto">
          <a:xfrm>
            <a:off x="3505200" y="3302000"/>
            <a:ext cx="542925" cy="431800"/>
            <a:chOff x="2118" y="2592"/>
            <a:chExt cx="342" cy="272"/>
          </a:xfrm>
        </p:grpSpPr>
        <p:sp>
          <p:nvSpPr>
            <p:cNvPr id="990231" name="Oval 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32" name="Text Box 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90233" name="Group 25"/>
          <p:cNvGrpSpPr>
            <a:grpSpLocks/>
          </p:cNvGrpSpPr>
          <p:nvPr/>
        </p:nvGrpSpPr>
        <p:grpSpPr bwMode="auto">
          <a:xfrm>
            <a:off x="4105275" y="2514600"/>
            <a:ext cx="542925" cy="431800"/>
            <a:chOff x="2118" y="2592"/>
            <a:chExt cx="342" cy="272"/>
          </a:xfrm>
        </p:grpSpPr>
        <p:sp>
          <p:nvSpPr>
            <p:cNvPr id="990234" name="Oval 2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35" name="Text Box 2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90239" name="Line 31"/>
          <p:cNvSpPr>
            <a:spLocks noChangeShapeType="1"/>
          </p:cNvSpPr>
          <p:nvPr/>
        </p:nvSpPr>
        <p:spPr bwMode="auto">
          <a:xfrm flipH="1">
            <a:off x="3886200" y="2895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40" name="Line 32"/>
          <p:cNvSpPr>
            <a:spLocks noChangeShapeType="1"/>
          </p:cNvSpPr>
          <p:nvPr/>
        </p:nvSpPr>
        <p:spPr bwMode="auto">
          <a:xfrm>
            <a:off x="4495800" y="2895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47" name="Text Box 39"/>
          <p:cNvSpPr txBox="1">
            <a:spLocks noChangeArrowheads="1"/>
          </p:cNvSpPr>
          <p:nvPr/>
        </p:nvSpPr>
        <p:spPr bwMode="auto">
          <a:xfrm>
            <a:off x="5345113" y="47752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990252" name="Group 44"/>
          <p:cNvGrpSpPr>
            <a:grpSpLocks/>
          </p:cNvGrpSpPr>
          <p:nvPr/>
        </p:nvGrpSpPr>
        <p:grpSpPr bwMode="auto">
          <a:xfrm>
            <a:off x="3733800" y="4191000"/>
            <a:ext cx="838200" cy="838200"/>
            <a:chOff x="2208" y="3216"/>
            <a:chExt cx="528" cy="528"/>
          </a:xfrm>
        </p:grpSpPr>
        <p:sp>
          <p:nvSpPr>
            <p:cNvPr id="990250" name="AutoShape 42"/>
            <p:cNvSpPr>
              <a:spLocks noChangeArrowheads="1"/>
            </p:cNvSpPr>
            <p:nvPr/>
          </p:nvSpPr>
          <p:spPr bwMode="auto">
            <a:xfrm>
              <a:off x="2208" y="3216"/>
              <a:ext cx="528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51" name="Text Box 43"/>
            <p:cNvSpPr txBox="1">
              <a:spLocks noChangeArrowheads="1"/>
            </p:cNvSpPr>
            <p:nvPr/>
          </p:nvSpPr>
          <p:spPr bwMode="auto">
            <a:xfrm>
              <a:off x="2288" y="3360"/>
              <a:ext cx="4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  <a:t>X</a:t>
              </a:r>
              <a:b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</a:br>
              <a: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  <a:t>(null)</a:t>
              </a:r>
            </a:p>
          </p:txBody>
        </p:sp>
      </p:grpSp>
      <p:grpSp>
        <p:nvGrpSpPr>
          <p:cNvPr id="990254" name="Group 46"/>
          <p:cNvGrpSpPr>
            <a:grpSpLocks/>
          </p:cNvGrpSpPr>
          <p:nvPr/>
        </p:nvGrpSpPr>
        <p:grpSpPr bwMode="auto">
          <a:xfrm>
            <a:off x="5791200" y="4775200"/>
            <a:ext cx="838200" cy="838200"/>
            <a:chOff x="2208" y="3216"/>
            <a:chExt cx="528" cy="528"/>
          </a:xfrm>
        </p:grpSpPr>
        <p:sp>
          <p:nvSpPr>
            <p:cNvPr id="990255" name="AutoShape 47"/>
            <p:cNvSpPr>
              <a:spLocks noChangeArrowheads="1"/>
            </p:cNvSpPr>
            <p:nvPr/>
          </p:nvSpPr>
          <p:spPr bwMode="auto">
            <a:xfrm>
              <a:off x="2208" y="3216"/>
              <a:ext cx="528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56" name="Text Box 48"/>
            <p:cNvSpPr txBox="1">
              <a:spLocks noChangeArrowheads="1"/>
            </p:cNvSpPr>
            <p:nvPr/>
          </p:nvSpPr>
          <p:spPr bwMode="auto">
            <a:xfrm>
              <a:off x="2288" y="3360"/>
              <a:ext cx="4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  <a:t>Z</a:t>
              </a:r>
              <a:b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</a:br>
              <a: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  <a:t>(null)</a:t>
              </a:r>
            </a:p>
          </p:txBody>
        </p:sp>
      </p:grpSp>
      <p:grpSp>
        <p:nvGrpSpPr>
          <p:cNvPr id="990258" name="Group 50"/>
          <p:cNvGrpSpPr>
            <a:grpSpLocks/>
          </p:cNvGrpSpPr>
          <p:nvPr/>
        </p:nvGrpSpPr>
        <p:grpSpPr bwMode="auto">
          <a:xfrm>
            <a:off x="4495800" y="4775200"/>
            <a:ext cx="914400" cy="1447800"/>
            <a:chOff x="2208" y="3216"/>
            <a:chExt cx="528" cy="528"/>
          </a:xfrm>
        </p:grpSpPr>
        <p:sp>
          <p:nvSpPr>
            <p:cNvPr id="990259" name="AutoShape 51"/>
            <p:cNvSpPr>
              <a:spLocks noChangeArrowheads="1"/>
            </p:cNvSpPr>
            <p:nvPr/>
          </p:nvSpPr>
          <p:spPr bwMode="auto">
            <a:xfrm>
              <a:off x="2208" y="3216"/>
              <a:ext cx="528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60" name="Text Box 52"/>
            <p:cNvSpPr txBox="1">
              <a:spLocks noChangeArrowheads="1"/>
            </p:cNvSpPr>
            <p:nvPr/>
          </p:nvSpPr>
          <p:spPr bwMode="auto">
            <a:xfrm>
              <a:off x="2395" y="3360"/>
              <a:ext cx="183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 b="0">
                  <a:solidFill>
                    <a:schemeClr val="tx1"/>
                  </a:solidFill>
                  <a:latin typeface="Helvetica" pitchFamily="34" charset="0"/>
                </a:rPr>
                <a:t>Y</a:t>
              </a:r>
            </a:p>
          </p:txBody>
        </p:sp>
      </p:grpSp>
      <p:grpSp>
        <p:nvGrpSpPr>
          <p:cNvPr id="990244" name="Group 36"/>
          <p:cNvGrpSpPr>
            <a:grpSpLocks/>
          </p:cNvGrpSpPr>
          <p:nvPr/>
        </p:nvGrpSpPr>
        <p:grpSpPr bwMode="auto">
          <a:xfrm>
            <a:off x="4714875" y="5638800"/>
            <a:ext cx="542925" cy="431800"/>
            <a:chOff x="2118" y="2592"/>
            <a:chExt cx="342" cy="272"/>
          </a:xfrm>
        </p:grpSpPr>
        <p:sp>
          <p:nvSpPr>
            <p:cNvPr id="990245" name="Oval 3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46" name="Text Box 3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990238" name="Text Box 30"/>
          <p:cNvSpPr txBox="1">
            <a:spLocks noChangeArrowheads="1"/>
          </p:cNvSpPr>
          <p:nvPr/>
        </p:nvSpPr>
        <p:spPr bwMode="auto">
          <a:xfrm>
            <a:off x="5029200" y="3260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endParaRPr lang="en-US" sz="20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990264" name="Text Box 56"/>
          <p:cNvSpPr txBox="1">
            <a:spLocks noChangeArrowheads="1"/>
          </p:cNvSpPr>
          <p:nvPr/>
        </p:nvSpPr>
        <p:spPr bwMode="auto">
          <a:xfrm>
            <a:off x="5715000" y="4038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chemeClr val="tx1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endParaRPr lang="en-US" sz="2000" b="0">
              <a:solidFill>
                <a:schemeClr val="tx1"/>
              </a:solidFill>
              <a:latin typeface="Helvetica" pitchFamily="34" charset="0"/>
            </a:endParaRPr>
          </a:p>
        </p:txBody>
      </p:sp>
      <p:grpSp>
        <p:nvGrpSpPr>
          <p:cNvPr id="990266" name="Group 58"/>
          <p:cNvGrpSpPr>
            <a:grpSpLocks/>
          </p:cNvGrpSpPr>
          <p:nvPr/>
        </p:nvGrpSpPr>
        <p:grpSpPr bwMode="auto">
          <a:xfrm>
            <a:off x="4648200" y="3302000"/>
            <a:ext cx="542925" cy="431800"/>
            <a:chOff x="2118" y="2592"/>
            <a:chExt cx="342" cy="272"/>
          </a:xfrm>
        </p:grpSpPr>
        <p:sp>
          <p:nvSpPr>
            <p:cNvPr id="990267" name="Oval 5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68" name="Text Box 6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grpSp>
        <p:nvGrpSpPr>
          <p:cNvPr id="990269" name="Group 61"/>
          <p:cNvGrpSpPr>
            <a:grpSpLocks/>
          </p:cNvGrpSpPr>
          <p:nvPr/>
        </p:nvGrpSpPr>
        <p:grpSpPr bwMode="auto">
          <a:xfrm>
            <a:off x="5257800" y="4038600"/>
            <a:ext cx="542925" cy="431800"/>
            <a:chOff x="2118" y="2592"/>
            <a:chExt cx="342" cy="272"/>
          </a:xfrm>
        </p:grpSpPr>
        <p:sp>
          <p:nvSpPr>
            <p:cNvPr id="990270" name="Oval 6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271" name="Text Box 6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3986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035EFD0B-11BE-426F-8AE1-E75E713FA492}" type="slidenum">
              <a:rPr lang="en-US"/>
              <a:pPr/>
              <a:t>53</a:t>
            </a:fld>
            <a:endParaRPr lang="en-US"/>
          </a:p>
        </p:txBody>
      </p:sp>
      <p:sp>
        <p:nvSpPr>
          <p:cNvPr id="992258" name="Line 2"/>
          <p:cNvSpPr>
            <a:spLocks noChangeShapeType="1"/>
          </p:cNvSpPr>
          <p:nvPr/>
        </p:nvSpPr>
        <p:spPr bwMode="auto">
          <a:xfrm flipH="1">
            <a:off x="4953000" y="518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59" name="Line 3"/>
          <p:cNvSpPr>
            <a:spLocks noChangeShapeType="1"/>
          </p:cNvSpPr>
          <p:nvPr/>
        </p:nvSpPr>
        <p:spPr bwMode="auto">
          <a:xfrm>
            <a:off x="50292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0" name="Line 4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1" name="Line 5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2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922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 right-left double rotation</a:t>
            </a:r>
          </a:p>
        </p:txBody>
      </p:sp>
      <p:grpSp>
        <p:nvGrpSpPr>
          <p:cNvPr id="992264" name="Group 8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92265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6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2267" name="Group 11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92268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9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92270" name="Group 14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92271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72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2273" name="Group 17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92274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75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92276" name="Line 20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77" name="Line 21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2278" name="Group 22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92279" name="Oval 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80" name="Text Box 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92281" name="Group 25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92282" name="Oval 2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83" name="Text Box 2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992284" name="Group 28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92285" name="Oval 2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86" name="Text Box 3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92287" name="Line 31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88" name="Line 32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2289" name="Group 33"/>
          <p:cNvGrpSpPr>
            <a:grpSpLocks/>
          </p:cNvGrpSpPr>
          <p:nvPr/>
        </p:nvGrpSpPr>
        <p:grpSpPr bwMode="auto">
          <a:xfrm>
            <a:off x="5019675" y="4826000"/>
            <a:ext cx="542925" cy="431800"/>
            <a:chOff x="2118" y="2592"/>
            <a:chExt cx="342" cy="272"/>
          </a:xfrm>
        </p:grpSpPr>
        <p:sp>
          <p:nvSpPr>
            <p:cNvPr id="992290" name="Oval 3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91" name="Text Box 3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992292" name="Group 36"/>
          <p:cNvGrpSpPr>
            <a:grpSpLocks/>
          </p:cNvGrpSpPr>
          <p:nvPr/>
        </p:nvGrpSpPr>
        <p:grpSpPr bwMode="auto">
          <a:xfrm>
            <a:off x="4562475" y="5511800"/>
            <a:ext cx="542925" cy="431800"/>
            <a:chOff x="2118" y="2592"/>
            <a:chExt cx="342" cy="272"/>
          </a:xfrm>
        </p:grpSpPr>
        <p:sp>
          <p:nvSpPr>
            <p:cNvPr id="992293" name="Oval 3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94" name="Text Box 3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992295" name="Text Box 39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992296" name="Text Box 40"/>
          <p:cNvSpPr txBox="1">
            <a:spLocks noChangeArrowheads="1"/>
          </p:cNvSpPr>
          <p:nvPr/>
        </p:nvSpPr>
        <p:spPr bwMode="auto">
          <a:xfrm>
            <a:off x="4724400" y="36417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992298" name="Text Box 42"/>
          <p:cNvSpPr txBox="1">
            <a:spLocks noChangeArrowheads="1"/>
          </p:cNvSpPr>
          <p:nvPr/>
        </p:nvSpPr>
        <p:spPr bwMode="auto">
          <a:xfrm>
            <a:off x="5181600" y="44958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992299" name="Text Box 43"/>
          <p:cNvSpPr txBox="1">
            <a:spLocks noChangeArrowheads="1"/>
          </p:cNvSpPr>
          <p:nvPr/>
        </p:nvSpPr>
        <p:spPr bwMode="auto">
          <a:xfrm>
            <a:off x="4506913" y="5105400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 dirty="0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 dirty="0">
                <a:solidFill>
                  <a:srgbClr val="FF0000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992300" name="Arc 44"/>
          <p:cNvSpPr>
            <a:spLocks/>
          </p:cNvSpPr>
          <p:nvPr/>
        </p:nvSpPr>
        <p:spPr bwMode="auto">
          <a:xfrm rot="-256877">
            <a:off x="4800600" y="5257800"/>
            <a:ext cx="381000" cy="30480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2301" name="Text Box 45"/>
          <p:cNvSpPr txBox="1">
            <a:spLocks noChangeArrowheads="1"/>
          </p:cNvSpPr>
          <p:nvPr/>
        </p:nvSpPr>
        <p:spPr bwMode="auto">
          <a:xfrm>
            <a:off x="5403850" y="5376863"/>
            <a:ext cx="1606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0" dirty="0">
                <a:latin typeface="Helvetica" pitchFamily="34" charset="0"/>
              </a:rPr>
              <a:t>Rotate right</a:t>
            </a:r>
          </a:p>
        </p:txBody>
      </p:sp>
    </p:spTree>
    <p:extLst>
      <p:ext uri="{BB962C8B-B14F-4D97-AF65-F5344CB8AC3E}">
        <p14:creationId xmlns:p14="http://schemas.microsoft.com/office/powerpoint/2010/main" val="2332765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184EA6B5-83A2-4B75-B54E-B05EEE69120C}" type="slidenum">
              <a:rPr lang="en-US"/>
              <a:pPr/>
              <a:t>54</a:t>
            </a:fld>
            <a:endParaRPr lang="en-US"/>
          </a:p>
        </p:txBody>
      </p:sp>
      <p:sp>
        <p:nvSpPr>
          <p:cNvPr id="1193986" name="Line 1026"/>
          <p:cNvSpPr>
            <a:spLocks noChangeShapeType="1"/>
          </p:cNvSpPr>
          <p:nvPr/>
        </p:nvSpPr>
        <p:spPr bwMode="auto">
          <a:xfrm>
            <a:off x="5410200" y="5105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3987" name="Line 1027"/>
          <p:cNvSpPr>
            <a:spLocks noChangeShapeType="1"/>
          </p:cNvSpPr>
          <p:nvPr/>
        </p:nvSpPr>
        <p:spPr bwMode="auto">
          <a:xfrm>
            <a:off x="5029200" y="4343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3988" name="Line 1028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3989" name="Line 1029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3990" name="Rectangle 1030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1193991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 right-left double rotation</a:t>
            </a:r>
          </a:p>
        </p:txBody>
      </p:sp>
      <p:grpSp>
        <p:nvGrpSpPr>
          <p:cNvPr id="1193992" name="Group 1032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1193993" name="Oval 103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994" name="Text Box 103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193995" name="Group 1035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1193996" name="Oval 103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997" name="Text Box 103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193998" name="Group 1038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1193999" name="Oval 103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00" name="Text Box 104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194001" name="Group 1041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1194002" name="Oval 104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03" name="Text Box 104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194004" name="Line 1044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4005" name="Line 1045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4006" name="Group 1046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1194007" name="Oval 104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08" name="Text Box 104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94009" name="Group 1049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1194010" name="Oval 105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11" name="Text Box 105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1194012" name="Group 1052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1194013" name="Oval 105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14" name="Text Box 105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1194015" name="Line 1055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4016" name="Line 1056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4017" name="Group 1057"/>
          <p:cNvGrpSpPr>
            <a:grpSpLocks/>
          </p:cNvGrpSpPr>
          <p:nvPr/>
        </p:nvGrpSpPr>
        <p:grpSpPr bwMode="auto">
          <a:xfrm>
            <a:off x="5410200" y="5486400"/>
            <a:ext cx="542925" cy="431800"/>
            <a:chOff x="2118" y="2592"/>
            <a:chExt cx="342" cy="272"/>
          </a:xfrm>
        </p:grpSpPr>
        <p:sp>
          <p:nvSpPr>
            <p:cNvPr id="1194018" name="Oval 105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19" name="Text Box 105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94020" name="Group 1060"/>
          <p:cNvGrpSpPr>
            <a:grpSpLocks/>
          </p:cNvGrpSpPr>
          <p:nvPr/>
        </p:nvGrpSpPr>
        <p:grpSpPr bwMode="auto">
          <a:xfrm>
            <a:off x="5095875" y="4749800"/>
            <a:ext cx="542925" cy="431800"/>
            <a:chOff x="2118" y="2592"/>
            <a:chExt cx="342" cy="272"/>
          </a:xfrm>
        </p:grpSpPr>
        <p:sp>
          <p:nvSpPr>
            <p:cNvPr id="1194021" name="Oval 106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022" name="Text Box 106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94023" name="Text Box 1063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1194024" name="Text Box 1064"/>
          <p:cNvSpPr txBox="1">
            <a:spLocks noChangeArrowheads="1"/>
          </p:cNvSpPr>
          <p:nvPr/>
        </p:nvSpPr>
        <p:spPr bwMode="auto">
          <a:xfrm>
            <a:off x="4724400" y="36417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194025" name="Text Box 1065"/>
          <p:cNvSpPr txBox="1">
            <a:spLocks noChangeArrowheads="1"/>
          </p:cNvSpPr>
          <p:nvPr/>
        </p:nvSpPr>
        <p:spPr bwMode="auto">
          <a:xfrm>
            <a:off x="5715000" y="52419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194026" name="Text Box 1066"/>
          <p:cNvSpPr txBox="1">
            <a:spLocks noChangeArrowheads="1"/>
          </p:cNvSpPr>
          <p:nvPr/>
        </p:nvSpPr>
        <p:spPr bwMode="auto">
          <a:xfrm>
            <a:off x="5334000" y="44196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194027" name="Arc 1067"/>
          <p:cNvSpPr>
            <a:spLocks/>
          </p:cNvSpPr>
          <p:nvPr/>
        </p:nvSpPr>
        <p:spPr bwMode="auto">
          <a:xfrm rot="256877" flipH="1">
            <a:off x="5105400" y="4495800"/>
            <a:ext cx="381000" cy="30480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4028" name="Text Box 1068"/>
          <p:cNvSpPr txBox="1">
            <a:spLocks noChangeArrowheads="1"/>
          </p:cNvSpPr>
          <p:nvPr/>
        </p:nvSpPr>
        <p:spPr bwMode="auto">
          <a:xfrm>
            <a:off x="3581400" y="4572000"/>
            <a:ext cx="1447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0" dirty="0">
                <a:latin typeface="Helvetica" pitchFamily="34" charset="0"/>
              </a:rPr>
              <a:t>Rotate left</a:t>
            </a:r>
          </a:p>
        </p:txBody>
      </p:sp>
    </p:spTree>
    <p:extLst>
      <p:ext uri="{BB962C8B-B14F-4D97-AF65-F5344CB8AC3E}">
        <p14:creationId xmlns:p14="http://schemas.microsoft.com/office/powerpoint/2010/main" val="41874042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35AC681D-56CD-43B9-947F-F0C389F73EF0}" type="slidenum">
              <a:rPr lang="en-US"/>
              <a:pPr/>
              <a:t>55</a:t>
            </a:fld>
            <a:endParaRPr lang="en-US"/>
          </a:p>
        </p:txBody>
      </p:sp>
      <p:sp>
        <p:nvSpPr>
          <p:cNvPr id="994307" name="Line 3"/>
          <p:cNvSpPr>
            <a:spLocks noChangeShapeType="1"/>
          </p:cNvSpPr>
          <p:nvPr/>
        </p:nvSpPr>
        <p:spPr bwMode="auto">
          <a:xfrm>
            <a:off x="50292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08" name="Line 4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09" name="Line 5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1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943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Insert(15) right-left double rotation</a:t>
            </a:r>
          </a:p>
        </p:txBody>
      </p:sp>
      <p:grpSp>
        <p:nvGrpSpPr>
          <p:cNvPr id="994312" name="Group 8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94313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14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4315" name="Group 11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94316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17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94318" name="Group 14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94319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20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4321" name="Group 17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94322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23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94324" name="Line 20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25" name="Line 21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4326" name="Group 22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94327" name="Oval 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28" name="Text Box 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94329" name="Group 25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94330" name="Oval 2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331" name="Text Box 2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94335" name="Line 31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36" name="Line 32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343" name="Text Box 39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994348" name="Group 44"/>
          <p:cNvGrpSpPr>
            <a:grpSpLocks/>
          </p:cNvGrpSpPr>
          <p:nvPr/>
        </p:nvGrpSpPr>
        <p:grpSpPr bwMode="auto">
          <a:xfrm>
            <a:off x="5183188" y="4495800"/>
            <a:ext cx="684212" cy="762000"/>
            <a:chOff x="3162" y="2832"/>
            <a:chExt cx="431" cy="480"/>
          </a:xfrm>
        </p:grpSpPr>
        <p:grpSp>
          <p:nvGrpSpPr>
            <p:cNvPr id="994337" name="Group 33"/>
            <p:cNvGrpSpPr>
              <a:grpSpLocks/>
            </p:cNvGrpSpPr>
            <p:nvPr/>
          </p:nvGrpSpPr>
          <p:grpSpPr bwMode="auto">
            <a:xfrm>
              <a:off x="3162" y="3040"/>
              <a:ext cx="342" cy="272"/>
              <a:chOff x="2118" y="2592"/>
              <a:chExt cx="342" cy="272"/>
            </a:xfrm>
          </p:grpSpPr>
          <p:sp>
            <p:nvSpPr>
              <p:cNvPr id="994338" name="Oval 34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4339" name="Text Box 35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16</a:t>
                </a:r>
              </a:p>
            </p:txBody>
          </p:sp>
        </p:grpSp>
        <p:sp>
          <p:nvSpPr>
            <p:cNvPr id="994345" name="Text Box 41"/>
            <p:cNvSpPr txBox="1">
              <a:spLocks noChangeArrowheads="1"/>
            </p:cNvSpPr>
            <p:nvPr/>
          </p:nvSpPr>
          <p:spPr bwMode="auto">
            <a:xfrm>
              <a:off x="3264" y="2832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rgbClr val="FF0000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4347" name="Group 43"/>
          <p:cNvGrpSpPr>
            <a:grpSpLocks/>
          </p:cNvGrpSpPr>
          <p:nvPr/>
        </p:nvGrpSpPr>
        <p:grpSpPr bwMode="auto">
          <a:xfrm>
            <a:off x="4659313" y="3581400"/>
            <a:ext cx="598487" cy="838200"/>
            <a:chOff x="2839" y="3216"/>
            <a:chExt cx="377" cy="528"/>
          </a:xfrm>
        </p:grpSpPr>
        <p:grpSp>
          <p:nvGrpSpPr>
            <p:cNvPr id="994340" name="Group 36"/>
            <p:cNvGrpSpPr>
              <a:grpSpLocks/>
            </p:cNvGrpSpPr>
            <p:nvPr/>
          </p:nvGrpSpPr>
          <p:grpSpPr bwMode="auto">
            <a:xfrm>
              <a:off x="2874" y="3472"/>
              <a:ext cx="342" cy="272"/>
              <a:chOff x="2118" y="2592"/>
              <a:chExt cx="342" cy="272"/>
            </a:xfrm>
          </p:grpSpPr>
          <p:sp>
            <p:nvSpPr>
              <p:cNvPr id="994341" name="Oval 37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4342" name="Text Box 38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15</a:t>
                </a:r>
              </a:p>
            </p:txBody>
          </p:sp>
        </p:grpSp>
        <p:sp>
          <p:nvSpPr>
            <p:cNvPr id="994346" name="Text Box 42"/>
            <p:cNvSpPr txBox="1">
              <a:spLocks noChangeArrowheads="1"/>
            </p:cNvSpPr>
            <p:nvPr/>
          </p:nvSpPr>
          <p:spPr bwMode="auto">
            <a:xfrm>
              <a:off x="2839" y="3216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rgbClr val="FF0000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994350" name="Line 46"/>
          <p:cNvSpPr>
            <a:spLocks noChangeShapeType="1"/>
          </p:cNvSpPr>
          <p:nvPr/>
        </p:nvSpPr>
        <p:spPr bwMode="auto">
          <a:xfrm flipH="1">
            <a:off x="4495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4349" name="Group 45"/>
          <p:cNvGrpSpPr>
            <a:grpSpLocks/>
          </p:cNvGrpSpPr>
          <p:nvPr/>
        </p:nvGrpSpPr>
        <p:grpSpPr bwMode="auto">
          <a:xfrm>
            <a:off x="4191000" y="4479925"/>
            <a:ext cx="542925" cy="777875"/>
            <a:chOff x="2970" y="2294"/>
            <a:chExt cx="342" cy="490"/>
          </a:xfrm>
        </p:grpSpPr>
        <p:grpSp>
          <p:nvGrpSpPr>
            <p:cNvPr id="994332" name="Group 28"/>
            <p:cNvGrpSpPr>
              <a:grpSpLocks/>
            </p:cNvGrpSpPr>
            <p:nvPr/>
          </p:nvGrpSpPr>
          <p:grpSpPr bwMode="auto">
            <a:xfrm>
              <a:off x="2970" y="2512"/>
              <a:ext cx="342" cy="272"/>
              <a:chOff x="2118" y="2592"/>
              <a:chExt cx="342" cy="272"/>
            </a:xfrm>
          </p:grpSpPr>
          <p:sp>
            <p:nvSpPr>
              <p:cNvPr id="994333" name="Oval 29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4334" name="Text Box 30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7</a:t>
                </a:r>
              </a:p>
            </p:txBody>
          </p:sp>
        </p:grpSp>
        <p:sp>
          <p:nvSpPr>
            <p:cNvPr id="994344" name="Text Box 40"/>
            <p:cNvSpPr txBox="1">
              <a:spLocks noChangeArrowheads="1"/>
            </p:cNvSpPr>
            <p:nvPr/>
          </p:nvSpPr>
          <p:spPr bwMode="auto">
            <a:xfrm>
              <a:off x="2976" y="2294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rgbClr val="FF0000"/>
                  </a:solidFill>
                  <a:latin typeface="Helvetica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84914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44E7066-ED48-464B-9875-01F10BF3B409}" type="slidenum">
              <a:rPr lang="en-US"/>
              <a:pPr/>
              <a:t>56</a:t>
            </a:fld>
            <a:endParaRPr lang="en-US"/>
          </a:p>
        </p:txBody>
      </p:sp>
      <p:sp>
        <p:nvSpPr>
          <p:cNvPr id="996401" name="Line 49"/>
          <p:cNvSpPr>
            <a:spLocks noChangeShapeType="1"/>
          </p:cNvSpPr>
          <p:nvPr/>
        </p:nvSpPr>
        <p:spPr bwMode="auto">
          <a:xfrm>
            <a:off x="4495800" y="5105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4" name="Line 2"/>
          <p:cNvSpPr>
            <a:spLocks noChangeShapeType="1"/>
          </p:cNvSpPr>
          <p:nvPr/>
        </p:nvSpPr>
        <p:spPr bwMode="auto">
          <a:xfrm>
            <a:off x="50292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5" name="Line 3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6" name="Line 4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7" name="Rectangle 5"/>
          <p:cNvSpPr>
            <a:spLocks noGrp="1" noChangeArrowheads="1"/>
          </p:cNvSpPr>
          <p:nvPr>
            <p:ph type="title"/>
          </p:nvPr>
        </p:nvSpPr>
        <p:spPr>
          <a:xfrm>
            <a:off x="256674" y="-76200"/>
            <a:ext cx="8045951" cy="914400"/>
          </a:xfrm>
        </p:spPr>
        <p:txBody>
          <a:bodyPr/>
          <a:lstStyle/>
          <a:p>
            <a:r>
              <a:rPr lang="en-US" dirty="0"/>
              <a:t>AVL Tree Building Example</a:t>
            </a:r>
          </a:p>
        </p:txBody>
      </p:sp>
      <p:sp>
        <p:nvSpPr>
          <p:cNvPr id="9963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Insert(14): right-left double rotation</a:t>
            </a:r>
          </a:p>
        </p:txBody>
      </p:sp>
      <p:grpSp>
        <p:nvGrpSpPr>
          <p:cNvPr id="996359" name="Group 7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96360" name="Oval 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1" name="Text Box 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6362" name="Group 10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96363" name="Oval 1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4" name="Text Box 1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96365" name="Group 13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96366" name="Oval 1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7" name="Text Box 1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6368" name="Group 16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96369" name="Oval 1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70" name="Text Box 1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96371" name="Line 19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72" name="Line 20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6373" name="Group 21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996374" name="Oval 2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75" name="Text Box 2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996376" name="Group 24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996377" name="Oval 2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78" name="Text Box 2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996379" name="Line 27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80" name="Line 28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81" name="Text Box 29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996383" name="Group 31"/>
          <p:cNvGrpSpPr>
            <a:grpSpLocks/>
          </p:cNvGrpSpPr>
          <p:nvPr/>
        </p:nvGrpSpPr>
        <p:grpSpPr bwMode="auto">
          <a:xfrm>
            <a:off x="5183188" y="4826000"/>
            <a:ext cx="542925" cy="431800"/>
            <a:chOff x="2118" y="2592"/>
            <a:chExt cx="342" cy="272"/>
          </a:xfrm>
        </p:grpSpPr>
        <p:sp>
          <p:nvSpPr>
            <p:cNvPr id="996384" name="Oval 3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85" name="Text Box 3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996386" name="Text Box 34"/>
          <p:cNvSpPr txBox="1">
            <a:spLocks noChangeArrowheads="1"/>
          </p:cNvSpPr>
          <p:nvPr/>
        </p:nvSpPr>
        <p:spPr bwMode="auto">
          <a:xfrm>
            <a:off x="4735513" y="36417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3</a:t>
            </a:r>
          </a:p>
        </p:txBody>
      </p:sp>
      <p:grpSp>
        <p:nvGrpSpPr>
          <p:cNvPr id="996388" name="Group 36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996389" name="Oval 3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90" name="Text Box 3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996391" name="Text Box 39"/>
          <p:cNvSpPr txBox="1">
            <a:spLocks noChangeArrowheads="1"/>
          </p:cNvSpPr>
          <p:nvPr/>
        </p:nvSpPr>
        <p:spPr bwMode="auto">
          <a:xfrm>
            <a:off x="4191000" y="44196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996392" name="Line 40"/>
          <p:cNvSpPr>
            <a:spLocks noChangeShapeType="1"/>
          </p:cNvSpPr>
          <p:nvPr/>
        </p:nvSpPr>
        <p:spPr bwMode="auto">
          <a:xfrm flipH="1">
            <a:off x="4495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6394" name="Group 42"/>
          <p:cNvGrpSpPr>
            <a:grpSpLocks/>
          </p:cNvGrpSpPr>
          <p:nvPr/>
        </p:nvGrpSpPr>
        <p:grpSpPr bwMode="auto">
          <a:xfrm>
            <a:off x="4191000" y="4826000"/>
            <a:ext cx="542925" cy="431800"/>
            <a:chOff x="2118" y="2592"/>
            <a:chExt cx="342" cy="272"/>
          </a:xfrm>
        </p:grpSpPr>
        <p:sp>
          <p:nvSpPr>
            <p:cNvPr id="996395" name="Oval 4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96" name="Text Box 4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96397" name="Text Box 45"/>
          <p:cNvSpPr txBox="1">
            <a:spLocks noChangeArrowheads="1"/>
          </p:cNvSpPr>
          <p:nvPr/>
        </p:nvSpPr>
        <p:spPr bwMode="auto">
          <a:xfrm>
            <a:off x="4114800" y="28194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1</a:t>
            </a:r>
          </a:p>
        </p:txBody>
      </p:sp>
      <p:grpSp>
        <p:nvGrpSpPr>
          <p:cNvPr id="996398" name="Group 46"/>
          <p:cNvGrpSpPr>
            <a:grpSpLocks/>
          </p:cNvGrpSpPr>
          <p:nvPr/>
        </p:nvGrpSpPr>
        <p:grpSpPr bwMode="auto">
          <a:xfrm>
            <a:off x="4638675" y="5588000"/>
            <a:ext cx="542925" cy="431800"/>
            <a:chOff x="2118" y="2592"/>
            <a:chExt cx="342" cy="272"/>
          </a:xfrm>
        </p:grpSpPr>
        <p:sp>
          <p:nvSpPr>
            <p:cNvPr id="996399" name="Oval 4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400" name="Text Box 4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996402" name="Arc 50"/>
          <p:cNvSpPr>
            <a:spLocks/>
          </p:cNvSpPr>
          <p:nvPr/>
        </p:nvSpPr>
        <p:spPr bwMode="auto">
          <a:xfrm rot="-256877">
            <a:off x="4419600" y="4572000"/>
            <a:ext cx="381000" cy="30480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6403" name="Text Box 51"/>
          <p:cNvSpPr txBox="1">
            <a:spLocks noChangeArrowheads="1"/>
          </p:cNvSpPr>
          <p:nvPr/>
        </p:nvSpPr>
        <p:spPr bwMode="auto">
          <a:xfrm>
            <a:off x="2667000" y="4724400"/>
            <a:ext cx="144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0" dirty="0">
                <a:latin typeface="Helvetica" pitchFamily="34" charset="0"/>
              </a:rPr>
              <a:t>Rotate right</a:t>
            </a:r>
          </a:p>
        </p:txBody>
      </p:sp>
    </p:spTree>
    <p:extLst>
      <p:ext uri="{BB962C8B-B14F-4D97-AF65-F5344CB8AC3E}">
        <p14:creationId xmlns:p14="http://schemas.microsoft.com/office/powerpoint/2010/main" val="31931489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D418641-F745-40FC-89D8-39E8E8AC4959}" type="slidenum">
              <a:rPr lang="en-US"/>
              <a:pPr/>
              <a:t>57</a:t>
            </a:fld>
            <a:endParaRPr lang="en-US"/>
          </a:p>
        </p:txBody>
      </p:sp>
      <p:sp>
        <p:nvSpPr>
          <p:cNvPr id="1196071" name="Line 1063"/>
          <p:cNvSpPr>
            <a:spLocks noChangeShapeType="1"/>
          </p:cNvSpPr>
          <p:nvPr/>
        </p:nvSpPr>
        <p:spPr bwMode="auto">
          <a:xfrm>
            <a:off x="5029200" y="4267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34" name="Line 1026"/>
          <p:cNvSpPr>
            <a:spLocks noChangeShapeType="1"/>
          </p:cNvSpPr>
          <p:nvPr/>
        </p:nvSpPr>
        <p:spPr bwMode="auto">
          <a:xfrm flipH="1">
            <a:off x="4953000" y="5181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35" name="Line 1027"/>
          <p:cNvSpPr>
            <a:spLocks noChangeShapeType="1"/>
          </p:cNvSpPr>
          <p:nvPr/>
        </p:nvSpPr>
        <p:spPr bwMode="auto">
          <a:xfrm>
            <a:off x="5399088" y="5181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36" name="Line 1028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37" name="Line 1029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38" name="Rectangle 1030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1196039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Insert(14): right-left double rotation</a:t>
            </a:r>
          </a:p>
        </p:txBody>
      </p:sp>
      <p:grpSp>
        <p:nvGrpSpPr>
          <p:cNvPr id="1196040" name="Group 1032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1196041" name="Oval 103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42" name="Text Box 103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196043" name="Group 1035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1196044" name="Oval 103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45" name="Text Box 103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196046" name="Group 1038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1196047" name="Oval 103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48" name="Text Box 104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196049" name="Group 1041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1196050" name="Oval 104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51" name="Text Box 104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196052" name="Line 1044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53" name="Line 1045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6054" name="Group 1046"/>
          <p:cNvGrpSpPr>
            <a:grpSpLocks/>
          </p:cNvGrpSpPr>
          <p:nvPr/>
        </p:nvGrpSpPr>
        <p:grpSpPr bwMode="auto">
          <a:xfrm>
            <a:off x="3505200" y="3987800"/>
            <a:ext cx="542925" cy="431800"/>
            <a:chOff x="2118" y="2592"/>
            <a:chExt cx="342" cy="272"/>
          </a:xfrm>
        </p:grpSpPr>
        <p:sp>
          <p:nvSpPr>
            <p:cNvPr id="1196055" name="Oval 104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56" name="Text Box 104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96057" name="Group 1049"/>
          <p:cNvGrpSpPr>
            <a:grpSpLocks/>
          </p:cNvGrpSpPr>
          <p:nvPr/>
        </p:nvGrpSpPr>
        <p:grpSpPr bwMode="auto">
          <a:xfrm>
            <a:off x="4105275" y="3200400"/>
            <a:ext cx="542925" cy="431800"/>
            <a:chOff x="2118" y="2592"/>
            <a:chExt cx="342" cy="272"/>
          </a:xfrm>
        </p:grpSpPr>
        <p:sp>
          <p:nvSpPr>
            <p:cNvPr id="1196058" name="Oval 105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59" name="Text Box 105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sp>
        <p:nvSpPr>
          <p:cNvPr id="1196060" name="Line 1052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61" name="Line 1053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6062" name="Text Box 1054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1196063" name="Group 1055"/>
          <p:cNvGrpSpPr>
            <a:grpSpLocks/>
          </p:cNvGrpSpPr>
          <p:nvPr/>
        </p:nvGrpSpPr>
        <p:grpSpPr bwMode="auto">
          <a:xfrm>
            <a:off x="5553075" y="5664200"/>
            <a:ext cx="542925" cy="431800"/>
            <a:chOff x="2118" y="2592"/>
            <a:chExt cx="342" cy="272"/>
          </a:xfrm>
        </p:grpSpPr>
        <p:sp>
          <p:nvSpPr>
            <p:cNvPr id="1196064" name="Oval 1056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65" name="Text Box 1057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96066" name="Text Box 1058"/>
          <p:cNvSpPr txBox="1">
            <a:spLocks noChangeArrowheads="1"/>
          </p:cNvSpPr>
          <p:nvPr/>
        </p:nvSpPr>
        <p:spPr bwMode="auto">
          <a:xfrm>
            <a:off x="5410200" y="46482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3</a:t>
            </a:r>
          </a:p>
        </p:txBody>
      </p:sp>
      <p:grpSp>
        <p:nvGrpSpPr>
          <p:cNvPr id="1196067" name="Group 1059"/>
          <p:cNvGrpSpPr>
            <a:grpSpLocks/>
          </p:cNvGrpSpPr>
          <p:nvPr/>
        </p:nvGrpSpPr>
        <p:grpSpPr bwMode="auto">
          <a:xfrm>
            <a:off x="5084763" y="4826000"/>
            <a:ext cx="542925" cy="431800"/>
            <a:chOff x="2118" y="2592"/>
            <a:chExt cx="342" cy="272"/>
          </a:xfrm>
        </p:grpSpPr>
        <p:sp>
          <p:nvSpPr>
            <p:cNvPr id="1196068" name="Oval 106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69" name="Text Box 106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96070" name="Text Box 1062"/>
          <p:cNvSpPr txBox="1">
            <a:spLocks noChangeArrowheads="1"/>
          </p:cNvSpPr>
          <p:nvPr/>
        </p:nvSpPr>
        <p:spPr bwMode="auto">
          <a:xfrm>
            <a:off x="5029200" y="37338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>
                <a:solidFill>
                  <a:srgbClr val="FF0000"/>
                </a:solidFill>
                <a:latin typeface="Helvetica" pitchFamily="34" charset="0"/>
              </a:rPr>
              <a:t>2</a:t>
            </a:r>
          </a:p>
        </p:txBody>
      </p:sp>
      <p:grpSp>
        <p:nvGrpSpPr>
          <p:cNvPr id="1196072" name="Group 1064"/>
          <p:cNvGrpSpPr>
            <a:grpSpLocks/>
          </p:cNvGrpSpPr>
          <p:nvPr/>
        </p:nvGrpSpPr>
        <p:grpSpPr bwMode="auto">
          <a:xfrm>
            <a:off x="4724400" y="3962400"/>
            <a:ext cx="542925" cy="431800"/>
            <a:chOff x="2118" y="2592"/>
            <a:chExt cx="342" cy="272"/>
          </a:xfrm>
        </p:grpSpPr>
        <p:sp>
          <p:nvSpPr>
            <p:cNvPr id="1196073" name="Oval 106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74" name="Text Box 106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1196075" name="Text Box 1067"/>
          <p:cNvSpPr txBox="1">
            <a:spLocks noChangeArrowheads="1"/>
          </p:cNvSpPr>
          <p:nvPr/>
        </p:nvSpPr>
        <p:spPr bwMode="auto">
          <a:xfrm>
            <a:off x="4114800" y="28194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0" i="1" dirty="0">
                <a:solidFill>
                  <a:srgbClr val="FF0000"/>
                </a:solidFill>
                <a:latin typeface="Helvetica" pitchFamily="34" charset="0"/>
              </a:rPr>
              <a:t>k</a:t>
            </a:r>
            <a:r>
              <a:rPr lang="en-US" sz="2000" b="0" i="1" baseline="-25000" dirty="0">
                <a:solidFill>
                  <a:srgbClr val="FF0000"/>
                </a:solidFill>
                <a:latin typeface="Helvetica" pitchFamily="34" charset="0"/>
              </a:rPr>
              <a:t>1</a:t>
            </a:r>
          </a:p>
        </p:txBody>
      </p:sp>
      <p:grpSp>
        <p:nvGrpSpPr>
          <p:cNvPr id="1196076" name="Group 1068"/>
          <p:cNvGrpSpPr>
            <a:grpSpLocks/>
          </p:cNvGrpSpPr>
          <p:nvPr/>
        </p:nvGrpSpPr>
        <p:grpSpPr bwMode="auto">
          <a:xfrm>
            <a:off x="4638675" y="5588000"/>
            <a:ext cx="542925" cy="431800"/>
            <a:chOff x="2118" y="2592"/>
            <a:chExt cx="342" cy="272"/>
          </a:xfrm>
        </p:grpSpPr>
        <p:sp>
          <p:nvSpPr>
            <p:cNvPr id="1196077" name="Oval 106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078" name="Text Box 107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96079" name="Arc 1071"/>
          <p:cNvSpPr>
            <a:spLocks/>
          </p:cNvSpPr>
          <p:nvPr/>
        </p:nvSpPr>
        <p:spPr bwMode="auto">
          <a:xfrm rot="256877" flipH="1">
            <a:off x="4572000" y="3657600"/>
            <a:ext cx="381000" cy="30480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6080" name="Text Box 1072"/>
          <p:cNvSpPr txBox="1">
            <a:spLocks noChangeArrowheads="1"/>
          </p:cNvSpPr>
          <p:nvPr/>
        </p:nvSpPr>
        <p:spPr bwMode="auto">
          <a:xfrm>
            <a:off x="4876800" y="32004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dirty="0">
                <a:latin typeface="Helvetica" pitchFamily="34" charset="0"/>
              </a:rPr>
              <a:t>Rotate left</a:t>
            </a:r>
          </a:p>
        </p:txBody>
      </p:sp>
    </p:spTree>
    <p:extLst>
      <p:ext uri="{BB962C8B-B14F-4D97-AF65-F5344CB8AC3E}">
        <p14:creationId xmlns:p14="http://schemas.microsoft.com/office/powerpoint/2010/main" val="34728211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030C6FD7-AA2A-4BCA-94C0-B8DDF4C89103}" type="slidenum">
              <a:rPr lang="en-US"/>
              <a:pPr/>
              <a:t>58</a:t>
            </a:fld>
            <a:endParaRPr lang="en-US"/>
          </a:p>
        </p:txBody>
      </p:sp>
      <p:sp>
        <p:nvSpPr>
          <p:cNvPr id="998429" name="Line 29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39" name="Line 39"/>
          <p:cNvSpPr>
            <a:spLocks noChangeShapeType="1"/>
          </p:cNvSpPr>
          <p:nvPr/>
        </p:nvSpPr>
        <p:spPr bwMode="auto">
          <a:xfrm flipH="1">
            <a:off x="4572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50" name="Line 50"/>
          <p:cNvSpPr>
            <a:spLocks noChangeShapeType="1"/>
          </p:cNvSpPr>
          <p:nvPr/>
        </p:nvSpPr>
        <p:spPr bwMode="auto">
          <a:xfrm flipH="1">
            <a:off x="3429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03" name="Line 3"/>
          <p:cNvSpPr>
            <a:spLocks noChangeShapeType="1"/>
          </p:cNvSpPr>
          <p:nvPr/>
        </p:nvSpPr>
        <p:spPr bwMode="auto">
          <a:xfrm>
            <a:off x="50292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04" name="Line 4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05" name="Line 5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0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9984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Insert(14): right-left double rotation</a:t>
            </a:r>
          </a:p>
        </p:txBody>
      </p:sp>
      <p:grpSp>
        <p:nvGrpSpPr>
          <p:cNvPr id="998408" name="Group 8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998409" name="Oval 9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10" name="Text Box 10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8411" name="Group 11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998412" name="Oval 1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13" name="Text Box 1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998414" name="Group 14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998415" name="Oval 1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16" name="Text Box 1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998417" name="Group 17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998418" name="Oval 1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19" name="Text Box 1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998420" name="Line 20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21" name="Line 21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8422" name="Group 22"/>
          <p:cNvGrpSpPr>
            <a:grpSpLocks/>
          </p:cNvGrpSpPr>
          <p:nvPr/>
        </p:nvGrpSpPr>
        <p:grpSpPr bwMode="auto">
          <a:xfrm>
            <a:off x="3124200" y="4800600"/>
            <a:ext cx="542925" cy="431800"/>
            <a:chOff x="2118" y="2592"/>
            <a:chExt cx="342" cy="272"/>
          </a:xfrm>
        </p:grpSpPr>
        <p:sp>
          <p:nvSpPr>
            <p:cNvPr id="998423" name="Oval 23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24" name="Text Box 24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998428" name="Line 28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8430" name="Text Box 30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998431" name="Group 31"/>
          <p:cNvGrpSpPr>
            <a:grpSpLocks/>
          </p:cNvGrpSpPr>
          <p:nvPr/>
        </p:nvGrpSpPr>
        <p:grpSpPr bwMode="auto">
          <a:xfrm>
            <a:off x="5183188" y="4826000"/>
            <a:ext cx="542925" cy="431800"/>
            <a:chOff x="2118" y="2592"/>
            <a:chExt cx="342" cy="272"/>
          </a:xfrm>
        </p:grpSpPr>
        <p:sp>
          <p:nvSpPr>
            <p:cNvPr id="998432" name="Oval 32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33" name="Text Box 33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998448" name="Group 48"/>
          <p:cNvGrpSpPr>
            <a:grpSpLocks/>
          </p:cNvGrpSpPr>
          <p:nvPr/>
        </p:nvGrpSpPr>
        <p:grpSpPr bwMode="auto">
          <a:xfrm>
            <a:off x="4714875" y="3641725"/>
            <a:ext cx="542925" cy="777875"/>
            <a:chOff x="2970" y="2294"/>
            <a:chExt cx="342" cy="490"/>
          </a:xfrm>
        </p:grpSpPr>
        <p:sp>
          <p:nvSpPr>
            <p:cNvPr id="998434" name="Text Box 34"/>
            <p:cNvSpPr txBox="1">
              <a:spLocks noChangeArrowheads="1"/>
            </p:cNvSpPr>
            <p:nvPr/>
          </p:nvSpPr>
          <p:spPr bwMode="auto">
            <a:xfrm>
              <a:off x="2983" y="2294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rgbClr val="FF0000"/>
                  </a:solidFill>
                  <a:latin typeface="Helvetica" pitchFamily="34" charset="0"/>
                </a:rPr>
                <a:t>3</a:t>
              </a:r>
            </a:p>
          </p:txBody>
        </p:sp>
        <p:grpSp>
          <p:nvGrpSpPr>
            <p:cNvPr id="998435" name="Group 35"/>
            <p:cNvGrpSpPr>
              <a:grpSpLocks/>
            </p:cNvGrpSpPr>
            <p:nvPr/>
          </p:nvGrpSpPr>
          <p:grpSpPr bwMode="auto">
            <a:xfrm>
              <a:off x="2970" y="2512"/>
              <a:ext cx="342" cy="272"/>
              <a:chOff x="2118" y="2592"/>
              <a:chExt cx="342" cy="272"/>
            </a:xfrm>
          </p:grpSpPr>
          <p:sp>
            <p:nvSpPr>
              <p:cNvPr id="998436" name="Oval 36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8437" name="Text Box 37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15</a:t>
                </a:r>
              </a:p>
            </p:txBody>
          </p:sp>
        </p:grpSp>
      </p:grpSp>
      <p:grpSp>
        <p:nvGrpSpPr>
          <p:cNvPr id="998447" name="Group 47"/>
          <p:cNvGrpSpPr>
            <a:grpSpLocks/>
          </p:cNvGrpSpPr>
          <p:nvPr/>
        </p:nvGrpSpPr>
        <p:grpSpPr bwMode="auto">
          <a:xfrm>
            <a:off x="4114800" y="2794000"/>
            <a:ext cx="542925" cy="838200"/>
            <a:chOff x="2640" y="2784"/>
            <a:chExt cx="342" cy="528"/>
          </a:xfrm>
        </p:grpSpPr>
        <p:sp>
          <p:nvSpPr>
            <p:cNvPr id="998438" name="Text Box 38"/>
            <p:cNvSpPr txBox="1">
              <a:spLocks noChangeArrowheads="1"/>
            </p:cNvSpPr>
            <p:nvPr/>
          </p:nvSpPr>
          <p:spPr bwMode="auto">
            <a:xfrm>
              <a:off x="2640" y="2784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 dirty="0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 dirty="0">
                  <a:solidFill>
                    <a:srgbClr val="FF0000"/>
                  </a:solidFill>
                  <a:latin typeface="Helvetica" pitchFamily="34" charset="0"/>
                </a:rPr>
                <a:t>2</a:t>
              </a:r>
            </a:p>
          </p:txBody>
        </p:sp>
        <p:grpSp>
          <p:nvGrpSpPr>
            <p:cNvPr id="998440" name="Group 40"/>
            <p:cNvGrpSpPr>
              <a:grpSpLocks/>
            </p:cNvGrpSpPr>
            <p:nvPr/>
          </p:nvGrpSpPr>
          <p:grpSpPr bwMode="auto">
            <a:xfrm>
              <a:off x="2640" y="3040"/>
              <a:ext cx="342" cy="272"/>
              <a:chOff x="2118" y="2592"/>
              <a:chExt cx="342" cy="272"/>
            </a:xfrm>
          </p:grpSpPr>
          <p:sp>
            <p:nvSpPr>
              <p:cNvPr id="998441" name="Oval 41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8442" name="Text Box 42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7</a:t>
                </a:r>
              </a:p>
            </p:txBody>
          </p:sp>
        </p:grpSp>
      </p:grpSp>
      <p:grpSp>
        <p:nvGrpSpPr>
          <p:cNvPr id="998449" name="Group 49"/>
          <p:cNvGrpSpPr>
            <a:grpSpLocks/>
          </p:cNvGrpSpPr>
          <p:nvPr/>
        </p:nvGrpSpPr>
        <p:grpSpPr bwMode="auto">
          <a:xfrm>
            <a:off x="3571875" y="3606800"/>
            <a:ext cx="542925" cy="812800"/>
            <a:chOff x="2586" y="1776"/>
            <a:chExt cx="342" cy="512"/>
          </a:xfrm>
        </p:grpSpPr>
        <p:grpSp>
          <p:nvGrpSpPr>
            <p:cNvPr id="998425" name="Group 25"/>
            <p:cNvGrpSpPr>
              <a:grpSpLocks/>
            </p:cNvGrpSpPr>
            <p:nvPr/>
          </p:nvGrpSpPr>
          <p:grpSpPr bwMode="auto">
            <a:xfrm>
              <a:off x="2586" y="2016"/>
              <a:ext cx="342" cy="272"/>
              <a:chOff x="2118" y="2592"/>
              <a:chExt cx="342" cy="272"/>
            </a:xfrm>
          </p:grpSpPr>
          <p:sp>
            <p:nvSpPr>
              <p:cNvPr id="998426" name="Oval 26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98427" name="Text Box 27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rgbClr val="FF0000"/>
                    </a:solidFill>
                    <a:latin typeface="Helvetica" pitchFamily="34" charset="0"/>
                  </a:rPr>
                  <a:t>6</a:t>
                </a:r>
              </a:p>
            </p:txBody>
          </p:sp>
        </p:grpSp>
        <p:sp>
          <p:nvSpPr>
            <p:cNvPr id="998443" name="Text Box 43"/>
            <p:cNvSpPr txBox="1">
              <a:spLocks noChangeArrowheads="1"/>
            </p:cNvSpPr>
            <p:nvPr/>
          </p:nvSpPr>
          <p:spPr bwMode="auto">
            <a:xfrm>
              <a:off x="2592" y="1776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 i="1">
                  <a:solidFill>
                    <a:srgbClr val="FF0000"/>
                  </a:solidFill>
                  <a:latin typeface="Helvetica" pitchFamily="34" charset="0"/>
                </a:rPr>
                <a:t>k</a:t>
              </a:r>
              <a:r>
                <a:rPr lang="en-US" sz="2000" b="0" i="1" baseline="-25000">
                  <a:solidFill>
                    <a:srgbClr val="FF0000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998444" name="Group 44"/>
          <p:cNvGrpSpPr>
            <a:grpSpLocks/>
          </p:cNvGrpSpPr>
          <p:nvPr/>
        </p:nvGrpSpPr>
        <p:grpSpPr bwMode="auto">
          <a:xfrm>
            <a:off x="4267200" y="4800600"/>
            <a:ext cx="542925" cy="431800"/>
            <a:chOff x="2118" y="2592"/>
            <a:chExt cx="342" cy="272"/>
          </a:xfrm>
        </p:grpSpPr>
        <p:sp>
          <p:nvSpPr>
            <p:cNvPr id="998445" name="Oval 4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446" name="Text Box 4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0717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4DB39F48-F05F-4E5B-978B-7EFE3ECBF375}" type="slidenum">
              <a:rPr lang="en-US"/>
              <a:pPr/>
              <a:t>59</a:t>
            </a:fld>
            <a:endParaRPr lang="en-US"/>
          </a:p>
        </p:txBody>
      </p:sp>
      <p:sp>
        <p:nvSpPr>
          <p:cNvPr id="1000501" name="Line 53"/>
          <p:cNvSpPr>
            <a:spLocks noChangeShapeType="1"/>
          </p:cNvSpPr>
          <p:nvPr/>
        </p:nvSpPr>
        <p:spPr bwMode="auto">
          <a:xfrm flipH="1">
            <a:off x="4343400" y="5181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0" name="Line 2"/>
          <p:cNvSpPr>
            <a:spLocks noChangeShapeType="1"/>
          </p:cNvSpPr>
          <p:nvPr/>
        </p:nvSpPr>
        <p:spPr bwMode="auto">
          <a:xfrm>
            <a:off x="4495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1" name="Line 3"/>
          <p:cNvSpPr>
            <a:spLocks noChangeShapeType="1"/>
          </p:cNvSpPr>
          <p:nvPr/>
        </p:nvSpPr>
        <p:spPr bwMode="auto">
          <a:xfrm flipH="1">
            <a:off x="4572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2" name="Line 4"/>
          <p:cNvSpPr>
            <a:spLocks noChangeShapeType="1"/>
          </p:cNvSpPr>
          <p:nvPr/>
        </p:nvSpPr>
        <p:spPr bwMode="auto">
          <a:xfrm flipH="1">
            <a:off x="3429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3" name="Line 5"/>
          <p:cNvSpPr>
            <a:spLocks noChangeShapeType="1"/>
          </p:cNvSpPr>
          <p:nvPr/>
        </p:nvSpPr>
        <p:spPr bwMode="auto">
          <a:xfrm>
            <a:off x="50292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4" name="Line 6"/>
          <p:cNvSpPr>
            <a:spLocks noChangeShapeType="1"/>
          </p:cNvSpPr>
          <p:nvPr/>
        </p:nvSpPr>
        <p:spPr bwMode="auto">
          <a:xfrm flipH="1">
            <a:off x="25908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5" name="Line 7"/>
          <p:cNvSpPr>
            <a:spLocks noChangeShapeType="1"/>
          </p:cNvSpPr>
          <p:nvPr/>
        </p:nvSpPr>
        <p:spPr bwMode="auto">
          <a:xfrm>
            <a:off x="3581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56" name="Rectangle 8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100045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Insert(13): single rotation</a:t>
            </a:r>
          </a:p>
        </p:txBody>
      </p:sp>
      <p:grpSp>
        <p:nvGrpSpPr>
          <p:cNvPr id="1000458" name="Group 10"/>
          <p:cNvGrpSpPr>
            <a:grpSpLocks/>
          </p:cNvGrpSpPr>
          <p:nvPr/>
        </p:nvGrpSpPr>
        <p:grpSpPr bwMode="auto">
          <a:xfrm>
            <a:off x="1600200" y="3987800"/>
            <a:ext cx="542925" cy="431800"/>
            <a:chOff x="2118" y="2592"/>
            <a:chExt cx="342" cy="272"/>
          </a:xfrm>
        </p:grpSpPr>
        <p:sp>
          <p:nvSpPr>
            <p:cNvPr id="1000459" name="Oval 1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60" name="Text Box 1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000461" name="Group 13"/>
          <p:cNvGrpSpPr>
            <a:grpSpLocks/>
          </p:cNvGrpSpPr>
          <p:nvPr/>
        </p:nvGrpSpPr>
        <p:grpSpPr bwMode="auto">
          <a:xfrm>
            <a:off x="2200275" y="3200400"/>
            <a:ext cx="542925" cy="431800"/>
            <a:chOff x="2118" y="2592"/>
            <a:chExt cx="342" cy="272"/>
          </a:xfrm>
        </p:grpSpPr>
        <p:sp>
          <p:nvSpPr>
            <p:cNvPr id="1000462" name="Oval 1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63" name="Text Box 1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000464" name="Group 16"/>
          <p:cNvGrpSpPr>
            <a:grpSpLocks/>
          </p:cNvGrpSpPr>
          <p:nvPr/>
        </p:nvGrpSpPr>
        <p:grpSpPr bwMode="auto">
          <a:xfrm>
            <a:off x="2809875" y="3987800"/>
            <a:ext cx="542925" cy="431800"/>
            <a:chOff x="2118" y="2592"/>
            <a:chExt cx="342" cy="272"/>
          </a:xfrm>
        </p:grpSpPr>
        <p:sp>
          <p:nvSpPr>
            <p:cNvPr id="1000465" name="Oval 17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66" name="Text Box 18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000467" name="Group 19"/>
          <p:cNvGrpSpPr>
            <a:grpSpLocks/>
          </p:cNvGrpSpPr>
          <p:nvPr/>
        </p:nvGrpSpPr>
        <p:grpSpPr bwMode="auto">
          <a:xfrm>
            <a:off x="3190875" y="2438400"/>
            <a:ext cx="542925" cy="431800"/>
            <a:chOff x="2118" y="2592"/>
            <a:chExt cx="342" cy="272"/>
          </a:xfrm>
        </p:grpSpPr>
        <p:sp>
          <p:nvSpPr>
            <p:cNvPr id="1000468" name="Oval 2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69" name="Text Box 2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000470" name="Line 22"/>
          <p:cNvSpPr>
            <a:spLocks noChangeShapeType="1"/>
          </p:cNvSpPr>
          <p:nvPr/>
        </p:nvSpPr>
        <p:spPr bwMode="auto">
          <a:xfrm flipH="1">
            <a:off x="1981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71" name="Line 23"/>
          <p:cNvSpPr>
            <a:spLocks noChangeShapeType="1"/>
          </p:cNvSpPr>
          <p:nvPr/>
        </p:nvSpPr>
        <p:spPr bwMode="auto">
          <a:xfrm>
            <a:off x="25908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00472" name="Group 24"/>
          <p:cNvGrpSpPr>
            <a:grpSpLocks/>
          </p:cNvGrpSpPr>
          <p:nvPr/>
        </p:nvGrpSpPr>
        <p:grpSpPr bwMode="auto">
          <a:xfrm>
            <a:off x="3124200" y="4800600"/>
            <a:ext cx="542925" cy="431800"/>
            <a:chOff x="2118" y="2592"/>
            <a:chExt cx="342" cy="272"/>
          </a:xfrm>
        </p:grpSpPr>
        <p:sp>
          <p:nvSpPr>
            <p:cNvPr id="1000473" name="Oval 2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74" name="Text Box 2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000475" name="Line 27"/>
          <p:cNvSpPr>
            <a:spLocks noChangeShapeType="1"/>
          </p:cNvSpPr>
          <p:nvPr/>
        </p:nvSpPr>
        <p:spPr bwMode="auto">
          <a:xfrm flipH="1">
            <a:off x="38862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476" name="Text Box 28"/>
          <p:cNvSpPr txBox="1">
            <a:spLocks noChangeArrowheads="1"/>
          </p:cNvSpPr>
          <p:nvPr/>
        </p:nvSpPr>
        <p:spPr bwMode="auto">
          <a:xfrm>
            <a:off x="5040313" y="5562600"/>
            <a:ext cx="36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i="1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1000477" name="Group 29"/>
          <p:cNvGrpSpPr>
            <a:grpSpLocks/>
          </p:cNvGrpSpPr>
          <p:nvPr/>
        </p:nvGrpSpPr>
        <p:grpSpPr bwMode="auto">
          <a:xfrm>
            <a:off x="5183188" y="4826000"/>
            <a:ext cx="542925" cy="431800"/>
            <a:chOff x="2118" y="2592"/>
            <a:chExt cx="342" cy="272"/>
          </a:xfrm>
        </p:grpSpPr>
        <p:sp>
          <p:nvSpPr>
            <p:cNvPr id="1000478" name="Oval 3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79" name="Text Box 3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00482" name="Group 34"/>
          <p:cNvGrpSpPr>
            <a:grpSpLocks/>
          </p:cNvGrpSpPr>
          <p:nvPr/>
        </p:nvGrpSpPr>
        <p:grpSpPr bwMode="auto">
          <a:xfrm>
            <a:off x="4714875" y="3987800"/>
            <a:ext cx="542925" cy="431800"/>
            <a:chOff x="2118" y="2592"/>
            <a:chExt cx="342" cy="272"/>
          </a:xfrm>
        </p:grpSpPr>
        <p:sp>
          <p:nvSpPr>
            <p:cNvPr id="1000483" name="Oval 35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84" name="Text Box 36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000487" name="Group 39"/>
          <p:cNvGrpSpPr>
            <a:grpSpLocks/>
          </p:cNvGrpSpPr>
          <p:nvPr/>
        </p:nvGrpSpPr>
        <p:grpSpPr bwMode="auto">
          <a:xfrm>
            <a:off x="4114800" y="3200400"/>
            <a:ext cx="542925" cy="431800"/>
            <a:chOff x="2118" y="2592"/>
            <a:chExt cx="342" cy="272"/>
          </a:xfrm>
        </p:grpSpPr>
        <p:sp>
          <p:nvSpPr>
            <p:cNvPr id="1000488" name="Oval 40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89" name="Text Box 41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</p:grpSp>
      <p:grpSp>
        <p:nvGrpSpPr>
          <p:cNvPr id="1000491" name="Group 43"/>
          <p:cNvGrpSpPr>
            <a:grpSpLocks/>
          </p:cNvGrpSpPr>
          <p:nvPr/>
        </p:nvGrpSpPr>
        <p:grpSpPr bwMode="auto">
          <a:xfrm>
            <a:off x="3571875" y="3987800"/>
            <a:ext cx="542925" cy="431800"/>
            <a:chOff x="2118" y="2592"/>
            <a:chExt cx="342" cy="272"/>
          </a:xfrm>
        </p:grpSpPr>
        <p:sp>
          <p:nvSpPr>
            <p:cNvPr id="1000492" name="Oval 44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93" name="Text Box 45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1000495" name="Group 47"/>
          <p:cNvGrpSpPr>
            <a:grpSpLocks/>
          </p:cNvGrpSpPr>
          <p:nvPr/>
        </p:nvGrpSpPr>
        <p:grpSpPr bwMode="auto">
          <a:xfrm>
            <a:off x="4267200" y="4800600"/>
            <a:ext cx="542925" cy="431800"/>
            <a:chOff x="2118" y="2592"/>
            <a:chExt cx="342" cy="272"/>
          </a:xfrm>
        </p:grpSpPr>
        <p:sp>
          <p:nvSpPr>
            <p:cNvPr id="1000496" name="Oval 48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497" name="Text Box 49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000498" name="Group 50"/>
          <p:cNvGrpSpPr>
            <a:grpSpLocks/>
          </p:cNvGrpSpPr>
          <p:nvPr/>
        </p:nvGrpSpPr>
        <p:grpSpPr bwMode="auto">
          <a:xfrm>
            <a:off x="4029075" y="5588000"/>
            <a:ext cx="542925" cy="431800"/>
            <a:chOff x="2118" y="2592"/>
            <a:chExt cx="342" cy="272"/>
          </a:xfrm>
        </p:grpSpPr>
        <p:sp>
          <p:nvSpPr>
            <p:cNvPr id="1000499" name="Oval 51"/>
            <p:cNvSpPr>
              <a:spLocks noChangeArrowheads="1"/>
            </p:cNvSpPr>
            <p:nvPr/>
          </p:nvSpPr>
          <p:spPr bwMode="auto">
            <a:xfrm>
              <a:off x="2156" y="2598"/>
              <a:ext cx="266" cy="2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500" name="Text Box 52"/>
            <p:cNvSpPr txBox="1">
              <a:spLocks noChangeArrowheads="1"/>
            </p:cNvSpPr>
            <p:nvPr/>
          </p:nvSpPr>
          <p:spPr bwMode="auto">
            <a:xfrm>
              <a:off x="2118" y="259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b="0">
                  <a:solidFill>
                    <a:schemeClr val="tx1"/>
                  </a:solidFill>
                  <a:latin typeface="Helvetica" pitchFamily="34" charset="0"/>
                </a:rPr>
                <a:t>13</a:t>
              </a:r>
            </a:p>
          </p:txBody>
        </p:sp>
      </p:grpSp>
      <p:sp>
        <p:nvSpPr>
          <p:cNvPr id="1000502" name="Arc 54"/>
          <p:cNvSpPr>
            <a:spLocks/>
          </p:cNvSpPr>
          <p:nvPr/>
        </p:nvSpPr>
        <p:spPr bwMode="auto">
          <a:xfrm rot="20230130" flipH="1">
            <a:off x="3886200" y="2895600"/>
            <a:ext cx="381000" cy="304800"/>
          </a:xfrm>
          <a:custGeom>
            <a:avLst/>
            <a:gdLst>
              <a:gd name="G0" fmla="+- 0 0 0"/>
              <a:gd name="G1" fmla="+- 18152 0 0"/>
              <a:gd name="G2" fmla="+- 21600 0 0"/>
              <a:gd name="T0" fmla="*/ 11707 w 21600"/>
              <a:gd name="T1" fmla="*/ 0 h 18152"/>
              <a:gd name="T2" fmla="*/ 21600 w 21600"/>
              <a:gd name="T3" fmla="*/ 18152 h 18152"/>
              <a:gd name="T4" fmla="*/ 0 w 21600"/>
              <a:gd name="T5" fmla="*/ 18152 h 18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152" fill="none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</a:path>
              <a:path w="21600" h="18152" stroke="0" extrusionOk="0">
                <a:moveTo>
                  <a:pt x="11707" y="-1"/>
                </a:moveTo>
                <a:cubicBezTo>
                  <a:pt x="17874" y="3977"/>
                  <a:pt x="21600" y="10813"/>
                  <a:pt x="21600" y="18152"/>
                </a:cubicBezTo>
                <a:lnTo>
                  <a:pt x="0" y="18152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3" name="Text Box 55"/>
          <p:cNvSpPr txBox="1">
            <a:spLocks noChangeArrowheads="1"/>
          </p:cNvSpPr>
          <p:nvPr/>
        </p:nvSpPr>
        <p:spPr bwMode="auto">
          <a:xfrm>
            <a:off x="4038600" y="25908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dirty="0">
                <a:latin typeface="Helvetica" pitchFamily="34" charset="0"/>
              </a:rPr>
              <a:t>Rotate left</a:t>
            </a:r>
          </a:p>
        </p:txBody>
      </p:sp>
    </p:spTree>
    <p:extLst>
      <p:ext uri="{BB962C8B-B14F-4D97-AF65-F5344CB8AC3E}">
        <p14:creationId xmlns:p14="http://schemas.microsoft.com/office/powerpoint/2010/main" val="280682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BST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2182813"/>
            <a:ext cx="7627938" cy="21590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We should keep the tree </a:t>
            </a:r>
            <a:r>
              <a:rPr lang="en-US" i="1" dirty="0">
                <a:solidFill>
                  <a:srgbClr val="C00000"/>
                </a:solidFill>
                <a:cs typeface="Times New Roman" pitchFamily="18" charset="0"/>
              </a:rPr>
              <a:t>balanced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One idea would be to have the left and right subtrees have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the same height</a:t>
            </a:r>
          </a:p>
        </p:txBody>
      </p:sp>
    </p:spTree>
    <p:extLst>
      <p:ext uri="{BB962C8B-B14F-4D97-AF65-F5344CB8AC3E}">
        <p14:creationId xmlns:p14="http://schemas.microsoft.com/office/powerpoint/2010/main" val="20626808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1ED3550-8608-48CD-9093-E1F578680667}" type="slidenum">
              <a:rPr lang="en-US"/>
              <a:pPr/>
              <a:t>60</a:t>
            </a:fld>
            <a:endParaRPr lang="en-US"/>
          </a:p>
        </p:txBody>
      </p:sp>
      <p:sp>
        <p:nvSpPr>
          <p:cNvPr id="1002505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 Building Example</a:t>
            </a:r>
          </a:p>
        </p:txBody>
      </p:sp>
      <p:sp>
        <p:nvSpPr>
          <p:cNvPr id="10025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Insert(13): single rotation</a:t>
            </a:r>
          </a:p>
        </p:txBody>
      </p:sp>
      <p:grpSp>
        <p:nvGrpSpPr>
          <p:cNvPr id="1002551" name="Group 55"/>
          <p:cNvGrpSpPr>
            <a:grpSpLocks/>
          </p:cNvGrpSpPr>
          <p:nvPr/>
        </p:nvGrpSpPr>
        <p:grpSpPr bwMode="auto">
          <a:xfrm>
            <a:off x="762000" y="2819400"/>
            <a:ext cx="7010400" cy="3149600"/>
            <a:chOff x="480" y="1776"/>
            <a:chExt cx="4416" cy="1984"/>
          </a:xfrm>
        </p:grpSpPr>
        <p:sp>
          <p:nvSpPr>
            <p:cNvPr id="1002550" name="Line 54"/>
            <p:cNvSpPr>
              <a:spLocks noChangeShapeType="1"/>
            </p:cNvSpPr>
            <p:nvPr/>
          </p:nvSpPr>
          <p:spPr bwMode="auto">
            <a:xfrm flipH="1" flipV="1">
              <a:off x="2928" y="1968"/>
              <a:ext cx="110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49" name="Line 53"/>
            <p:cNvSpPr>
              <a:spLocks noChangeShapeType="1"/>
            </p:cNvSpPr>
            <p:nvPr/>
          </p:nvSpPr>
          <p:spPr bwMode="auto">
            <a:xfrm flipV="1">
              <a:off x="1680" y="1968"/>
              <a:ext cx="110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46" name="Line 50"/>
            <p:cNvSpPr>
              <a:spLocks noChangeShapeType="1"/>
            </p:cNvSpPr>
            <p:nvPr/>
          </p:nvSpPr>
          <p:spPr bwMode="auto">
            <a:xfrm>
              <a:off x="4170" y="2720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47" name="Line 51"/>
            <p:cNvSpPr>
              <a:spLocks noChangeShapeType="1"/>
            </p:cNvSpPr>
            <p:nvPr/>
          </p:nvSpPr>
          <p:spPr bwMode="auto">
            <a:xfrm flipH="1">
              <a:off x="3546" y="2720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48" name="Line 52"/>
            <p:cNvSpPr>
              <a:spLocks noChangeShapeType="1"/>
            </p:cNvSpPr>
            <p:nvPr/>
          </p:nvSpPr>
          <p:spPr bwMode="auto">
            <a:xfrm flipH="1">
              <a:off x="3163" y="3200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45" name="Line 49"/>
            <p:cNvSpPr>
              <a:spLocks noChangeShapeType="1"/>
            </p:cNvSpPr>
            <p:nvPr/>
          </p:nvSpPr>
          <p:spPr bwMode="auto">
            <a:xfrm>
              <a:off x="1728" y="273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03" name="Line 7"/>
            <p:cNvSpPr>
              <a:spLocks noChangeShapeType="1"/>
            </p:cNvSpPr>
            <p:nvPr/>
          </p:nvSpPr>
          <p:spPr bwMode="auto">
            <a:xfrm flipH="1">
              <a:off x="1104" y="273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02507" name="Group 11"/>
            <p:cNvGrpSpPr>
              <a:grpSpLocks/>
            </p:cNvGrpSpPr>
            <p:nvPr/>
          </p:nvGrpSpPr>
          <p:grpSpPr bwMode="auto">
            <a:xfrm>
              <a:off x="480" y="3472"/>
              <a:ext cx="342" cy="272"/>
              <a:chOff x="2118" y="2592"/>
              <a:chExt cx="342" cy="272"/>
            </a:xfrm>
          </p:grpSpPr>
          <p:sp>
            <p:nvSpPr>
              <p:cNvPr id="1002508" name="Oval 12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09" name="Text Box 13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1</a:t>
                </a:r>
              </a:p>
            </p:txBody>
          </p:sp>
        </p:grpSp>
        <p:grpSp>
          <p:nvGrpSpPr>
            <p:cNvPr id="1002510" name="Group 14"/>
            <p:cNvGrpSpPr>
              <a:grpSpLocks/>
            </p:cNvGrpSpPr>
            <p:nvPr/>
          </p:nvGrpSpPr>
          <p:grpSpPr bwMode="auto">
            <a:xfrm>
              <a:off x="858" y="2976"/>
              <a:ext cx="342" cy="272"/>
              <a:chOff x="2118" y="2592"/>
              <a:chExt cx="342" cy="272"/>
            </a:xfrm>
          </p:grpSpPr>
          <p:sp>
            <p:nvSpPr>
              <p:cNvPr id="1002511" name="Oval 15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12" name="Text Box 16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2</a:t>
                </a:r>
              </a:p>
            </p:txBody>
          </p:sp>
        </p:grpSp>
        <p:grpSp>
          <p:nvGrpSpPr>
            <p:cNvPr id="1002513" name="Group 17"/>
            <p:cNvGrpSpPr>
              <a:grpSpLocks/>
            </p:cNvGrpSpPr>
            <p:nvPr/>
          </p:nvGrpSpPr>
          <p:grpSpPr bwMode="auto">
            <a:xfrm>
              <a:off x="1242" y="3472"/>
              <a:ext cx="342" cy="272"/>
              <a:chOff x="2118" y="2592"/>
              <a:chExt cx="342" cy="272"/>
            </a:xfrm>
          </p:grpSpPr>
          <p:sp>
            <p:nvSpPr>
              <p:cNvPr id="1002514" name="Oval 18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15" name="Text Box 19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002516" name="Group 20"/>
            <p:cNvGrpSpPr>
              <a:grpSpLocks/>
            </p:cNvGrpSpPr>
            <p:nvPr/>
          </p:nvGrpSpPr>
          <p:grpSpPr bwMode="auto">
            <a:xfrm>
              <a:off x="1482" y="2496"/>
              <a:ext cx="342" cy="272"/>
              <a:chOff x="2118" y="2592"/>
              <a:chExt cx="342" cy="272"/>
            </a:xfrm>
          </p:grpSpPr>
          <p:sp>
            <p:nvSpPr>
              <p:cNvPr id="1002517" name="Oval 21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18" name="Text Box 22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1002519" name="Line 23"/>
            <p:cNvSpPr>
              <a:spLocks noChangeShapeType="1"/>
            </p:cNvSpPr>
            <p:nvPr/>
          </p:nvSpPr>
          <p:spPr bwMode="auto">
            <a:xfrm flipH="1">
              <a:off x="720" y="32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520" name="Line 24"/>
            <p:cNvSpPr>
              <a:spLocks noChangeShapeType="1"/>
            </p:cNvSpPr>
            <p:nvPr/>
          </p:nvSpPr>
          <p:spPr bwMode="auto">
            <a:xfrm>
              <a:off x="1104" y="32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02521" name="Group 25"/>
            <p:cNvGrpSpPr>
              <a:grpSpLocks/>
            </p:cNvGrpSpPr>
            <p:nvPr/>
          </p:nvGrpSpPr>
          <p:grpSpPr bwMode="auto">
            <a:xfrm>
              <a:off x="1728" y="3488"/>
              <a:ext cx="342" cy="272"/>
              <a:chOff x="2118" y="2592"/>
              <a:chExt cx="342" cy="272"/>
            </a:xfrm>
          </p:grpSpPr>
          <p:sp>
            <p:nvSpPr>
              <p:cNvPr id="1002522" name="Oval 26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23" name="Text Box 27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5</a:t>
                </a:r>
              </a:p>
            </p:txBody>
          </p:sp>
        </p:grpSp>
        <p:grpSp>
          <p:nvGrpSpPr>
            <p:cNvPr id="1002526" name="Group 30"/>
            <p:cNvGrpSpPr>
              <a:grpSpLocks/>
            </p:cNvGrpSpPr>
            <p:nvPr/>
          </p:nvGrpSpPr>
          <p:grpSpPr bwMode="auto">
            <a:xfrm>
              <a:off x="4554" y="2960"/>
              <a:ext cx="342" cy="272"/>
              <a:chOff x="2118" y="2592"/>
              <a:chExt cx="342" cy="272"/>
            </a:xfrm>
          </p:grpSpPr>
          <p:sp>
            <p:nvSpPr>
              <p:cNvPr id="1002527" name="Oval 31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28" name="Text Box 32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16</a:t>
                </a:r>
              </a:p>
            </p:txBody>
          </p:sp>
        </p:grpSp>
        <p:grpSp>
          <p:nvGrpSpPr>
            <p:cNvPr id="1002529" name="Group 33"/>
            <p:cNvGrpSpPr>
              <a:grpSpLocks/>
            </p:cNvGrpSpPr>
            <p:nvPr/>
          </p:nvGrpSpPr>
          <p:grpSpPr bwMode="auto">
            <a:xfrm>
              <a:off x="3917" y="2496"/>
              <a:ext cx="342" cy="272"/>
              <a:chOff x="2118" y="2592"/>
              <a:chExt cx="342" cy="272"/>
            </a:xfrm>
          </p:grpSpPr>
          <p:sp>
            <p:nvSpPr>
              <p:cNvPr id="1002530" name="Oval 34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31" name="Text Box 35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1002532" name="Group 36"/>
            <p:cNvGrpSpPr>
              <a:grpSpLocks/>
            </p:cNvGrpSpPr>
            <p:nvPr/>
          </p:nvGrpSpPr>
          <p:grpSpPr bwMode="auto">
            <a:xfrm>
              <a:off x="2688" y="1776"/>
              <a:ext cx="342" cy="272"/>
              <a:chOff x="2118" y="2592"/>
              <a:chExt cx="342" cy="272"/>
            </a:xfrm>
          </p:grpSpPr>
          <p:sp>
            <p:nvSpPr>
              <p:cNvPr id="1002533" name="Oval 37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34" name="Text Box 38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7</a:t>
                </a:r>
              </a:p>
            </p:txBody>
          </p:sp>
        </p:grpSp>
        <p:grpSp>
          <p:nvGrpSpPr>
            <p:cNvPr id="1002535" name="Group 39"/>
            <p:cNvGrpSpPr>
              <a:grpSpLocks/>
            </p:cNvGrpSpPr>
            <p:nvPr/>
          </p:nvGrpSpPr>
          <p:grpSpPr bwMode="auto">
            <a:xfrm>
              <a:off x="2106" y="2976"/>
              <a:ext cx="342" cy="272"/>
              <a:chOff x="2118" y="2592"/>
              <a:chExt cx="342" cy="272"/>
            </a:xfrm>
          </p:grpSpPr>
          <p:sp>
            <p:nvSpPr>
              <p:cNvPr id="1002536" name="Oval 40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37" name="Text Box 41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6</a:t>
                </a:r>
              </a:p>
            </p:txBody>
          </p:sp>
        </p:grpSp>
        <p:grpSp>
          <p:nvGrpSpPr>
            <p:cNvPr id="1002538" name="Group 42"/>
            <p:cNvGrpSpPr>
              <a:grpSpLocks/>
            </p:cNvGrpSpPr>
            <p:nvPr/>
          </p:nvGrpSpPr>
          <p:grpSpPr bwMode="auto">
            <a:xfrm>
              <a:off x="3300" y="2960"/>
              <a:ext cx="342" cy="272"/>
              <a:chOff x="2118" y="2592"/>
              <a:chExt cx="342" cy="272"/>
            </a:xfrm>
          </p:grpSpPr>
          <p:sp>
            <p:nvSpPr>
              <p:cNvPr id="1002539" name="Oval 43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40" name="Text Box 44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14</a:t>
                </a:r>
              </a:p>
            </p:txBody>
          </p:sp>
        </p:grpSp>
        <p:grpSp>
          <p:nvGrpSpPr>
            <p:cNvPr id="1002541" name="Group 45"/>
            <p:cNvGrpSpPr>
              <a:grpSpLocks/>
            </p:cNvGrpSpPr>
            <p:nvPr/>
          </p:nvGrpSpPr>
          <p:grpSpPr bwMode="auto">
            <a:xfrm>
              <a:off x="2923" y="3440"/>
              <a:ext cx="342" cy="272"/>
              <a:chOff x="2118" y="2592"/>
              <a:chExt cx="342" cy="272"/>
            </a:xfrm>
          </p:grpSpPr>
          <p:sp>
            <p:nvSpPr>
              <p:cNvPr id="1002542" name="Oval 46"/>
              <p:cNvSpPr>
                <a:spLocks noChangeArrowheads="1"/>
              </p:cNvSpPr>
              <p:nvPr/>
            </p:nvSpPr>
            <p:spPr bwMode="auto">
              <a:xfrm>
                <a:off x="2156" y="2598"/>
                <a:ext cx="266" cy="2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2543" name="Text Box 47"/>
              <p:cNvSpPr txBox="1">
                <a:spLocks noChangeArrowheads="1"/>
              </p:cNvSpPr>
              <p:nvPr/>
            </p:nvSpPr>
            <p:spPr bwMode="auto">
              <a:xfrm>
                <a:off x="2118" y="2592"/>
                <a:ext cx="34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000" b="0">
                    <a:solidFill>
                      <a:schemeClr val="tx1"/>
                    </a:solidFill>
                    <a:latin typeface="Helvetica" pitchFamily="34" charset="0"/>
                  </a:rPr>
                  <a:t>13</a:t>
                </a:r>
              </a:p>
            </p:txBody>
          </p:sp>
        </p:grpSp>
        <p:sp>
          <p:nvSpPr>
            <p:cNvPr id="1002544" name="Line 48"/>
            <p:cNvSpPr>
              <a:spLocks noChangeShapeType="1"/>
            </p:cNvSpPr>
            <p:nvPr/>
          </p:nvSpPr>
          <p:spPr bwMode="auto">
            <a:xfrm flipH="1">
              <a:off x="1968" y="32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59071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BST</a:t>
            </a:r>
          </a:p>
        </p:txBody>
      </p:sp>
      <p:grpSp>
        <p:nvGrpSpPr>
          <p:cNvPr id="1045508" name="Group 4"/>
          <p:cNvGrpSpPr>
            <a:grpSpLocks/>
          </p:cNvGrpSpPr>
          <p:nvPr/>
        </p:nvGrpSpPr>
        <p:grpSpPr bwMode="auto">
          <a:xfrm>
            <a:off x="1031875" y="1676400"/>
            <a:ext cx="6207125" cy="2357438"/>
            <a:chOff x="1226" y="2595"/>
            <a:chExt cx="3910" cy="1485"/>
          </a:xfrm>
        </p:grpSpPr>
        <p:grpSp>
          <p:nvGrpSpPr>
            <p:cNvPr id="1045509" name="Group 5"/>
            <p:cNvGrpSpPr>
              <a:grpSpLocks/>
            </p:cNvGrpSpPr>
            <p:nvPr/>
          </p:nvGrpSpPr>
          <p:grpSpPr bwMode="auto">
            <a:xfrm>
              <a:off x="3015" y="2595"/>
              <a:ext cx="354" cy="282"/>
              <a:chOff x="2304" y="1296"/>
              <a:chExt cx="432" cy="338"/>
            </a:xfrm>
          </p:grpSpPr>
          <p:sp>
            <p:nvSpPr>
              <p:cNvPr id="1045510" name="Oval 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1" name="Text Box 7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14</a:t>
                </a:r>
              </a:p>
            </p:txBody>
          </p:sp>
        </p:grpSp>
        <p:grpSp>
          <p:nvGrpSpPr>
            <p:cNvPr id="1045512" name="Group 8"/>
            <p:cNvGrpSpPr>
              <a:grpSpLocks/>
            </p:cNvGrpSpPr>
            <p:nvPr/>
          </p:nvGrpSpPr>
          <p:grpSpPr bwMode="auto">
            <a:xfrm>
              <a:off x="3369" y="2835"/>
              <a:ext cx="353" cy="282"/>
              <a:chOff x="2304" y="1296"/>
              <a:chExt cx="432" cy="337"/>
            </a:xfrm>
          </p:grpSpPr>
          <p:sp>
            <p:nvSpPr>
              <p:cNvPr id="1045513" name="Oval 9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4" name="Text Box 10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1045515" name="Group 11"/>
            <p:cNvGrpSpPr>
              <a:grpSpLocks/>
            </p:cNvGrpSpPr>
            <p:nvPr/>
          </p:nvGrpSpPr>
          <p:grpSpPr bwMode="auto">
            <a:xfrm>
              <a:off x="4429" y="3558"/>
              <a:ext cx="354" cy="282"/>
              <a:chOff x="2304" y="1296"/>
              <a:chExt cx="433" cy="338"/>
            </a:xfrm>
          </p:grpSpPr>
          <p:sp>
            <p:nvSpPr>
              <p:cNvPr id="1045516" name="Oval 1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7" name="Text Box 13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18</a:t>
                </a:r>
              </a:p>
            </p:txBody>
          </p:sp>
        </p:grpSp>
        <p:grpSp>
          <p:nvGrpSpPr>
            <p:cNvPr id="1045518" name="Group 14"/>
            <p:cNvGrpSpPr>
              <a:grpSpLocks/>
            </p:cNvGrpSpPr>
            <p:nvPr/>
          </p:nvGrpSpPr>
          <p:grpSpPr bwMode="auto">
            <a:xfrm>
              <a:off x="3722" y="3076"/>
              <a:ext cx="354" cy="282"/>
              <a:chOff x="2304" y="1296"/>
              <a:chExt cx="432" cy="337"/>
            </a:xfrm>
          </p:grpSpPr>
          <p:sp>
            <p:nvSpPr>
              <p:cNvPr id="1045519" name="Oval 1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0" name="Text Box 1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16</a:t>
                </a:r>
              </a:p>
            </p:txBody>
          </p:sp>
        </p:grpSp>
        <p:grpSp>
          <p:nvGrpSpPr>
            <p:cNvPr id="1045521" name="Group 17"/>
            <p:cNvGrpSpPr>
              <a:grpSpLocks/>
            </p:cNvGrpSpPr>
            <p:nvPr/>
          </p:nvGrpSpPr>
          <p:grpSpPr bwMode="auto">
            <a:xfrm>
              <a:off x="4783" y="3798"/>
              <a:ext cx="353" cy="282"/>
              <a:chOff x="2305" y="1296"/>
              <a:chExt cx="431" cy="337"/>
            </a:xfrm>
          </p:grpSpPr>
          <p:sp>
            <p:nvSpPr>
              <p:cNvPr id="1045522" name="Oval 1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3" name="Text Box 19"/>
              <p:cNvSpPr txBox="1">
                <a:spLocks noChangeArrowheads="1"/>
              </p:cNvSpPr>
              <p:nvPr/>
            </p:nvSpPr>
            <p:spPr bwMode="auto">
              <a:xfrm>
                <a:off x="2305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20</a:t>
                </a:r>
              </a:p>
            </p:txBody>
          </p:sp>
        </p:grpSp>
        <p:grpSp>
          <p:nvGrpSpPr>
            <p:cNvPr id="1045524" name="Group 20"/>
            <p:cNvGrpSpPr>
              <a:grpSpLocks/>
            </p:cNvGrpSpPr>
            <p:nvPr/>
          </p:nvGrpSpPr>
          <p:grpSpPr bwMode="auto">
            <a:xfrm>
              <a:off x="4076" y="3317"/>
              <a:ext cx="353" cy="282"/>
              <a:chOff x="2304" y="1296"/>
              <a:chExt cx="432" cy="338"/>
            </a:xfrm>
          </p:grpSpPr>
          <p:sp>
            <p:nvSpPr>
              <p:cNvPr id="1045525" name="Oval 21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6" name="Text Box 22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17</a:t>
                </a:r>
              </a:p>
            </p:txBody>
          </p:sp>
        </p:grpSp>
        <p:grpSp>
          <p:nvGrpSpPr>
            <p:cNvPr id="1045527" name="Group 23"/>
            <p:cNvGrpSpPr>
              <a:grpSpLocks/>
            </p:cNvGrpSpPr>
            <p:nvPr/>
          </p:nvGrpSpPr>
          <p:grpSpPr bwMode="auto">
            <a:xfrm>
              <a:off x="1579" y="3557"/>
              <a:ext cx="354" cy="282"/>
              <a:chOff x="2303" y="1296"/>
              <a:chExt cx="433" cy="338"/>
            </a:xfrm>
          </p:grpSpPr>
          <p:sp>
            <p:nvSpPr>
              <p:cNvPr id="1045528" name="Oval 2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9" name="Text Box 25"/>
              <p:cNvSpPr txBox="1">
                <a:spLocks noChangeArrowheads="1"/>
              </p:cNvSpPr>
              <p:nvPr/>
            </p:nvSpPr>
            <p:spPr bwMode="auto">
              <a:xfrm>
                <a:off x="2303" y="1335"/>
                <a:ext cx="43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grpSp>
          <p:nvGrpSpPr>
            <p:cNvPr id="1045530" name="Group 26"/>
            <p:cNvGrpSpPr>
              <a:grpSpLocks/>
            </p:cNvGrpSpPr>
            <p:nvPr/>
          </p:nvGrpSpPr>
          <p:grpSpPr bwMode="auto">
            <a:xfrm>
              <a:off x="2640" y="2835"/>
              <a:ext cx="353" cy="282"/>
              <a:chOff x="2304" y="1296"/>
              <a:chExt cx="432" cy="337"/>
            </a:xfrm>
          </p:grpSpPr>
          <p:sp>
            <p:nvSpPr>
              <p:cNvPr id="1045531" name="Oval 2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2" name="Text Box 2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9</a:t>
                </a:r>
              </a:p>
            </p:txBody>
          </p:sp>
        </p:grpSp>
        <p:grpSp>
          <p:nvGrpSpPr>
            <p:cNvPr id="1045533" name="Group 29"/>
            <p:cNvGrpSpPr>
              <a:grpSpLocks/>
            </p:cNvGrpSpPr>
            <p:nvPr/>
          </p:nvGrpSpPr>
          <p:grpSpPr bwMode="auto">
            <a:xfrm>
              <a:off x="2286" y="3076"/>
              <a:ext cx="354" cy="282"/>
              <a:chOff x="2304" y="1296"/>
              <a:chExt cx="432" cy="337"/>
            </a:xfrm>
          </p:grpSpPr>
          <p:sp>
            <p:nvSpPr>
              <p:cNvPr id="1045534" name="Oval 3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5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7</a:t>
                </a:r>
              </a:p>
            </p:txBody>
          </p:sp>
        </p:grpSp>
        <p:grpSp>
          <p:nvGrpSpPr>
            <p:cNvPr id="1045536" name="Group 32"/>
            <p:cNvGrpSpPr>
              <a:grpSpLocks/>
            </p:cNvGrpSpPr>
            <p:nvPr/>
          </p:nvGrpSpPr>
          <p:grpSpPr bwMode="auto">
            <a:xfrm>
              <a:off x="1226" y="3798"/>
              <a:ext cx="353" cy="282"/>
              <a:chOff x="2304" y="1296"/>
              <a:chExt cx="431" cy="337"/>
            </a:xfrm>
          </p:grpSpPr>
          <p:sp>
            <p:nvSpPr>
              <p:cNvPr id="1045537" name="Oval 3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8" name="Text Box 34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045539" name="Group 35"/>
            <p:cNvGrpSpPr>
              <a:grpSpLocks/>
            </p:cNvGrpSpPr>
            <p:nvPr/>
          </p:nvGrpSpPr>
          <p:grpSpPr bwMode="auto">
            <a:xfrm>
              <a:off x="1933" y="3317"/>
              <a:ext cx="353" cy="282"/>
              <a:chOff x="2304" y="1296"/>
              <a:chExt cx="432" cy="337"/>
            </a:xfrm>
          </p:grpSpPr>
          <p:sp>
            <p:nvSpPr>
              <p:cNvPr id="1045540" name="Oval 3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41" name="Text Box 37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sp>
          <p:nvSpPr>
            <p:cNvPr id="1045542" name="Line 38"/>
            <p:cNvSpPr>
              <a:spLocks noChangeShapeType="1"/>
            </p:cNvSpPr>
            <p:nvPr/>
          </p:nvSpPr>
          <p:spPr bwMode="auto">
            <a:xfrm flipV="1">
              <a:off x="1540" y="3799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3" name="Line 39"/>
            <p:cNvSpPr>
              <a:spLocks noChangeShapeType="1"/>
            </p:cNvSpPr>
            <p:nvPr/>
          </p:nvSpPr>
          <p:spPr bwMode="auto">
            <a:xfrm flipV="1">
              <a:off x="1894" y="3558"/>
              <a:ext cx="117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4" name="Line 40"/>
            <p:cNvSpPr>
              <a:spLocks noChangeShapeType="1"/>
            </p:cNvSpPr>
            <p:nvPr/>
          </p:nvSpPr>
          <p:spPr bwMode="auto">
            <a:xfrm flipV="1">
              <a:off x="2247" y="3318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5" name="Line 41"/>
            <p:cNvSpPr>
              <a:spLocks noChangeShapeType="1"/>
            </p:cNvSpPr>
            <p:nvPr/>
          </p:nvSpPr>
          <p:spPr bwMode="auto">
            <a:xfrm flipV="1">
              <a:off x="2601" y="3077"/>
              <a:ext cx="117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6" name="Line 42"/>
            <p:cNvSpPr>
              <a:spLocks noChangeShapeType="1"/>
            </p:cNvSpPr>
            <p:nvPr/>
          </p:nvSpPr>
          <p:spPr bwMode="auto">
            <a:xfrm flipV="1">
              <a:off x="2954" y="2836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7" name="Line 43"/>
            <p:cNvSpPr>
              <a:spLocks noChangeShapeType="1"/>
            </p:cNvSpPr>
            <p:nvPr/>
          </p:nvSpPr>
          <p:spPr bwMode="auto">
            <a:xfrm>
              <a:off x="3329" y="2795"/>
              <a:ext cx="118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8" name="Line 44"/>
            <p:cNvSpPr>
              <a:spLocks noChangeShapeType="1"/>
            </p:cNvSpPr>
            <p:nvPr/>
          </p:nvSpPr>
          <p:spPr bwMode="auto">
            <a:xfrm>
              <a:off x="3683" y="3036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49" name="Line 45"/>
            <p:cNvSpPr>
              <a:spLocks noChangeShapeType="1"/>
            </p:cNvSpPr>
            <p:nvPr/>
          </p:nvSpPr>
          <p:spPr bwMode="auto">
            <a:xfrm>
              <a:off x="4036" y="3277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50" name="Line 46"/>
            <p:cNvSpPr>
              <a:spLocks noChangeShapeType="1"/>
            </p:cNvSpPr>
            <p:nvPr/>
          </p:nvSpPr>
          <p:spPr bwMode="auto">
            <a:xfrm>
              <a:off x="4390" y="3517"/>
              <a:ext cx="118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51" name="Line 47"/>
            <p:cNvSpPr>
              <a:spLocks noChangeShapeType="1"/>
            </p:cNvSpPr>
            <p:nvPr/>
          </p:nvSpPr>
          <p:spPr bwMode="auto">
            <a:xfrm>
              <a:off x="4743" y="3758"/>
              <a:ext cx="118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499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Balanced BST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7" y="1243739"/>
            <a:ext cx="8226425" cy="47244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We could insist that every node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must have </a:t>
            </a:r>
            <a:r>
              <a:rPr lang="en-US" dirty="0">
                <a:cs typeface="Times New Roman" pitchFamily="18" charset="0"/>
              </a:rPr>
              <a:t>left and right subtrees of same height.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But this requires that the tree be a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complete binary tree</a:t>
            </a:r>
          </a:p>
          <a:p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To do this, there must have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(2</a:t>
            </a:r>
            <a:r>
              <a:rPr lang="en-US" i="1" baseline="30000" dirty="0">
                <a:solidFill>
                  <a:srgbClr val="C00000"/>
                </a:solidFill>
                <a:cs typeface="Times New Roman" pitchFamily="18" charset="0"/>
              </a:rPr>
              <a:t>d+1 </a:t>
            </a:r>
            <a:r>
              <a:rPr lang="en-US" i="1" dirty="0">
                <a:solidFill>
                  <a:srgbClr val="C00000"/>
                </a:solidFill>
                <a:cs typeface="Times New Roman" pitchFamily="18" charset="0"/>
              </a:rPr>
              <a:t>– 1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)</a:t>
            </a:r>
            <a:r>
              <a:rPr lang="en-US" i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data items</a:t>
            </a:r>
            <a:r>
              <a:rPr lang="en-US" dirty="0">
                <a:cs typeface="Times New Roman" pitchFamily="18" charset="0"/>
              </a:rPr>
              <a:t>, where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 is the depth of the tree.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This is too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rigid</a:t>
            </a:r>
            <a:r>
              <a:rPr lang="en-US" dirty="0">
                <a:cs typeface="Times New Roman" pitchFamily="18" charset="0"/>
              </a:rPr>
              <a:t> a condition. </a:t>
            </a:r>
          </a:p>
        </p:txBody>
      </p:sp>
    </p:spTree>
    <p:extLst>
      <p:ext uri="{BB962C8B-B14F-4D97-AF65-F5344CB8AC3E}">
        <p14:creationId xmlns:p14="http://schemas.microsoft.com/office/powerpoint/2010/main" val="304109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226425" cy="914400"/>
          </a:xfrm>
        </p:spPr>
        <p:txBody>
          <a:bodyPr/>
          <a:lstStyle/>
          <a:p>
            <a:r>
              <a:rPr lang="en-US"/>
              <a:t>AVL Tree</a:t>
            </a:r>
          </a:p>
        </p:txBody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AVL (Adelson-</a:t>
            </a:r>
            <a:r>
              <a:rPr lang="en-US" dirty="0" err="1">
                <a:cs typeface="Times New Roman" pitchFamily="18" charset="0"/>
              </a:rPr>
              <a:t>Velskii</a:t>
            </a:r>
            <a:r>
              <a:rPr lang="en-US" dirty="0">
                <a:cs typeface="Times New Roman" pitchFamily="18" charset="0"/>
              </a:rPr>
              <a:t> and Landis) tree.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An AVL tree is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identical</a:t>
            </a:r>
            <a:r>
              <a:rPr lang="en-US" dirty="0">
                <a:cs typeface="Times New Roman" pitchFamily="18" charset="0"/>
              </a:rPr>
              <a:t> to a BST except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height of the left and right subtrees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can differ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by at most 1.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height of an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empty tree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is defined to be (–1).</a:t>
            </a:r>
          </a:p>
        </p:txBody>
      </p:sp>
    </p:spTree>
    <p:extLst>
      <p:ext uri="{BB962C8B-B14F-4D97-AF65-F5344CB8AC3E}">
        <p14:creationId xmlns:p14="http://schemas.microsoft.com/office/powerpoint/2010/main" val="1806824274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12988</TotalTime>
  <Words>1916</Words>
  <Application>Microsoft Office PowerPoint</Application>
  <PresentationFormat>On-screen Show (4:3)</PresentationFormat>
  <Paragraphs>859</Paragraphs>
  <Slides>62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74" baseType="lpstr">
      <vt:lpstr>Arial</vt:lpstr>
      <vt:lpstr>Arial Black</vt:lpstr>
      <vt:lpstr>Cambria</vt:lpstr>
      <vt:lpstr>Century Gothic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Degenerate Binary Search Tree</vt:lpstr>
      <vt:lpstr>Degenerate Binary Search Tree</vt:lpstr>
      <vt:lpstr>Degenerate Binary Search Tree</vt:lpstr>
      <vt:lpstr>Balanced BST</vt:lpstr>
      <vt:lpstr>Balanced BST</vt:lpstr>
      <vt:lpstr>Balanced BST</vt:lpstr>
      <vt:lpstr>AVL Tree</vt:lpstr>
      <vt:lpstr>AVL Tree</vt:lpstr>
      <vt:lpstr>AVL Tree</vt:lpstr>
      <vt:lpstr>Balanced Binary Tree</vt:lpstr>
      <vt:lpstr>Balanced Binary Tree</vt:lpstr>
      <vt:lpstr>Balanced Binary Tree</vt:lpstr>
      <vt:lpstr>Balanced Binary Tree</vt:lpstr>
      <vt:lpstr>Balanced Binary Tree</vt:lpstr>
      <vt:lpstr>Balanced Binary Tree</vt:lpstr>
      <vt:lpstr>Inserting New Node in AVL Tree</vt:lpstr>
      <vt:lpstr>Inserting New Node in AVL Tree</vt:lpstr>
      <vt:lpstr>Inserting New Node in AVL Tree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Cases for Rotation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AVL Tree Building Example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1855</cp:revision>
  <cp:lastPrinted>2016-05-23T06:40:02Z</cp:lastPrinted>
  <dcterms:created xsi:type="dcterms:W3CDTF">2007-01-29T15:54:15Z</dcterms:created>
  <dcterms:modified xsi:type="dcterms:W3CDTF">2022-09-11T15:00:42Z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