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4433" r:id="rId2"/>
  </p:sldMasterIdLst>
  <p:notesMasterIdLst>
    <p:notesMasterId r:id="rId37"/>
  </p:notesMasterIdLst>
  <p:handoutMasterIdLst>
    <p:handoutMasterId r:id="rId38"/>
  </p:handoutMasterIdLst>
  <p:sldIdLst>
    <p:sldId id="263" r:id="rId3"/>
    <p:sldId id="264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436" r:id="rId12"/>
    <p:sldId id="437" r:id="rId13"/>
    <p:sldId id="438" r:id="rId14"/>
    <p:sldId id="439" r:id="rId15"/>
    <p:sldId id="440" r:id="rId16"/>
    <p:sldId id="443" r:id="rId17"/>
    <p:sldId id="444" r:id="rId18"/>
    <p:sldId id="446" r:id="rId19"/>
    <p:sldId id="447" r:id="rId20"/>
    <p:sldId id="448" r:id="rId21"/>
    <p:sldId id="449" r:id="rId22"/>
    <p:sldId id="450" r:id="rId23"/>
    <p:sldId id="451" r:id="rId24"/>
    <p:sldId id="452" r:id="rId25"/>
    <p:sldId id="453" r:id="rId26"/>
    <p:sldId id="454" r:id="rId27"/>
    <p:sldId id="455" r:id="rId28"/>
    <p:sldId id="456" r:id="rId29"/>
    <p:sldId id="457" r:id="rId30"/>
    <p:sldId id="458" r:id="rId31"/>
    <p:sldId id="459" r:id="rId32"/>
    <p:sldId id="460" r:id="rId33"/>
    <p:sldId id="461" r:id="rId34"/>
    <p:sldId id="415" r:id="rId35"/>
    <p:sldId id="416" r:id="rId36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FFCC"/>
    <a:srgbClr val="CCFF99"/>
    <a:srgbClr val="FFFF99"/>
    <a:srgbClr val="008080"/>
    <a:srgbClr val="0066FF"/>
    <a:srgbClr val="979797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21" autoAdjust="0"/>
    <p:restoredTop sz="86836" autoAdjust="0"/>
  </p:normalViewPr>
  <p:slideViewPr>
    <p:cSldViewPr snapToGrid="0">
      <p:cViewPr varScale="1">
        <p:scale>
          <a:sx n="60" d="100"/>
          <a:sy n="60" d="100"/>
        </p:scale>
        <p:origin x="105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8028"/>
    </p:cViewPr>
  </p:sorterViewPr>
  <p:notesViewPr>
    <p:cSldViewPr snapToGrid="0">
      <p:cViewPr varScale="1">
        <p:scale>
          <a:sx n="55" d="100"/>
          <a:sy n="55" d="100"/>
        </p:scale>
        <p:origin x="-2874" y="-84"/>
      </p:cViewPr>
      <p:guideLst>
        <p:guide orient="horz" pos="2208"/>
        <p:guide pos="29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015" y="0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2E5E6E5-4D0F-44C1-B9AF-16754A0635C0}" type="datetime1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58444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015" y="6658444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AC975EB-54BD-4C76-AFB4-448B35820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95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015" y="0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E83B40F-543C-4081-A521-DCFC0216ED56}" type="datetime1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4013" y="525463"/>
            <a:ext cx="3508375" cy="2630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483" y="3330419"/>
            <a:ext cx="7435436" cy="315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58444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015" y="6658444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572E35F-B86A-4675-96D8-A5DB2E4C3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44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946214-9B05-41F3-AF90-C1754DD847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27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32207C-A730-4B88-AD15-7D905BB22F29}" type="slidenum">
              <a:rPr lang="en-US"/>
              <a:pPr/>
              <a:t>10</a:t>
            </a:fld>
            <a:endParaRPr lang="en-US"/>
          </a:p>
        </p:txBody>
      </p:sp>
      <p:sp>
        <p:nvSpPr>
          <p:cNvPr id="78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7D90D6-DCB3-408B-9E18-1370AC741FCF}" type="slidenum">
              <a:rPr lang="en-US"/>
              <a:pPr/>
              <a:t>11</a:t>
            </a:fld>
            <a:endParaRPr lang="en-US"/>
          </a:p>
        </p:txBody>
      </p:sp>
      <p:sp>
        <p:nvSpPr>
          <p:cNvPr id="76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39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DBAF49-8662-4815-BE7C-023D0BF7FE41}" type="slidenum">
              <a:rPr lang="en-US"/>
              <a:pPr/>
              <a:t>12</a:t>
            </a:fld>
            <a:endParaRPr lang="en-US"/>
          </a:p>
        </p:txBody>
      </p:sp>
      <p:sp>
        <p:nvSpPr>
          <p:cNvPr id="76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5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26147A-C5A4-45ED-9A7A-E1E279503F92}" type="slidenum">
              <a:rPr lang="en-US"/>
              <a:pPr/>
              <a:t>13</a:t>
            </a:fld>
            <a:endParaRPr lang="en-US"/>
          </a:p>
        </p:txBody>
      </p:sp>
      <p:sp>
        <p:nvSpPr>
          <p:cNvPr id="76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87CC37-5A1A-4712-8DA9-C1D58B6740B0}" type="slidenum">
              <a:rPr lang="en-US"/>
              <a:pPr/>
              <a:t>14</a:t>
            </a:fld>
            <a:endParaRPr lang="en-US"/>
          </a:p>
        </p:txBody>
      </p:sp>
      <p:sp>
        <p:nvSpPr>
          <p:cNvPr id="93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5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8FB99F-57C2-4951-8DA6-B59AADEDDD0A}" type="slidenum">
              <a:rPr lang="en-US"/>
              <a:pPr/>
              <a:t>15</a:t>
            </a:fld>
            <a:endParaRPr lang="en-US"/>
          </a:p>
        </p:txBody>
      </p:sp>
      <p:sp>
        <p:nvSpPr>
          <p:cNvPr id="77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693738"/>
            <a:ext cx="4625975" cy="3470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4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152" y="4394952"/>
            <a:ext cx="5165337" cy="4163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9A43EA-0FFC-4ABB-9C08-631F9BDCED70}" type="slidenum">
              <a:rPr lang="en-US"/>
              <a:pPr/>
              <a:t>16</a:t>
            </a:fld>
            <a:endParaRPr lang="en-US"/>
          </a:p>
        </p:txBody>
      </p:sp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693738"/>
            <a:ext cx="4625975" cy="3470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152" y="4394952"/>
            <a:ext cx="5165337" cy="4163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613F90-0126-4D67-BC78-B205B73621BF}" type="slidenum">
              <a:rPr lang="en-US"/>
              <a:pPr/>
              <a:t>17</a:t>
            </a:fld>
            <a:endParaRPr lang="en-US"/>
          </a:p>
        </p:txBody>
      </p:sp>
      <p:sp>
        <p:nvSpPr>
          <p:cNvPr id="81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693738"/>
            <a:ext cx="4625975" cy="3470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7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152" y="4394952"/>
            <a:ext cx="5165337" cy="4163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AA8D21-1A12-4BA1-8C33-5B2A79E9C154}" type="slidenum">
              <a:rPr lang="en-US"/>
              <a:pPr/>
              <a:t>18</a:t>
            </a:fld>
            <a:endParaRPr lang="en-US"/>
          </a:p>
        </p:txBody>
      </p:sp>
      <p:sp>
        <p:nvSpPr>
          <p:cNvPr id="88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693738"/>
            <a:ext cx="4625975" cy="3470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8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152" y="4394952"/>
            <a:ext cx="5165337" cy="4163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7C7B81-68CD-49BB-A596-71AD2707CCEF}" type="slidenum">
              <a:rPr lang="en-US"/>
              <a:pPr/>
              <a:t>19</a:t>
            </a:fld>
            <a:endParaRPr lang="en-US"/>
          </a:p>
        </p:txBody>
      </p:sp>
      <p:sp>
        <p:nvSpPr>
          <p:cNvPr id="89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693738"/>
            <a:ext cx="4625975" cy="3470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152" y="4394952"/>
            <a:ext cx="5165337" cy="4163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End of lecture 14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29A34-8D9A-49B0-86D8-8BBB6980986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5725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978163-147E-4DBD-902B-F92DDBBDF562}" type="slidenum">
              <a:rPr lang="en-US"/>
              <a:pPr/>
              <a:t>20</a:t>
            </a:fld>
            <a:endParaRPr lang="en-US"/>
          </a:p>
        </p:txBody>
      </p:sp>
      <p:sp>
        <p:nvSpPr>
          <p:cNvPr id="89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693738"/>
            <a:ext cx="4625975" cy="3470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49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152" y="4394952"/>
            <a:ext cx="5165337" cy="4163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0C114F-2FF1-4CFB-8ECC-48F2D300F09E}" type="slidenum">
              <a:rPr lang="en-US"/>
              <a:pPr/>
              <a:t>21</a:t>
            </a:fld>
            <a:endParaRPr lang="en-US"/>
          </a:p>
        </p:txBody>
      </p:sp>
      <p:sp>
        <p:nvSpPr>
          <p:cNvPr id="89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693738"/>
            <a:ext cx="4625975" cy="3470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7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152" y="4394952"/>
            <a:ext cx="5165337" cy="4163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537C74-44FA-4028-9373-44E1111F00E0}" type="slidenum">
              <a:rPr lang="en-US"/>
              <a:pPr/>
              <a:t>22</a:t>
            </a:fld>
            <a:endParaRPr lang="en-US"/>
          </a:p>
        </p:txBody>
      </p:sp>
      <p:sp>
        <p:nvSpPr>
          <p:cNvPr id="89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693738"/>
            <a:ext cx="4625975" cy="3470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2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152" y="4394952"/>
            <a:ext cx="5165337" cy="4163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ECD78F-2934-4D7C-BF29-3BFB0DF95B84}" type="slidenum">
              <a:rPr lang="en-US"/>
              <a:pPr/>
              <a:t>23</a:t>
            </a:fld>
            <a:endParaRPr lang="en-US"/>
          </a:p>
        </p:txBody>
      </p:sp>
      <p:sp>
        <p:nvSpPr>
          <p:cNvPr id="89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693738"/>
            <a:ext cx="4625975" cy="3470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9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152" y="4394952"/>
            <a:ext cx="5165337" cy="4163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AE55B3-5D96-49CA-9B10-C0DA835B2923}" type="slidenum">
              <a:rPr lang="en-US"/>
              <a:pPr/>
              <a:t>24</a:t>
            </a:fld>
            <a:endParaRPr lang="en-US"/>
          </a:p>
        </p:txBody>
      </p:sp>
      <p:sp>
        <p:nvSpPr>
          <p:cNvPr id="90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693738"/>
            <a:ext cx="4625975" cy="3470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152" y="4394952"/>
            <a:ext cx="5165337" cy="4163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2520C0-E75D-4B81-803B-691DF263E105}" type="slidenum">
              <a:rPr lang="en-US"/>
              <a:pPr/>
              <a:t>25</a:t>
            </a:fld>
            <a:endParaRPr lang="en-US"/>
          </a:p>
        </p:txBody>
      </p:sp>
      <p:sp>
        <p:nvSpPr>
          <p:cNvPr id="90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693738"/>
            <a:ext cx="4625975" cy="3470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152" y="4394952"/>
            <a:ext cx="5165337" cy="4163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230D77-C8A2-4363-B83A-0AE35F952C16}" type="slidenum">
              <a:rPr lang="en-US"/>
              <a:pPr/>
              <a:t>26</a:t>
            </a:fld>
            <a:endParaRPr lang="en-US"/>
          </a:p>
        </p:txBody>
      </p:sp>
      <p:sp>
        <p:nvSpPr>
          <p:cNvPr id="90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693738"/>
            <a:ext cx="4625975" cy="3470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5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152" y="4394952"/>
            <a:ext cx="5165337" cy="4163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6C06B4-E36E-4C01-9F41-0FAD472EA961}" type="slidenum">
              <a:rPr lang="en-US"/>
              <a:pPr/>
              <a:t>27</a:t>
            </a:fld>
            <a:endParaRPr lang="en-US"/>
          </a:p>
        </p:txBody>
      </p:sp>
      <p:sp>
        <p:nvSpPr>
          <p:cNvPr id="90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693738"/>
            <a:ext cx="4625975" cy="3470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7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152" y="4394952"/>
            <a:ext cx="5165337" cy="4163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ADE25C-2DD9-449A-BD6A-F20FD8EB2D29}" type="slidenum">
              <a:rPr lang="en-US"/>
              <a:pPr/>
              <a:t>28</a:t>
            </a:fld>
            <a:endParaRPr lang="en-US"/>
          </a:p>
        </p:txBody>
      </p:sp>
      <p:sp>
        <p:nvSpPr>
          <p:cNvPr id="90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693738"/>
            <a:ext cx="4625975" cy="3470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9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152" y="4394952"/>
            <a:ext cx="5165337" cy="4163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6D5FBC-0814-40D3-A5E2-7D2E66FA52EC}" type="slidenum">
              <a:rPr lang="en-US"/>
              <a:pPr/>
              <a:t>29</a:t>
            </a:fld>
            <a:endParaRPr lang="en-US"/>
          </a:p>
        </p:txBody>
      </p:sp>
      <p:sp>
        <p:nvSpPr>
          <p:cNvPr id="91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693738"/>
            <a:ext cx="4625975" cy="3470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152" y="4394952"/>
            <a:ext cx="5165337" cy="4163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CEB6D3-4C9B-41A1-AC3C-8B6E813D3BDB}" type="slidenum">
              <a:rPr lang="en-US"/>
              <a:pPr/>
              <a:t>3</a:t>
            </a:fld>
            <a:endParaRPr lang="en-US"/>
          </a:p>
        </p:txBody>
      </p:sp>
      <p:sp>
        <p:nvSpPr>
          <p:cNvPr id="67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226C00-5409-4A8B-ACF5-C8AFDC47DD73}" type="slidenum">
              <a:rPr lang="en-US"/>
              <a:pPr/>
              <a:t>30</a:t>
            </a:fld>
            <a:endParaRPr lang="en-US"/>
          </a:p>
        </p:txBody>
      </p:sp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693738"/>
            <a:ext cx="4625975" cy="3470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152" y="4394952"/>
            <a:ext cx="5165337" cy="4163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31979D-3572-40BE-A171-01036C27A3C8}" type="slidenum">
              <a:rPr lang="en-US"/>
              <a:pPr/>
              <a:t>31</a:t>
            </a:fld>
            <a:endParaRPr lang="en-US"/>
          </a:p>
        </p:txBody>
      </p:sp>
      <p:sp>
        <p:nvSpPr>
          <p:cNvPr id="91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693738"/>
            <a:ext cx="4625975" cy="3470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5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152" y="4394952"/>
            <a:ext cx="5165337" cy="4163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7467A7-0E56-499C-BB5B-31D627A9E9F7}" type="slidenum">
              <a:rPr lang="en-US"/>
              <a:pPr/>
              <a:t>32</a:t>
            </a:fld>
            <a:endParaRPr lang="en-US"/>
          </a:p>
        </p:txBody>
      </p:sp>
      <p:sp>
        <p:nvSpPr>
          <p:cNvPr id="91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693738"/>
            <a:ext cx="4625975" cy="3470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7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152" y="4394952"/>
            <a:ext cx="5165337" cy="4163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206533-A21F-4CE3-9731-9A4DC5E9E3D5}" type="slidenum">
              <a:rPr lang="en-US"/>
              <a:pPr/>
              <a:t>4</a:t>
            </a:fld>
            <a:endParaRPr lang="en-US"/>
          </a:p>
        </p:txBody>
      </p:sp>
      <p:sp>
        <p:nvSpPr>
          <p:cNvPr id="67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0D5624-196E-4EFA-822D-5DC7AE32B677}" type="slidenum">
              <a:rPr lang="en-US"/>
              <a:pPr/>
              <a:t>5</a:t>
            </a:fld>
            <a:endParaRPr lang="en-US"/>
          </a:p>
        </p:txBody>
      </p:sp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5143F-4206-472D-AD03-9BA2B86CBBCE}" type="slidenum">
              <a:rPr lang="en-US"/>
              <a:pPr/>
              <a:t>6</a:t>
            </a:fld>
            <a:endParaRPr lang="en-US"/>
          </a:p>
        </p:txBody>
      </p:sp>
      <p:sp>
        <p:nvSpPr>
          <p:cNvPr id="75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1B2726-F177-4FBA-A1B4-0B1647D0D6F6}" type="slidenum">
              <a:rPr lang="en-US"/>
              <a:pPr/>
              <a:t>7</a:t>
            </a:fld>
            <a:endParaRPr lang="en-US"/>
          </a:p>
        </p:txBody>
      </p:sp>
      <p:sp>
        <p:nvSpPr>
          <p:cNvPr id="67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869233-352C-41D4-B271-05A45FF023D4}" type="slidenum">
              <a:rPr lang="en-US"/>
              <a:pPr/>
              <a:t>8</a:t>
            </a:fld>
            <a:endParaRPr lang="en-US"/>
          </a:p>
        </p:txBody>
      </p:sp>
      <p:sp>
        <p:nvSpPr>
          <p:cNvPr id="75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C4EC9B-3042-4FB8-879B-6B0D309613C2}" type="slidenum">
              <a:rPr lang="en-US"/>
              <a:pPr/>
              <a:t>9</a:t>
            </a:fld>
            <a:endParaRPr lang="en-US"/>
          </a:p>
        </p:txBody>
      </p:sp>
      <p:sp>
        <p:nvSpPr>
          <p:cNvPr id="76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1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2400">
              <a:latin typeface="Times New Roman" pitchFamily="18" charset="0"/>
              <a:cs typeface="+mn-cs"/>
            </a:endParaRP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0" y="3090863"/>
            <a:ext cx="9144000" cy="781050"/>
            <a:chOff x="0" y="1947"/>
            <a:chExt cx="5760" cy="492"/>
          </a:xfrm>
        </p:grpSpPr>
        <p:sp>
          <p:nvSpPr>
            <p:cNvPr id="6" name="Rectangle 6"/>
            <p:cNvSpPr>
              <a:spLocks noChangeAspect="1" noChangeArrowheads="1"/>
            </p:cNvSpPr>
            <p:nvPr userDrawn="1"/>
          </p:nvSpPr>
          <p:spPr bwMode="hidden">
            <a:xfrm>
              <a:off x="267" y="2143"/>
              <a:ext cx="5493" cy="199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0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7" name="Group 22"/>
            <p:cNvGrpSpPr>
              <a:grpSpLocks noChangeAspect="1"/>
            </p:cNvGrpSpPr>
            <p:nvPr userDrawn="1"/>
          </p:nvGrpSpPr>
          <p:grpSpPr bwMode="auto">
            <a:xfrm>
              <a:off x="1" y="1947"/>
              <a:ext cx="447" cy="492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spect="1" noChangeArrowheads="1"/>
              </p:cNvSpPr>
              <p:nvPr userDrawn="1"/>
            </p:nvSpPr>
            <p:spPr bwMode="auto">
              <a:xfrm>
                <a:off x="360" y="2257"/>
                <a:ext cx="364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8"/>
              <p:cNvSpPr>
                <a:spLocks noChangeAspect="1" noChangeArrowheads="1"/>
              </p:cNvSpPr>
              <p:nvPr userDrawn="1"/>
            </p:nvSpPr>
            <p:spPr bwMode="auto">
              <a:xfrm>
                <a:off x="1083" y="1064"/>
                <a:ext cx="360" cy="404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9"/>
              <p:cNvSpPr>
                <a:spLocks noChangeAspect="1" noChangeArrowheads="1"/>
              </p:cNvSpPr>
              <p:nvPr userDrawn="1"/>
            </p:nvSpPr>
            <p:spPr bwMode="auto">
              <a:xfrm>
                <a:off x="1438" y="672"/>
                <a:ext cx="368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10"/>
              <p:cNvSpPr>
                <a:spLocks noChangeAspect="1"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1"/>
              <p:cNvSpPr>
                <a:spLocks noChangeAspect="1" noChangeArrowheads="1"/>
              </p:cNvSpPr>
              <p:nvPr userDrawn="1"/>
            </p:nvSpPr>
            <p:spPr bwMode="auto">
              <a:xfrm>
                <a:off x="1438" y="1064"/>
                <a:ext cx="368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2"/>
              <p:cNvSpPr>
                <a:spLocks noChangeAspect="1" noChangeArrowheads="1"/>
              </p:cNvSpPr>
              <p:nvPr userDrawn="1"/>
            </p:nvSpPr>
            <p:spPr bwMode="auto">
              <a:xfrm>
                <a:off x="719" y="1464"/>
                <a:ext cx="368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3"/>
              <p:cNvSpPr>
                <a:spLocks noChangeAspect="1" noChangeArrowheads="1"/>
              </p:cNvSpPr>
              <p:nvPr userDrawn="1"/>
            </p:nvSpPr>
            <p:spPr bwMode="auto">
              <a:xfrm>
                <a:off x="0" y="1464"/>
                <a:ext cx="368" cy="400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4"/>
              <p:cNvSpPr>
                <a:spLocks noChangeAspect="1" noChangeArrowheads="1"/>
              </p:cNvSpPr>
              <p:nvPr userDrawn="1"/>
            </p:nvSpPr>
            <p:spPr bwMode="auto">
              <a:xfrm>
                <a:off x="1083" y="1464"/>
                <a:ext cx="360" cy="40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5"/>
              <p:cNvSpPr>
                <a:spLocks noChangeAspect="1" noChangeArrowheads="1"/>
              </p:cNvSpPr>
              <p:nvPr userDrawn="1"/>
            </p:nvSpPr>
            <p:spPr bwMode="auto">
              <a:xfrm>
                <a:off x="360" y="1857"/>
                <a:ext cx="364" cy="408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6"/>
              <p:cNvSpPr>
                <a:spLocks noChangeAspect="1" noChangeArrowheads="1"/>
              </p:cNvSpPr>
              <p:nvPr userDrawn="1"/>
            </p:nvSpPr>
            <p:spPr bwMode="auto">
              <a:xfrm>
                <a:off x="719" y="1857"/>
                <a:ext cx="368" cy="408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8" name="Text Box 30"/>
          <p:cNvSpPr txBox="1">
            <a:spLocks noChangeArrowheads="1"/>
          </p:cNvSpPr>
          <p:nvPr/>
        </p:nvSpPr>
        <p:spPr bwMode="auto">
          <a:xfrm>
            <a:off x="466725" y="4508500"/>
            <a:ext cx="28352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de-DE" sz="1400" b="1" dirty="0">
                <a:solidFill>
                  <a:schemeClr val="bg2"/>
                </a:solidFill>
                <a:cs typeface="+mn-cs"/>
              </a:rPr>
              <a:t>Salahuddin</a:t>
            </a:r>
            <a:r>
              <a:rPr lang="de-DE" sz="1400" b="1" baseline="0" dirty="0">
                <a:solidFill>
                  <a:schemeClr val="bg2"/>
                </a:solidFill>
                <a:cs typeface="+mn-cs"/>
              </a:rPr>
              <a:t> Swati</a:t>
            </a:r>
            <a:endParaRPr lang="de-DE" sz="1400" b="1" dirty="0">
              <a:solidFill>
                <a:schemeClr val="bg2"/>
              </a:solidFill>
              <a:cs typeface="+mn-cs"/>
            </a:endParaRPr>
          </a:p>
          <a:p>
            <a:pPr>
              <a:defRPr/>
            </a:pPr>
            <a:r>
              <a:rPr lang="de-DE" sz="1400" dirty="0">
                <a:solidFill>
                  <a:schemeClr val="bg2"/>
                </a:solidFill>
                <a:cs typeface="+mn-cs"/>
              </a:rPr>
              <a:t>Department of Computer Science</a:t>
            </a:r>
          </a:p>
          <a:p>
            <a:pPr>
              <a:defRPr/>
            </a:pPr>
            <a:endParaRPr lang="de-DE" sz="800" dirty="0">
              <a:solidFill>
                <a:schemeClr val="bg2"/>
              </a:solidFill>
              <a:cs typeface="+mn-cs"/>
            </a:endParaRPr>
          </a:p>
          <a:p>
            <a:pPr>
              <a:defRPr/>
            </a:pPr>
            <a:r>
              <a:rPr lang="de-DE" sz="1400" dirty="0">
                <a:solidFill>
                  <a:schemeClr val="bg2"/>
                </a:solidFill>
                <a:cs typeface="+mn-cs"/>
              </a:rPr>
              <a:t>COMSATS Unviverstiy Islamabad, Abbottabad Campus</a:t>
            </a:r>
          </a:p>
        </p:txBody>
      </p:sp>
      <p:pic>
        <p:nvPicPr>
          <p:cNvPr id="20" name="Picture 42" descr="main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325" y="198438"/>
            <a:ext cx="3509963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790825" y="1504950"/>
            <a:ext cx="6105525" cy="1990725"/>
          </a:xfrm>
        </p:spPr>
        <p:txBody>
          <a:bodyPr/>
          <a:lstStyle>
            <a:lvl1pPr>
              <a:defRPr sz="3800">
                <a:solidFill>
                  <a:schemeClr val="bg2"/>
                </a:solidFill>
              </a:defRPr>
            </a:lvl1pPr>
          </a:lstStyle>
          <a:p>
            <a:r>
              <a:rPr lang="en-US"/>
              <a:t>Titelmasterformat durch Klicken bearbeiten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3352800" y="4267200"/>
            <a:ext cx="554355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600"/>
            </a:lvl1pPr>
          </a:lstStyle>
          <a:p>
            <a:r>
              <a:rPr lang="en-US" dirty="0" err="1"/>
              <a:t>Formatvorlage</a:t>
            </a:r>
            <a:r>
              <a:rPr lang="en-US" dirty="0"/>
              <a:t> des </a:t>
            </a:r>
            <a:r>
              <a:rPr lang="en-US" dirty="0" err="1"/>
              <a:t>Untertitelmasters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21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l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C081EAD-B467-40F4-B908-DD8FDFA83B45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22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 algn="r"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pPr>
              <a:defRPr/>
            </a:pPr>
            <a:fld id="{7739A9C5-E6DD-4CD7-991F-5E82342EE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A0BEAA2-F898-47D8-B170-202C76A13A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45" y="198438"/>
            <a:ext cx="1291150" cy="128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856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9209D-522E-4379-9C48-B76DC2DB276E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B06A7-2C4B-4B45-BCA2-B90D59034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3213" y="115888"/>
            <a:ext cx="2033587" cy="57515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2450" y="115888"/>
            <a:ext cx="5948363" cy="57515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2DCBE-4095-4C37-9FED-FB80998DC770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CF7E7-EE37-4ABB-8A20-3F5FADE1A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16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188" y="115888"/>
            <a:ext cx="6645275" cy="9366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52450" y="1346200"/>
            <a:ext cx="8134350" cy="4521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BC56B-2EEB-4BDA-88E4-91EB2596C572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A34BE-12EE-4E44-B351-DB3EFDF56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21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081EAD-B467-40F4-B908-DD8FDFA83B45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9A9C5-E6DD-4CD7-991F-5E82342EE2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42" descr="main.jpg">
            <a:extLst>
              <a:ext uri="{FF2B5EF4-FFF2-40B4-BE49-F238E27FC236}">
                <a16:creationId xmlns:a16="http://schemas.microsoft.com/office/drawing/2014/main" id="{6F0F67ED-1977-26E7-0864-F9A710105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325" y="198438"/>
            <a:ext cx="3509963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A6537574-E66D-60FD-0121-4A09CA3B13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45" y="198438"/>
            <a:ext cx="1291150" cy="128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881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E00ED6-787E-4E0C-8915-652AC110EA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3691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99CBDB-2C73-4FF1-BF19-228C9E14A07F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49631-BADA-4DA5-AAAA-BD6EBB465C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985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258048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78B828-7C9B-455D-AF1A-C9750E03D77D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4403C3-4993-4EC3-9FF4-9F98AB2751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469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DA1887-9183-400F-8701-EDFCA769D05D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F80BC7-891F-4C74-9CFC-048908EF91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5473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0659AA-BFB2-4DAF-B4BA-255403065B11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ED2812-C8B6-4AA8-AC82-48C4C209D4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704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327546"/>
            <a:ext cx="8101013" cy="764275"/>
          </a:xfrm>
        </p:spPr>
        <p:txBody>
          <a:bodyPr/>
          <a:lstStyle>
            <a:lvl1pPr algn="l">
              <a:defRPr sz="3600" b="1">
                <a:solidFill>
                  <a:srgbClr val="FFC000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05775" y="6291618"/>
            <a:ext cx="581025" cy="341194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A5E00ED6-787E-4E0C-8915-652AC110EA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39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4177AE-B18F-4FAD-8B36-D233FD0562DD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54C717-508F-41F9-9DEE-71D46D8915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503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22863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20018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8533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3384630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14585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0105657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76154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C9209D-522E-4379-9C48-B76DC2DB276E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4B06A7-2C4B-4B45-BCA2-B90D59034C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969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62DCBE-4095-4C37-9FED-FB80998DC770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CF7E7-EE37-4ABB-8A20-3F5FADE1AF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9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9CBDB-2C73-4FF1-BF19-228C9E14A07F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49631-BADA-4DA5-AAAA-BD6EBB465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2450" y="1346200"/>
            <a:ext cx="399097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5825" y="1346200"/>
            <a:ext cx="399097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6F000-23CA-4D5D-8E3A-3AAD7033F551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3AC82-F4EC-4084-A6F5-264A5AEA4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1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8B828-7C9B-455D-AF1A-C9750E03D77D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403C3-4993-4EC3-9FF4-9F98AB275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2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A1887-9183-400F-8701-EDFCA769D05D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80BC7-891F-4C74-9CFC-048908EF9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08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659AA-BFB2-4DAF-B4BA-255403065B11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2812-C8B6-4AA8-AC82-48C4C209D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177AE-B18F-4FAD-8B36-D233FD0562DD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4C717-508F-41F9-9DEE-71D46D8915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3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7D6DC-7452-4922-A91E-64432D8B1D75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C8E7C-0CD2-4703-BA68-E9275EF9A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04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73" name="Rectangle 61"/>
          <p:cNvSpPr>
            <a:spLocks noChangeArrowheads="1"/>
          </p:cNvSpPr>
          <p:nvPr/>
        </p:nvSpPr>
        <p:spPr bwMode="auto">
          <a:xfrm>
            <a:off x="827088" y="0"/>
            <a:ext cx="179387" cy="6858000"/>
          </a:xfrm>
          <a:prstGeom prst="rect">
            <a:avLst/>
          </a:prstGeom>
          <a:gradFill rotWithShape="1">
            <a:gsLst>
              <a:gs pos="0">
                <a:srgbClr val="BFBFDA"/>
              </a:gs>
              <a:gs pos="100000">
                <a:srgbClr val="BFBFDA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000">
              <a:cs typeface="+mn-cs"/>
            </a:endParaRPr>
          </a:p>
        </p:txBody>
      </p:sp>
      <p:sp>
        <p:nvSpPr>
          <p:cNvPr id="38957" name="Rectangle 45"/>
          <p:cNvSpPr>
            <a:spLocks noChangeArrowheads="1"/>
          </p:cNvSpPr>
          <p:nvPr/>
        </p:nvSpPr>
        <p:spPr bwMode="auto">
          <a:xfrm>
            <a:off x="0" y="0"/>
            <a:ext cx="827088" cy="6858000"/>
          </a:xfrm>
          <a:prstGeom prst="rect">
            <a:avLst/>
          </a:prstGeom>
          <a:solidFill>
            <a:srgbClr val="BFBFD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000">
              <a:cs typeface="+mn-cs"/>
            </a:endParaRPr>
          </a:p>
        </p:txBody>
      </p:sp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2008188" y="115888"/>
            <a:ext cx="66452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Titelmasterformat durch Klicken bearbeiten</a:t>
            </a: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2450" y="1346200"/>
            <a:ext cx="8134350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</a:p>
        </p:txBody>
      </p:sp>
      <p:grpSp>
        <p:nvGrpSpPr>
          <p:cNvPr id="1030" name="Group 77"/>
          <p:cNvGrpSpPr>
            <a:grpSpLocks/>
          </p:cNvGrpSpPr>
          <p:nvPr/>
        </p:nvGrpSpPr>
        <p:grpSpPr bwMode="auto">
          <a:xfrm>
            <a:off x="663575" y="6226175"/>
            <a:ext cx="6184900" cy="336550"/>
            <a:chOff x="418" y="3922"/>
            <a:chExt cx="3896" cy="212"/>
          </a:xfrm>
        </p:grpSpPr>
        <p:sp>
          <p:nvSpPr>
            <p:cNvPr id="38960" name="Rectangle 48"/>
            <p:cNvSpPr>
              <a:spLocks noChangeArrowheads="1"/>
            </p:cNvSpPr>
            <p:nvPr userDrawn="1"/>
          </p:nvSpPr>
          <p:spPr bwMode="auto">
            <a:xfrm>
              <a:off x="421" y="3976"/>
              <a:ext cx="3893" cy="5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2400">
                <a:solidFill>
                  <a:schemeClr val="bg2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38962" name="Rectangle 50"/>
            <p:cNvSpPr>
              <a:spLocks noChangeAspect="1" noChangeArrowheads="1"/>
            </p:cNvSpPr>
            <p:nvPr userDrawn="1"/>
          </p:nvSpPr>
          <p:spPr bwMode="auto">
            <a:xfrm flipV="1">
              <a:off x="471" y="4029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66" name="Rectangle 54"/>
            <p:cNvSpPr>
              <a:spLocks noChangeAspect="1" noChangeArrowheads="1"/>
            </p:cNvSpPr>
            <p:nvPr userDrawn="1"/>
          </p:nvSpPr>
          <p:spPr bwMode="auto">
            <a:xfrm flipV="1">
              <a:off x="472" y="3976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74" name="Rectangle 62"/>
            <p:cNvSpPr>
              <a:spLocks noChangeAspect="1" noChangeArrowheads="1"/>
            </p:cNvSpPr>
            <p:nvPr userDrawn="1"/>
          </p:nvSpPr>
          <p:spPr bwMode="auto">
            <a:xfrm flipV="1">
              <a:off x="525" y="4029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76" name="Rectangle 64"/>
            <p:cNvSpPr>
              <a:spLocks noChangeAspect="1" noChangeArrowheads="1"/>
            </p:cNvSpPr>
            <p:nvPr userDrawn="1"/>
          </p:nvSpPr>
          <p:spPr bwMode="auto">
            <a:xfrm flipV="1">
              <a:off x="419" y="3922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77" name="Rectangle 65"/>
            <p:cNvSpPr>
              <a:spLocks noChangeAspect="1" noChangeArrowheads="1"/>
            </p:cNvSpPr>
            <p:nvPr userDrawn="1"/>
          </p:nvSpPr>
          <p:spPr bwMode="auto">
            <a:xfrm flipV="1">
              <a:off x="524" y="4081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78" name="Rectangle 66"/>
            <p:cNvSpPr>
              <a:spLocks noChangeAspect="1" noChangeArrowheads="1"/>
            </p:cNvSpPr>
            <p:nvPr userDrawn="1"/>
          </p:nvSpPr>
          <p:spPr bwMode="auto">
            <a:xfrm flipV="1">
              <a:off x="418" y="3976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1031" name="Group 78"/>
          <p:cNvGrpSpPr>
            <a:grpSpLocks/>
          </p:cNvGrpSpPr>
          <p:nvPr/>
        </p:nvGrpSpPr>
        <p:grpSpPr bwMode="auto">
          <a:xfrm flipH="1" flipV="1">
            <a:off x="2670175" y="798513"/>
            <a:ext cx="6184900" cy="336550"/>
            <a:chOff x="418" y="3922"/>
            <a:chExt cx="3896" cy="212"/>
          </a:xfrm>
        </p:grpSpPr>
        <p:sp>
          <p:nvSpPr>
            <p:cNvPr id="38991" name="Rectangle 79"/>
            <p:cNvSpPr>
              <a:spLocks noChangeArrowheads="1"/>
            </p:cNvSpPr>
            <p:nvPr userDrawn="1"/>
          </p:nvSpPr>
          <p:spPr bwMode="auto">
            <a:xfrm>
              <a:off x="421" y="3976"/>
              <a:ext cx="3893" cy="5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2400">
                <a:solidFill>
                  <a:schemeClr val="bg2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38992" name="Rectangle 80"/>
            <p:cNvSpPr>
              <a:spLocks noChangeAspect="1" noChangeArrowheads="1"/>
            </p:cNvSpPr>
            <p:nvPr userDrawn="1"/>
          </p:nvSpPr>
          <p:spPr bwMode="auto">
            <a:xfrm flipV="1">
              <a:off x="471" y="4029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3" name="Rectangle 81"/>
            <p:cNvSpPr>
              <a:spLocks noChangeAspect="1" noChangeArrowheads="1"/>
            </p:cNvSpPr>
            <p:nvPr userDrawn="1"/>
          </p:nvSpPr>
          <p:spPr bwMode="auto">
            <a:xfrm flipV="1">
              <a:off x="472" y="3976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4" name="Rectangle 82"/>
            <p:cNvSpPr>
              <a:spLocks noChangeAspect="1" noChangeArrowheads="1"/>
            </p:cNvSpPr>
            <p:nvPr userDrawn="1"/>
          </p:nvSpPr>
          <p:spPr bwMode="auto">
            <a:xfrm flipV="1">
              <a:off x="525" y="4029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5" name="Rectangle 83"/>
            <p:cNvSpPr>
              <a:spLocks noChangeAspect="1" noChangeArrowheads="1"/>
            </p:cNvSpPr>
            <p:nvPr userDrawn="1"/>
          </p:nvSpPr>
          <p:spPr bwMode="auto">
            <a:xfrm flipV="1">
              <a:off x="419" y="3922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6" name="Rectangle 84"/>
            <p:cNvSpPr>
              <a:spLocks noChangeAspect="1" noChangeArrowheads="1"/>
            </p:cNvSpPr>
            <p:nvPr userDrawn="1"/>
          </p:nvSpPr>
          <p:spPr bwMode="auto">
            <a:xfrm flipV="1">
              <a:off x="524" y="4081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7" name="Rectangle 85"/>
            <p:cNvSpPr>
              <a:spLocks noChangeAspect="1" noChangeArrowheads="1"/>
            </p:cNvSpPr>
            <p:nvPr userDrawn="1"/>
          </p:nvSpPr>
          <p:spPr bwMode="auto">
            <a:xfrm flipV="1">
              <a:off x="418" y="3976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38998" name="Text Box 86"/>
          <p:cNvSpPr txBox="1">
            <a:spLocks noChangeArrowheads="1"/>
          </p:cNvSpPr>
          <p:nvPr/>
        </p:nvSpPr>
        <p:spPr bwMode="auto">
          <a:xfrm>
            <a:off x="908050" y="6443663"/>
            <a:ext cx="24257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de-DE" sz="1200">
                <a:solidFill>
                  <a:schemeClr val="bg2"/>
                </a:solidFill>
                <a:cs typeface="+mn-cs"/>
              </a:rPr>
              <a:t>Department of Computer Science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54813" y="6265863"/>
            <a:ext cx="1319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200" b="1">
                <a:solidFill>
                  <a:schemeClr val="bg2"/>
                </a:solidFill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75F8D328-8C4E-4020-A92B-D89C5FDD164A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9125" y="6259513"/>
            <a:ext cx="356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Tahoma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5775" y="6261100"/>
            <a:ext cx="581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200" b="1">
                <a:solidFill>
                  <a:schemeClr val="bg2"/>
                </a:solidFill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446710E6-23D4-4A1C-A0B3-380444B09F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6" name="Picture 10" descr="CIIT.jpg"/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6196013"/>
            <a:ext cx="56832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21" r:id="rId2"/>
    <p:sldLayoutId id="2147484422" r:id="rId3"/>
    <p:sldLayoutId id="2147484423" r:id="rId4"/>
    <p:sldLayoutId id="2147484424" r:id="rId5"/>
    <p:sldLayoutId id="2147484425" r:id="rId6"/>
    <p:sldLayoutId id="2147484426" r:id="rId7"/>
    <p:sldLayoutId id="2147484427" r:id="rId8"/>
    <p:sldLayoutId id="2147484428" r:id="rId9"/>
    <p:sldLayoutId id="2147484429" r:id="rId10"/>
    <p:sldLayoutId id="2147484430" r:id="rId11"/>
    <p:sldLayoutId id="2147484431" r:id="rId12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156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34" r:id="rId1"/>
    <p:sldLayoutId id="2147484435" r:id="rId2"/>
    <p:sldLayoutId id="2147484436" r:id="rId3"/>
    <p:sldLayoutId id="2147484437" r:id="rId4"/>
    <p:sldLayoutId id="2147484438" r:id="rId5"/>
    <p:sldLayoutId id="2147484439" r:id="rId6"/>
    <p:sldLayoutId id="2147484440" r:id="rId7"/>
    <p:sldLayoutId id="2147484441" r:id="rId8"/>
    <p:sldLayoutId id="2147484442" r:id="rId9"/>
    <p:sldLayoutId id="2147484443" r:id="rId10"/>
    <p:sldLayoutId id="2147484444" r:id="rId11"/>
    <p:sldLayoutId id="2147484445" r:id="rId12"/>
    <p:sldLayoutId id="2147484446" r:id="rId13"/>
    <p:sldLayoutId id="2147484447" r:id="rId14"/>
    <p:sldLayoutId id="2147484448" r:id="rId15"/>
    <p:sldLayoutId id="2147484449" r:id="rId16"/>
    <p:sldLayoutId id="2147484450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524000" y="2567517"/>
            <a:ext cx="7179733" cy="61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 eaLnBrk="0" hangingPunct="0"/>
            <a:r>
              <a:rPr kumimoji="1" lang="en-US" sz="3911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Data Structures and Algorithms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6134" y="3191027"/>
            <a:ext cx="3652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Lecture No. 19</a:t>
            </a:r>
          </a:p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 Tree Traversal</a:t>
            </a:r>
          </a:p>
        </p:txBody>
      </p:sp>
      <p:sp>
        <p:nvSpPr>
          <p:cNvPr id="2054" name="TextBox 40"/>
          <p:cNvSpPr txBox="1">
            <a:spLocks noChangeArrowheads="1"/>
          </p:cNvSpPr>
          <p:nvPr/>
        </p:nvSpPr>
        <p:spPr bwMode="auto">
          <a:xfrm>
            <a:off x="101600" y="1516239"/>
            <a:ext cx="6434667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133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Department of Computer Science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69333" y="1475518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53067" y="448734"/>
            <a:ext cx="6366933" cy="825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267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CUI Abbottabad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COMSATS University Islamabad, Abbottabad Campus</a:t>
            </a:r>
          </a:p>
        </p:txBody>
      </p:sp>
      <p:pic>
        <p:nvPicPr>
          <p:cNvPr id="3" name="Picture 2" descr="Cui Logo PNG Vectors Free Download">
            <a:extLst>
              <a:ext uri="{FF2B5EF4-FFF2-40B4-BE49-F238E27FC236}">
                <a16:creationId xmlns:a16="http://schemas.microsoft.com/office/drawing/2014/main" id="{2B7B6C1B-6A9A-3EFB-0C2C-EE38B0CB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448733"/>
            <a:ext cx="954156" cy="95097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Traversing a Binary Tree</a:t>
            </a:r>
          </a:p>
        </p:txBody>
      </p:sp>
      <p:sp>
        <p:nvSpPr>
          <p:cNvPr id="783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System.out.print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(“preorder: “);   preorder( root);</a:t>
            </a:r>
          </a:p>
          <a:p>
            <a:pPr>
              <a:buClr>
                <a:schemeClr val="tx1"/>
              </a:buClr>
              <a:buNone/>
            </a:pP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System.out.print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(“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inorder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: “); 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inorder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( root );</a:t>
            </a:r>
          </a:p>
          <a:p>
            <a:pPr>
              <a:buClr>
                <a:schemeClr val="tx1"/>
              </a:buClr>
              <a:buNone/>
            </a:pP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System.out.print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(“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postorder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: “); 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postorder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( root );</a:t>
            </a:r>
          </a:p>
        </p:txBody>
      </p:sp>
    </p:spTree>
    <p:extLst>
      <p:ext uri="{BB962C8B-B14F-4D97-AF65-F5344CB8AC3E}">
        <p14:creationId xmlns:p14="http://schemas.microsoft.com/office/powerpoint/2010/main" val="3197728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Traversing a Binary Tree</a:t>
            </a:r>
          </a:p>
        </p:txBody>
      </p:sp>
      <p:sp>
        <p:nvSpPr>
          <p:cNvPr id="762883" name="Rectangle 3"/>
          <p:cNvSpPr>
            <a:spLocks noGrp="1" noChangeArrowheads="1"/>
          </p:cNvSpPr>
          <p:nvPr>
            <p:ph idx="1"/>
          </p:nvPr>
        </p:nvSpPr>
        <p:spPr>
          <a:xfrm>
            <a:off x="552450" y="1016000"/>
            <a:ext cx="8134350" cy="4851400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Preorder:  14  4  3  9  7  5  15  18  16  17  20</a:t>
            </a:r>
          </a:p>
        </p:txBody>
      </p:sp>
      <p:grpSp>
        <p:nvGrpSpPr>
          <p:cNvPr id="762927" name="Group 47"/>
          <p:cNvGrpSpPr>
            <a:grpSpLocks/>
          </p:cNvGrpSpPr>
          <p:nvPr/>
        </p:nvGrpSpPr>
        <p:grpSpPr bwMode="auto">
          <a:xfrm>
            <a:off x="457200" y="1371600"/>
            <a:ext cx="8305800" cy="3733800"/>
            <a:chOff x="288" y="864"/>
            <a:chExt cx="5232" cy="2352"/>
          </a:xfrm>
        </p:grpSpPr>
        <p:grpSp>
          <p:nvGrpSpPr>
            <p:cNvPr id="762884" name="Group 4"/>
            <p:cNvGrpSpPr>
              <a:grpSpLocks/>
            </p:cNvGrpSpPr>
            <p:nvPr/>
          </p:nvGrpSpPr>
          <p:grpSpPr bwMode="auto">
            <a:xfrm>
              <a:off x="2448" y="864"/>
              <a:ext cx="432" cy="336"/>
              <a:chOff x="2304" y="1296"/>
              <a:chExt cx="432" cy="336"/>
            </a:xfrm>
          </p:grpSpPr>
          <p:sp>
            <p:nvSpPr>
              <p:cNvPr id="762885" name="Oval 5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886" name="Text Box 6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14</a:t>
                </a:r>
              </a:p>
            </p:txBody>
          </p:sp>
        </p:grpSp>
        <p:grpSp>
          <p:nvGrpSpPr>
            <p:cNvPr id="762887" name="Group 7"/>
            <p:cNvGrpSpPr>
              <a:grpSpLocks/>
            </p:cNvGrpSpPr>
            <p:nvPr/>
          </p:nvGrpSpPr>
          <p:grpSpPr bwMode="auto">
            <a:xfrm>
              <a:off x="3840" y="1392"/>
              <a:ext cx="432" cy="336"/>
              <a:chOff x="2304" y="1296"/>
              <a:chExt cx="432" cy="336"/>
            </a:xfrm>
          </p:grpSpPr>
          <p:sp>
            <p:nvSpPr>
              <p:cNvPr id="762888" name="Oval 8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889" name="Text Box 9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15</a:t>
                </a:r>
              </a:p>
            </p:txBody>
          </p:sp>
        </p:grpSp>
        <p:sp>
          <p:nvSpPr>
            <p:cNvPr id="762890" name="Line 10"/>
            <p:cNvSpPr>
              <a:spLocks noChangeShapeType="1"/>
            </p:cNvSpPr>
            <p:nvPr/>
          </p:nvSpPr>
          <p:spPr bwMode="auto">
            <a:xfrm>
              <a:off x="2832" y="1104"/>
              <a:ext cx="105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62891" name="Group 11"/>
            <p:cNvGrpSpPr>
              <a:grpSpLocks/>
            </p:cNvGrpSpPr>
            <p:nvPr/>
          </p:nvGrpSpPr>
          <p:grpSpPr bwMode="auto">
            <a:xfrm>
              <a:off x="1056" y="1392"/>
              <a:ext cx="432" cy="336"/>
              <a:chOff x="2304" y="1296"/>
              <a:chExt cx="432" cy="336"/>
            </a:xfrm>
          </p:grpSpPr>
          <p:sp>
            <p:nvSpPr>
              <p:cNvPr id="762892" name="Oval 12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893" name="Text Box 13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4</a:t>
                </a:r>
              </a:p>
            </p:txBody>
          </p:sp>
        </p:grpSp>
        <p:sp>
          <p:nvSpPr>
            <p:cNvPr id="762894" name="Line 14"/>
            <p:cNvSpPr>
              <a:spLocks noChangeShapeType="1"/>
            </p:cNvSpPr>
            <p:nvPr/>
          </p:nvSpPr>
          <p:spPr bwMode="auto">
            <a:xfrm flipH="1">
              <a:off x="1440" y="1104"/>
              <a:ext cx="105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62895" name="Group 15"/>
            <p:cNvGrpSpPr>
              <a:grpSpLocks/>
            </p:cNvGrpSpPr>
            <p:nvPr/>
          </p:nvGrpSpPr>
          <p:grpSpPr bwMode="auto">
            <a:xfrm>
              <a:off x="1824" y="1968"/>
              <a:ext cx="432" cy="336"/>
              <a:chOff x="2304" y="1296"/>
              <a:chExt cx="432" cy="336"/>
            </a:xfrm>
          </p:grpSpPr>
          <p:sp>
            <p:nvSpPr>
              <p:cNvPr id="762896" name="Oval 16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897" name="Text Box 17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9</a:t>
                </a:r>
              </a:p>
            </p:txBody>
          </p:sp>
        </p:grpSp>
        <p:sp>
          <p:nvSpPr>
            <p:cNvPr id="762898" name="Line 18"/>
            <p:cNvSpPr>
              <a:spLocks noChangeShapeType="1"/>
            </p:cNvSpPr>
            <p:nvPr/>
          </p:nvSpPr>
          <p:spPr bwMode="auto">
            <a:xfrm>
              <a:off x="1392" y="1680"/>
              <a:ext cx="52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62899" name="Group 19"/>
            <p:cNvGrpSpPr>
              <a:grpSpLocks/>
            </p:cNvGrpSpPr>
            <p:nvPr/>
          </p:nvGrpSpPr>
          <p:grpSpPr bwMode="auto">
            <a:xfrm>
              <a:off x="1344" y="2400"/>
              <a:ext cx="432" cy="336"/>
              <a:chOff x="2304" y="1296"/>
              <a:chExt cx="432" cy="336"/>
            </a:xfrm>
          </p:grpSpPr>
          <p:sp>
            <p:nvSpPr>
              <p:cNvPr id="762900" name="Oval 20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901" name="Text Box 21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7</a:t>
                </a:r>
              </a:p>
            </p:txBody>
          </p:sp>
        </p:grpSp>
        <p:sp>
          <p:nvSpPr>
            <p:cNvPr id="762902" name="Line 22"/>
            <p:cNvSpPr>
              <a:spLocks noChangeShapeType="1"/>
            </p:cNvSpPr>
            <p:nvPr/>
          </p:nvSpPr>
          <p:spPr bwMode="auto">
            <a:xfrm flipH="1">
              <a:off x="1680" y="2256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62903" name="Group 23"/>
            <p:cNvGrpSpPr>
              <a:grpSpLocks/>
            </p:cNvGrpSpPr>
            <p:nvPr/>
          </p:nvGrpSpPr>
          <p:grpSpPr bwMode="auto">
            <a:xfrm>
              <a:off x="4608" y="1968"/>
              <a:ext cx="432" cy="336"/>
              <a:chOff x="2304" y="1296"/>
              <a:chExt cx="432" cy="336"/>
            </a:xfrm>
          </p:grpSpPr>
          <p:sp>
            <p:nvSpPr>
              <p:cNvPr id="762904" name="Oval 24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905" name="Text Box 25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18</a:t>
                </a:r>
              </a:p>
            </p:txBody>
          </p:sp>
        </p:grpSp>
        <p:sp>
          <p:nvSpPr>
            <p:cNvPr id="762906" name="Line 26"/>
            <p:cNvSpPr>
              <a:spLocks noChangeShapeType="1"/>
            </p:cNvSpPr>
            <p:nvPr/>
          </p:nvSpPr>
          <p:spPr bwMode="auto">
            <a:xfrm>
              <a:off x="4176" y="1680"/>
              <a:ext cx="52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62907" name="Group 27"/>
            <p:cNvGrpSpPr>
              <a:grpSpLocks/>
            </p:cNvGrpSpPr>
            <p:nvPr/>
          </p:nvGrpSpPr>
          <p:grpSpPr bwMode="auto">
            <a:xfrm>
              <a:off x="288" y="1968"/>
              <a:ext cx="432" cy="336"/>
              <a:chOff x="2304" y="1296"/>
              <a:chExt cx="432" cy="336"/>
            </a:xfrm>
          </p:grpSpPr>
          <p:sp>
            <p:nvSpPr>
              <p:cNvPr id="762908" name="Oval 28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909" name="Text Box 29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3</a:t>
                </a:r>
              </a:p>
            </p:txBody>
          </p:sp>
        </p:grpSp>
        <p:sp>
          <p:nvSpPr>
            <p:cNvPr id="762910" name="Line 30"/>
            <p:cNvSpPr>
              <a:spLocks noChangeShapeType="1"/>
            </p:cNvSpPr>
            <p:nvPr/>
          </p:nvSpPr>
          <p:spPr bwMode="auto">
            <a:xfrm flipH="1">
              <a:off x="624" y="1680"/>
              <a:ext cx="52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62911" name="Group 31"/>
            <p:cNvGrpSpPr>
              <a:grpSpLocks/>
            </p:cNvGrpSpPr>
            <p:nvPr/>
          </p:nvGrpSpPr>
          <p:grpSpPr bwMode="auto">
            <a:xfrm>
              <a:off x="816" y="2880"/>
              <a:ext cx="432" cy="336"/>
              <a:chOff x="2304" y="1296"/>
              <a:chExt cx="432" cy="336"/>
            </a:xfrm>
          </p:grpSpPr>
          <p:sp>
            <p:nvSpPr>
              <p:cNvPr id="762912" name="Oval 32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913" name="Text Box 33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5</a:t>
                </a:r>
              </a:p>
            </p:txBody>
          </p:sp>
        </p:grpSp>
        <p:sp>
          <p:nvSpPr>
            <p:cNvPr id="762914" name="Line 34"/>
            <p:cNvSpPr>
              <a:spLocks noChangeShapeType="1"/>
            </p:cNvSpPr>
            <p:nvPr/>
          </p:nvSpPr>
          <p:spPr bwMode="auto">
            <a:xfrm flipV="1">
              <a:off x="1152" y="2688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62915" name="Group 35"/>
            <p:cNvGrpSpPr>
              <a:grpSpLocks/>
            </p:cNvGrpSpPr>
            <p:nvPr/>
          </p:nvGrpSpPr>
          <p:grpSpPr bwMode="auto">
            <a:xfrm>
              <a:off x="4128" y="2400"/>
              <a:ext cx="432" cy="336"/>
              <a:chOff x="2304" y="1296"/>
              <a:chExt cx="432" cy="336"/>
            </a:xfrm>
          </p:grpSpPr>
          <p:sp>
            <p:nvSpPr>
              <p:cNvPr id="762916" name="Oval 36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917" name="Text Box 37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16</a:t>
                </a:r>
              </a:p>
            </p:txBody>
          </p:sp>
        </p:grpSp>
        <p:sp>
          <p:nvSpPr>
            <p:cNvPr id="762918" name="Line 38"/>
            <p:cNvSpPr>
              <a:spLocks noChangeShapeType="1"/>
            </p:cNvSpPr>
            <p:nvPr/>
          </p:nvSpPr>
          <p:spPr bwMode="auto">
            <a:xfrm flipH="1">
              <a:off x="4464" y="2256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62919" name="Group 39"/>
            <p:cNvGrpSpPr>
              <a:grpSpLocks/>
            </p:cNvGrpSpPr>
            <p:nvPr/>
          </p:nvGrpSpPr>
          <p:grpSpPr bwMode="auto">
            <a:xfrm>
              <a:off x="5088" y="2400"/>
              <a:ext cx="432" cy="336"/>
              <a:chOff x="2304" y="1296"/>
              <a:chExt cx="432" cy="336"/>
            </a:xfrm>
          </p:grpSpPr>
          <p:sp>
            <p:nvSpPr>
              <p:cNvPr id="762920" name="Oval 40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921" name="Text Box 41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20</a:t>
                </a:r>
              </a:p>
            </p:txBody>
          </p:sp>
        </p:grpSp>
        <p:sp>
          <p:nvSpPr>
            <p:cNvPr id="762922" name="Line 42"/>
            <p:cNvSpPr>
              <a:spLocks noChangeShapeType="1"/>
            </p:cNvSpPr>
            <p:nvPr/>
          </p:nvSpPr>
          <p:spPr bwMode="auto">
            <a:xfrm>
              <a:off x="4944" y="2256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62923" name="Group 43"/>
            <p:cNvGrpSpPr>
              <a:grpSpLocks/>
            </p:cNvGrpSpPr>
            <p:nvPr/>
          </p:nvGrpSpPr>
          <p:grpSpPr bwMode="auto">
            <a:xfrm>
              <a:off x="4656" y="2880"/>
              <a:ext cx="432" cy="336"/>
              <a:chOff x="2304" y="1296"/>
              <a:chExt cx="432" cy="336"/>
            </a:xfrm>
          </p:grpSpPr>
          <p:sp>
            <p:nvSpPr>
              <p:cNvPr id="762924" name="Oval 44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925" name="Text Box 45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17</a:t>
                </a:r>
              </a:p>
            </p:txBody>
          </p:sp>
        </p:grpSp>
        <p:sp>
          <p:nvSpPr>
            <p:cNvPr id="762926" name="Line 46"/>
            <p:cNvSpPr>
              <a:spLocks noChangeShapeType="1"/>
            </p:cNvSpPr>
            <p:nvPr/>
          </p:nvSpPr>
          <p:spPr bwMode="auto">
            <a:xfrm flipH="1" flipV="1">
              <a:off x="4464" y="2688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53019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Traversing a Binary Tree</a:t>
            </a:r>
          </a:p>
        </p:txBody>
      </p:sp>
      <p:sp>
        <p:nvSpPr>
          <p:cNvPr id="764931" name="Rectangle 3"/>
          <p:cNvSpPr>
            <a:spLocks noGrp="1" noChangeArrowheads="1"/>
          </p:cNvSpPr>
          <p:nvPr>
            <p:ph idx="1"/>
          </p:nvPr>
        </p:nvSpPr>
        <p:spPr>
          <a:xfrm>
            <a:off x="552450" y="986971"/>
            <a:ext cx="8134350" cy="4880429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 dirty="0" err="1">
                <a:latin typeface="Helvetica" pitchFamily="34" charset="0"/>
                <a:cs typeface="Times New Roman" pitchFamily="18" charset="0"/>
              </a:rPr>
              <a:t>Inorder</a:t>
            </a:r>
            <a:r>
              <a:rPr lang="en-US" sz="2800" dirty="0">
                <a:latin typeface="Helvetica" pitchFamily="34" charset="0"/>
                <a:cs typeface="Times New Roman" pitchFamily="18" charset="0"/>
              </a:rPr>
              <a:t>:   3  4  5  7  9  14  15  16  17  18  20</a:t>
            </a:r>
          </a:p>
        </p:txBody>
      </p:sp>
      <p:grpSp>
        <p:nvGrpSpPr>
          <p:cNvPr id="764932" name="Group 4"/>
          <p:cNvGrpSpPr>
            <a:grpSpLocks/>
          </p:cNvGrpSpPr>
          <p:nvPr/>
        </p:nvGrpSpPr>
        <p:grpSpPr bwMode="auto">
          <a:xfrm>
            <a:off x="3886200" y="1371600"/>
            <a:ext cx="685800" cy="533400"/>
            <a:chOff x="2304" y="1296"/>
            <a:chExt cx="432" cy="336"/>
          </a:xfrm>
        </p:grpSpPr>
        <p:sp>
          <p:nvSpPr>
            <p:cNvPr id="764933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4934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764935" name="Group 7"/>
          <p:cNvGrpSpPr>
            <a:grpSpLocks/>
          </p:cNvGrpSpPr>
          <p:nvPr/>
        </p:nvGrpSpPr>
        <p:grpSpPr bwMode="auto">
          <a:xfrm>
            <a:off x="6096000" y="2209800"/>
            <a:ext cx="685800" cy="533400"/>
            <a:chOff x="2304" y="1296"/>
            <a:chExt cx="432" cy="336"/>
          </a:xfrm>
        </p:grpSpPr>
        <p:sp>
          <p:nvSpPr>
            <p:cNvPr id="764936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4937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764938" name="Line 10"/>
          <p:cNvSpPr>
            <a:spLocks noChangeShapeType="1"/>
          </p:cNvSpPr>
          <p:nvPr/>
        </p:nvSpPr>
        <p:spPr bwMode="auto">
          <a:xfrm>
            <a:off x="4495800" y="1752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64939" name="Group 11"/>
          <p:cNvGrpSpPr>
            <a:grpSpLocks/>
          </p:cNvGrpSpPr>
          <p:nvPr/>
        </p:nvGrpSpPr>
        <p:grpSpPr bwMode="auto">
          <a:xfrm>
            <a:off x="1676400" y="2209800"/>
            <a:ext cx="685800" cy="533400"/>
            <a:chOff x="2304" y="1296"/>
            <a:chExt cx="432" cy="336"/>
          </a:xfrm>
        </p:grpSpPr>
        <p:sp>
          <p:nvSpPr>
            <p:cNvPr id="764940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4941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764942" name="Line 14"/>
          <p:cNvSpPr>
            <a:spLocks noChangeShapeType="1"/>
          </p:cNvSpPr>
          <p:nvPr/>
        </p:nvSpPr>
        <p:spPr bwMode="auto">
          <a:xfrm flipH="1">
            <a:off x="2286000" y="1752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64943" name="Group 15"/>
          <p:cNvGrpSpPr>
            <a:grpSpLocks/>
          </p:cNvGrpSpPr>
          <p:nvPr/>
        </p:nvGrpSpPr>
        <p:grpSpPr bwMode="auto">
          <a:xfrm>
            <a:off x="2895600" y="3124200"/>
            <a:ext cx="685800" cy="533400"/>
            <a:chOff x="2304" y="1296"/>
            <a:chExt cx="432" cy="336"/>
          </a:xfrm>
        </p:grpSpPr>
        <p:sp>
          <p:nvSpPr>
            <p:cNvPr id="764944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4945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764946" name="Line 18"/>
          <p:cNvSpPr>
            <a:spLocks noChangeShapeType="1"/>
          </p:cNvSpPr>
          <p:nvPr/>
        </p:nvSpPr>
        <p:spPr bwMode="auto">
          <a:xfrm>
            <a:off x="2209800" y="26670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64947" name="Group 19"/>
          <p:cNvGrpSpPr>
            <a:grpSpLocks/>
          </p:cNvGrpSpPr>
          <p:nvPr/>
        </p:nvGrpSpPr>
        <p:grpSpPr bwMode="auto">
          <a:xfrm>
            <a:off x="2133600" y="3810000"/>
            <a:ext cx="685800" cy="533400"/>
            <a:chOff x="2304" y="1296"/>
            <a:chExt cx="432" cy="336"/>
          </a:xfrm>
        </p:grpSpPr>
        <p:sp>
          <p:nvSpPr>
            <p:cNvPr id="764948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4949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764950" name="Line 22"/>
          <p:cNvSpPr>
            <a:spLocks noChangeShapeType="1"/>
          </p:cNvSpPr>
          <p:nvPr/>
        </p:nvSpPr>
        <p:spPr bwMode="auto">
          <a:xfrm flipH="1">
            <a:off x="2667000" y="3581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64951" name="Group 23"/>
          <p:cNvGrpSpPr>
            <a:grpSpLocks/>
          </p:cNvGrpSpPr>
          <p:nvPr/>
        </p:nvGrpSpPr>
        <p:grpSpPr bwMode="auto">
          <a:xfrm>
            <a:off x="7315200" y="3124200"/>
            <a:ext cx="685800" cy="533400"/>
            <a:chOff x="2304" y="1296"/>
            <a:chExt cx="432" cy="336"/>
          </a:xfrm>
        </p:grpSpPr>
        <p:sp>
          <p:nvSpPr>
            <p:cNvPr id="764952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4953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764954" name="Line 26"/>
          <p:cNvSpPr>
            <a:spLocks noChangeShapeType="1"/>
          </p:cNvSpPr>
          <p:nvPr/>
        </p:nvSpPr>
        <p:spPr bwMode="auto">
          <a:xfrm>
            <a:off x="6629400" y="26670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64955" name="Group 27"/>
          <p:cNvGrpSpPr>
            <a:grpSpLocks/>
          </p:cNvGrpSpPr>
          <p:nvPr/>
        </p:nvGrpSpPr>
        <p:grpSpPr bwMode="auto">
          <a:xfrm>
            <a:off x="457200" y="3124200"/>
            <a:ext cx="685800" cy="533400"/>
            <a:chOff x="2304" y="1296"/>
            <a:chExt cx="432" cy="336"/>
          </a:xfrm>
        </p:grpSpPr>
        <p:sp>
          <p:nvSpPr>
            <p:cNvPr id="764956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4957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764958" name="Line 30"/>
          <p:cNvSpPr>
            <a:spLocks noChangeShapeType="1"/>
          </p:cNvSpPr>
          <p:nvPr/>
        </p:nvSpPr>
        <p:spPr bwMode="auto">
          <a:xfrm flipH="1">
            <a:off x="990600" y="26670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64959" name="Group 31"/>
          <p:cNvGrpSpPr>
            <a:grpSpLocks/>
          </p:cNvGrpSpPr>
          <p:nvPr/>
        </p:nvGrpSpPr>
        <p:grpSpPr bwMode="auto">
          <a:xfrm>
            <a:off x="1295400" y="4572000"/>
            <a:ext cx="685800" cy="533400"/>
            <a:chOff x="2304" y="1296"/>
            <a:chExt cx="432" cy="336"/>
          </a:xfrm>
        </p:grpSpPr>
        <p:sp>
          <p:nvSpPr>
            <p:cNvPr id="764960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4961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764962" name="Line 34"/>
          <p:cNvSpPr>
            <a:spLocks noChangeShapeType="1"/>
          </p:cNvSpPr>
          <p:nvPr/>
        </p:nvSpPr>
        <p:spPr bwMode="auto">
          <a:xfrm flipV="1">
            <a:off x="1828800" y="4267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64963" name="Group 35"/>
          <p:cNvGrpSpPr>
            <a:grpSpLocks/>
          </p:cNvGrpSpPr>
          <p:nvPr/>
        </p:nvGrpSpPr>
        <p:grpSpPr bwMode="auto">
          <a:xfrm>
            <a:off x="6553200" y="3810000"/>
            <a:ext cx="685800" cy="533400"/>
            <a:chOff x="2304" y="1296"/>
            <a:chExt cx="432" cy="336"/>
          </a:xfrm>
        </p:grpSpPr>
        <p:sp>
          <p:nvSpPr>
            <p:cNvPr id="764964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4965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764966" name="Line 38"/>
          <p:cNvSpPr>
            <a:spLocks noChangeShapeType="1"/>
          </p:cNvSpPr>
          <p:nvPr/>
        </p:nvSpPr>
        <p:spPr bwMode="auto">
          <a:xfrm flipH="1">
            <a:off x="7086600" y="3581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64967" name="Group 39"/>
          <p:cNvGrpSpPr>
            <a:grpSpLocks/>
          </p:cNvGrpSpPr>
          <p:nvPr/>
        </p:nvGrpSpPr>
        <p:grpSpPr bwMode="auto">
          <a:xfrm>
            <a:off x="8077200" y="3810000"/>
            <a:ext cx="685800" cy="533400"/>
            <a:chOff x="2304" y="1296"/>
            <a:chExt cx="432" cy="336"/>
          </a:xfrm>
        </p:grpSpPr>
        <p:sp>
          <p:nvSpPr>
            <p:cNvPr id="764968" name="Oval 4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4969" name="Text Box 4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20</a:t>
              </a:r>
            </a:p>
          </p:txBody>
        </p:sp>
      </p:grpSp>
      <p:sp>
        <p:nvSpPr>
          <p:cNvPr id="764970" name="Line 42"/>
          <p:cNvSpPr>
            <a:spLocks noChangeShapeType="1"/>
          </p:cNvSpPr>
          <p:nvPr/>
        </p:nvSpPr>
        <p:spPr bwMode="auto">
          <a:xfrm>
            <a:off x="7848600" y="3581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64971" name="Group 43"/>
          <p:cNvGrpSpPr>
            <a:grpSpLocks/>
          </p:cNvGrpSpPr>
          <p:nvPr/>
        </p:nvGrpSpPr>
        <p:grpSpPr bwMode="auto">
          <a:xfrm>
            <a:off x="7391400" y="4572000"/>
            <a:ext cx="685800" cy="533400"/>
            <a:chOff x="2304" y="1296"/>
            <a:chExt cx="432" cy="336"/>
          </a:xfrm>
        </p:grpSpPr>
        <p:sp>
          <p:nvSpPr>
            <p:cNvPr id="764972" name="Oval 4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4973" name="Text Box 4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17</a:t>
              </a:r>
            </a:p>
          </p:txBody>
        </p:sp>
      </p:grpSp>
      <p:sp>
        <p:nvSpPr>
          <p:cNvPr id="764974" name="Line 46"/>
          <p:cNvSpPr>
            <a:spLocks noChangeShapeType="1"/>
          </p:cNvSpPr>
          <p:nvPr/>
        </p:nvSpPr>
        <p:spPr bwMode="auto">
          <a:xfrm flipH="1" flipV="1">
            <a:off x="7086600" y="4267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6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Traversing a Binary Tree</a:t>
            </a:r>
          </a:p>
        </p:txBody>
      </p:sp>
      <p:sp>
        <p:nvSpPr>
          <p:cNvPr id="766979" name="Rectangle 3"/>
          <p:cNvSpPr>
            <a:spLocks noGrp="1" noChangeArrowheads="1"/>
          </p:cNvSpPr>
          <p:nvPr>
            <p:ph idx="1"/>
          </p:nvPr>
        </p:nvSpPr>
        <p:spPr>
          <a:xfrm>
            <a:off x="552450" y="914399"/>
            <a:ext cx="8134350" cy="5442857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 dirty="0" err="1">
                <a:latin typeface="Helvetica" pitchFamily="34" charset="0"/>
                <a:cs typeface="Times New Roman" pitchFamily="18" charset="0"/>
              </a:rPr>
              <a:t>Postorder</a:t>
            </a:r>
            <a:r>
              <a:rPr lang="en-US" sz="2800" dirty="0">
                <a:latin typeface="Helvetica" pitchFamily="34" charset="0"/>
                <a:cs typeface="Times New Roman" pitchFamily="18" charset="0"/>
              </a:rPr>
              <a:t>:    3  5  7  9  4  17  16  20  18  15  14</a:t>
            </a:r>
          </a:p>
        </p:txBody>
      </p:sp>
      <p:grpSp>
        <p:nvGrpSpPr>
          <p:cNvPr id="766980" name="Group 4"/>
          <p:cNvGrpSpPr>
            <a:grpSpLocks/>
          </p:cNvGrpSpPr>
          <p:nvPr/>
        </p:nvGrpSpPr>
        <p:grpSpPr bwMode="auto">
          <a:xfrm>
            <a:off x="3886200" y="1371600"/>
            <a:ext cx="685800" cy="533400"/>
            <a:chOff x="2304" y="1296"/>
            <a:chExt cx="432" cy="336"/>
          </a:xfrm>
        </p:grpSpPr>
        <p:sp>
          <p:nvSpPr>
            <p:cNvPr id="766981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982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766983" name="Group 7"/>
          <p:cNvGrpSpPr>
            <a:grpSpLocks/>
          </p:cNvGrpSpPr>
          <p:nvPr/>
        </p:nvGrpSpPr>
        <p:grpSpPr bwMode="auto">
          <a:xfrm>
            <a:off x="6096000" y="2209800"/>
            <a:ext cx="685800" cy="533400"/>
            <a:chOff x="2304" y="1296"/>
            <a:chExt cx="432" cy="336"/>
          </a:xfrm>
        </p:grpSpPr>
        <p:sp>
          <p:nvSpPr>
            <p:cNvPr id="766984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985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766986" name="Line 10"/>
          <p:cNvSpPr>
            <a:spLocks noChangeShapeType="1"/>
          </p:cNvSpPr>
          <p:nvPr/>
        </p:nvSpPr>
        <p:spPr bwMode="auto">
          <a:xfrm>
            <a:off x="4495800" y="1752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66987" name="Group 11"/>
          <p:cNvGrpSpPr>
            <a:grpSpLocks/>
          </p:cNvGrpSpPr>
          <p:nvPr/>
        </p:nvGrpSpPr>
        <p:grpSpPr bwMode="auto">
          <a:xfrm>
            <a:off x="1676400" y="2209800"/>
            <a:ext cx="685800" cy="533400"/>
            <a:chOff x="2304" y="1296"/>
            <a:chExt cx="432" cy="336"/>
          </a:xfrm>
        </p:grpSpPr>
        <p:sp>
          <p:nvSpPr>
            <p:cNvPr id="766988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989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766990" name="Line 14"/>
          <p:cNvSpPr>
            <a:spLocks noChangeShapeType="1"/>
          </p:cNvSpPr>
          <p:nvPr/>
        </p:nvSpPr>
        <p:spPr bwMode="auto">
          <a:xfrm flipH="1">
            <a:off x="2286000" y="1752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66991" name="Group 15"/>
          <p:cNvGrpSpPr>
            <a:grpSpLocks/>
          </p:cNvGrpSpPr>
          <p:nvPr/>
        </p:nvGrpSpPr>
        <p:grpSpPr bwMode="auto">
          <a:xfrm>
            <a:off x="2895600" y="3124200"/>
            <a:ext cx="685800" cy="533400"/>
            <a:chOff x="2304" y="1296"/>
            <a:chExt cx="432" cy="336"/>
          </a:xfrm>
        </p:grpSpPr>
        <p:sp>
          <p:nvSpPr>
            <p:cNvPr id="766992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993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766994" name="Line 18"/>
          <p:cNvSpPr>
            <a:spLocks noChangeShapeType="1"/>
          </p:cNvSpPr>
          <p:nvPr/>
        </p:nvSpPr>
        <p:spPr bwMode="auto">
          <a:xfrm>
            <a:off x="2209800" y="26670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66995" name="Group 19"/>
          <p:cNvGrpSpPr>
            <a:grpSpLocks/>
          </p:cNvGrpSpPr>
          <p:nvPr/>
        </p:nvGrpSpPr>
        <p:grpSpPr bwMode="auto">
          <a:xfrm>
            <a:off x="2133600" y="3810000"/>
            <a:ext cx="685800" cy="533400"/>
            <a:chOff x="2304" y="1296"/>
            <a:chExt cx="432" cy="336"/>
          </a:xfrm>
        </p:grpSpPr>
        <p:sp>
          <p:nvSpPr>
            <p:cNvPr id="766996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997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766998" name="Line 22"/>
          <p:cNvSpPr>
            <a:spLocks noChangeShapeType="1"/>
          </p:cNvSpPr>
          <p:nvPr/>
        </p:nvSpPr>
        <p:spPr bwMode="auto">
          <a:xfrm flipH="1">
            <a:off x="2667000" y="3581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66999" name="Group 23"/>
          <p:cNvGrpSpPr>
            <a:grpSpLocks/>
          </p:cNvGrpSpPr>
          <p:nvPr/>
        </p:nvGrpSpPr>
        <p:grpSpPr bwMode="auto">
          <a:xfrm>
            <a:off x="7315200" y="3124200"/>
            <a:ext cx="685800" cy="533400"/>
            <a:chOff x="2304" y="1296"/>
            <a:chExt cx="432" cy="336"/>
          </a:xfrm>
        </p:grpSpPr>
        <p:sp>
          <p:nvSpPr>
            <p:cNvPr id="767000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7001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767002" name="Line 26"/>
          <p:cNvSpPr>
            <a:spLocks noChangeShapeType="1"/>
          </p:cNvSpPr>
          <p:nvPr/>
        </p:nvSpPr>
        <p:spPr bwMode="auto">
          <a:xfrm>
            <a:off x="6629400" y="26670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67003" name="Group 27"/>
          <p:cNvGrpSpPr>
            <a:grpSpLocks/>
          </p:cNvGrpSpPr>
          <p:nvPr/>
        </p:nvGrpSpPr>
        <p:grpSpPr bwMode="auto">
          <a:xfrm>
            <a:off x="457200" y="3124200"/>
            <a:ext cx="685800" cy="533400"/>
            <a:chOff x="2304" y="1296"/>
            <a:chExt cx="432" cy="336"/>
          </a:xfrm>
        </p:grpSpPr>
        <p:sp>
          <p:nvSpPr>
            <p:cNvPr id="767004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7005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767006" name="Line 30"/>
          <p:cNvSpPr>
            <a:spLocks noChangeShapeType="1"/>
          </p:cNvSpPr>
          <p:nvPr/>
        </p:nvSpPr>
        <p:spPr bwMode="auto">
          <a:xfrm flipH="1">
            <a:off x="990600" y="26670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67007" name="Group 31"/>
          <p:cNvGrpSpPr>
            <a:grpSpLocks/>
          </p:cNvGrpSpPr>
          <p:nvPr/>
        </p:nvGrpSpPr>
        <p:grpSpPr bwMode="auto">
          <a:xfrm>
            <a:off x="1295400" y="4572000"/>
            <a:ext cx="685800" cy="533400"/>
            <a:chOff x="2304" y="1296"/>
            <a:chExt cx="432" cy="336"/>
          </a:xfrm>
        </p:grpSpPr>
        <p:sp>
          <p:nvSpPr>
            <p:cNvPr id="767008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7009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767010" name="Line 34"/>
          <p:cNvSpPr>
            <a:spLocks noChangeShapeType="1"/>
          </p:cNvSpPr>
          <p:nvPr/>
        </p:nvSpPr>
        <p:spPr bwMode="auto">
          <a:xfrm flipV="1">
            <a:off x="1828800" y="4267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67011" name="Group 35"/>
          <p:cNvGrpSpPr>
            <a:grpSpLocks/>
          </p:cNvGrpSpPr>
          <p:nvPr/>
        </p:nvGrpSpPr>
        <p:grpSpPr bwMode="auto">
          <a:xfrm>
            <a:off x="6553200" y="3810000"/>
            <a:ext cx="685800" cy="533400"/>
            <a:chOff x="2304" y="1296"/>
            <a:chExt cx="432" cy="336"/>
          </a:xfrm>
        </p:grpSpPr>
        <p:sp>
          <p:nvSpPr>
            <p:cNvPr id="767012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7013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767014" name="Line 38"/>
          <p:cNvSpPr>
            <a:spLocks noChangeShapeType="1"/>
          </p:cNvSpPr>
          <p:nvPr/>
        </p:nvSpPr>
        <p:spPr bwMode="auto">
          <a:xfrm flipH="1">
            <a:off x="7086600" y="3581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67015" name="Group 39"/>
          <p:cNvGrpSpPr>
            <a:grpSpLocks/>
          </p:cNvGrpSpPr>
          <p:nvPr/>
        </p:nvGrpSpPr>
        <p:grpSpPr bwMode="auto">
          <a:xfrm>
            <a:off x="8077200" y="3810000"/>
            <a:ext cx="685800" cy="533400"/>
            <a:chOff x="2304" y="1296"/>
            <a:chExt cx="432" cy="336"/>
          </a:xfrm>
        </p:grpSpPr>
        <p:sp>
          <p:nvSpPr>
            <p:cNvPr id="767016" name="Oval 4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7017" name="Text Box 4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20</a:t>
              </a:r>
            </a:p>
          </p:txBody>
        </p:sp>
      </p:grpSp>
      <p:sp>
        <p:nvSpPr>
          <p:cNvPr id="767018" name="Line 42"/>
          <p:cNvSpPr>
            <a:spLocks noChangeShapeType="1"/>
          </p:cNvSpPr>
          <p:nvPr/>
        </p:nvSpPr>
        <p:spPr bwMode="auto">
          <a:xfrm>
            <a:off x="7848600" y="3581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67019" name="Group 43"/>
          <p:cNvGrpSpPr>
            <a:grpSpLocks/>
          </p:cNvGrpSpPr>
          <p:nvPr/>
        </p:nvGrpSpPr>
        <p:grpSpPr bwMode="auto">
          <a:xfrm>
            <a:off x="7391400" y="4572000"/>
            <a:ext cx="685800" cy="533400"/>
            <a:chOff x="2304" y="1296"/>
            <a:chExt cx="432" cy="336"/>
          </a:xfrm>
        </p:grpSpPr>
        <p:sp>
          <p:nvSpPr>
            <p:cNvPr id="767020" name="Oval 4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7021" name="Text Box 4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17</a:t>
              </a:r>
            </a:p>
          </p:txBody>
        </p:sp>
      </p:grpSp>
      <p:sp>
        <p:nvSpPr>
          <p:cNvPr id="767022" name="Line 46"/>
          <p:cNvSpPr>
            <a:spLocks noChangeShapeType="1"/>
          </p:cNvSpPr>
          <p:nvPr/>
        </p:nvSpPr>
        <p:spPr bwMode="auto">
          <a:xfrm flipH="1" flipV="1">
            <a:off x="7086600" y="4267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768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Recursive Call</a:t>
            </a:r>
          </a:p>
        </p:txBody>
      </p:sp>
      <p:sp>
        <p:nvSpPr>
          <p:cNvPr id="934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Recall that a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stack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is used during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function calls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dirty="0">
              <a:solidFill>
                <a:srgbClr val="C00000"/>
              </a:solidFill>
              <a:latin typeface="Helvetica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The caller function places the arguments on the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stack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and passes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control to the called function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Local variables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are allocated storage on  the call stack.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Calling a function itself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makes no difference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as far as the call stack is concerned. </a:t>
            </a:r>
          </a:p>
        </p:txBody>
      </p:sp>
    </p:spTree>
    <p:extLst>
      <p:ext uri="{BB962C8B-B14F-4D97-AF65-F5344CB8AC3E}">
        <p14:creationId xmlns:p14="http://schemas.microsoft.com/office/powerpoint/2010/main" val="288057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Non Recursive Traversal</a:t>
            </a:r>
          </a:p>
        </p:txBody>
      </p:sp>
      <p:sp>
        <p:nvSpPr>
          <p:cNvPr id="773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We can implement 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non-recursive versions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of the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preorder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inorder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and </a:t>
            </a:r>
            <a:r>
              <a:rPr lang="en-US" dirty="0" err="1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postorder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traversal by using an explicit stack.</a:t>
            </a:r>
          </a:p>
          <a:p>
            <a:pPr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The stack will be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used to store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the tree nodes in the appropriate order.</a:t>
            </a:r>
          </a:p>
          <a:p>
            <a:pPr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Here, for example, is the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routine for </a:t>
            </a:r>
            <a:r>
              <a:rPr lang="en-US" dirty="0" err="1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inorder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traversal that uses a stack.</a:t>
            </a:r>
          </a:p>
        </p:txBody>
      </p:sp>
    </p:spTree>
    <p:extLst>
      <p:ext uri="{BB962C8B-B14F-4D97-AF65-F5344CB8AC3E}">
        <p14:creationId xmlns:p14="http://schemas.microsoft.com/office/powerpoint/2010/main" val="7170768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Non Recursive Traversal</a:t>
            </a:r>
          </a:p>
        </p:txBody>
      </p:sp>
      <p:pic>
        <p:nvPicPr>
          <p:cNvPr id="4" name="Content Placeholder 3" descr="Text&#10;&#10;Description automatically generated">
            <a:extLst>
              <a:ext uri="{FF2B5EF4-FFF2-40B4-BE49-F238E27FC236}">
                <a16:creationId xmlns:a16="http://schemas.microsoft.com/office/drawing/2014/main" id="{5303D619-145C-4281-9A59-078E613C0A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10" y="1238493"/>
            <a:ext cx="5731711" cy="4511378"/>
          </a:xfrm>
        </p:spPr>
      </p:pic>
    </p:spTree>
    <p:extLst>
      <p:ext uri="{BB962C8B-B14F-4D97-AF65-F5344CB8AC3E}">
        <p14:creationId xmlns:p14="http://schemas.microsoft.com/office/powerpoint/2010/main" val="213601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Nonrecursive Inorder</a:t>
            </a:r>
          </a:p>
        </p:txBody>
      </p:sp>
      <p:sp>
        <p:nvSpPr>
          <p:cNvPr id="816131" name="Rectangle 3"/>
          <p:cNvSpPr>
            <a:spLocks noGrp="1" noChangeArrowheads="1"/>
          </p:cNvSpPr>
          <p:nvPr>
            <p:ph idx="1"/>
          </p:nvPr>
        </p:nvSpPr>
        <p:spPr>
          <a:xfrm>
            <a:off x="1009650" y="1410380"/>
            <a:ext cx="7815036" cy="4521200"/>
          </a:xfrm>
        </p:spPr>
        <p:txBody>
          <a:bodyPr/>
          <a:lstStyle/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push(14)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..push(4)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....push(3)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3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4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..push(9)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....push(7)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......push(5)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5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7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9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14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push(15)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15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push(18)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..push(16)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16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..push(17)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17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18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push(20)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Times New Roman" pitchFamily="18" charset="0"/>
              </a:rPr>
              <a:t>20</a:t>
            </a:r>
          </a:p>
        </p:txBody>
      </p:sp>
      <p:grpSp>
        <p:nvGrpSpPr>
          <p:cNvPr id="816132" name="Group 4"/>
          <p:cNvGrpSpPr>
            <a:grpSpLocks/>
          </p:cNvGrpSpPr>
          <p:nvPr/>
        </p:nvGrpSpPr>
        <p:grpSpPr bwMode="auto">
          <a:xfrm>
            <a:off x="2917326" y="1415142"/>
            <a:ext cx="4621213" cy="3821113"/>
            <a:chOff x="384" y="864"/>
            <a:chExt cx="2911" cy="2407"/>
          </a:xfrm>
        </p:grpSpPr>
        <p:grpSp>
          <p:nvGrpSpPr>
            <p:cNvPr id="816133" name="Group 5"/>
            <p:cNvGrpSpPr>
              <a:grpSpLocks/>
            </p:cNvGrpSpPr>
            <p:nvPr/>
          </p:nvGrpSpPr>
          <p:grpSpPr bwMode="auto">
            <a:xfrm>
              <a:off x="1457" y="864"/>
              <a:ext cx="415" cy="343"/>
              <a:chOff x="1457" y="864"/>
              <a:chExt cx="415" cy="343"/>
            </a:xfrm>
          </p:grpSpPr>
          <p:sp>
            <p:nvSpPr>
              <p:cNvPr id="816134" name="Oval 6"/>
              <p:cNvSpPr>
                <a:spLocks noChangeArrowheads="1"/>
              </p:cNvSpPr>
              <p:nvPr/>
            </p:nvSpPr>
            <p:spPr bwMode="auto">
              <a:xfrm>
                <a:off x="1579" y="864"/>
                <a:ext cx="182" cy="34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135" name="Text Box 7"/>
              <p:cNvSpPr txBox="1">
                <a:spLocks noChangeArrowheads="1"/>
              </p:cNvSpPr>
              <p:nvPr/>
            </p:nvSpPr>
            <p:spPr bwMode="auto">
              <a:xfrm>
                <a:off x="1457" y="902"/>
                <a:ext cx="415" cy="25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Helvetica" pitchFamily="34" charset="0"/>
                  </a:rPr>
                  <a:t>14</a:t>
                </a:r>
              </a:p>
            </p:txBody>
          </p:sp>
        </p:grpSp>
        <p:sp>
          <p:nvSpPr>
            <p:cNvPr id="816136" name="Line 8"/>
            <p:cNvSpPr>
              <a:spLocks noChangeShapeType="1"/>
            </p:cNvSpPr>
            <p:nvPr/>
          </p:nvSpPr>
          <p:spPr bwMode="auto">
            <a:xfrm>
              <a:off x="1761" y="1109"/>
              <a:ext cx="572" cy="3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16137" name="Group 9"/>
            <p:cNvGrpSpPr>
              <a:grpSpLocks/>
            </p:cNvGrpSpPr>
            <p:nvPr/>
          </p:nvGrpSpPr>
          <p:grpSpPr bwMode="auto">
            <a:xfrm>
              <a:off x="800" y="1403"/>
              <a:ext cx="234" cy="343"/>
              <a:chOff x="2305" y="1296"/>
              <a:chExt cx="432" cy="336"/>
            </a:xfrm>
          </p:grpSpPr>
          <p:sp>
            <p:nvSpPr>
              <p:cNvPr id="816138" name="Oval 10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139" name="Text Box 11"/>
              <p:cNvSpPr txBox="1">
                <a:spLocks noChangeArrowheads="1"/>
              </p:cNvSpPr>
              <p:nvPr/>
            </p:nvSpPr>
            <p:spPr bwMode="auto">
              <a:xfrm>
                <a:off x="2305" y="1334"/>
                <a:ext cx="432" cy="251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Helvetica" pitchFamily="34" charset="0"/>
                  </a:rPr>
                  <a:t>4</a:t>
                </a:r>
              </a:p>
            </p:txBody>
          </p:sp>
        </p:grpSp>
        <p:sp>
          <p:nvSpPr>
            <p:cNvPr id="816140" name="Line 12"/>
            <p:cNvSpPr>
              <a:spLocks noChangeShapeType="1"/>
            </p:cNvSpPr>
            <p:nvPr/>
          </p:nvSpPr>
          <p:spPr bwMode="auto">
            <a:xfrm flipH="1">
              <a:off x="1008" y="1109"/>
              <a:ext cx="571" cy="3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16141" name="Group 13"/>
            <p:cNvGrpSpPr>
              <a:grpSpLocks/>
            </p:cNvGrpSpPr>
            <p:nvPr/>
          </p:nvGrpSpPr>
          <p:grpSpPr bwMode="auto">
            <a:xfrm>
              <a:off x="1215" y="1991"/>
              <a:ext cx="234" cy="343"/>
              <a:chOff x="2303" y="1296"/>
              <a:chExt cx="433" cy="336"/>
            </a:xfrm>
          </p:grpSpPr>
          <p:sp>
            <p:nvSpPr>
              <p:cNvPr id="816142" name="Oval 14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143" name="Text Box 15"/>
              <p:cNvSpPr txBox="1">
                <a:spLocks noChangeArrowheads="1"/>
              </p:cNvSpPr>
              <p:nvPr/>
            </p:nvSpPr>
            <p:spPr bwMode="auto">
              <a:xfrm>
                <a:off x="2303" y="1335"/>
                <a:ext cx="433" cy="251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Helvetica" pitchFamily="34" charset="0"/>
                  </a:rPr>
                  <a:t>9</a:t>
                </a:r>
              </a:p>
            </p:txBody>
          </p:sp>
        </p:grpSp>
        <p:sp>
          <p:nvSpPr>
            <p:cNvPr id="816144" name="Line 16"/>
            <p:cNvSpPr>
              <a:spLocks noChangeShapeType="1"/>
            </p:cNvSpPr>
            <p:nvPr/>
          </p:nvSpPr>
          <p:spPr bwMode="auto">
            <a:xfrm>
              <a:off x="982" y="1697"/>
              <a:ext cx="285" cy="34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16145" name="Group 17"/>
            <p:cNvGrpSpPr>
              <a:grpSpLocks/>
            </p:cNvGrpSpPr>
            <p:nvPr/>
          </p:nvGrpSpPr>
          <p:grpSpPr bwMode="auto">
            <a:xfrm>
              <a:off x="956" y="2431"/>
              <a:ext cx="233" cy="343"/>
              <a:chOff x="2305" y="1296"/>
              <a:chExt cx="430" cy="336"/>
            </a:xfrm>
          </p:grpSpPr>
          <p:sp>
            <p:nvSpPr>
              <p:cNvPr id="816146" name="Oval 18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147" name="Text Box 19"/>
              <p:cNvSpPr txBox="1">
                <a:spLocks noChangeArrowheads="1"/>
              </p:cNvSpPr>
              <p:nvPr/>
            </p:nvSpPr>
            <p:spPr bwMode="auto">
              <a:xfrm>
                <a:off x="2305" y="1334"/>
                <a:ext cx="430" cy="251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Helvetica" pitchFamily="34" charset="0"/>
                  </a:rPr>
                  <a:t>7</a:t>
                </a:r>
              </a:p>
            </p:txBody>
          </p:sp>
        </p:grpSp>
        <p:sp>
          <p:nvSpPr>
            <p:cNvPr id="816148" name="Line 20"/>
            <p:cNvSpPr>
              <a:spLocks noChangeShapeType="1"/>
            </p:cNvSpPr>
            <p:nvPr/>
          </p:nvSpPr>
          <p:spPr bwMode="auto">
            <a:xfrm flipH="1">
              <a:off x="1137" y="2285"/>
              <a:ext cx="130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6149" name="Line 21"/>
            <p:cNvSpPr>
              <a:spLocks noChangeShapeType="1"/>
            </p:cNvSpPr>
            <p:nvPr/>
          </p:nvSpPr>
          <p:spPr bwMode="auto">
            <a:xfrm>
              <a:off x="2489" y="1697"/>
              <a:ext cx="285" cy="34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16150" name="Group 22"/>
            <p:cNvGrpSpPr>
              <a:grpSpLocks/>
            </p:cNvGrpSpPr>
            <p:nvPr/>
          </p:nvGrpSpPr>
          <p:grpSpPr bwMode="auto">
            <a:xfrm>
              <a:off x="384" y="1991"/>
              <a:ext cx="234" cy="343"/>
              <a:chOff x="2304" y="1296"/>
              <a:chExt cx="432" cy="336"/>
            </a:xfrm>
          </p:grpSpPr>
          <p:sp>
            <p:nvSpPr>
              <p:cNvPr id="816151" name="Oval 23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152" name="Text Box 24"/>
              <p:cNvSpPr txBox="1">
                <a:spLocks noChangeArrowheads="1"/>
              </p:cNvSpPr>
              <p:nvPr/>
            </p:nvSpPr>
            <p:spPr bwMode="auto">
              <a:xfrm>
                <a:off x="2304" y="1335"/>
                <a:ext cx="432" cy="251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Helvetica" pitchFamily="34" charset="0"/>
                  </a:rPr>
                  <a:t>3</a:t>
                </a:r>
              </a:p>
            </p:txBody>
          </p:sp>
        </p:grpSp>
        <p:sp>
          <p:nvSpPr>
            <p:cNvPr id="816153" name="Line 25"/>
            <p:cNvSpPr>
              <a:spLocks noChangeShapeType="1"/>
            </p:cNvSpPr>
            <p:nvPr/>
          </p:nvSpPr>
          <p:spPr bwMode="auto">
            <a:xfrm flipH="1">
              <a:off x="566" y="1697"/>
              <a:ext cx="286" cy="34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16154" name="Group 26"/>
            <p:cNvGrpSpPr>
              <a:grpSpLocks/>
            </p:cNvGrpSpPr>
            <p:nvPr/>
          </p:nvGrpSpPr>
          <p:grpSpPr bwMode="auto">
            <a:xfrm>
              <a:off x="670" y="2921"/>
              <a:ext cx="234" cy="343"/>
              <a:chOff x="2304" y="1296"/>
              <a:chExt cx="433" cy="336"/>
            </a:xfrm>
          </p:grpSpPr>
          <p:sp>
            <p:nvSpPr>
              <p:cNvPr id="816155" name="Oval 27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156" name="Text Box 28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3" cy="251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5</a:t>
                </a:r>
              </a:p>
            </p:txBody>
          </p:sp>
        </p:grpSp>
        <p:sp>
          <p:nvSpPr>
            <p:cNvPr id="816157" name="Line 29"/>
            <p:cNvSpPr>
              <a:spLocks noChangeShapeType="1"/>
            </p:cNvSpPr>
            <p:nvPr/>
          </p:nvSpPr>
          <p:spPr bwMode="auto">
            <a:xfrm flipV="1">
              <a:off x="852" y="2725"/>
              <a:ext cx="156" cy="2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6158" name="Line 30"/>
            <p:cNvSpPr>
              <a:spLocks noChangeShapeType="1"/>
            </p:cNvSpPr>
            <p:nvPr/>
          </p:nvSpPr>
          <p:spPr bwMode="auto">
            <a:xfrm flipH="1">
              <a:off x="2644" y="2285"/>
              <a:ext cx="130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6159" name="Line 31"/>
            <p:cNvSpPr>
              <a:spLocks noChangeShapeType="1"/>
            </p:cNvSpPr>
            <p:nvPr/>
          </p:nvSpPr>
          <p:spPr bwMode="auto">
            <a:xfrm>
              <a:off x="2904" y="2285"/>
              <a:ext cx="130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6160" name="Line 32"/>
            <p:cNvSpPr>
              <a:spLocks noChangeShapeType="1"/>
            </p:cNvSpPr>
            <p:nvPr/>
          </p:nvSpPr>
          <p:spPr bwMode="auto">
            <a:xfrm flipH="1" flipV="1">
              <a:off x="2644" y="2725"/>
              <a:ext cx="156" cy="2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16161" name="Group 33"/>
            <p:cNvGrpSpPr>
              <a:grpSpLocks/>
            </p:cNvGrpSpPr>
            <p:nvPr/>
          </p:nvGrpSpPr>
          <p:grpSpPr bwMode="auto">
            <a:xfrm>
              <a:off x="2208" y="1392"/>
              <a:ext cx="415" cy="343"/>
              <a:chOff x="1457" y="864"/>
              <a:chExt cx="415" cy="343"/>
            </a:xfrm>
          </p:grpSpPr>
          <p:sp>
            <p:nvSpPr>
              <p:cNvPr id="816162" name="Oval 34"/>
              <p:cNvSpPr>
                <a:spLocks noChangeArrowheads="1"/>
              </p:cNvSpPr>
              <p:nvPr/>
            </p:nvSpPr>
            <p:spPr bwMode="auto">
              <a:xfrm>
                <a:off x="1579" y="864"/>
                <a:ext cx="182" cy="34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163" name="Text Box 35"/>
              <p:cNvSpPr txBox="1">
                <a:spLocks noChangeArrowheads="1"/>
              </p:cNvSpPr>
              <p:nvPr/>
            </p:nvSpPr>
            <p:spPr bwMode="auto">
              <a:xfrm>
                <a:off x="1457" y="902"/>
                <a:ext cx="415" cy="25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 dirty="0">
                    <a:solidFill>
                      <a:srgbClr val="000000"/>
                    </a:solidFill>
                    <a:latin typeface="Helvetica" pitchFamily="34" charset="0"/>
                  </a:rPr>
                  <a:t>15</a:t>
                </a:r>
              </a:p>
            </p:txBody>
          </p:sp>
        </p:grpSp>
        <p:grpSp>
          <p:nvGrpSpPr>
            <p:cNvPr id="816164" name="Group 36"/>
            <p:cNvGrpSpPr>
              <a:grpSpLocks/>
            </p:cNvGrpSpPr>
            <p:nvPr/>
          </p:nvGrpSpPr>
          <p:grpSpPr bwMode="auto">
            <a:xfrm>
              <a:off x="2369" y="2448"/>
              <a:ext cx="415" cy="343"/>
              <a:chOff x="1457" y="864"/>
              <a:chExt cx="415" cy="343"/>
            </a:xfrm>
          </p:grpSpPr>
          <p:sp>
            <p:nvSpPr>
              <p:cNvPr id="816165" name="Oval 37"/>
              <p:cNvSpPr>
                <a:spLocks noChangeArrowheads="1"/>
              </p:cNvSpPr>
              <p:nvPr/>
            </p:nvSpPr>
            <p:spPr bwMode="auto">
              <a:xfrm>
                <a:off x="1579" y="864"/>
                <a:ext cx="182" cy="34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166" name="Text Box 38"/>
              <p:cNvSpPr txBox="1">
                <a:spLocks noChangeArrowheads="1"/>
              </p:cNvSpPr>
              <p:nvPr/>
            </p:nvSpPr>
            <p:spPr bwMode="auto">
              <a:xfrm>
                <a:off x="1457" y="902"/>
                <a:ext cx="415" cy="25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Helvetica" pitchFamily="34" charset="0"/>
                  </a:rPr>
                  <a:t>16</a:t>
                </a:r>
              </a:p>
            </p:txBody>
          </p:sp>
        </p:grpSp>
        <p:grpSp>
          <p:nvGrpSpPr>
            <p:cNvPr id="816167" name="Group 39"/>
            <p:cNvGrpSpPr>
              <a:grpSpLocks/>
            </p:cNvGrpSpPr>
            <p:nvPr/>
          </p:nvGrpSpPr>
          <p:grpSpPr bwMode="auto">
            <a:xfrm>
              <a:off x="2609" y="2928"/>
              <a:ext cx="415" cy="343"/>
              <a:chOff x="1457" y="864"/>
              <a:chExt cx="415" cy="343"/>
            </a:xfrm>
          </p:grpSpPr>
          <p:sp>
            <p:nvSpPr>
              <p:cNvPr id="816168" name="Oval 40"/>
              <p:cNvSpPr>
                <a:spLocks noChangeArrowheads="1"/>
              </p:cNvSpPr>
              <p:nvPr/>
            </p:nvSpPr>
            <p:spPr bwMode="auto">
              <a:xfrm>
                <a:off x="1579" y="864"/>
                <a:ext cx="182" cy="34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169" name="Text Box 41"/>
              <p:cNvSpPr txBox="1">
                <a:spLocks noChangeArrowheads="1"/>
              </p:cNvSpPr>
              <p:nvPr/>
            </p:nvSpPr>
            <p:spPr bwMode="auto">
              <a:xfrm>
                <a:off x="1457" y="902"/>
                <a:ext cx="415" cy="25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Helvetica" pitchFamily="34" charset="0"/>
                  </a:rPr>
                  <a:t>17</a:t>
                </a:r>
              </a:p>
            </p:txBody>
          </p:sp>
        </p:grpSp>
        <p:grpSp>
          <p:nvGrpSpPr>
            <p:cNvPr id="816170" name="Group 42"/>
            <p:cNvGrpSpPr>
              <a:grpSpLocks/>
            </p:cNvGrpSpPr>
            <p:nvPr/>
          </p:nvGrpSpPr>
          <p:grpSpPr bwMode="auto">
            <a:xfrm>
              <a:off x="2592" y="2016"/>
              <a:ext cx="415" cy="343"/>
              <a:chOff x="1457" y="864"/>
              <a:chExt cx="415" cy="343"/>
            </a:xfrm>
          </p:grpSpPr>
          <p:sp>
            <p:nvSpPr>
              <p:cNvPr id="816171" name="Oval 43"/>
              <p:cNvSpPr>
                <a:spLocks noChangeArrowheads="1"/>
              </p:cNvSpPr>
              <p:nvPr/>
            </p:nvSpPr>
            <p:spPr bwMode="auto">
              <a:xfrm>
                <a:off x="1579" y="864"/>
                <a:ext cx="182" cy="34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172" name="Text Box 44"/>
              <p:cNvSpPr txBox="1">
                <a:spLocks noChangeArrowheads="1"/>
              </p:cNvSpPr>
              <p:nvPr/>
            </p:nvSpPr>
            <p:spPr bwMode="auto">
              <a:xfrm>
                <a:off x="1457" y="902"/>
                <a:ext cx="415" cy="25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Helvetica" pitchFamily="34" charset="0"/>
                  </a:rPr>
                  <a:t>18</a:t>
                </a:r>
              </a:p>
            </p:txBody>
          </p:sp>
        </p:grpSp>
        <p:grpSp>
          <p:nvGrpSpPr>
            <p:cNvPr id="816173" name="Group 45"/>
            <p:cNvGrpSpPr>
              <a:grpSpLocks/>
            </p:cNvGrpSpPr>
            <p:nvPr/>
          </p:nvGrpSpPr>
          <p:grpSpPr bwMode="auto">
            <a:xfrm>
              <a:off x="2880" y="2441"/>
              <a:ext cx="415" cy="343"/>
              <a:chOff x="1457" y="864"/>
              <a:chExt cx="415" cy="343"/>
            </a:xfrm>
          </p:grpSpPr>
          <p:sp>
            <p:nvSpPr>
              <p:cNvPr id="816174" name="Oval 46"/>
              <p:cNvSpPr>
                <a:spLocks noChangeArrowheads="1"/>
              </p:cNvSpPr>
              <p:nvPr/>
            </p:nvSpPr>
            <p:spPr bwMode="auto">
              <a:xfrm>
                <a:off x="1579" y="864"/>
                <a:ext cx="182" cy="34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175" name="Text Box 47"/>
              <p:cNvSpPr txBox="1">
                <a:spLocks noChangeArrowheads="1"/>
              </p:cNvSpPr>
              <p:nvPr/>
            </p:nvSpPr>
            <p:spPr bwMode="auto">
              <a:xfrm>
                <a:off x="1457" y="902"/>
                <a:ext cx="415" cy="25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Helvetica" pitchFamily="34" charset="0"/>
                  </a:rPr>
                  <a:t>20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84603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Level-order Traversal</a:t>
            </a:r>
          </a:p>
        </p:txBody>
      </p:sp>
      <p:sp>
        <p:nvSpPr>
          <p:cNvPr id="887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There is yet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another way of traversing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a binary tree that is not related to recursive traversal procedures discussed previously.</a:t>
            </a:r>
          </a:p>
          <a:p>
            <a:pPr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In level-order traversal, we visit the nodes at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each level before proceeding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to the next level.</a:t>
            </a:r>
          </a:p>
          <a:p>
            <a:pPr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At each level, we visit the nodes in a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left-to-right order.</a:t>
            </a:r>
          </a:p>
        </p:txBody>
      </p:sp>
    </p:spTree>
    <p:extLst>
      <p:ext uri="{BB962C8B-B14F-4D97-AF65-F5344CB8AC3E}">
        <p14:creationId xmlns:p14="http://schemas.microsoft.com/office/powerpoint/2010/main" val="284443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781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871" name="Line 15"/>
          <p:cNvSpPr>
            <a:spLocks noChangeShapeType="1"/>
          </p:cNvSpPr>
          <p:nvPr/>
        </p:nvSpPr>
        <p:spPr bwMode="auto">
          <a:xfrm flipH="1">
            <a:off x="3048000" y="1752600"/>
            <a:ext cx="9144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9867" name="Line 11"/>
          <p:cNvSpPr>
            <a:spLocks noChangeShapeType="1"/>
          </p:cNvSpPr>
          <p:nvPr/>
        </p:nvSpPr>
        <p:spPr bwMode="auto">
          <a:xfrm>
            <a:off x="4495800" y="1752600"/>
            <a:ext cx="8382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Level-order Traversal</a:t>
            </a:r>
          </a:p>
        </p:txBody>
      </p:sp>
      <p:sp>
        <p:nvSpPr>
          <p:cNvPr id="889860" name="Rectangle 4"/>
          <p:cNvSpPr>
            <a:spLocks noChangeArrowheads="1"/>
          </p:cNvSpPr>
          <p:nvPr/>
        </p:nvSpPr>
        <p:spPr bwMode="auto">
          <a:xfrm>
            <a:off x="455613" y="5638800"/>
            <a:ext cx="822642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 sz="2800">
                <a:solidFill>
                  <a:srgbClr val="000000"/>
                </a:solidFill>
                <a:latin typeface="Helvetica" pitchFamily="34" charset="0"/>
                <a:cs typeface="Times New Roman" pitchFamily="18" charset="0"/>
              </a:rPr>
              <a:t>Level-order:    14  4  15  3  9  18  7  16  20  5  17</a:t>
            </a:r>
          </a:p>
        </p:txBody>
      </p:sp>
      <p:grpSp>
        <p:nvGrpSpPr>
          <p:cNvPr id="889861" name="Group 5"/>
          <p:cNvGrpSpPr>
            <a:grpSpLocks/>
          </p:cNvGrpSpPr>
          <p:nvPr/>
        </p:nvGrpSpPr>
        <p:grpSpPr bwMode="auto">
          <a:xfrm>
            <a:off x="3886200" y="1371600"/>
            <a:ext cx="685800" cy="533400"/>
            <a:chOff x="2304" y="1296"/>
            <a:chExt cx="432" cy="336"/>
          </a:xfrm>
        </p:grpSpPr>
        <p:sp>
          <p:nvSpPr>
            <p:cNvPr id="889862" name="Oval 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9863" name="Text Box 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889904" name="Group 48"/>
          <p:cNvGrpSpPr>
            <a:grpSpLocks/>
          </p:cNvGrpSpPr>
          <p:nvPr/>
        </p:nvGrpSpPr>
        <p:grpSpPr bwMode="auto">
          <a:xfrm>
            <a:off x="1371600" y="2209800"/>
            <a:ext cx="3124200" cy="2895600"/>
            <a:chOff x="576" y="1392"/>
            <a:chExt cx="1968" cy="1824"/>
          </a:xfrm>
        </p:grpSpPr>
        <p:grpSp>
          <p:nvGrpSpPr>
            <p:cNvPr id="889868" name="Group 12"/>
            <p:cNvGrpSpPr>
              <a:grpSpLocks/>
            </p:cNvGrpSpPr>
            <p:nvPr/>
          </p:nvGrpSpPr>
          <p:grpSpPr bwMode="auto">
            <a:xfrm>
              <a:off x="1344" y="1392"/>
              <a:ext cx="432" cy="336"/>
              <a:chOff x="2304" y="1296"/>
              <a:chExt cx="432" cy="336"/>
            </a:xfrm>
          </p:grpSpPr>
          <p:sp>
            <p:nvSpPr>
              <p:cNvPr id="889869" name="Oval 13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9870" name="Text Box 14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4</a:t>
                </a:r>
              </a:p>
            </p:txBody>
          </p:sp>
        </p:grpSp>
        <p:grpSp>
          <p:nvGrpSpPr>
            <p:cNvPr id="889872" name="Group 16"/>
            <p:cNvGrpSpPr>
              <a:grpSpLocks/>
            </p:cNvGrpSpPr>
            <p:nvPr/>
          </p:nvGrpSpPr>
          <p:grpSpPr bwMode="auto">
            <a:xfrm>
              <a:off x="2112" y="1968"/>
              <a:ext cx="432" cy="336"/>
              <a:chOff x="2304" y="1296"/>
              <a:chExt cx="432" cy="336"/>
            </a:xfrm>
          </p:grpSpPr>
          <p:sp>
            <p:nvSpPr>
              <p:cNvPr id="889873" name="Oval 17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9874" name="Text Box 18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9</a:t>
                </a:r>
              </a:p>
            </p:txBody>
          </p:sp>
        </p:grpSp>
        <p:sp>
          <p:nvSpPr>
            <p:cNvPr id="889875" name="Line 19"/>
            <p:cNvSpPr>
              <a:spLocks noChangeShapeType="1"/>
            </p:cNvSpPr>
            <p:nvPr/>
          </p:nvSpPr>
          <p:spPr bwMode="auto">
            <a:xfrm>
              <a:off x="1680" y="1680"/>
              <a:ext cx="528" cy="3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89876" name="Group 20"/>
            <p:cNvGrpSpPr>
              <a:grpSpLocks/>
            </p:cNvGrpSpPr>
            <p:nvPr/>
          </p:nvGrpSpPr>
          <p:grpSpPr bwMode="auto">
            <a:xfrm>
              <a:off x="1632" y="2400"/>
              <a:ext cx="432" cy="336"/>
              <a:chOff x="2304" y="1296"/>
              <a:chExt cx="432" cy="336"/>
            </a:xfrm>
          </p:grpSpPr>
          <p:sp>
            <p:nvSpPr>
              <p:cNvPr id="889877" name="Oval 21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9878" name="Text Box 22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7</a:t>
                </a:r>
              </a:p>
            </p:txBody>
          </p:sp>
        </p:grpSp>
        <p:sp>
          <p:nvSpPr>
            <p:cNvPr id="889879" name="Line 23"/>
            <p:cNvSpPr>
              <a:spLocks noChangeShapeType="1"/>
            </p:cNvSpPr>
            <p:nvPr/>
          </p:nvSpPr>
          <p:spPr bwMode="auto">
            <a:xfrm flipH="1">
              <a:off x="1968" y="2256"/>
              <a:ext cx="240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89884" name="Group 28"/>
            <p:cNvGrpSpPr>
              <a:grpSpLocks/>
            </p:cNvGrpSpPr>
            <p:nvPr/>
          </p:nvGrpSpPr>
          <p:grpSpPr bwMode="auto">
            <a:xfrm>
              <a:off x="576" y="1968"/>
              <a:ext cx="432" cy="336"/>
              <a:chOff x="2304" y="1296"/>
              <a:chExt cx="432" cy="336"/>
            </a:xfrm>
          </p:grpSpPr>
          <p:sp>
            <p:nvSpPr>
              <p:cNvPr id="889885" name="Oval 29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9886" name="Text Box 30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3</a:t>
                </a:r>
              </a:p>
            </p:txBody>
          </p:sp>
        </p:grpSp>
        <p:sp>
          <p:nvSpPr>
            <p:cNvPr id="889887" name="Line 31"/>
            <p:cNvSpPr>
              <a:spLocks noChangeShapeType="1"/>
            </p:cNvSpPr>
            <p:nvPr/>
          </p:nvSpPr>
          <p:spPr bwMode="auto">
            <a:xfrm flipH="1">
              <a:off x="912" y="1680"/>
              <a:ext cx="528" cy="3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89888" name="Group 32"/>
            <p:cNvGrpSpPr>
              <a:grpSpLocks/>
            </p:cNvGrpSpPr>
            <p:nvPr/>
          </p:nvGrpSpPr>
          <p:grpSpPr bwMode="auto">
            <a:xfrm>
              <a:off x="1104" y="2880"/>
              <a:ext cx="432" cy="336"/>
              <a:chOff x="2304" y="1296"/>
              <a:chExt cx="432" cy="336"/>
            </a:xfrm>
          </p:grpSpPr>
          <p:sp>
            <p:nvSpPr>
              <p:cNvPr id="889889" name="Oval 33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9890" name="Text Box 34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5</a:t>
                </a:r>
              </a:p>
            </p:txBody>
          </p:sp>
        </p:grpSp>
        <p:sp>
          <p:nvSpPr>
            <p:cNvPr id="889891" name="Line 35"/>
            <p:cNvSpPr>
              <a:spLocks noChangeShapeType="1"/>
            </p:cNvSpPr>
            <p:nvPr/>
          </p:nvSpPr>
          <p:spPr bwMode="auto">
            <a:xfrm flipV="1">
              <a:off x="1440" y="2688"/>
              <a:ext cx="288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89905" name="Group 49"/>
          <p:cNvGrpSpPr>
            <a:grpSpLocks/>
          </p:cNvGrpSpPr>
          <p:nvPr/>
        </p:nvGrpSpPr>
        <p:grpSpPr bwMode="auto">
          <a:xfrm>
            <a:off x="5105400" y="2209800"/>
            <a:ext cx="2667000" cy="2895600"/>
            <a:chOff x="3312" y="1392"/>
            <a:chExt cx="1680" cy="1824"/>
          </a:xfrm>
        </p:grpSpPr>
        <p:grpSp>
          <p:nvGrpSpPr>
            <p:cNvPr id="889864" name="Group 8"/>
            <p:cNvGrpSpPr>
              <a:grpSpLocks/>
            </p:cNvGrpSpPr>
            <p:nvPr/>
          </p:nvGrpSpPr>
          <p:grpSpPr bwMode="auto">
            <a:xfrm>
              <a:off x="3312" y="1392"/>
              <a:ext cx="432" cy="336"/>
              <a:chOff x="2304" y="1296"/>
              <a:chExt cx="432" cy="336"/>
            </a:xfrm>
          </p:grpSpPr>
          <p:sp>
            <p:nvSpPr>
              <p:cNvPr id="889865" name="Oval 9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9866" name="Text Box 10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15</a:t>
                </a:r>
              </a:p>
            </p:txBody>
          </p:sp>
        </p:grpSp>
        <p:grpSp>
          <p:nvGrpSpPr>
            <p:cNvPr id="889880" name="Group 24"/>
            <p:cNvGrpSpPr>
              <a:grpSpLocks/>
            </p:cNvGrpSpPr>
            <p:nvPr/>
          </p:nvGrpSpPr>
          <p:grpSpPr bwMode="auto">
            <a:xfrm>
              <a:off x="4080" y="1968"/>
              <a:ext cx="432" cy="336"/>
              <a:chOff x="2304" y="1296"/>
              <a:chExt cx="432" cy="336"/>
            </a:xfrm>
          </p:grpSpPr>
          <p:sp>
            <p:nvSpPr>
              <p:cNvPr id="889881" name="Oval 25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9882" name="Text Box 26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18</a:t>
                </a:r>
              </a:p>
            </p:txBody>
          </p:sp>
        </p:grpSp>
        <p:sp>
          <p:nvSpPr>
            <p:cNvPr id="889883" name="Line 27"/>
            <p:cNvSpPr>
              <a:spLocks noChangeShapeType="1"/>
            </p:cNvSpPr>
            <p:nvPr/>
          </p:nvSpPr>
          <p:spPr bwMode="auto">
            <a:xfrm>
              <a:off x="3648" y="1680"/>
              <a:ext cx="528" cy="3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89892" name="Group 36"/>
            <p:cNvGrpSpPr>
              <a:grpSpLocks/>
            </p:cNvGrpSpPr>
            <p:nvPr/>
          </p:nvGrpSpPr>
          <p:grpSpPr bwMode="auto">
            <a:xfrm>
              <a:off x="3600" y="2400"/>
              <a:ext cx="432" cy="336"/>
              <a:chOff x="2304" y="1296"/>
              <a:chExt cx="432" cy="336"/>
            </a:xfrm>
          </p:grpSpPr>
          <p:sp>
            <p:nvSpPr>
              <p:cNvPr id="889893" name="Oval 37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9894" name="Text Box 38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16</a:t>
                </a:r>
              </a:p>
            </p:txBody>
          </p:sp>
        </p:grpSp>
        <p:sp>
          <p:nvSpPr>
            <p:cNvPr id="889895" name="Line 39"/>
            <p:cNvSpPr>
              <a:spLocks noChangeShapeType="1"/>
            </p:cNvSpPr>
            <p:nvPr/>
          </p:nvSpPr>
          <p:spPr bwMode="auto">
            <a:xfrm flipH="1">
              <a:off x="3936" y="2256"/>
              <a:ext cx="240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89896" name="Group 40"/>
            <p:cNvGrpSpPr>
              <a:grpSpLocks/>
            </p:cNvGrpSpPr>
            <p:nvPr/>
          </p:nvGrpSpPr>
          <p:grpSpPr bwMode="auto">
            <a:xfrm>
              <a:off x="4560" y="2400"/>
              <a:ext cx="432" cy="336"/>
              <a:chOff x="2304" y="1296"/>
              <a:chExt cx="432" cy="336"/>
            </a:xfrm>
          </p:grpSpPr>
          <p:sp>
            <p:nvSpPr>
              <p:cNvPr id="889897" name="Oval 41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9898" name="Text Box 42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20</a:t>
                </a:r>
              </a:p>
            </p:txBody>
          </p:sp>
        </p:grpSp>
        <p:sp>
          <p:nvSpPr>
            <p:cNvPr id="889899" name="Line 43"/>
            <p:cNvSpPr>
              <a:spLocks noChangeShapeType="1"/>
            </p:cNvSpPr>
            <p:nvPr/>
          </p:nvSpPr>
          <p:spPr bwMode="auto">
            <a:xfrm>
              <a:off x="4416" y="2256"/>
              <a:ext cx="240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89900" name="Group 44"/>
            <p:cNvGrpSpPr>
              <a:grpSpLocks/>
            </p:cNvGrpSpPr>
            <p:nvPr/>
          </p:nvGrpSpPr>
          <p:grpSpPr bwMode="auto">
            <a:xfrm>
              <a:off x="4128" y="2880"/>
              <a:ext cx="432" cy="336"/>
              <a:chOff x="2304" y="1296"/>
              <a:chExt cx="432" cy="336"/>
            </a:xfrm>
          </p:grpSpPr>
          <p:sp>
            <p:nvSpPr>
              <p:cNvPr id="889901" name="Oval 45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9902" name="Text Box 46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17</a:t>
                </a:r>
              </a:p>
            </p:txBody>
          </p:sp>
        </p:grpSp>
        <p:sp>
          <p:nvSpPr>
            <p:cNvPr id="889903" name="Line 47"/>
            <p:cNvSpPr>
              <a:spLocks noChangeShapeType="1"/>
            </p:cNvSpPr>
            <p:nvPr/>
          </p:nvSpPr>
          <p:spPr bwMode="auto">
            <a:xfrm flipH="1" flipV="1">
              <a:off x="3936" y="2688"/>
              <a:ext cx="288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89906" name="Line 50"/>
          <p:cNvSpPr>
            <a:spLocks noChangeShapeType="1"/>
          </p:cNvSpPr>
          <p:nvPr/>
        </p:nvSpPr>
        <p:spPr bwMode="auto">
          <a:xfrm>
            <a:off x="3505200" y="1676400"/>
            <a:ext cx="1524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diamond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9907" name="Line 51"/>
          <p:cNvSpPr>
            <a:spLocks noChangeShapeType="1"/>
          </p:cNvSpPr>
          <p:nvPr/>
        </p:nvSpPr>
        <p:spPr bwMode="auto">
          <a:xfrm>
            <a:off x="1828800" y="2438400"/>
            <a:ext cx="426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diamond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9908" name="Line 52"/>
          <p:cNvSpPr>
            <a:spLocks noChangeShapeType="1"/>
          </p:cNvSpPr>
          <p:nvPr/>
        </p:nvSpPr>
        <p:spPr bwMode="auto">
          <a:xfrm>
            <a:off x="838200" y="3429000"/>
            <a:ext cx="670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diamond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9909" name="Line 53"/>
          <p:cNvSpPr>
            <a:spLocks noChangeShapeType="1"/>
          </p:cNvSpPr>
          <p:nvPr/>
        </p:nvSpPr>
        <p:spPr bwMode="auto">
          <a:xfrm>
            <a:off x="1447800" y="4114800"/>
            <a:ext cx="670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diamond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9910" name="Line 54"/>
          <p:cNvSpPr>
            <a:spLocks noChangeShapeType="1"/>
          </p:cNvSpPr>
          <p:nvPr/>
        </p:nvSpPr>
        <p:spPr bwMode="auto">
          <a:xfrm>
            <a:off x="1219200" y="4800600"/>
            <a:ext cx="670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diamond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496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Agenda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600200"/>
            <a:ext cx="8974667" cy="4199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kumimoji="1" lang="en-US" sz="3911" i="0" dirty="0">
                <a:solidFill>
                  <a:srgbClr val="FFC000"/>
                </a:solidFill>
                <a:latin typeface="Georgia" pitchFamily="18" charset="0"/>
              </a:rPr>
              <a:t>Tree Traversal</a:t>
            </a: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Recursive Traversal </a:t>
            </a: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Pre-order</a:t>
            </a: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In-order</a:t>
            </a: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Post-order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dirty="0">
                <a:solidFill>
                  <a:schemeClr val="bg1"/>
                </a:solidFill>
                <a:latin typeface="Georgia" pitchFamily="18" charset="0"/>
              </a:rPr>
              <a:t>Non Recursive Traversal</a:t>
            </a:r>
          </a:p>
          <a:p>
            <a:pPr marL="1428057" lvl="2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dirty="0">
                <a:solidFill>
                  <a:schemeClr val="bg1"/>
                </a:solidFill>
                <a:latin typeface="Georgia" pitchFamily="18" charset="0"/>
              </a:rPr>
              <a:t>Level Order Traversal</a:t>
            </a:r>
          </a:p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414872" eaLnBrk="0" hangingPunct="0">
              <a:spcBef>
                <a:spcPct val="20000"/>
              </a:spcBef>
              <a:spcAft>
                <a:spcPts val="21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406405" indent="-406405" eaLnBrk="0" hangingPunct="0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endParaRPr kumimoji="1" lang="en-US" sz="4267" i="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Level-order Traversal</a:t>
            </a:r>
          </a:p>
        </p:txBody>
      </p:sp>
      <p:sp>
        <p:nvSpPr>
          <p:cNvPr id="893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How do we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do level-order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traversal?</a:t>
            </a:r>
          </a:p>
          <a:p>
            <a:pPr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Surprisingly, if we use a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queue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instead of a stack, we can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visit the nodes in level-order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</a:t>
            </a:r>
          </a:p>
          <a:p>
            <a:pPr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Here is the code for level-order traversal:</a:t>
            </a:r>
          </a:p>
        </p:txBody>
      </p:sp>
    </p:spTree>
    <p:extLst>
      <p:ext uri="{BB962C8B-B14F-4D97-AF65-F5344CB8AC3E}">
        <p14:creationId xmlns:p14="http://schemas.microsoft.com/office/powerpoint/2010/main" val="1859674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395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Level-order Traversal</a:t>
            </a:r>
          </a:p>
        </p:txBody>
      </p:sp>
      <p:pic>
        <p:nvPicPr>
          <p:cNvPr id="4" name="Content Placeholder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775BD367-33F5-4B1D-B7AF-A7070E037E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410" y="1187522"/>
            <a:ext cx="6852009" cy="4794824"/>
          </a:xfrm>
        </p:spPr>
      </p:pic>
    </p:spTree>
    <p:extLst>
      <p:ext uri="{BB962C8B-B14F-4D97-AF65-F5344CB8AC3E}">
        <p14:creationId xmlns:p14="http://schemas.microsoft.com/office/powerpoint/2010/main" val="39773682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9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Level-order Traversal</a:t>
            </a:r>
          </a:p>
        </p:txBody>
      </p:sp>
      <p:sp>
        <p:nvSpPr>
          <p:cNvPr id="891910" name="Rectangle 6"/>
          <p:cNvSpPr>
            <a:spLocks noChangeArrowheads="1"/>
          </p:cNvSpPr>
          <p:nvPr/>
        </p:nvSpPr>
        <p:spPr bwMode="auto">
          <a:xfrm>
            <a:off x="533400" y="5181600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Queue: 14</a:t>
            </a:r>
          </a:p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Output:</a:t>
            </a:r>
          </a:p>
        </p:txBody>
      </p:sp>
      <p:sp>
        <p:nvSpPr>
          <p:cNvPr id="891906" name="Line 2"/>
          <p:cNvSpPr>
            <a:spLocks noChangeShapeType="1"/>
          </p:cNvSpPr>
          <p:nvPr/>
        </p:nvSpPr>
        <p:spPr bwMode="auto">
          <a:xfrm flipH="1">
            <a:off x="3378200" y="1841500"/>
            <a:ext cx="7620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1907" name="Line 3"/>
          <p:cNvSpPr>
            <a:spLocks noChangeShapeType="1"/>
          </p:cNvSpPr>
          <p:nvPr/>
        </p:nvSpPr>
        <p:spPr bwMode="auto">
          <a:xfrm>
            <a:off x="4584700" y="1841500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1912" name="Oval 8"/>
          <p:cNvSpPr>
            <a:spLocks noChangeArrowheads="1"/>
          </p:cNvSpPr>
          <p:nvPr/>
        </p:nvSpPr>
        <p:spPr bwMode="auto">
          <a:xfrm>
            <a:off x="4140200" y="1522413"/>
            <a:ext cx="444500" cy="446087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913" name="Text Box 9"/>
          <p:cNvSpPr txBox="1">
            <a:spLocks noChangeArrowheads="1"/>
          </p:cNvSpPr>
          <p:nvPr/>
        </p:nvSpPr>
        <p:spPr bwMode="auto">
          <a:xfrm>
            <a:off x="4076700" y="1584325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14</a:t>
            </a:r>
          </a:p>
        </p:txBody>
      </p:sp>
      <p:grpSp>
        <p:nvGrpSpPr>
          <p:cNvPr id="891915" name="Group 11"/>
          <p:cNvGrpSpPr>
            <a:grpSpLocks/>
          </p:cNvGrpSpPr>
          <p:nvPr/>
        </p:nvGrpSpPr>
        <p:grpSpPr bwMode="auto">
          <a:xfrm>
            <a:off x="2997200" y="2224088"/>
            <a:ext cx="569913" cy="447675"/>
            <a:chOff x="2304" y="1296"/>
            <a:chExt cx="431" cy="337"/>
          </a:xfrm>
        </p:grpSpPr>
        <p:sp>
          <p:nvSpPr>
            <p:cNvPr id="891916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917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grpSp>
        <p:nvGrpSpPr>
          <p:cNvPr id="891918" name="Group 14"/>
          <p:cNvGrpSpPr>
            <a:grpSpLocks/>
          </p:cNvGrpSpPr>
          <p:nvPr/>
        </p:nvGrpSpPr>
        <p:grpSpPr bwMode="auto">
          <a:xfrm>
            <a:off x="4011613" y="2989263"/>
            <a:ext cx="573087" cy="447675"/>
            <a:chOff x="2303" y="1296"/>
            <a:chExt cx="433" cy="337"/>
          </a:xfrm>
        </p:grpSpPr>
        <p:sp>
          <p:nvSpPr>
            <p:cNvPr id="891919" name="Oval 1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920" name="Text Box 16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891921" name="Line 17"/>
          <p:cNvSpPr>
            <a:spLocks noChangeShapeType="1"/>
          </p:cNvSpPr>
          <p:nvPr/>
        </p:nvSpPr>
        <p:spPr bwMode="auto">
          <a:xfrm>
            <a:off x="34417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1922" name="Group 18"/>
          <p:cNvGrpSpPr>
            <a:grpSpLocks/>
          </p:cNvGrpSpPr>
          <p:nvPr/>
        </p:nvGrpSpPr>
        <p:grpSpPr bwMode="auto">
          <a:xfrm>
            <a:off x="3378200" y="3562350"/>
            <a:ext cx="569913" cy="447675"/>
            <a:chOff x="2304" y="1296"/>
            <a:chExt cx="431" cy="337"/>
          </a:xfrm>
        </p:grpSpPr>
        <p:sp>
          <p:nvSpPr>
            <p:cNvPr id="891923" name="Oval 1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924" name="Text Box 2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891925" name="Line 21"/>
          <p:cNvSpPr>
            <a:spLocks noChangeShapeType="1"/>
          </p:cNvSpPr>
          <p:nvPr/>
        </p:nvSpPr>
        <p:spPr bwMode="auto">
          <a:xfrm flipH="1">
            <a:off x="38227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1926" name="Group 22"/>
          <p:cNvGrpSpPr>
            <a:grpSpLocks/>
          </p:cNvGrpSpPr>
          <p:nvPr/>
        </p:nvGrpSpPr>
        <p:grpSpPr bwMode="auto">
          <a:xfrm>
            <a:off x="1981200" y="2989263"/>
            <a:ext cx="571500" cy="447675"/>
            <a:chOff x="2304" y="1296"/>
            <a:chExt cx="432" cy="337"/>
          </a:xfrm>
        </p:grpSpPr>
        <p:sp>
          <p:nvSpPr>
            <p:cNvPr id="891927" name="Oval 2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928" name="Text Box 2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891929" name="Line 25"/>
          <p:cNvSpPr>
            <a:spLocks noChangeShapeType="1"/>
          </p:cNvSpPr>
          <p:nvPr/>
        </p:nvSpPr>
        <p:spPr bwMode="auto">
          <a:xfrm flipH="1">
            <a:off x="24257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1930" name="Group 26"/>
          <p:cNvGrpSpPr>
            <a:grpSpLocks/>
          </p:cNvGrpSpPr>
          <p:nvPr/>
        </p:nvGrpSpPr>
        <p:grpSpPr bwMode="auto">
          <a:xfrm>
            <a:off x="2678113" y="4200525"/>
            <a:ext cx="573087" cy="447675"/>
            <a:chOff x="2303" y="1296"/>
            <a:chExt cx="433" cy="337"/>
          </a:xfrm>
        </p:grpSpPr>
        <p:sp>
          <p:nvSpPr>
            <p:cNvPr id="891931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932" name="Text Box 28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891933" name="Line 29"/>
          <p:cNvSpPr>
            <a:spLocks noChangeShapeType="1"/>
          </p:cNvSpPr>
          <p:nvPr/>
        </p:nvSpPr>
        <p:spPr bwMode="auto">
          <a:xfrm flipV="1">
            <a:off x="3124200" y="3944938"/>
            <a:ext cx="381000" cy="31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1935" name="Group 31"/>
          <p:cNvGrpSpPr>
            <a:grpSpLocks/>
          </p:cNvGrpSpPr>
          <p:nvPr/>
        </p:nvGrpSpPr>
        <p:grpSpPr bwMode="auto">
          <a:xfrm>
            <a:off x="5092700" y="2224088"/>
            <a:ext cx="571500" cy="447675"/>
            <a:chOff x="2304" y="1296"/>
            <a:chExt cx="432" cy="337"/>
          </a:xfrm>
        </p:grpSpPr>
        <p:sp>
          <p:nvSpPr>
            <p:cNvPr id="891936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937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grpSp>
        <p:nvGrpSpPr>
          <p:cNvPr id="891938" name="Group 34"/>
          <p:cNvGrpSpPr>
            <a:grpSpLocks/>
          </p:cNvGrpSpPr>
          <p:nvPr/>
        </p:nvGrpSpPr>
        <p:grpSpPr bwMode="auto">
          <a:xfrm>
            <a:off x="6108700" y="2989263"/>
            <a:ext cx="569913" cy="447675"/>
            <a:chOff x="2304" y="1296"/>
            <a:chExt cx="431" cy="337"/>
          </a:xfrm>
        </p:grpSpPr>
        <p:sp>
          <p:nvSpPr>
            <p:cNvPr id="891939" name="Oval 3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940" name="Text Box 3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891941" name="Line 37"/>
          <p:cNvSpPr>
            <a:spLocks noChangeShapeType="1"/>
          </p:cNvSpPr>
          <p:nvPr/>
        </p:nvSpPr>
        <p:spPr bwMode="auto">
          <a:xfrm>
            <a:off x="55372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1942" name="Group 38"/>
          <p:cNvGrpSpPr>
            <a:grpSpLocks/>
          </p:cNvGrpSpPr>
          <p:nvPr/>
        </p:nvGrpSpPr>
        <p:grpSpPr bwMode="auto">
          <a:xfrm>
            <a:off x="5473700" y="3562350"/>
            <a:ext cx="571500" cy="447675"/>
            <a:chOff x="2304" y="1296"/>
            <a:chExt cx="432" cy="337"/>
          </a:xfrm>
        </p:grpSpPr>
        <p:sp>
          <p:nvSpPr>
            <p:cNvPr id="891943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944" name="Text Box 4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891945" name="Line 41"/>
          <p:cNvSpPr>
            <a:spLocks noChangeShapeType="1"/>
          </p:cNvSpPr>
          <p:nvPr/>
        </p:nvSpPr>
        <p:spPr bwMode="auto">
          <a:xfrm flipH="1">
            <a:off x="59182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1946" name="Group 42"/>
          <p:cNvGrpSpPr>
            <a:grpSpLocks/>
          </p:cNvGrpSpPr>
          <p:nvPr/>
        </p:nvGrpSpPr>
        <p:grpSpPr bwMode="auto">
          <a:xfrm>
            <a:off x="6743700" y="3562350"/>
            <a:ext cx="571500" cy="447675"/>
            <a:chOff x="2304" y="1296"/>
            <a:chExt cx="432" cy="337"/>
          </a:xfrm>
        </p:grpSpPr>
        <p:sp>
          <p:nvSpPr>
            <p:cNvPr id="891947" name="Oval 4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948" name="Text Box 4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20</a:t>
              </a:r>
            </a:p>
          </p:txBody>
        </p:sp>
      </p:grpSp>
      <p:sp>
        <p:nvSpPr>
          <p:cNvPr id="891949" name="Line 45"/>
          <p:cNvSpPr>
            <a:spLocks noChangeShapeType="1"/>
          </p:cNvSpPr>
          <p:nvPr/>
        </p:nvSpPr>
        <p:spPr bwMode="auto">
          <a:xfrm>
            <a:off x="65532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1950" name="Group 46"/>
          <p:cNvGrpSpPr>
            <a:grpSpLocks/>
          </p:cNvGrpSpPr>
          <p:nvPr/>
        </p:nvGrpSpPr>
        <p:grpSpPr bwMode="auto">
          <a:xfrm>
            <a:off x="6173788" y="4200525"/>
            <a:ext cx="569912" cy="447675"/>
            <a:chOff x="2305" y="1296"/>
            <a:chExt cx="431" cy="337"/>
          </a:xfrm>
        </p:grpSpPr>
        <p:sp>
          <p:nvSpPr>
            <p:cNvPr id="891951" name="Oval 4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952" name="Text Box 48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17</a:t>
              </a:r>
            </a:p>
          </p:txBody>
        </p:sp>
      </p:grpSp>
      <p:sp>
        <p:nvSpPr>
          <p:cNvPr id="891953" name="Line 49"/>
          <p:cNvSpPr>
            <a:spLocks noChangeShapeType="1"/>
          </p:cNvSpPr>
          <p:nvPr/>
        </p:nvSpPr>
        <p:spPr bwMode="auto">
          <a:xfrm flipH="1" flipV="1">
            <a:off x="5918200" y="3944938"/>
            <a:ext cx="381000" cy="31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0036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Level-order Traversal</a:t>
            </a:r>
          </a:p>
        </p:txBody>
      </p:sp>
      <p:sp>
        <p:nvSpPr>
          <p:cNvPr id="898052" name="Rectangle 4"/>
          <p:cNvSpPr>
            <a:spLocks noChangeArrowheads="1"/>
          </p:cNvSpPr>
          <p:nvPr/>
        </p:nvSpPr>
        <p:spPr bwMode="auto">
          <a:xfrm>
            <a:off x="533400" y="5181600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Queue: 4  15</a:t>
            </a:r>
          </a:p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Output: 14</a:t>
            </a:r>
          </a:p>
        </p:txBody>
      </p:sp>
      <p:sp>
        <p:nvSpPr>
          <p:cNvPr id="898053" name="Line 5"/>
          <p:cNvSpPr>
            <a:spLocks noChangeShapeType="1"/>
          </p:cNvSpPr>
          <p:nvPr/>
        </p:nvSpPr>
        <p:spPr bwMode="auto">
          <a:xfrm flipH="1">
            <a:off x="3378200" y="1841500"/>
            <a:ext cx="7620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8054" name="Line 6"/>
          <p:cNvSpPr>
            <a:spLocks noChangeShapeType="1"/>
          </p:cNvSpPr>
          <p:nvPr/>
        </p:nvSpPr>
        <p:spPr bwMode="auto">
          <a:xfrm>
            <a:off x="4584700" y="1841500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8055" name="Oval 7"/>
          <p:cNvSpPr>
            <a:spLocks noChangeArrowheads="1"/>
          </p:cNvSpPr>
          <p:nvPr/>
        </p:nvSpPr>
        <p:spPr bwMode="auto">
          <a:xfrm>
            <a:off x="4140200" y="152241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8056" name="Text Box 8"/>
          <p:cNvSpPr txBox="1">
            <a:spLocks noChangeArrowheads="1"/>
          </p:cNvSpPr>
          <p:nvPr/>
        </p:nvSpPr>
        <p:spPr bwMode="auto">
          <a:xfrm>
            <a:off x="4076700" y="1584325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898058" name="Oval 10"/>
          <p:cNvSpPr>
            <a:spLocks noChangeArrowheads="1"/>
          </p:cNvSpPr>
          <p:nvPr/>
        </p:nvSpPr>
        <p:spPr bwMode="auto">
          <a:xfrm>
            <a:off x="3060700" y="2224088"/>
            <a:ext cx="444500" cy="446087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8059" name="Text Box 11"/>
          <p:cNvSpPr txBox="1">
            <a:spLocks noChangeArrowheads="1"/>
          </p:cNvSpPr>
          <p:nvPr/>
        </p:nvSpPr>
        <p:spPr bwMode="auto">
          <a:xfrm>
            <a:off x="2997200" y="2270125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4</a:t>
            </a:r>
          </a:p>
        </p:txBody>
      </p:sp>
      <p:grpSp>
        <p:nvGrpSpPr>
          <p:cNvPr id="898060" name="Group 12"/>
          <p:cNvGrpSpPr>
            <a:grpSpLocks/>
          </p:cNvGrpSpPr>
          <p:nvPr/>
        </p:nvGrpSpPr>
        <p:grpSpPr bwMode="auto">
          <a:xfrm>
            <a:off x="4011613" y="2989263"/>
            <a:ext cx="573087" cy="447675"/>
            <a:chOff x="2303" y="1296"/>
            <a:chExt cx="433" cy="337"/>
          </a:xfrm>
        </p:grpSpPr>
        <p:sp>
          <p:nvSpPr>
            <p:cNvPr id="898061" name="Oval 1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8062" name="Text Box 14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9</a:t>
              </a:r>
            </a:p>
          </p:txBody>
        </p:sp>
      </p:grpSp>
      <p:sp>
        <p:nvSpPr>
          <p:cNvPr id="898063" name="Line 15"/>
          <p:cNvSpPr>
            <a:spLocks noChangeShapeType="1"/>
          </p:cNvSpPr>
          <p:nvPr/>
        </p:nvSpPr>
        <p:spPr bwMode="auto">
          <a:xfrm>
            <a:off x="34417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8064" name="Group 16"/>
          <p:cNvGrpSpPr>
            <a:grpSpLocks/>
          </p:cNvGrpSpPr>
          <p:nvPr/>
        </p:nvGrpSpPr>
        <p:grpSpPr bwMode="auto">
          <a:xfrm>
            <a:off x="3378200" y="3562350"/>
            <a:ext cx="569913" cy="447675"/>
            <a:chOff x="2304" y="1296"/>
            <a:chExt cx="431" cy="337"/>
          </a:xfrm>
        </p:grpSpPr>
        <p:sp>
          <p:nvSpPr>
            <p:cNvPr id="898065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8066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898067" name="Line 19"/>
          <p:cNvSpPr>
            <a:spLocks noChangeShapeType="1"/>
          </p:cNvSpPr>
          <p:nvPr/>
        </p:nvSpPr>
        <p:spPr bwMode="auto">
          <a:xfrm flipH="1">
            <a:off x="38227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8068" name="Group 20"/>
          <p:cNvGrpSpPr>
            <a:grpSpLocks/>
          </p:cNvGrpSpPr>
          <p:nvPr/>
        </p:nvGrpSpPr>
        <p:grpSpPr bwMode="auto">
          <a:xfrm>
            <a:off x="1981200" y="2989263"/>
            <a:ext cx="571500" cy="447675"/>
            <a:chOff x="2304" y="1296"/>
            <a:chExt cx="432" cy="337"/>
          </a:xfrm>
        </p:grpSpPr>
        <p:sp>
          <p:nvSpPr>
            <p:cNvPr id="898069" name="Oval 21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8070" name="Text Box 22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898071" name="Line 23"/>
          <p:cNvSpPr>
            <a:spLocks noChangeShapeType="1"/>
          </p:cNvSpPr>
          <p:nvPr/>
        </p:nvSpPr>
        <p:spPr bwMode="auto">
          <a:xfrm flipH="1">
            <a:off x="24257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8072" name="Group 24"/>
          <p:cNvGrpSpPr>
            <a:grpSpLocks/>
          </p:cNvGrpSpPr>
          <p:nvPr/>
        </p:nvGrpSpPr>
        <p:grpSpPr bwMode="auto">
          <a:xfrm>
            <a:off x="2678113" y="4200525"/>
            <a:ext cx="573087" cy="447675"/>
            <a:chOff x="2303" y="1296"/>
            <a:chExt cx="433" cy="337"/>
          </a:xfrm>
        </p:grpSpPr>
        <p:sp>
          <p:nvSpPr>
            <p:cNvPr id="898073" name="Oval 2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8074" name="Text Box 26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898075" name="Line 27"/>
          <p:cNvSpPr>
            <a:spLocks noChangeShapeType="1"/>
          </p:cNvSpPr>
          <p:nvPr/>
        </p:nvSpPr>
        <p:spPr bwMode="auto">
          <a:xfrm flipV="1">
            <a:off x="3124200" y="3944938"/>
            <a:ext cx="381000" cy="31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8077" name="Oval 29"/>
          <p:cNvSpPr>
            <a:spLocks noChangeArrowheads="1"/>
          </p:cNvSpPr>
          <p:nvPr/>
        </p:nvSpPr>
        <p:spPr bwMode="auto">
          <a:xfrm>
            <a:off x="5156200" y="2224088"/>
            <a:ext cx="444500" cy="446087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8078" name="Text Box 30"/>
          <p:cNvSpPr txBox="1">
            <a:spLocks noChangeArrowheads="1"/>
          </p:cNvSpPr>
          <p:nvPr/>
        </p:nvSpPr>
        <p:spPr bwMode="auto">
          <a:xfrm>
            <a:off x="5092700" y="2270125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15</a:t>
            </a:r>
          </a:p>
        </p:txBody>
      </p:sp>
      <p:grpSp>
        <p:nvGrpSpPr>
          <p:cNvPr id="898079" name="Group 31"/>
          <p:cNvGrpSpPr>
            <a:grpSpLocks/>
          </p:cNvGrpSpPr>
          <p:nvPr/>
        </p:nvGrpSpPr>
        <p:grpSpPr bwMode="auto">
          <a:xfrm>
            <a:off x="6108700" y="2989263"/>
            <a:ext cx="569913" cy="447675"/>
            <a:chOff x="2304" y="1296"/>
            <a:chExt cx="431" cy="337"/>
          </a:xfrm>
        </p:grpSpPr>
        <p:sp>
          <p:nvSpPr>
            <p:cNvPr id="898080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8081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898082" name="Line 34"/>
          <p:cNvSpPr>
            <a:spLocks noChangeShapeType="1"/>
          </p:cNvSpPr>
          <p:nvPr/>
        </p:nvSpPr>
        <p:spPr bwMode="auto">
          <a:xfrm>
            <a:off x="55372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8083" name="Group 35"/>
          <p:cNvGrpSpPr>
            <a:grpSpLocks/>
          </p:cNvGrpSpPr>
          <p:nvPr/>
        </p:nvGrpSpPr>
        <p:grpSpPr bwMode="auto">
          <a:xfrm>
            <a:off x="5473700" y="3562350"/>
            <a:ext cx="571500" cy="447675"/>
            <a:chOff x="2304" y="1296"/>
            <a:chExt cx="432" cy="337"/>
          </a:xfrm>
        </p:grpSpPr>
        <p:sp>
          <p:nvSpPr>
            <p:cNvPr id="898084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8085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898086" name="Line 38"/>
          <p:cNvSpPr>
            <a:spLocks noChangeShapeType="1"/>
          </p:cNvSpPr>
          <p:nvPr/>
        </p:nvSpPr>
        <p:spPr bwMode="auto">
          <a:xfrm flipH="1">
            <a:off x="59182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8087" name="Group 39"/>
          <p:cNvGrpSpPr>
            <a:grpSpLocks/>
          </p:cNvGrpSpPr>
          <p:nvPr/>
        </p:nvGrpSpPr>
        <p:grpSpPr bwMode="auto">
          <a:xfrm>
            <a:off x="6743700" y="3562350"/>
            <a:ext cx="571500" cy="447675"/>
            <a:chOff x="2304" y="1296"/>
            <a:chExt cx="432" cy="337"/>
          </a:xfrm>
        </p:grpSpPr>
        <p:sp>
          <p:nvSpPr>
            <p:cNvPr id="898088" name="Oval 4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8089" name="Text Box 4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20</a:t>
              </a:r>
            </a:p>
          </p:txBody>
        </p:sp>
      </p:grpSp>
      <p:sp>
        <p:nvSpPr>
          <p:cNvPr id="898090" name="Line 42"/>
          <p:cNvSpPr>
            <a:spLocks noChangeShapeType="1"/>
          </p:cNvSpPr>
          <p:nvPr/>
        </p:nvSpPr>
        <p:spPr bwMode="auto">
          <a:xfrm>
            <a:off x="65532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98091" name="Group 43"/>
          <p:cNvGrpSpPr>
            <a:grpSpLocks/>
          </p:cNvGrpSpPr>
          <p:nvPr/>
        </p:nvGrpSpPr>
        <p:grpSpPr bwMode="auto">
          <a:xfrm>
            <a:off x="6173788" y="4200525"/>
            <a:ext cx="569912" cy="447675"/>
            <a:chOff x="2305" y="1296"/>
            <a:chExt cx="431" cy="337"/>
          </a:xfrm>
        </p:grpSpPr>
        <p:sp>
          <p:nvSpPr>
            <p:cNvPr id="898092" name="Oval 4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8093" name="Text Box 45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17</a:t>
              </a:r>
            </a:p>
          </p:txBody>
        </p:sp>
      </p:grpSp>
      <p:sp>
        <p:nvSpPr>
          <p:cNvPr id="898094" name="Line 46"/>
          <p:cNvSpPr>
            <a:spLocks noChangeShapeType="1"/>
          </p:cNvSpPr>
          <p:nvPr/>
        </p:nvSpPr>
        <p:spPr bwMode="auto">
          <a:xfrm flipH="1" flipV="1">
            <a:off x="5918200" y="3944938"/>
            <a:ext cx="381000" cy="31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6316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Level-order Traversal</a:t>
            </a:r>
          </a:p>
        </p:txBody>
      </p:sp>
      <p:sp>
        <p:nvSpPr>
          <p:cNvPr id="902148" name="Rectangle 4"/>
          <p:cNvSpPr>
            <a:spLocks noChangeArrowheads="1"/>
          </p:cNvSpPr>
          <p:nvPr/>
        </p:nvSpPr>
        <p:spPr bwMode="auto">
          <a:xfrm>
            <a:off x="533400" y="5181600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Queue: 15  3  9</a:t>
            </a:r>
          </a:p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Output: 14  4</a:t>
            </a:r>
          </a:p>
        </p:txBody>
      </p:sp>
      <p:sp>
        <p:nvSpPr>
          <p:cNvPr id="902149" name="Line 5"/>
          <p:cNvSpPr>
            <a:spLocks noChangeShapeType="1"/>
          </p:cNvSpPr>
          <p:nvPr/>
        </p:nvSpPr>
        <p:spPr bwMode="auto">
          <a:xfrm flipH="1">
            <a:off x="3378200" y="1841500"/>
            <a:ext cx="7620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150" name="Line 6"/>
          <p:cNvSpPr>
            <a:spLocks noChangeShapeType="1"/>
          </p:cNvSpPr>
          <p:nvPr/>
        </p:nvSpPr>
        <p:spPr bwMode="auto">
          <a:xfrm>
            <a:off x="4584700" y="1841500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151" name="Oval 7"/>
          <p:cNvSpPr>
            <a:spLocks noChangeArrowheads="1"/>
          </p:cNvSpPr>
          <p:nvPr/>
        </p:nvSpPr>
        <p:spPr bwMode="auto">
          <a:xfrm>
            <a:off x="4140200" y="152241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2152" name="Text Box 8"/>
          <p:cNvSpPr txBox="1">
            <a:spLocks noChangeArrowheads="1"/>
          </p:cNvSpPr>
          <p:nvPr/>
        </p:nvSpPr>
        <p:spPr bwMode="auto">
          <a:xfrm>
            <a:off x="4076700" y="1584325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902153" name="Oval 9"/>
          <p:cNvSpPr>
            <a:spLocks noChangeArrowheads="1"/>
          </p:cNvSpPr>
          <p:nvPr/>
        </p:nvSpPr>
        <p:spPr bwMode="auto">
          <a:xfrm>
            <a:off x="3060700" y="2224088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2154" name="Text Box 10"/>
          <p:cNvSpPr txBox="1">
            <a:spLocks noChangeArrowheads="1"/>
          </p:cNvSpPr>
          <p:nvPr/>
        </p:nvSpPr>
        <p:spPr bwMode="auto">
          <a:xfrm>
            <a:off x="2997200" y="2270125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902155" name="Oval 11"/>
          <p:cNvSpPr>
            <a:spLocks noChangeArrowheads="1"/>
          </p:cNvSpPr>
          <p:nvPr/>
        </p:nvSpPr>
        <p:spPr bwMode="auto">
          <a:xfrm>
            <a:off x="4076700" y="2989263"/>
            <a:ext cx="444500" cy="446087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2156" name="Text Box 12"/>
          <p:cNvSpPr txBox="1">
            <a:spLocks noChangeArrowheads="1"/>
          </p:cNvSpPr>
          <p:nvPr/>
        </p:nvSpPr>
        <p:spPr bwMode="auto">
          <a:xfrm>
            <a:off x="4011613" y="3032125"/>
            <a:ext cx="57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902157" name="Line 13"/>
          <p:cNvSpPr>
            <a:spLocks noChangeShapeType="1"/>
          </p:cNvSpPr>
          <p:nvPr/>
        </p:nvSpPr>
        <p:spPr bwMode="auto">
          <a:xfrm>
            <a:off x="34417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02158" name="Group 14"/>
          <p:cNvGrpSpPr>
            <a:grpSpLocks/>
          </p:cNvGrpSpPr>
          <p:nvPr/>
        </p:nvGrpSpPr>
        <p:grpSpPr bwMode="auto">
          <a:xfrm>
            <a:off x="3378200" y="3562350"/>
            <a:ext cx="569913" cy="447675"/>
            <a:chOff x="2304" y="1296"/>
            <a:chExt cx="431" cy="337"/>
          </a:xfrm>
        </p:grpSpPr>
        <p:sp>
          <p:nvSpPr>
            <p:cNvPr id="902159" name="Oval 1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160" name="Text Box 1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7</a:t>
              </a:r>
            </a:p>
          </p:txBody>
        </p:sp>
      </p:grpSp>
      <p:sp>
        <p:nvSpPr>
          <p:cNvPr id="902161" name="Line 17"/>
          <p:cNvSpPr>
            <a:spLocks noChangeShapeType="1"/>
          </p:cNvSpPr>
          <p:nvPr/>
        </p:nvSpPr>
        <p:spPr bwMode="auto">
          <a:xfrm flipH="1">
            <a:off x="38227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162" name="Oval 18"/>
          <p:cNvSpPr>
            <a:spLocks noChangeArrowheads="1"/>
          </p:cNvSpPr>
          <p:nvPr/>
        </p:nvSpPr>
        <p:spPr bwMode="auto">
          <a:xfrm>
            <a:off x="2044700" y="2989263"/>
            <a:ext cx="444500" cy="446087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2163" name="Text Box 19"/>
          <p:cNvSpPr txBox="1">
            <a:spLocks noChangeArrowheads="1"/>
          </p:cNvSpPr>
          <p:nvPr/>
        </p:nvSpPr>
        <p:spPr bwMode="auto">
          <a:xfrm>
            <a:off x="1981200" y="3032125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902164" name="Line 20"/>
          <p:cNvSpPr>
            <a:spLocks noChangeShapeType="1"/>
          </p:cNvSpPr>
          <p:nvPr/>
        </p:nvSpPr>
        <p:spPr bwMode="auto">
          <a:xfrm flipH="1">
            <a:off x="24257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02165" name="Group 21"/>
          <p:cNvGrpSpPr>
            <a:grpSpLocks/>
          </p:cNvGrpSpPr>
          <p:nvPr/>
        </p:nvGrpSpPr>
        <p:grpSpPr bwMode="auto">
          <a:xfrm>
            <a:off x="2678113" y="4200525"/>
            <a:ext cx="573087" cy="447675"/>
            <a:chOff x="2303" y="1296"/>
            <a:chExt cx="433" cy="337"/>
          </a:xfrm>
        </p:grpSpPr>
        <p:sp>
          <p:nvSpPr>
            <p:cNvPr id="902166" name="Oval 2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167" name="Text Box 23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902168" name="Line 24"/>
          <p:cNvSpPr>
            <a:spLocks noChangeShapeType="1"/>
          </p:cNvSpPr>
          <p:nvPr/>
        </p:nvSpPr>
        <p:spPr bwMode="auto">
          <a:xfrm flipV="1">
            <a:off x="3124200" y="3944938"/>
            <a:ext cx="381000" cy="31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2169" name="Oval 25"/>
          <p:cNvSpPr>
            <a:spLocks noChangeArrowheads="1"/>
          </p:cNvSpPr>
          <p:nvPr/>
        </p:nvSpPr>
        <p:spPr bwMode="auto">
          <a:xfrm>
            <a:off x="5156200" y="2224088"/>
            <a:ext cx="444500" cy="446087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2170" name="Text Box 26"/>
          <p:cNvSpPr txBox="1">
            <a:spLocks noChangeArrowheads="1"/>
          </p:cNvSpPr>
          <p:nvPr/>
        </p:nvSpPr>
        <p:spPr bwMode="auto">
          <a:xfrm>
            <a:off x="5092700" y="2270125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15</a:t>
            </a:r>
          </a:p>
        </p:txBody>
      </p:sp>
      <p:grpSp>
        <p:nvGrpSpPr>
          <p:cNvPr id="902171" name="Group 27"/>
          <p:cNvGrpSpPr>
            <a:grpSpLocks/>
          </p:cNvGrpSpPr>
          <p:nvPr/>
        </p:nvGrpSpPr>
        <p:grpSpPr bwMode="auto">
          <a:xfrm>
            <a:off x="6108700" y="2989263"/>
            <a:ext cx="569913" cy="447675"/>
            <a:chOff x="2304" y="1296"/>
            <a:chExt cx="431" cy="337"/>
          </a:xfrm>
        </p:grpSpPr>
        <p:sp>
          <p:nvSpPr>
            <p:cNvPr id="902172" name="Oval 2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173" name="Text Box 2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18</a:t>
              </a:r>
            </a:p>
          </p:txBody>
        </p:sp>
      </p:grpSp>
      <p:sp>
        <p:nvSpPr>
          <p:cNvPr id="902174" name="Line 30"/>
          <p:cNvSpPr>
            <a:spLocks noChangeShapeType="1"/>
          </p:cNvSpPr>
          <p:nvPr/>
        </p:nvSpPr>
        <p:spPr bwMode="auto">
          <a:xfrm>
            <a:off x="55372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02175" name="Group 31"/>
          <p:cNvGrpSpPr>
            <a:grpSpLocks/>
          </p:cNvGrpSpPr>
          <p:nvPr/>
        </p:nvGrpSpPr>
        <p:grpSpPr bwMode="auto">
          <a:xfrm>
            <a:off x="5473700" y="3562350"/>
            <a:ext cx="571500" cy="447675"/>
            <a:chOff x="2304" y="1296"/>
            <a:chExt cx="432" cy="337"/>
          </a:xfrm>
        </p:grpSpPr>
        <p:sp>
          <p:nvSpPr>
            <p:cNvPr id="902176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177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902178" name="Line 34"/>
          <p:cNvSpPr>
            <a:spLocks noChangeShapeType="1"/>
          </p:cNvSpPr>
          <p:nvPr/>
        </p:nvSpPr>
        <p:spPr bwMode="auto">
          <a:xfrm flipH="1">
            <a:off x="59182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02179" name="Group 35"/>
          <p:cNvGrpSpPr>
            <a:grpSpLocks/>
          </p:cNvGrpSpPr>
          <p:nvPr/>
        </p:nvGrpSpPr>
        <p:grpSpPr bwMode="auto">
          <a:xfrm>
            <a:off x="6743700" y="3562350"/>
            <a:ext cx="571500" cy="447675"/>
            <a:chOff x="2304" y="1296"/>
            <a:chExt cx="432" cy="337"/>
          </a:xfrm>
        </p:grpSpPr>
        <p:sp>
          <p:nvSpPr>
            <p:cNvPr id="902180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181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20</a:t>
              </a:r>
            </a:p>
          </p:txBody>
        </p:sp>
      </p:grpSp>
      <p:sp>
        <p:nvSpPr>
          <p:cNvPr id="902182" name="Line 38"/>
          <p:cNvSpPr>
            <a:spLocks noChangeShapeType="1"/>
          </p:cNvSpPr>
          <p:nvPr/>
        </p:nvSpPr>
        <p:spPr bwMode="auto">
          <a:xfrm>
            <a:off x="65532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02183" name="Group 39"/>
          <p:cNvGrpSpPr>
            <a:grpSpLocks/>
          </p:cNvGrpSpPr>
          <p:nvPr/>
        </p:nvGrpSpPr>
        <p:grpSpPr bwMode="auto">
          <a:xfrm>
            <a:off x="6173788" y="4200525"/>
            <a:ext cx="569912" cy="447675"/>
            <a:chOff x="2305" y="1296"/>
            <a:chExt cx="431" cy="337"/>
          </a:xfrm>
        </p:grpSpPr>
        <p:sp>
          <p:nvSpPr>
            <p:cNvPr id="902184" name="Oval 4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185" name="Text Box 41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17</a:t>
              </a:r>
            </a:p>
          </p:txBody>
        </p:sp>
      </p:grpSp>
      <p:sp>
        <p:nvSpPr>
          <p:cNvPr id="902186" name="Line 42"/>
          <p:cNvSpPr>
            <a:spLocks noChangeShapeType="1"/>
          </p:cNvSpPr>
          <p:nvPr/>
        </p:nvSpPr>
        <p:spPr bwMode="auto">
          <a:xfrm flipH="1" flipV="1">
            <a:off x="5918200" y="3944938"/>
            <a:ext cx="381000" cy="31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9051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Level-order Traversal</a:t>
            </a:r>
          </a:p>
        </p:txBody>
      </p:sp>
      <p:sp>
        <p:nvSpPr>
          <p:cNvPr id="900100" name="Rectangle 4"/>
          <p:cNvSpPr>
            <a:spLocks noChangeArrowheads="1"/>
          </p:cNvSpPr>
          <p:nvPr/>
        </p:nvSpPr>
        <p:spPr bwMode="auto">
          <a:xfrm>
            <a:off x="533400" y="5181600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Queue: 3  9  18</a:t>
            </a:r>
          </a:p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Output: 14  4  15</a:t>
            </a:r>
          </a:p>
        </p:txBody>
      </p:sp>
      <p:sp>
        <p:nvSpPr>
          <p:cNvPr id="900101" name="Line 5"/>
          <p:cNvSpPr>
            <a:spLocks noChangeShapeType="1"/>
          </p:cNvSpPr>
          <p:nvPr/>
        </p:nvSpPr>
        <p:spPr bwMode="auto">
          <a:xfrm flipH="1">
            <a:off x="3378200" y="1841500"/>
            <a:ext cx="7620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0102" name="Line 6"/>
          <p:cNvSpPr>
            <a:spLocks noChangeShapeType="1"/>
          </p:cNvSpPr>
          <p:nvPr/>
        </p:nvSpPr>
        <p:spPr bwMode="auto">
          <a:xfrm>
            <a:off x="4584700" y="1841500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0103" name="Oval 7"/>
          <p:cNvSpPr>
            <a:spLocks noChangeArrowheads="1"/>
          </p:cNvSpPr>
          <p:nvPr/>
        </p:nvSpPr>
        <p:spPr bwMode="auto">
          <a:xfrm>
            <a:off x="4140200" y="152241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0104" name="Text Box 8"/>
          <p:cNvSpPr txBox="1">
            <a:spLocks noChangeArrowheads="1"/>
          </p:cNvSpPr>
          <p:nvPr/>
        </p:nvSpPr>
        <p:spPr bwMode="auto">
          <a:xfrm>
            <a:off x="4076700" y="1584325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900105" name="Oval 9"/>
          <p:cNvSpPr>
            <a:spLocks noChangeArrowheads="1"/>
          </p:cNvSpPr>
          <p:nvPr/>
        </p:nvSpPr>
        <p:spPr bwMode="auto">
          <a:xfrm>
            <a:off x="3060700" y="2224088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0106" name="Text Box 10"/>
          <p:cNvSpPr txBox="1">
            <a:spLocks noChangeArrowheads="1"/>
          </p:cNvSpPr>
          <p:nvPr/>
        </p:nvSpPr>
        <p:spPr bwMode="auto">
          <a:xfrm>
            <a:off x="2997200" y="2270125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900108" name="Oval 12"/>
          <p:cNvSpPr>
            <a:spLocks noChangeArrowheads="1"/>
          </p:cNvSpPr>
          <p:nvPr/>
        </p:nvSpPr>
        <p:spPr bwMode="auto">
          <a:xfrm>
            <a:off x="4076700" y="2989263"/>
            <a:ext cx="444500" cy="446087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0109" name="Text Box 13"/>
          <p:cNvSpPr txBox="1">
            <a:spLocks noChangeArrowheads="1"/>
          </p:cNvSpPr>
          <p:nvPr/>
        </p:nvSpPr>
        <p:spPr bwMode="auto">
          <a:xfrm>
            <a:off x="4011613" y="3032125"/>
            <a:ext cx="57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900110" name="Line 14"/>
          <p:cNvSpPr>
            <a:spLocks noChangeShapeType="1"/>
          </p:cNvSpPr>
          <p:nvPr/>
        </p:nvSpPr>
        <p:spPr bwMode="auto">
          <a:xfrm>
            <a:off x="34417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0112" name="Oval 16"/>
          <p:cNvSpPr>
            <a:spLocks noChangeArrowheads="1"/>
          </p:cNvSpPr>
          <p:nvPr/>
        </p:nvSpPr>
        <p:spPr bwMode="auto">
          <a:xfrm>
            <a:off x="3441700" y="3562350"/>
            <a:ext cx="444500" cy="446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0113" name="Text Box 17"/>
          <p:cNvSpPr txBox="1">
            <a:spLocks noChangeArrowheads="1"/>
          </p:cNvSpPr>
          <p:nvPr/>
        </p:nvSpPr>
        <p:spPr bwMode="auto">
          <a:xfrm>
            <a:off x="3378200" y="3613150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900114" name="Line 18"/>
          <p:cNvSpPr>
            <a:spLocks noChangeShapeType="1"/>
          </p:cNvSpPr>
          <p:nvPr/>
        </p:nvSpPr>
        <p:spPr bwMode="auto">
          <a:xfrm flipH="1">
            <a:off x="38227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0116" name="Oval 20"/>
          <p:cNvSpPr>
            <a:spLocks noChangeArrowheads="1"/>
          </p:cNvSpPr>
          <p:nvPr/>
        </p:nvSpPr>
        <p:spPr bwMode="auto">
          <a:xfrm>
            <a:off x="2044700" y="2989263"/>
            <a:ext cx="444500" cy="446087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0117" name="Text Box 21"/>
          <p:cNvSpPr txBox="1">
            <a:spLocks noChangeArrowheads="1"/>
          </p:cNvSpPr>
          <p:nvPr/>
        </p:nvSpPr>
        <p:spPr bwMode="auto">
          <a:xfrm>
            <a:off x="1981200" y="3032125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900118" name="Line 22"/>
          <p:cNvSpPr>
            <a:spLocks noChangeShapeType="1"/>
          </p:cNvSpPr>
          <p:nvPr/>
        </p:nvSpPr>
        <p:spPr bwMode="auto">
          <a:xfrm flipH="1">
            <a:off x="24257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0120" name="Oval 24"/>
          <p:cNvSpPr>
            <a:spLocks noChangeArrowheads="1"/>
          </p:cNvSpPr>
          <p:nvPr/>
        </p:nvSpPr>
        <p:spPr bwMode="auto">
          <a:xfrm>
            <a:off x="2743200" y="4200525"/>
            <a:ext cx="444500" cy="446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0121" name="Text Box 25"/>
          <p:cNvSpPr txBox="1">
            <a:spLocks noChangeArrowheads="1"/>
          </p:cNvSpPr>
          <p:nvPr/>
        </p:nvSpPr>
        <p:spPr bwMode="auto">
          <a:xfrm>
            <a:off x="2678113" y="4251325"/>
            <a:ext cx="57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900122" name="Line 26"/>
          <p:cNvSpPr>
            <a:spLocks noChangeShapeType="1"/>
          </p:cNvSpPr>
          <p:nvPr/>
        </p:nvSpPr>
        <p:spPr bwMode="auto">
          <a:xfrm flipV="1">
            <a:off x="3124200" y="3944938"/>
            <a:ext cx="381000" cy="31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0123" name="Oval 27"/>
          <p:cNvSpPr>
            <a:spLocks noChangeArrowheads="1"/>
          </p:cNvSpPr>
          <p:nvPr/>
        </p:nvSpPr>
        <p:spPr bwMode="auto">
          <a:xfrm>
            <a:off x="5156200" y="2224088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0124" name="Text Box 28"/>
          <p:cNvSpPr txBox="1">
            <a:spLocks noChangeArrowheads="1"/>
          </p:cNvSpPr>
          <p:nvPr/>
        </p:nvSpPr>
        <p:spPr bwMode="auto">
          <a:xfrm>
            <a:off x="5092700" y="2270125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900126" name="Oval 30"/>
          <p:cNvSpPr>
            <a:spLocks noChangeArrowheads="1"/>
          </p:cNvSpPr>
          <p:nvPr/>
        </p:nvSpPr>
        <p:spPr bwMode="auto">
          <a:xfrm>
            <a:off x="6172200" y="2989263"/>
            <a:ext cx="444500" cy="446087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0127" name="Text Box 31"/>
          <p:cNvSpPr txBox="1">
            <a:spLocks noChangeArrowheads="1"/>
          </p:cNvSpPr>
          <p:nvPr/>
        </p:nvSpPr>
        <p:spPr bwMode="auto">
          <a:xfrm>
            <a:off x="6108700" y="3032125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18</a:t>
            </a:r>
          </a:p>
        </p:txBody>
      </p:sp>
      <p:sp>
        <p:nvSpPr>
          <p:cNvPr id="900128" name="Line 32"/>
          <p:cNvSpPr>
            <a:spLocks noChangeShapeType="1"/>
          </p:cNvSpPr>
          <p:nvPr/>
        </p:nvSpPr>
        <p:spPr bwMode="auto">
          <a:xfrm>
            <a:off x="55372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0130" name="Oval 34"/>
          <p:cNvSpPr>
            <a:spLocks noChangeArrowheads="1"/>
          </p:cNvSpPr>
          <p:nvPr/>
        </p:nvSpPr>
        <p:spPr bwMode="auto">
          <a:xfrm>
            <a:off x="5537200" y="3562350"/>
            <a:ext cx="444500" cy="446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0131" name="Text Box 35"/>
          <p:cNvSpPr txBox="1">
            <a:spLocks noChangeArrowheads="1"/>
          </p:cNvSpPr>
          <p:nvPr/>
        </p:nvSpPr>
        <p:spPr bwMode="auto">
          <a:xfrm>
            <a:off x="5473700" y="3613150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900132" name="Line 36"/>
          <p:cNvSpPr>
            <a:spLocks noChangeShapeType="1"/>
          </p:cNvSpPr>
          <p:nvPr/>
        </p:nvSpPr>
        <p:spPr bwMode="auto">
          <a:xfrm flipH="1">
            <a:off x="59182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0134" name="Oval 38"/>
          <p:cNvSpPr>
            <a:spLocks noChangeArrowheads="1"/>
          </p:cNvSpPr>
          <p:nvPr/>
        </p:nvSpPr>
        <p:spPr bwMode="auto">
          <a:xfrm>
            <a:off x="6807200" y="3562350"/>
            <a:ext cx="444500" cy="446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0135" name="Text Box 39"/>
          <p:cNvSpPr txBox="1">
            <a:spLocks noChangeArrowheads="1"/>
          </p:cNvSpPr>
          <p:nvPr/>
        </p:nvSpPr>
        <p:spPr bwMode="auto">
          <a:xfrm>
            <a:off x="6743700" y="3613150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20</a:t>
            </a:r>
          </a:p>
        </p:txBody>
      </p:sp>
      <p:sp>
        <p:nvSpPr>
          <p:cNvPr id="900136" name="Line 40"/>
          <p:cNvSpPr>
            <a:spLocks noChangeShapeType="1"/>
          </p:cNvSpPr>
          <p:nvPr/>
        </p:nvSpPr>
        <p:spPr bwMode="auto">
          <a:xfrm>
            <a:off x="65532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0138" name="Oval 42"/>
          <p:cNvSpPr>
            <a:spLocks noChangeArrowheads="1"/>
          </p:cNvSpPr>
          <p:nvPr/>
        </p:nvSpPr>
        <p:spPr bwMode="auto">
          <a:xfrm>
            <a:off x="6235700" y="4200525"/>
            <a:ext cx="444500" cy="446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0139" name="Text Box 43"/>
          <p:cNvSpPr txBox="1">
            <a:spLocks noChangeArrowheads="1"/>
          </p:cNvSpPr>
          <p:nvPr/>
        </p:nvSpPr>
        <p:spPr bwMode="auto">
          <a:xfrm>
            <a:off x="6173788" y="4251325"/>
            <a:ext cx="569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17</a:t>
            </a:r>
          </a:p>
        </p:txBody>
      </p:sp>
      <p:sp>
        <p:nvSpPr>
          <p:cNvPr id="900140" name="Line 44"/>
          <p:cNvSpPr>
            <a:spLocks noChangeShapeType="1"/>
          </p:cNvSpPr>
          <p:nvPr/>
        </p:nvSpPr>
        <p:spPr bwMode="auto">
          <a:xfrm flipH="1" flipV="1">
            <a:off x="5918200" y="3944938"/>
            <a:ext cx="381000" cy="31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5200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Level-order Traversal</a:t>
            </a:r>
          </a:p>
        </p:txBody>
      </p:sp>
      <p:sp>
        <p:nvSpPr>
          <p:cNvPr id="904196" name="Rectangle 4"/>
          <p:cNvSpPr>
            <a:spLocks noChangeArrowheads="1"/>
          </p:cNvSpPr>
          <p:nvPr/>
        </p:nvSpPr>
        <p:spPr bwMode="auto">
          <a:xfrm>
            <a:off x="533400" y="5181600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Queue: 9  18</a:t>
            </a:r>
          </a:p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Output: 14  4  15  3 </a:t>
            </a:r>
          </a:p>
        </p:txBody>
      </p:sp>
      <p:sp>
        <p:nvSpPr>
          <p:cNvPr id="904197" name="Line 5"/>
          <p:cNvSpPr>
            <a:spLocks noChangeShapeType="1"/>
          </p:cNvSpPr>
          <p:nvPr/>
        </p:nvSpPr>
        <p:spPr bwMode="auto">
          <a:xfrm flipH="1">
            <a:off x="3378200" y="1841500"/>
            <a:ext cx="7620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4198" name="Line 6"/>
          <p:cNvSpPr>
            <a:spLocks noChangeShapeType="1"/>
          </p:cNvSpPr>
          <p:nvPr/>
        </p:nvSpPr>
        <p:spPr bwMode="auto">
          <a:xfrm>
            <a:off x="4584700" y="1841500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4199" name="Oval 7"/>
          <p:cNvSpPr>
            <a:spLocks noChangeArrowheads="1"/>
          </p:cNvSpPr>
          <p:nvPr/>
        </p:nvSpPr>
        <p:spPr bwMode="auto">
          <a:xfrm>
            <a:off x="4140200" y="152241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4200" name="Text Box 8"/>
          <p:cNvSpPr txBox="1">
            <a:spLocks noChangeArrowheads="1"/>
          </p:cNvSpPr>
          <p:nvPr/>
        </p:nvSpPr>
        <p:spPr bwMode="auto">
          <a:xfrm>
            <a:off x="4076700" y="1584325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904201" name="Oval 9"/>
          <p:cNvSpPr>
            <a:spLocks noChangeArrowheads="1"/>
          </p:cNvSpPr>
          <p:nvPr/>
        </p:nvSpPr>
        <p:spPr bwMode="auto">
          <a:xfrm>
            <a:off x="3060700" y="2224088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4202" name="Text Box 10"/>
          <p:cNvSpPr txBox="1">
            <a:spLocks noChangeArrowheads="1"/>
          </p:cNvSpPr>
          <p:nvPr/>
        </p:nvSpPr>
        <p:spPr bwMode="auto">
          <a:xfrm>
            <a:off x="2997200" y="2270125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904203" name="Oval 11"/>
          <p:cNvSpPr>
            <a:spLocks noChangeArrowheads="1"/>
          </p:cNvSpPr>
          <p:nvPr/>
        </p:nvSpPr>
        <p:spPr bwMode="auto">
          <a:xfrm>
            <a:off x="4076700" y="2989263"/>
            <a:ext cx="444500" cy="446087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4204" name="Text Box 12"/>
          <p:cNvSpPr txBox="1">
            <a:spLocks noChangeArrowheads="1"/>
          </p:cNvSpPr>
          <p:nvPr/>
        </p:nvSpPr>
        <p:spPr bwMode="auto">
          <a:xfrm>
            <a:off x="4011613" y="3032125"/>
            <a:ext cx="57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904205" name="Line 13"/>
          <p:cNvSpPr>
            <a:spLocks noChangeShapeType="1"/>
          </p:cNvSpPr>
          <p:nvPr/>
        </p:nvSpPr>
        <p:spPr bwMode="auto">
          <a:xfrm>
            <a:off x="34417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4206" name="Oval 14"/>
          <p:cNvSpPr>
            <a:spLocks noChangeArrowheads="1"/>
          </p:cNvSpPr>
          <p:nvPr/>
        </p:nvSpPr>
        <p:spPr bwMode="auto">
          <a:xfrm>
            <a:off x="3441700" y="3562350"/>
            <a:ext cx="444500" cy="446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4207" name="Text Box 15"/>
          <p:cNvSpPr txBox="1">
            <a:spLocks noChangeArrowheads="1"/>
          </p:cNvSpPr>
          <p:nvPr/>
        </p:nvSpPr>
        <p:spPr bwMode="auto">
          <a:xfrm>
            <a:off x="3378200" y="3613150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904208" name="Line 16"/>
          <p:cNvSpPr>
            <a:spLocks noChangeShapeType="1"/>
          </p:cNvSpPr>
          <p:nvPr/>
        </p:nvSpPr>
        <p:spPr bwMode="auto">
          <a:xfrm flipH="1">
            <a:off x="38227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4209" name="Oval 17"/>
          <p:cNvSpPr>
            <a:spLocks noChangeArrowheads="1"/>
          </p:cNvSpPr>
          <p:nvPr/>
        </p:nvSpPr>
        <p:spPr bwMode="auto">
          <a:xfrm>
            <a:off x="2044700" y="298926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4210" name="Text Box 18"/>
          <p:cNvSpPr txBox="1">
            <a:spLocks noChangeArrowheads="1"/>
          </p:cNvSpPr>
          <p:nvPr/>
        </p:nvSpPr>
        <p:spPr bwMode="auto">
          <a:xfrm>
            <a:off x="1981200" y="3048000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904211" name="Line 19"/>
          <p:cNvSpPr>
            <a:spLocks noChangeShapeType="1"/>
          </p:cNvSpPr>
          <p:nvPr/>
        </p:nvSpPr>
        <p:spPr bwMode="auto">
          <a:xfrm flipH="1">
            <a:off x="24257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4212" name="Oval 20"/>
          <p:cNvSpPr>
            <a:spLocks noChangeArrowheads="1"/>
          </p:cNvSpPr>
          <p:nvPr/>
        </p:nvSpPr>
        <p:spPr bwMode="auto">
          <a:xfrm>
            <a:off x="2743200" y="4200525"/>
            <a:ext cx="444500" cy="446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4213" name="Text Box 21"/>
          <p:cNvSpPr txBox="1">
            <a:spLocks noChangeArrowheads="1"/>
          </p:cNvSpPr>
          <p:nvPr/>
        </p:nvSpPr>
        <p:spPr bwMode="auto">
          <a:xfrm>
            <a:off x="2678113" y="4251325"/>
            <a:ext cx="57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904214" name="Line 22"/>
          <p:cNvSpPr>
            <a:spLocks noChangeShapeType="1"/>
          </p:cNvSpPr>
          <p:nvPr/>
        </p:nvSpPr>
        <p:spPr bwMode="auto">
          <a:xfrm flipV="1">
            <a:off x="3124200" y="3944938"/>
            <a:ext cx="381000" cy="31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4215" name="Oval 23"/>
          <p:cNvSpPr>
            <a:spLocks noChangeArrowheads="1"/>
          </p:cNvSpPr>
          <p:nvPr/>
        </p:nvSpPr>
        <p:spPr bwMode="auto">
          <a:xfrm>
            <a:off x="5156200" y="2224088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4216" name="Text Box 24"/>
          <p:cNvSpPr txBox="1">
            <a:spLocks noChangeArrowheads="1"/>
          </p:cNvSpPr>
          <p:nvPr/>
        </p:nvSpPr>
        <p:spPr bwMode="auto">
          <a:xfrm>
            <a:off x="5092700" y="2270125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904217" name="Oval 25"/>
          <p:cNvSpPr>
            <a:spLocks noChangeArrowheads="1"/>
          </p:cNvSpPr>
          <p:nvPr/>
        </p:nvSpPr>
        <p:spPr bwMode="auto">
          <a:xfrm>
            <a:off x="6172200" y="2989263"/>
            <a:ext cx="444500" cy="446087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4218" name="Text Box 26"/>
          <p:cNvSpPr txBox="1">
            <a:spLocks noChangeArrowheads="1"/>
          </p:cNvSpPr>
          <p:nvPr/>
        </p:nvSpPr>
        <p:spPr bwMode="auto">
          <a:xfrm>
            <a:off x="6108700" y="3032125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18</a:t>
            </a:r>
          </a:p>
        </p:txBody>
      </p:sp>
      <p:sp>
        <p:nvSpPr>
          <p:cNvPr id="904219" name="Line 27"/>
          <p:cNvSpPr>
            <a:spLocks noChangeShapeType="1"/>
          </p:cNvSpPr>
          <p:nvPr/>
        </p:nvSpPr>
        <p:spPr bwMode="auto">
          <a:xfrm>
            <a:off x="55372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4220" name="Oval 28"/>
          <p:cNvSpPr>
            <a:spLocks noChangeArrowheads="1"/>
          </p:cNvSpPr>
          <p:nvPr/>
        </p:nvSpPr>
        <p:spPr bwMode="auto">
          <a:xfrm>
            <a:off x="5537200" y="3562350"/>
            <a:ext cx="444500" cy="446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4221" name="Text Box 29"/>
          <p:cNvSpPr txBox="1">
            <a:spLocks noChangeArrowheads="1"/>
          </p:cNvSpPr>
          <p:nvPr/>
        </p:nvSpPr>
        <p:spPr bwMode="auto">
          <a:xfrm>
            <a:off x="5473700" y="3613150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904222" name="Line 30"/>
          <p:cNvSpPr>
            <a:spLocks noChangeShapeType="1"/>
          </p:cNvSpPr>
          <p:nvPr/>
        </p:nvSpPr>
        <p:spPr bwMode="auto">
          <a:xfrm flipH="1">
            <a:off x="59182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4223" name="Oval 31"/>
          <p:cNvSpPr>
            <a:spLocks noChangeArrowheads="1"/>
          </p:cNvSpPr>
          <p:nvPr/>
        </p:nvSpPr>
        <p:spPr bwMode="auto">
          <a:xfrm>
            <a:off x="6807200" y="3562350"/>
            <a:ext cx="444500" cy="446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4224" name="Text Box 32"/>
          <p:cNvSpPr txBox="1">
            <a:spLocks noChangeArrowheads="1"/>
          </p:cNvSpPr>
          <p:nvPr/>
        </p:nvSpPr>
        <p:spPr bwMode="auto">
          <a:xfrm>
            <a:off x="6743700" y="3613150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20</a:t>
            </a:r>
          </a:p>
        </p:txBody>
      </p:sp>
      <p:sp>
        <p:nvSpPr>
          <p:cNvPr id="904225" name="Line 33"/>
          <p:cNvSpPr>
            <a:spLocks noChangeShapeType="1"/>
          </p:cNvSpPr>
          <p:nvPr/>
        </p:nvSpPr>
        <p:spPr bwMode="auto">
          <a:xfrm>
            <a:off x="65532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4226" name="Oval 34"/>
          <p:cNvSpPr>
            <a:spLocks noChangeArrowheads="1"/>
          </p:cNvSpPr>
          <p:nvPr/>
        </p:nvSpPr>
        <p:spPr bwMode="auto">
          <a:xfrm>
            <a:off x="6235700" y="4200525"/>
            <a:ext cx="444500" cy="446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4227" name="Text Box 35"/>
          <p:cNvSpPr txBox="1">
            <a:spLocks noChangeArrowheads="1"/>
          </p:cNvSpPr>
          <p:nvPr/>
        </p:nvSpPr>
        <p:spPr bwMode="auto">
          <a:xfrm>
            <a:off x="6173788" y="4251325"/>
            <a:ext cx="569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17</a:t>
            </a:r>
          </a:p>
        </p:txBody>
      </p:sp>
      <p:sp>
        <p:nvSpPr>
          <p:cNvPr id="904228" name="Line 36"/>
          <p:cNvSpPr>
            <a:spLocks noChangeShapeType="1"/>
          </p:cNvSpPr>
          <p:nvPr/>
        </p:nvSpPr>
        <p:spPr bwMode="auto">
          <a:xfrm flipH="1" flipV="1">
            <a:off x="5918200" y="3944938"/>
            <a:ext cx="381000" cy="31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520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24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Level-order Traversal</a:t>
            </a:r>
          </a:p>
        </p:txBody>
      </p:sp>
      <p:sp>
        <p:nvSpPr>
          <p:cNvPr id="906244" name="Rectangle 2052"/>
          <p:cNvSpPr>
            <a:spLocks noChangeArrowheads="1"/>
          </p:cNvSpPr>
          <p:nvPr/>
        </p:nvSpPr>
        <p:spPr bwMode="auto">
          <a:xfrm>
            <a:off x="533400" y="5181600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Queue: 18  7</a:t>
            </a:r>
          </a:p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Output: 14  4  15  3   9 </a:t>
            </a:r>
          </a:p>
        </p:txBody>
      </p:sp>
      <p:sp>
        <p:nvSpPr>
          <p:cNvPr id="906245" name="Line 2053"/>
          <p:cNvSpPr>
            <a:spLocks noChangeShapeType="1"/>
          </p:cNvSpPr>
          <p:nvPr/>
        </p:nvSpPr>
        <p:spPr bwMode="auto">
          <a:xfrm flipH="1">
            <a:off x="3378200" y="1841500"/>
            <a:ext cx="7620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6246" name="Line 2054"/>
          <p:cNvSpPr>
            <a:spLocks noChangeShapeType="1"/>
          </p:cNvSpPr>
          <p:nvPr/>
        </p:nvSpPr>
        <p:spPr bwMode="auto">
          <a:xfrm>
            <a:off x="4584700" y="1841500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6247" name="Oval 2055"/>
          <p:cNvSpPr>
            <a:spLocks noChangeArrowheads="1"/>
          </p:cNvSpPr>
          <p:nvPr/>
        </p:nvSpPr>
        <p:spPr bwMode="auto">
          <a:xfrm>
            <a:off x="4140200" y="152241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6248" name="Text Box 2056"/>
          <p:cNvSpPr txBox="1">
            <a:spLocks noChangeArrowheads="1"/>
          </p:cNvSpPr>
          <p:nvPr/>
        </p:nvSpPr>
        <p:spPr bwMode="auto">
          <a:xfrm>
            <a:off x="4076700" y="1584325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906249" name="Oval 2057"/>
          <p:cNvSpPr>
            <a:spLocks noChangeArrowheads="1"/>
          </p:cNvSpPr>
          <p:nvPr/>
        </p:nvSpPr>
        <p:spPr bwMode="auto">
          <a:xfrm>
            <a:off x="3060700" y="2224088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6250" name="Text Box 2058"/>
          <p:cNvSpPr txBox="1">
            <a:spLocks noChangeArrowheads="1"/>
          </p:cNvSpPr>
          <p:nvPr/>
        </p:nvSpPr>
        <p:spPr bwMode="auto">
          <a:xfrm>
            <a:off x="2997200" y="2270125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906251" name="Oval 2059"/>
          <p:cNvSpPr>
            <a:spLocks noChangeArrowheads="1"/>
          </p:cNvSpPr>
          <p:nvPr/>
        </p:nvSpPr>
        <p:spPr bwMode="auto">
          <a:xfrm>
            <a:off x="4076700" y="298926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6252" name="Text Box 2060"/>
          <p:cNvSpPr txBox="1">
            <a:spLocks noChangeArrowheads="1"/>
          </p:cNvSpPr>
          <p:nvPr/>
        </p:nvSpPr>
        <p:spPr bwMode="auto">
          <a:xfrm>
            <a:off x="4011613" y="3048000"/>
            <a:ext cx="57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906253" name="Line 2061"/>
          <p:cNvSpPr>
            <a:spLocks noChangeShapeType="1"/>
          </p:cNvSpPr>
          <p:nvPr/>
        </p:nvSpPr>
        <p:spPr bwMode="auto">
          <a:xfrm>
            <a:off x="34417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6254" name="Oval 2062"/>
          <p:cNvSpPr>
            <a:spLocks noChangeArrowheads="1"/>
          </p:cNvSpPr>
          <p:nvPr/>
        </p:nvSpPr>
        <p:spPr bwMode="auto">
          <a:xfrm>
            <a:off x="3441700" y="3562350"/>
            <a:ext cx="444500" cy="44608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6255" name="Text Box 2063"/>
          <p:cNvSpPr txBox="1">
            <a:spLocks noChangeArrowheads="1"/>
          </p:cNvSpPr>
          <p:nvPr/>
        </p:nvSpPr>
        <p:spPr bwMode="auto">
          <a:xfrm>
            <a:off x="3378200" y="3581400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906256" name="Line 2064"/>
          <p:cNvSpPr>
            <a:spLocks noChangeShapeType="1"/>
          </p:cNvSpPr>
          <p:nvPr/>
        </p:nvSpPr>
        <p:spPr bwMode="auto">
          <a:xfrm flipH="1">
            <a:off x="38227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6257" name="Oval 2065"/>
          <p:cNvSpPr>
            <a:spLocks noChangeArrowheads="1"/>
          </p:cNvSpPr>
          <p:nvPr/>
        </p:nvSpPr>
        <p:spPr bwMode="auto">
          <a:xfrm>
            <a:off x="2044700" y="298926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6258" name="Text Box 2066"/>
          <p:cNvSpPr txBox="1">
            <a:spLocks noChangeArrowheads="1"/>
          </p:cNvSpPr>
          <p:nvPr/>
        </p:nvSpPr>
        <p:spPr bwMode="auto">
          <a:xfrm>
            <a:off x="1981200" y="3048000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906259" name="Line 2067"/>
          <p:cNvSpPr>
            <a:spLocks noChangeShapeType="1"/>
          </p:cNvSpPr>
          <p:nvPr/>
        </p:nvSpPr>
        <p:spPr bwMode="auto">
          <a:xfrm flipH="1">
            <a:off x="24257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6260" name="Oval 2068"/>
          <p:cNvSpPr>
            <a:spLocks noChangeArrowheads="1"/>
          </p:cNvSpPr>
          <p:nvPr/>
        </p:nvSpPr>
        <p:spPr bwMode="auto">
          <a:xfrm>
            <a:off x="2743200" y="4200525"/>
            <a:ext cx="444500" cy="446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6261" name="Text Box 2069"/>
          <p:cNvSpPr txBox="1">
            <a:spLocks noChangeArrowheads="1"/>
          </p:cNvSpPr>
          <p:nvPr/>
        </p:nvSpPr>
        <p:spPr bwMode="auto">
          <a:xfrm>
            <a:off x="2678113" y="4251325"/>
            <a:ext cx="57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906262" name="Line 2070"/>
          <p:cNvSpPr>
            <a:spLocks noChangeShapeType="1"/>
          </p:cNvSpPr>
          <p:nvPr/>
        </p:nvSpPr>
        <p:spPr bwMode="auto">
          <a:xfrm flipV="1">
            <a:off x="3124200" y="3944938"/>
            <a:ext cx="381000" cy="31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6263" name="Oval 2071"/>
          <p:cNvSpPr>
            <a:spLocks noChangeArrowheads="1"/>
          </p:cNvSpPr>
          <p:nvPr/>
        </p:nvSpPr>
        <p:spPr bwMode="auto">
          <a:xfrm>
            <a:off x="5156200" y="2224088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6264" name="Text Box 2072"/>
          <p:cNvSpPr txBox="1">
            <a:spLocks noChangeArrowheads="1"/>
          </p:cNvSpPr>
          <p:nvPr/>
        </p:nvSpPr>
        <p:spPr bwMode="auto">
          <a:xfrm>
            <a:off x="5092700" y="2270125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906265" name="Oval 2073"/>
          <p:cNvSpPr>
            <a:spLocks noChangeArrowheads="1"/>
          </p:cNvSpPr>
          <p:nvPr/>
        </p:nvSpPr>
        <p:spPr bwMode="auto">
          <a:xfrm>
            <a:off x="6172200" y="2989263"/>
            <a:ext cx="444500" cy="446087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6266" name="Text Box 2074"/>
          <p:cNvSpPr txBox="1">
            <a:spLocks noChangeArrowheads="1"/>
          </p:cNvSpPr>
          <p:nvPr/>
        </p:nvSpPr>
        <p:spPr bwMode="auto">
          <a:xfrm>
            <a:off x="6108700" y="3032125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18</a:t>
            </a:r>
          </a:p>
        </p:txBody>
      </p:sp>
      <p:sp>
        <p:nvSpPr>
          <p:cNvPr id="906267" name="Line 2075"/>
          <p:cNvSpPr>
            <a:spLocks noChangeShapeType="1"/>
          </p:cNvSpPr>
          <p:nvPr/>
        </p:nvSpPr>
        <p:spPr bwMode="auto">
          <a:xfrm>
            <a:off x="55372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6268" name="Oval 2076"/>
          <p:cNvSpPr>
            <a:spLocks noChangeArrowheads="1"/>
          </p:cNvSpPr>
          <p:nvPr/>
        </p:nvSpPr>
        <p:spPr bwMode="auto">
          <a:xfrm>
            <a:off x="5537200" y="3562350"/>
            <a:ext cx="444500" cy="446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6269" name="Text Box 2077"/>
          <p:cNvSpPr txBox="1">
            <a:spLocks noChangeArrowheads="1"/>
          </p:cNvSpPr>
          <p:nvPr/>
        </p:nvSpPr>
        <p:spPr bwMode="auto">
          <a:xfrm>
            <a:off x="5473700" y="3613150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906270" name="Line 2078"/>
          <p:cNvSpPr>
            <a:spLocks noChangeShapeType="1"/>
          </p:cNvSpPr>
          <p:nvPr/>
        </p:nvSpPr>
        <p:spPr bwMode="auto">
          <a:xfrm flipH="1">
            <a:off x="59182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6271" name="Oval 2079"/>
          <p:cNvSpPr>
            <a:spLocks noChangeArrowheads="1"/>
          </p:cNvSpPr>
          <p:nvPr/>
        </p:nvSpPr>
        <p:spPr bwMode="auto">
          <a:xfrm>
            <a:off x="6807200" y="3562350"/>
            <a:ext cx="444500" cy="446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6272" name="Text Box 2080"/>
          <p:cNvSpPr txBox="1">
            <a:spLocks noChangeArrowheads="1"/>
          </p:cNvSpPr>
          <p:nvPr/>
        </p:nvSpPr>
        <p:spPr bwMode="auto">
          <a:xfrm>
            <a:off x="6743700" y="3613150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20</a:t>
            </a:r>
          </a:p>
        </p:txBody>
      </p:sp>
      <p:sp>
        <p:nvSpPr>
          <p:cNvPr id="906273" name="Line 2081"/>
          <p:cNvSpPr>
            <a:spLocks noChangeShapeType="1"/>
          </p:cNvSpPr>
          <p:nvPr/>
        </p:nvSpPr>
        <p:spPr bwMode="auto">
          <a:xfrm>
            <a:off x="65532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6274" name="Oval 2082"/>
          <p:cNvSpPr>
            <a:spLocks noChangeArrowheads="1"/>
          </p:cNvSpPr>
          <p:nvPr/>
        </p:nvSpPr>
        <p:spPr bwMode="auto">
          <a:xfrm>
            <a:off x="6235700" y="4200525"/>
            <a:ext cx="444500" cy="446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6275" name="Text Box 2083"/>
          <p:cNvSpPr txBox="1">
            <a:spLocks noChangeArrowheads="1"/>
          </p:cNvSpPr>
          <p:nvPr/>
        </p:nvSpPr>
        <p:spPr bwMode="auto">
          <a:xfrm>
            <a:off x="6173788" y="4251325"/>
            <a:ext cx="569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17</a:t>
            </a:r>
          </a:p>
        </p:txBody>
      </p:sp>
      <p:sp>
        <p:nvSpPr>
          <p:cNvPr id="906276" name="Line 2084"/>
          <p:cNvSpPr>
            <a:spLocks noChangeShapeType="1"/>
          </p:cNvSpPr>
          <p:nvPr/>
        </p:nvSpPr>
        <p:spPr bwMode="auto">
          <a:xfrm flipH="1" flipV="1">
            <a:off x="5918200" y="3944938"/>
            <a:ext cx="381000" cy="31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9582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Level-order Traversal</a:t>
            </a:r>
          </a:p>
        </p:txBody>
      </p:sp>
      <p:sp>
        <p:nvSpPr>
          <p:cNvPr id="908292" name="Rectangle 4"/>
          <p:cNvSpPr>
            <a:spLocks noChangeArrowheads="1"/>
          </p:cNvSpPr>
          <p:nvPr/>
        </p:nvSpPr>
        <p:spPr bwMode="auto">
          <a:xfrm>
            <a:off x="533400" y="5181600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Queue: 7  16  20</a:t>
            </a:r>
          </a:p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Output: 14  4  15  3   9 18 </a:t>
            </a:r>
          </a:p>
        </p:txBody>
      </p:sp>
      <p:sp>
        <p:nvSpPr>
          <p:cNvPr id="908293" name="Line 5"/>
          <p:cNvSpPr>
            <a:spLocks noChangeShapeType="1"/>
          </p:cNvSpPr>
          <p:nvPr/>
        </p:nvSpPr>
        <p:spPr bwMode="auto">
          <a:xfrm flipH="1">
            <a:off x="3378200" y="1841500"/>
            <a:ext cx="7620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294" name="Line 6"/>
          <p:cNvSpPr>
            <a:spLocks noChangeShapeType="1"/>
          </p:cNvSpPr>
          <p:nvPr/>
        </p:nvSpPr>
        <p:spPr bwMode="auto">
          <a:xfrm>
            <a:off x="4584700" y="1841500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295" name="Oval 7"/>
          <p:cNvSpPr>
            <a:spLocks noChangeArrowheads="1"/>
          </p:cNvSpPr>
          <p:nvPr/>
        </p:nvSpPr>
        <p:spPr bwMode="auto">
          <a:xfrm>
            <a:off x="4140200" y="152241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8296" name="Text Box 8"/>
          <p:cNvSpPr txBox="1">
            <a:spLocks noChangeArrowheads="1"/>
          </p:cNvSpPr>
          <p:nvPr/>
        </p:nvSpPr>
        <p:spPr bwMode="auto">
          <a:xfrm>
            <a:off x="4076700" y="1584325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908297" name="Oval 9"/>
          <p:cNvSpPr>
            <a:spLocks noChangeArrowheads="1"/>
          </p:cNvSpPr>
          <p:nvPr/>
        </p:nvSpPr>
        <p:spPr bwMode="auto">
          <a:xfrm>
            <a:off x="3060700" y="2224088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8298" name="Text Box 10"/>
          <p:cNvSpPr txBox="1">
            <a:spLocks noChangeArrowheads="1"/>
          </p:cNvSpPr>
          <p:nvPr/>
        </p:nvSpPr>
        <p:spPr bwMode="auto">
          <a:xfrm>
            <a:off x="2997200" y="2270125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908299" name="Oval 11"/>
          <p:cNvSpPr>
            <a:spLocks noChangeArrowheads="1"/>
          </p:cNvSpPr>
          <p:nvPr/>
        </p:nvSpPr>
        <p:spPr bwMode="auto">
          <a:xfrm>
            <a:off x="4076700" y="298926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8300" name="Text Box 12"/>
          <p:cNvSpPr txBox="1">
            <a:spLocks noChangeArrowheads="1"/>
          </p:cNvSpPr>
          <p:nvPr/>
        </p:nvSpPr>
        <p:spPr bwMode="auto">
          <a:xfrm>
            <a:off x="4011613" y="3048000"/>
            <a:ext cx="57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908301" name="Line 13"/>
          <p:cNvSpPr>
            <a:spLocks noChangeShapeType="1"/>
          </p:cNvSpPr>
          <p:nvPr/>
        </p:nvSpPr>
        <p:spPr bwMode="auto">
          <a:xfrm>
            <a:off x="34417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02" name="Oval 14"/>
          <p:cNvSpPr>
            <a:spLocks noChangeArrowheads="1"/>
          </p:cNvSpPr>
          <p:nvPr/>
        </p:nvSpPr>
        <p:spPr bwMode="auto">
          <a:xfrm>
            <a:off x="3441700" y="3562350"/>
            <a:ext cx="444500" cy="44608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8303" name="Text Box 15"/>
          <p:cNvSpPr txBox="1">
            <a:spLocks noChangeArrowheads="1"/>
          </p:cNvSpPr>
          <p:nvPr/>
        </p:nvSpPr>
        <p:spPr bwMode="auto">
          <a:xfrm>
            <a:off x="3378200" y="3581400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908304" name="Line 16"/>
          <p:cNvSpPr>
            <a:spLocks noChangeShapeType="1"/>
          </p:cNvSpPr>
          <p:nvPr/>
        </p:nvSpPr>
        <p:spPr bwMode="auto">
          <a:xfrm flipH="1">
            <a:off x="38227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05" name="Oval 17"/>
          <p:cNvSpPr>
            <a:spLocks noChangeArrowheads="1"/>
          </p:cNvSpPr>
          <p:nvPr/>
        </p:nvSpPr>
        <p:spPr bwMode="auto">
          <a:xfrm>
            <a:off x="2044700" y="298926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8306" name="Text Box 18"/>
          <p:cNvSpPr txBox="1">
            <a:spLocks noChangeArrowheads="1"/>
          </p:cNvSpPr>
          <p:nvPr/>
        </p:nvSpPr>
        <p:spPr bwMode="auto">
          <a:xfrm>
            <a:off x="1981200" y="3048000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908307" name="Line 19"/>
          <p:cNvSpPr>
            <a:spLocks noChangeShapeType="1"/>
          </p:cNvSpPr>
          <p:nvPr/>
        </p:nvSpPr>
        <p:spPr bwMode="auto">
          <a:xfrm flipH="1">
            <a:off x="24257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08" name="Oval 20"/>
          <p:cNvSpPr>
            <a:spLocks noChangeArrowheads="1"/>
          </p:cNvSpPr>
          <p:nvPr/>
        </p:nvSpPr>
        <p:spPr bwMode="auto">
          <a:xfrm>
            <a:off x="2743200" y="4200525"/>
            <a:ext cx="444500" cy="446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8309" name="Text Box 21"/>
          <p:cNvSpPr txBox="1">
            <a:spLocks noChangeArrowheads="1"/>
          </p:cNvSpPr>
          <p:nvPr/>
        </p:nvSpPr>
        <p:spPr bwMode="auto">
          <a:xfrm>
            <a:off x="2678113" y="4251325"/>
            <a:ext cx="57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908310" name="Line 22"/>
          <p:cNvSpPr>
            <a:spLocks noChangeShapeType="1"/>
          </p:cNvSpPr>
          <p:nvPr/>
        </p:nvSpPr>
        <p:spPr bwMode="auto">
          <a:xfrm flipV="1">
            <a:off x="3124200" y="3944938"/>
            <a:ext cx="381000" cy="31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11" name="Oval 23"/>
          <p:cNvSpPr>
            <a:spLocks noChangeArrowheads="1"/>
          </p:cNvSpPr>
          <p:nvPr/>
        </p:nvSpPr>
        <p:spPr bwMode="auto">
          <a:xfrm>
            <a:off x="5156200" y="2224088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8312" name="Text Box 24"/>
          <p:cNvSpPr txBox="1">
            <a:spLocks noChangeArrowheads="1"/>
          </p:cNvSpPr>
          <p:nvPr/>
        </p:nvSpPr>
        <p:spPr bwMode="auto">
          <a:xfrm>
            <a:off x="5092700" y="2270125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908313" name="Oval 25"/>
          <p:cNvSpPr>
            <a:spLocks noChangeArrowheads="1"/>
          </p:cNvSpPr>
          <p:nvPr/>
        </p:nvSpPr>
        <p:spPr bwMode="auto">
          <a:xfrm>
            <a:off x="6172200" y="298926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8314" name="Text Box 26"/>
          <p:cNvSpPr txBox="1">
            <a:spLocks noChangeArrowheads="1"/>
          </p:cNvSpPr>
          <p:nvPr/>
        </p:nvSpPr>
        <p:spPr bwMode="auto">
          <a:xfrm>
            <a:off x="6108700" y="3032125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18</a:t>
            </a:r>
          </a:p>
        </p:txBody>
      </p:sp>
      <p:sp>
        <p:nvSpPr>
          <p:cNvPr id="908315" name="Line 27"/>
          <p:cNvSpPr>
            <a:spLocks noChangeShapeType="1"/>
          </p:cNvSpPr>
          <p:nvPr/>
        </p:nvSpPr>
        <p:spPr bwMode="auto">
          <a:xfrm>
            <a:off x="55372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16" name="Oval 28"/>
          <p:cNvSpPr>
            <a:spLocks noChangeArrowheads="1"/>
          </p:cNvSpPr>
          <p:nvPr/>
        </p:nvSpPr>
        <p:spPr bwMode="auto">
          <a:xfrm>
            <a:off x="5537200" y="3562350"/>
            <a:ext cx="444500" cy="44608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8317" name="Text Box 29"/>
          <p:cNvSpPr txBox="1">
            <a:spLocks noChangeArrowheads="1"/>
          </p:cNvSpPr>
          <p:nvPr/>
        </p:nvSpPr>
        <p:spPr bwMode="auto">
          <a:xfrm>
            <a:off x="5473700" y="3581400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908318" name="Line 30"/>
          <p:cNvSpPr>
            <a:spLocks noChangeShapeType="1"/>
          </p:cNvSpPr>
          <p:nvPr/>
        </p:nvSpPr>
        <p:spPr bwMode="auto">
          <a:xfrm flipH="1">
            <a:off x="59182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19" name="Oval 31"/>
          <p:cNvSpPr>
            <a:spLocks noChangeArrowheads="1"/>
          </p:cNvSpPr>
          <p:nvPr/>
        </p:nvSpPr>
        <p:spPr bwMode="auto">
          <a:xfrm>
            <a:off x="6807200" y="3562350"/>
            <a:ext cx="444500" cy="44608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8320" name="Text Box 32"/>
          <p:cNvSpPr txBox="1">
            <a:spLocks noChangeArrowheads="1"/>
          </p:cNvSpPr>
          <p:nvPr/>
        </p:nvSpPr>
        <p:spPr bwMode="auto">
          <a:xfrm>
            <a:off x="6743700" y="3581400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20</a:t>
            </a:r>
          </a:p>
        </p:txBody>
      </p:sp>
      <p:sp>
        <p:nvSpPr>
          <p:cNvPr id="908321" name="Line 33"/>
          <p:cNvSpPr>
            <a:spLocks noChangeShapeType="1"/>
          </p:cNvSpPr>
          <p:nvPr/>
        </p:nvSpPr>
        <p:spPr bwMode="auto">
          <a:xfrm>
            <a:off x="65532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8322" name="Oval 34"/>
          <p:cNvSpPr>
            <a:spLocks noChangeArrowheads="1"/>
          </p:cNvSpPr>
          <p:nvPr/>
        </p:nvSpPr>
        <p:spPr bwMode="auto">
          <a:xfrm>
            <a:off x="6235700" y="4200525"/>
            <a:ext cx="444500" cy="446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8323" name="Text Box 35"/>
          <p:cNvSpPr txBox="1">
            <a:spLocks noChangeArrowheads="1"/>
          </p:cNvSpPr>
          <p:nvPr/>
        </p:nvSpPr>
        <p:spPr bwMode="auto">
          <a:xfrm>
            <a:off x="6173788" y="4251325"/>
            <a:ext cx="569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17</a:t>
            </a:r>
          </a:p>
        </p:txBody>
      </p:sp>
      <p:sp>
        <p:nvSpPr>
          <p:cNvPr id="908324" name="Line 36"/>
          <p:cNvSpPr>
            <a:spLocks noChangeShapeType="1"/>
          </p:cNvSpPr>
          <p:nvPr/>
        </p:nvSpPr>
        <p:spPr bwMode="auto">
          <a:xfrm flipH="1" flipV="1">
            <a:off x="5918200" y="3944938"/>
            <a:ext cx="381000" cy="31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83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Level-order Traversal</a:t>
            </a:r>
          </a:p>
        </p:txBody>
      </p:sp>
      <p:sp>
        <p:nvSpPr>
          <p:cNvPr id="910340" name="Rectangle 4"/>
          <p:cNvSpPr>
            <a:spLocks noChangeArrowheads="1"/>
          </p:cNvSpPr>
          <p:nvPr/>
        </p:nvSpPr>
        <p:spPr bwMode="auto">
          <a:xfrm>
            <a:off x="533400" y="5181600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Queue: 16  20  5</a:t>
            </a:r>
          </a:p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Output: 14  4  15  3   9 18   7 </a:t>
            </a:r>
          </a:p>
        </p:txBody>
      </p:sp>
      <p:sp>
        <p:nvSpPr>
          <p:cNvPr id="910341" name="Line 5"/>
          <p:cNvSpPr>
            <a:spLocks noChangeShapeType="1"/>
          </p:cNvSpPr>
          <p:nvPr/>
        </p:nvSpPr>
        <p:spPr bwMode="auto">
          <a:xfrm flipH="1">
            <a:off x="3378200" y="1841500"/>
            <a:ext cx="7620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342" name="Line 6"/>
          <p:cNvSpPr>
            <a:spLocks noChangeShapeType="1"/>
          </p:cNvSpPr>
          <p:nvPr/>
        </p:nvSpPr>
        <p:spPr bwMode="auto">
          <a:xfrm>
            <a:off x="4584700" y="1841500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343" name="Oval 7"/>
          <p:cNvSpPr>
            <a:spLocks noChangeArrowheads="1"/>
          </p:cNvSpPr>
          <p:nvPr/>
        </p:nvSpPr>
        <p:spPr bwMode="auto">
          <a:xfrm>
            <a:off x="4140200" y="152241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0344" name="Text Box 8"/>
          <p:cNvSpPr txBox="1">
            <a:spLocks noChangeArrowheads="1"/>
          </p:cNvSpPr>
          <p:nvPr/>
        </p:nvSpPr>
        <p:spPr bwMode="auto">
          <a:xfrm>
            <a:off x="4076700" y="1584325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910345" name="Oval 9"/>
          <p:cNvSpPr>
            <a:spLocks noChangeArrowheads="1"/>
          </p:cNvSpPr>
          <p:nvPr/>
        </p:nvSpPr>
        <p:spPr bwMode="auto">
          <a:xfrm>
            <a:off x="3060700" y="2224088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0346" name="Text Box 10"/>
          <p:cNvSpPr txBox="1">
            <a:spLocks noChangeArrowheads="1"/>
          </p:cNvSpPr>
          <p:nvPr/>
        </p:nvSpPr>
        <p:spPr bwMode="auto">
          <a:xfrm>
            <a:off x="2997200" y="2270125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910347" name="Oval 11"/>
          <p:cNvSpPr>
            <a:spLocks noChangeArrowheads="1"/>
          </p:cNvSpPr>
          <p:nvPr/>
        </p:nvSpPr>
        <p:spPr bwMode="auto">
          <a:xfrm>
            <a:off x="4076700" y="298926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0348" name="Text Box 12"/>
          <p:cNvSpPr txBox="1">
            <a:spLocks noChangeArrowheads="1"/>
          </p:cNvSpPr>
          <p:nvPr/>
        </p:nvSpPr>
        <p:spPr bwMode="auto">
          <a:xfrm>
            <a:off x="4011613" y="3048000"/>
            <a:ext cx="57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910349" name="Line 13"/>
          <p:cNvSpPr>
            <a:spLocks noChangeShapeType="1"/>
          </p:cNvSpPr>
          <p:nvPr/>
        </p:nvSpPr>
        <p:spPr bwMode="auto">
          <a:xfrm>
            <a:off x="34417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350" name="Oval 14"/>
          <p:cNvSpPr>
            <a:spLocks noChangeArrowheads="1"/>
          </p:cNvSpPr>
          <p:nvPr/>
        </p:nvSpPr>
        <p:spPr bwMode="auto">
          <a:xfrm>
            <a:off x="3441700" y="3562350"/>
            <a:ext cx="444500" cy="4460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0351" name="Text Box 15"/>
          <p:cNvSpPr txBox="1">
            <a:spLocks noChangeArrowheads="1"/>
          </p:cNvSpPr>
          <p:nvPr/>
        </p:nvSpPr>
        <p:spPr bwMode="auto">
          <a:xfrm>
            <a:off x="3378200" y="3581400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910352" name="Line 16"/>
          <p:cNvSpPr>
            <a:spLocks noChangeShapeType="1"/>
          </p:cNvSpPr>
          <p:nvPr/>
        </p:nvSpPr>
        <p:spPr bwMode="auto">
          <a:xfrm flipH="1">
            <a:off x="38227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353" name="Oval 17"/>
          <p:cNvSpPr>
            <a:spLocks noChangeArrowheads="1"/>
          </p:cNvSpPr>
          <p:nvPr/>
        </p:nvSpPr>
        <p:spPr bwMode="auto">
          <a:xfrm>
            <a:off x="2044700" y="298926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0354" name="Text Box 18"/>
          <p:cNvSpPr txBox="1">
            <a:spLocks noChangeArrowheads="1"/>
          </p:cNvSpPr>
          <p:nvPr/>
        </p:nvSpPr>
        <p:spPr bwMode="auto">
          <a:xfrm>
            <a:off x="1981200" y="3048000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910355" name="Line 19"/>
          <p:cNvSpPr>
            <a:spLocks noChangeShapeType="1"/>
          </p:cNvSpPr>
          <p:nvPr/>
        </p:nvSpPr>
        <p:spPr bwMode="auto">
          <a:xfrm flipH="1">
            <a:off x="24257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356" name="Oval 20"/>
          <p:cNvSpPr>
            <a:spLocks noChangeArrowheads="1"/>
          </p:cNvSpPr>
          <p:nvPr/>
        </p:nvSpPr>
        <p:spPr bwMode="auto">
          <a:xfrm>
            <a:off x="2743200" y="4200525"/>
            <a:ext cx="444500" cy="44608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0357" name="Text Box 21"/>
          <p:cNvSpPr txBox="1">
            <a:spLocks noChangeArrowheads="1"/>
          </p:cNvSpPr>
          <p:nvPr/>
        </p:nvSpPr>
        <p:spPr bwMode="auto">
          <a:xfrm>
            <a:off x="2678113" y="4251325"/>
            <a:ext cx="57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910358" name="Line 22"/>
          <p:cNvSpPr>
            <a:spLocks noChangeShapeType="1"/>
          </p:cNvSpPr>
          <p:nvPr/>
        </p:nvSpPr>
        <p:spPr bwMode="auto">
          <a:xfrm flipV="1">
            <a:off x="3124200" y="3944938"/>
            <a:ext cx="381000" cy="31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359" name="Oval 23"/>
          <p:cNvSpPr>
            <a:spLocks noChangeArrowheads="1"/>
          </p:cNvSpPr>
          <p:nvPr/>
        </p:nvSpPr>
        <p:spPr bwMode="auto">
          <a:xfrm>
            <a:off x="5156200" y="2224088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0360" name="Text Box 24"/>
          <p:cNvSpPr txBox="1">
            <a:spLocks noChangeArrowheads="1"/>
          </p:cNvSpPr>
          <p:nvPr/>
        </p:nvSpPr>
        <p:spPr bwMode="auto">
          <a:xfrm>
            <a:off x="5092700" y="2270125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910361" name="Oval 25"/>
          <p:cNvSpPr>
            <a:spLocks noChangeArrowheads="1"/>
          </p:cNvSpPr>
          <p:nvPr/>
        </p:nvSpPr>
        <p:spPr bwMode="auto">
          <a:xfrm>
            <a:off x="6172200" y="298926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0362" name="Text Box 26"/>
          <p:cNvSpPr txBox="1">
            <a:spLocks noChangeArrowheads="1"/>
          </p:cNvSpPr>
          <p:nvPr/>
        </p:nvSpPr>
        <p:spPr bwMode="auto">
          <a:xfrm>
            <a:off x="6108700" y="3032125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18</a:t>
            </a:r>
          </a:p>
        </p:txBody>
      </p:sp>
      <p:sp>
        <p:nvSpPr>
          <p:cNvPr id="910363" name="Line 27"/>
          <p:cNvSpPr>
            <a:spLocks noChangeShapeType="1"/>
          </p:cNvSpPr>
          <p:nvPr/>
        </p:nvSpPr>
        <p:spPr bwMode="auto">
          <a:xfrm>
            <a:off x="55372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364" name="Oval 28"/>
          <p:cNvSpPr>
            <a:spLocks noChangeArrowheads="1"/>
          </p:cNvSpPr>
          <p:nvPr/>
        </p:nvSpPr>
        <p:spPr bwMode="auto">
          <a:xfrm>
            <a:off x="5537200" y="3562350"/>
            <a:ext cx="444500" cy="44608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0365" name="Text Box 29"/>
          <p:cNvSpPr txBox="1">
            <a:spLocks noChangeArrowheads="1"/>
          </p:cNvSpPr>
          <p:nvPr/>
        </p:nvSpPr>
        <p:spPr bwMode="auto">
          <a:xfrm>
            <a:off x="5473700" y="3581400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910366" name="Line 30"/>
          <p:cNvSpPr>
            <a:spLocks noChangeShapeType="1"/>
          </p:cNvSpPr>
          <p:nvPr/>
        </p:nvSpPr>
        <p:spPr bwMode="auto">
          <a:xfrm flipH="1">
            <a:off x="59182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367" name="Oval 31"/>
          <p:cNvSpPr>
            <a:spLocks noChangeArrowheads="1"/>
          </p:cNvSpPr>
          <p:nvPr/>
        </p:nvSpPr>
        <p:spPr bwMode="auto">
          <a:xfrm>
            <a:off x="6807200" y="3562350"/>
            <a:ext cx="444500" cy="44608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0368" name="Text Box 32"/>
          <p:cNvSpPr txBox="1">
            <a:spLocks noChangeArrowheads="1"/>
          </p:cNvSpPr>
          <p:nvPr/>
        </p:nvSpPr>
        <p:spPr bwMode="auto">
          <a:xfrm>
            <a:off x="6743700" y="3581400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20</a:t>
            </a:r>
          </a:p>
        </p:txBody>
      </p:sp>
      <p:sp>
        <p:nvSpPr>
          <p:cNvPr id="910369" name="Line 33"/>
          <p:cNvSpPr>
            <a:spLocks noChangeShapeType="1"/>
          </p:cNvSpPr>
          <p:nvPr/>
        </p:nvSpPr>
        <p:spPr bwMode="auto">
          <a:xfrm>
            <a:off x="65532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0370" name="Oval 34"/>
          <p:cNvSpPr>
            <a:spLocks noChangeArrowheads="1"/>
          </p:cNvSpPr>
          <p:nvPr/>
        </p:nvSpPr>
        <p:spPr bwMode="auto">
          <a:xfrm>
            <a:off x="6235700" y="4200525"/>
            <a:ext cx="444500" cy="446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0371" name="Text Box 35"/>
          <p:cNvSpPr txBox="1">
            <a:spLocks noChangeArrowheads="1"/>
          </p:cNvSpPr>
          <p:nvPr/>
        </p:nvSpPr>
        <p:spPr bwMode="auto">
          <a:xfrm>
            <a:off x="6173788" y="4251325"/>
            <a:ext cx="569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17</a:t>
            </a:r>
          </a:p>
        </p:txBody>
      </p:sp>
      <p:sp>
        <p:nvSpPr>
          <p:cNvPr id="910372" name="Line 36"/>
          <p:cNvSpPr>
            <a:spLocks noChangeShapeType="1"/>
          </p:cNvSpPr>
          <p:nvPr/>
        </p:nvSpPr>
        <p:spPr bwMode="auto">
          <a:xfrm flipH="1" flipV="1">
            <a:off x="5918200" y="3944938"/>
            <a:ext cx="381000" cy="31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509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Traversing a Binary Tree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Suppose we have a binary tree,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ordered (BST) or unordered.</a:t>
            </a:r>
          </a:p>
          <a:p>
            <a:pPr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We want to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print all the values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stored in the nodes of the tree.</a:t>
            </a:r>
          </a:p>
          <a:p>
            <a:pPr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In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what order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should we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print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them?</a:t>
            </a:r>
          </a:p>
        </p:txBody>
      </p:sp>
    </p:spTree>
    <p:extLst>
      <p:ext uri="{BB962C8B-B14F-4D97-AF65-F5344CB8AC3E}">
        <p14:creationId xmlns:p14="http://schemas.microsoft.com/office/powerpoint/2010/main" val="39586524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Level-order Traversal</a:t>
            </a:r>
          </a:p>
        </p:txBody>
      </p:sp>
      <p:sp>
        <p:nvSpPr>
          <p:cNvPr id="912388" name="Rectangle 4"/>
          <p:cNvSpPr>
            <a:spLocks noChangeArrowheads="1"/>
          </p:cNvSpPr>
          <p:nvPr/>
        </p:nvSpPr>
        <p:spPr bwMode="auto">
          <a:xfrm>
            <a:off x="533400" y="5181600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Queue: 20  5  17</a:t>
            </a:r>
          </a:p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Output: 14  4  15  3   9 18   7 16 </a:t>
            </a:r>
          </a:p>
        </p:txBody>
      </p:sp>
      <p:sp>
        <p:nvSpPr>
          <p:cNvPr id="912389" name="Line 5"/>
          <p:cNvSpPr>
            <a:spLocks noChangeShapeType="1"/>
          </p:cNvSpPr>
          <p:nvPr/>
        </p:nvSpPr>
        <p:spPr bwMode="auto">
          <a:xfrm flipH="1">
            <a:off x="3378200" y="1841500"/>
            <a:ext cx="7620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390" name="Line 6"/>
          <p:cNvSpPr>
            <a:spLocks noChangeShapeType="1"/>
          </p:cNvSpPr>
          <p:nvPr/>
        </p:nvSpPr>
        <p:spPr bwMode="auto">
          <a:xfrm>
            <a:off x="4584700" y="1841500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391" name="Oval 7"/>
          <p:cNvSpPr>
            <a:spLocks noChangeArrowheads="1"/>
          </p:cNvSpPr>
          <p:nvPr/>
        </p:nvSpPr>
        <p:spPr bwMode="auto">
          <a:xfrm>
            <a:off x="4140200" y="152241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2392" name="Text Box 8"/>
          <p:cNvSpPr txBox="1">
            <a:spLocks noChangeArrowheads="1"/>
          </p:cNvSpPr>
          <p:nvPr/>
        </p:nvSpPr>
        <p:spPr bwMode="auto">
          <a:xfrm>
            <a:off x="4076700" y="1584325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912393" name="Oval 9"/>
          <p:cNvSpPr>
            <a:spLocks noChangeArrowheads="1"/>
          </p:cNvSpPr>
          <p:nvPr/>
        </p:nvSpPr>
        <p:spPr bwMode="auto">
          <a:xfrm>
            <a:off x="3060700" y="2224088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2394" name="Text Box 10"/>
          <p:cNvSpPr txBox="1">
            <a:spLocks noChangeArrowheads="1"/>
          </p:cNvSpPr>
          <p:nvPr/>
        </p:nvSpPr>
        <p:spPr bwMode="auto">
          <a:xfrm>
            <a:off x="2997200" y="2270125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912395" name="Oval 11"/>
          <p:cNvSpPr>
            <a:spLocks noChangeArrowheads="1"/>
          </p:cNvSpPr>
          <p:nvPr/>
        </p:nvSpPr>
        <p:spPr bwMode="auto">
          <a:xfrm>
            <a:off x="4076700" y="298926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2396" name="Text Box 12"/>
          <p:cNvSpPr txBox="1">
            <a:spLocks noChangeArrowheads="1"/>
          </p:cNvSpPr>
          <p:nvPr/>
        </p:nvSpPr>
        <p:spPr bwMode="auto">
          <a:xfrm>
            <a:off x="4011613" y="3048000"/>
            <a:ext cx="57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912397" name="Line 13"/>
          <p:cNvSpPr>
            <a:spLocks noChangeShapeType="1"/>
          </p:cNvSpPr>
          <p:nvPr/>
        </p:nvSpPr>
        <p:spPr bwMode="auto">
          <a:xfrm>
            <a:off x="34417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398" name="Oval 14"/>
          <p:cNvSpPr>
            <a:spLocks noChangeArrowheads="1"/>
          </p:cNvSpPr>
          <p:nvPr/>
        </p:nvSpPr>
        <p:spPr bwMode="auto">
          <a:xfrm>
            <a:off x="3441700" y="3562350"/>
            <a:ext cx="444500" cy="4460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2399" name="Text Box 15"/>
          <p:cNvSpPr txBox="1">
            <a:spLocks noChangeArrowheads="1"/>
          </p:cNvSpPr>
          <p:nvPr/>
        </p:nvSpPr>
        <p:spPr bwMode="auto">
          <a:xfrm>
            <a:off x="3378200" y="3581400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912400" name="Line 16"/>
          <p:cNvSpPr>
            <a:spLocks noChangeShapeType="1"/>
          </p:cNvSpPr>
          <p:nvPr/>
        </p:nvSpPr>
        <p:spPr bwMode="auto">
          <a:xfrm flipH="1">
            <a:off x="38227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01" name="Oval 17"/>
          <p:cNvSpPr>
            <a:spLocks noChangeArrowheads="1"/>
          </p:cNvSpPr>
          <p:nvPr/>
        </p:nvSpPr>
        <p:spPr bwMode="auto">
          <a:xfrm>
            <a:off x="2044700" y="298926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2402" name="Text Box 18"/>
          <p:cNvSpPr txBox="1">
            <a:spLocks noChangeArrowheads="1"/>
          </p:cNvSpPr>
          <p:nvPr/>
        </p:nvSpPr>
        <p:spPr bwMode="auto">
          <a:xfrm>
            <a:off x="1981200" y="3048000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912403" name="Line 19"/>
          <p:cNvSpPr>
            <a:spLocks noChangeShapeType="1"/>
          </p:cNvSpPr>
          <p:nvPr/>
        </p:nvSpPr>
        <p:spPr bwMode="auto">
          <a:xfrm flipH="1">
            <a:off x="24257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04" name="Oval 20"/>
          <p:cNvSpPr>
            <a:spLocks noChangeArrowheads="1"/>
          </p:cNvSpPr>
          <p:nvPr/>
        </p:nvSpPr>
        <p:spPr bwMode="auto">
          <a:xfrm>
            <a:off x="2743200" y="4200525"/>
            <a:ext cx="444500" cy="44608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2405" name="Text Box 21"/>
          <p:cNvSpPr txBox="1">
            <a:spLocks noChangeArrowheads="1"/>
          </p:cNvSpPr>
          <p:nvPr/>
        </p:nvSpPr>
        <p:spPr bwMode="auto">
          <a:xfrm>
            <a:off x="2678113" y="4251325"/>
            <a:ext cx="57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912406" name="Line 22"/>
          <p:cNvSpPr>
            <a:spLocks noChangeShapeType="1"/>
          </p:cNvSpPr>
          <p:nvPr/>
        </p:nvSpPr>
        <p:spPr bwMode="auto">
          <a:xfrm flipV="1">
            <a:off x="3124200" y="3944938"/>
            <a:ext cx="381000" cy="31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07" name="Oval 23"/>
          <p:cNvSpPr>
            <a:spLocks noChangeArrowheads="1"/>
          </p:cNvSpPr>
          <p:nvPr/>
        </p:nvSpPr>
        <p:spPr bwMode="auto">
          <a:xfrm>
            <a:off x="5156200" y="2224088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2408" name="Text Box 24"/>
          <p:cNvSpPr txBox="1">
            <a:spLocks noChangeArrowheads="1"/>
          </p:cNvSpPr>
          <p:nvPr/>
        </p:nvSpPr>
        <p:spPr bwMode="auto">
          <a:xfrm>
            <a:off x="5092700" y="2270125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912409" name="Oval 25"/>
          <p:cNvSpPr>
            <a:spLocks noChangeArrowheads="1"/>
          </p:cNvSpPr>
          <p:nvPr/>
        </p:nvSpPr>
        <p:spPr bwMode="auto">
          <a:xfrm>
            <a:off x="6172200" y="298926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2410" name="Text Box 26"/>
          <p:cNvSpPr txBox="1">
            <a:spLocks noChangeArrowheads="1"/>
          </p:cNvSpPr>
          <p:nvPr/>
        </p:nvSpPr>
        <p:spPr bwMode="auto">
          <a:xfrm>
            <a:off x="6108700" y="3032125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18</a:t>
            </a:r>
          </a:p>
        </p:txBody>
      </p:sp>
      <p:sp>
        <p:nvSpPr>
          <p:cNvPr id="912411" name="Line 27"/>
          <p:cNvSpPr>
            <a:spLocks noChangeShapeType="1"/>
          </p:cNvSpPr>
          <p:nvPr/>
        </p:nvSpPr>
        <p:spPr bwMode="auto">
          <a:xfrm>
            <a:off x="55372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12" name="Oval 28"/>
          <p:cNvSpPr>
            <a:spLocks noChangeArrowheads="1"/>
          </p:cNvSpPr>
          <p:nvPr/>
        </p:nvSpPr>
        <p:spPr bwMode="auto">
          <a:xfrm>
            <a:off x="5537200" y="3562350"/>
            <a:ext cx="444500" cy="4460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2413" name="Text Box 29"/>
          <p:cNvSpPr txBox="1">
            <a:spLocks noChangeArrowheads="1"/>
          </p:cNvSpPr>
          <p:nvPr/>
        </p:nvSpPr>
        <p:spPr bwMode="auto">
          <a:xfrm>
            <a:off x="5473700" y="3581400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912414" name="Line 30"/>
          <p:cNvSpPr>
            <a:spLocks noChangeShapeType="1"/>
          </p:cNvSpPr>
          <p:nvPr/>
        </p:nvSpPr>
        <p:spPr bwMode="auto">
          <a:xfrm flipH="1">
            <a:off x="59182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15" name="Oval 31"/>
          <p:cNvSpPr>
            <a:spLocks noChangeArrowheads="1"/>
          </p:cNvSpPr>
          <p:nvPr/>
        </p:nvSpPr>
        <p:spPr bwMode="auto">
          <a:xfrm>
            <a:off x="6807200" y="3562350"/>
            <a:ext cx="444500" cy="44608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2416" name="Text Box 32"/>
          <p:cNvSpPr txBox="1">
            <a:spLocks noChangeArrowheads="1"/>
          </p:cNvSpPr>
          <p:nvPr/>
        </p:nvSpPr>
        <p:spPr bwMode="auto">
          <a:xfrm>
            <a:off x="6743700" y="3581400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20</a:t>
            </a:r>
          </a:p>
        </p:txBody>
      </p:sp>
      <p:sp>
        <p:nvSpPr>
          <p:cNvPr id="912417" name="Line 33"/>
          <p:cNvSpPr>
            <a:spLocks noChangeShapeType="1"/>
          </p:cNvSpPr>
          <p:nvPr/>
        </p:nvSpPr>
        <p:spPr bwMode="auto">
          <a:xfrm>
            <a:off x="65532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418" name="Oval 34"/>
          <p:cNvSpPr>
            <a:spLocks noChangeArrowheads="1"/>
          </p:cNvSpPr>
          <p:nvPr/>
        </p:nvSpPr>
        <p:spPr bwMode="auto">
          <a:xfrm>
            <a:off x="6235700" y="4200525"/>
            <a:ext cx="444500" cy="44608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2419" name="Text Box 35"/>
          <p:cNvSpPr txBox="1">
            <a:spLocks noChangeArrowheads="1"/>
          </p:cNvSpPr>
          <p:nvPr/>
        </p:nvSpPr>
        <p:spPr bwMode="auto">
          <a:xfrm>
            <a:off x="6173788" y="4251325"/>
            <a:ext cx="569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17</a:t>
            </a:r>
          </a:p>
        </p:txBody>
      </p:sp>
      <p:sp>
        <p:nvSpPr>
          <p:cNvPr id="912420" name="Line 36"/>
          <p:cNvSpPr>
            <a:spLocks noChangeShapeType="1"/>
          </p:cNvSpPr>
          <p:nvPr/>
        </p:nvSpPr>
        <p:spPr bwMode="auto">
          <a:xfrm flipH="1" flipV="1">
            <a:off x="5918200" y="3944938"/>
            <a:ext cx="381000" cy="31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64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Level-order Traversal</a:t>
            </a:r>
          </a:p>
        </p:txBody>
      </p:sp>
      <p:sp>
        <p:nvSpPr>
          <p:cNvPr id="914436" name="Rectangle 1028"/>
          <p:cNvSpPr>
            <a:spLocks noChangeArrowheads="1"/>
          </p:cNvSpPr>
          <p:nvPr/>
        </p:nvSpPr>
        <p:spPr bwMode="auto">
          <a:xfrm>
            <a:off x="533400" y="5181600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Queue: 5  17</a:t>
            </a:r>
          </a:p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Output: 14  4  15  3   9 18   7 16  20 </a:t>
            </a:r>
          </a:p>
        </p:txBody>
      </p:sp>
      <p:sp>
        <p:nvSpPr>
          <p:cNvPr id="914437" name="Line 1029"/>
          <p:cNvSpPr>
            <a:spLocks noChangeShapeType="1"/>
          </p:cNvSpPr>
          <p:nvPr/>
        </p:nvSpPr>
        <p:spPr bwMode="auto">
          <a:xfrm flipH="1">
            <a:off x="3378200" y="1841500"/>
            <a:ext cx="7620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4438" name="Line 1030"/>
          <p:cNvSpPr>
            <a:spLocks noChangeShapeType="1"/>
          </p:cNvSpPr>
          <p:nvPr/>
        </p:nvSpPr>
        <p:spPr bwMode="auto">
          <a:xfrm>
            <a:off x="4584700" y="1841500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4439" name="Oval 1031"/>
          <p:cNvSpPr>
            <a:spLocks noChangeArrowheads="1"/>
          </p:cNvSpPr>
          <p:nvPr/>
        </p:nvSpPr>
        <p:spPr bwMode="auto">
          <a:xfrm>
            <a:off x="4140200" y="152241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4440" name="Text Box 1032"/>
          <p:cNvSpPr txBox="1">
            <a:spLocks noChangeArrowheads="1"/>
          </p:cNvSpPr>
          <p:nvPr/>
        </p:nvSpPr>
        <p:spPr bwMode="auto">
          <a:xfrm>
            <a:off x="4076700" y="1584325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914441" name="Oval 1033"/>
          <p:cNvSpPr>
            <a:spLocks noChangeArrowheads="1"/>
          </p:cNvSpPr>
          <p:nvPr/>
        </p:nvSpPr>
        <p:spPr bwMode="auto">
          <a:xfrm>
            <a:off x="3060700" y="2224088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4442" name="Text Box 1034"/>
          <p:cNvSpPr txBox="1">
            <a:spLocks noChangeArrowheads="1"/>
          </p:cNvSpPr>
          <p:nvPr/>
        </p:nvSpPr>
        <p:spPr bwMode="auto">
          <a:xfrm>
            <a:off x="2997200" y="2270125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914443" name="Oval 1035"/>
          <p:cNvSpPr>
            <a:spLocks noChangeArrowheads="1"/>
          </p:cNvSpPr>
          <p:nvPr/>
        </p:nvSpPr>
        <p:spPr bwMode="auto">
          <a:xfrm>
            <a:off x="4076700" y="298926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4444" name="Text Box 1036"/>
          <p:cNvSpPr txBox="1">
            <a:spLocks noChangeArrowheads="1"/>
          </p:cNvSpPr>
          <p:nvPr/>
        </p:nvSpPr>
        <p:spPr bwMode="auto">
          <a:xfrm>
            <a:off x="4011613" y="3048000"/>
            <a:ext cx="57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914445" name="Line 1037"/>
          <p:cNvSpPr>
            <a:spLocks noChangeShapeType="1"/>
          </p:cNvSpPr>
          <p:nvPr/>
        </p:nvSpPr>
        <p:spPr bwMode="auto">
          <a:xfrm>
            <a:off x="34417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4446" name="Oval 1038"/>
          <p:cNvSpPr>
            <a:spLocks noChangeArrowheads="1"/>
          </p:cNvSpPr>
          <p:nvPr/>
        </p:nvSpPr>
        <p:spPr bwMode="auto">
          <a:xfrm>
            <a:off x="3441700" y="3562350"/>
            <a:ext cx="444500" cy="4460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4447" name="Text Box 1039"/>
          <p:cNvSpPr txBox="1">
            <a:spLocks noChangeArrowheads="1"/>
          </p:cNvSpPr>
          <p:nvPr/>
        </p:nvSpPr>
        <p:spPr bwMode="auto">
          <a:xfrm>
            <a:off x="3378200" y="3581400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914448" name="Line 1040"/>
          <p:cNvSpPr>
            <a:spLocks noChangeShapeType="1"/>
          </p:cNvSpPr>
          <p:nvPr/>
        </p:nvSpPr>
        <p:spPr bwMode="auto">
          <a:xfrm flipH="1">
            <a:off x="38227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4449" name="Oval 1041"/>
          <p:cNvSpPr>
            <a:spLocks noChangeArrowheads="1"/>
          </p:cNvSpPr>
          <p:nvPr/>
        </p:nvSpPr>
        <p:spPr bwMode="auto">
          <a:xfrm>
            <a:off x="2044700" y="298926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4450" name="Text Box 1042"/>
          <p:cNvSpPr txBox="1">
            <a:spLocks noChangeArrowheads="1"/>
          </p:cNvSpPr>
          <p:nvPr/>
        </p:nvSpPr>
        <p:spPr bwMode="auto">
          <a:xfrm>
            <a:off x="1981200" y="3048000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914451" name="Line 1043"/>
          <p:cNvSpPr>
            <a:spLocks noChangeShapeType="1"/>
          </p:cNvSpPr>
          <p:nvPr/>
        </p:nvSpPr>
        <p:spPr bwMode="auto">
          <a:xfrm flipH="1">
            <a:off x="24257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4452" name="Oval 1044"/>
          <p:cNvSpPr>
            <a:spLocks noChangeArrowheads="1"/>
          </p:cNvSpPr>
          <p:nvPr/>
        </p:nvSpPr>
        <p:spPr bwMode="auto">
          <a:xfrm>
            <a:off x="2743200" y="4200525"/>
            <a:ext cx="444500" cy="44608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4453" name="Text Box 1045"/>
          <p:cNvSpPr txBox="1">
            <a:spLocks noChangeArrowheads="1"/>
          </p:cNvSpPr>
          <p:nvPr/>
        </p:nvSpPr>
        <p:spPr bwMode="auto">
          <a:xfrm>
            <a:off x="2678113" y="4251325"/>
            <a:ext cx="57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914454" name="Line 1046"/>
          <p:cNvSpPr>
            <a:spLocks noChangeShapeType="1"/>
          </p:cNvSpPr>
          <p:nvPr/>
        </p:nvSpPr>
        <p:spPr bwMode="auto">
          <a:xfrm flipV="1">
            <a:off x="3124200" y="3944938"/>
            <a:ext cx="381000" cy="31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4455" name="Oval 1047"/>
          <p:cNvSpPr>
            <a:spLocks noChangeArrowheads="1"/>
          </p:cNvSpPr>
          <p:nvPr/>
        </p:nvSpPr>
        <p:spPr bwMode="auto">
          <a:xfrm>
            <a:off x="5156200" y="2224088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4456" name="Text Box 1048"/>
          <p:cNvSpPr txBox="1">
            <a:spLocks noChangeArrowheads="1"/>
          </p:cNvSpPr>
          <p:nvPr/>
        </p:nvSpPr>
        <p:spPr bwMode="auto">
          <a:xfrm>
            <a:off x="5092700" y="2270125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914457" name="Oval 1049"/>
          <p:cNvSpPr>
            <a:spLocks noChangeArrowheads="1"/>
          </p:cNvSpPr>
          <p:nvPr/>
        </p:nvSpPr>
        <p:spPr bwMode="auto">
          <a:xfrm>
            <a:off x="6172200" y="298926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4458" name="Text Box 1050"/>
          <p:cNvSpPr txBox="1">
            <a:spLocks noChangeArrowheads="1"/>
          </p:cNvSpPr>
          <p:nvPr/>
        </p:nvSpPr>
        <p:spPr bwMode="auto">
          <a:xfrm>
            <a:off x="6108700" y="3032125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18</a:t>
            </a:r>
          </a:p>
        </p:txBody>
      </p:sp>
      <p:sp>
        <p:nvSpPr>
          <p:cNvPr id="914459" name="Line 1051"/>
          <p:cNvSpPr>
            <a:spLocks noChangeShapeType="1"/>
          </p:cNvSpPr>
          <p:nvPr/>
        </p:nvSpPr>
        <p:spPr bwMode="auto">
          <a:xfrm>
            <a:off x="55372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4460" name="Oval 1052"/>
          <p:cNvSpPr>
            <a:spLocks noChangeArrowheads="1"/>
          </p:cNvSpPr>
          <p:nvPr/>
        </p:nvSpPr>
        <p:spPr bwMode="auto">
          <a:xfrm>
            <a:off x="5537200" y="3562350"/>
            <a:ext cx="444500" cy="4460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4461" name="Text Box 1053"/>
          <p:cNvSpPr txBox="1">
            <a:spLocks noChangeArrowheads="1"/>
          </p:cNvSpPr>
          <p:nvPr/>
        </p:nvSpPr>
        <p:spPr bwMode="auto">
          <a:xfrm>
            <a:off x="5473700" y="3581400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914462" name="Line 1054"/>
          <p:cNvSpPr>
            <a:spLocks noChangeShapeType="1"/>
          </p:cNvSpPr>
          <p:nvPr/>
        </p:nvSpPr>
        <p:spPr bwMode="auto">
          <a:xfrm flipH="1">
            <a:off x="59182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4463" name="Oval 1055"/>
          <p:cNvSpPr>
            <a:spLocks noChangeArrowheads="1"/>
          </p:cNvSpPr>
          <p:nvPr/>
        </p:nvSpPr>
        <p:spPr bwMode="auto">
          <a:xfrm>
            <a:off x="6807200" y="3562350"/>
            <a:ext cx="444500" cy="4460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4464" name="Text Box 1056"/>
          <p:cNvSpPr txBox="1">
            <a:spLocks noChangeArrowheads="1"/>
          </p:cNvSpPr>
          <p:nvPr/>
        </p:nvSpPr>
        <p:spPr bwMode="auto">
          <a:xfrm>
            <a:off x="6743700" y="3581400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20</a:t>
            </a:r>
          </a:p>
        </p:txBody>
      </p:sp>
      <p:sp>
        <p:nvSpPr>
          <p:cNvPr id="914465" name="Line 1057"/>
          <p:cNvSpPr>
            <a:spLocks noChangeShapeType="1"/>
          </p:cNvSpPr>
          <p:nvPr/>
        </p:nvSpPr>
        <p:spPr bwMode="auto">
          <a:xfrm>
            <a:off x="65532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4466" name="Oval 1058"/>
          <p:cNvSpPr>
            <a:spLocks noChangeArrowheads="1"/>
          </p:cNvSpPr>
          <p:nvPr/>
        </p:nvSpPr>
        <p:spPr bwMode="auto">
          <a:xfrm>
            <a:off x="6235700" y="4200525"/>
            <a:ext cx="444500" cy="44608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4467" name="Text Box 1059"/>
          <p:cNvSpPr txBox="1">
            <a:spLocks noChangeArrowheads="1"/>
          </p:cNvSpPr>
          <p:nvPr/>
        </p:nvSpPr>
        <p:spPr bwMode="auto">
          <a:xfrm>
            <a:off x="6173788" y="4251325"/>
            <a:ext cx="569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17</a:t>
            </a:r>
          </a:p>
        </p:txBody>
      </p:sp>
      <p:sp>
        <p:nvSpPr>
          <p:cNvPr id="914468" name="Line 1060"/>
          <p:cNvSpPr>
            <a:spLocks noChangeShapeType="1"/>
          </p:cNvSpPr>
          <p:nvPr/>
        </p:nvSpPr>
        <p:spPr bwMode="auto">
          <a:xfrm flipH="1" flipV="1">
            <a:off x="5918200" y="3944938"/>
            <a:ext cx="381000" cy="31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556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Level-order Traversal</a:t>
            </a:r>
          </a:p>
        </p:txBody>
      </p:sp>
      <p:sp>
        <p:nvSpPr>
          <p:cNvPr id="916484" name="Rectangle 1028"/>
          <p:cNvSpPr>
            <a:spLocks noChangeArrowheads="1"/>
          </p:cNvSpPr>
          <p:nvPr/>
        </p:nvSpPr>
        <p:spPr bwMode="auto">
          <a:xfrm>
            <a:off x="533400" y="5181600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Queue: 17</a:t>
            </a:r>
          </a:p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latin typeface="Helvetica" pitchFamily="34" charset="0"/>
                <a:cs typeface="Times New Roman" pitchFamily="18" charset="0"/>
              </a:rPr>
              <a:t>Output: 14  4  15  3   9 18   7 16  20 5 </a:t>
            </a:r>
          </a:p>
        </p:txBody>
      </p:sp>
      <p:sp>
        <p:nvSpPr>
          <p:cNvPr id="916485" name="Line 1029"/>
          <p:cNvSpPr>
            <a:spLocks noChangeShapeType="1"/>
          </p:cNvSpPr>
          <p:nvPr/>
        </p:nvSpPr>
        <p:spPr bwMode="auto">
          <a:xfrm flipH="1">
            <a:off x="3378200" y="1841500"/>
            <a:ext cx="7620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6486" name="Line 1030"/>
          <p:cNvSpPr>
            <a:spLocks noChangeShapeType="1"/>
          </p:cNvSpPr>
          <p:nvPr/>
        </p:nvSpPr>
        <p:spPr bwMode="auto">
          <a:xfrm>
            <a:off x="4584700" y="1841500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6487" name="Oval 1031"/>
          <p:cNvSpPr>
            <a:spLocks noChangeArrowheads="1"/>
          </p:cNvSpPr>
          <p:nvPr/>
        </p:nvSpPr>
        <p:spPr bwMode="auto">
          <a:xfrm>
            <a:off x="4140200" y="152241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6488" name="Text Box 1032"/>
          <p:cNvSpPr txBox="1">
            <a:spLocks noChangeArrowheads="1"/>
          </p:cNvSpPr>
          <p:nvPr/>
        </p:nvSpPr>
        <p:spPr bwMode="auto">
          <a:xfrm>
            <a:off x="4076700" y="1584325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916489" name="Oval 1033"/>
          <p:cNvSpPr>
            <a:spLocks noChangeArrowheads="1"/>
          </p:cNvSpPr>
          <p:nvPr/>
        </p:nvSpPr>
        <p:spPr bwMode="auto">
          <a:xfrm>
            <a:off x="3060700" y="2224088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6490" name="Text Box 1034"/>
          <p:cNvSpPr txBox="1">
            <a:spLocks noChangeArrowheads="1"/>
          </p:cNvSpPr>
          <p:nvPr/>
        </p:nvSpPr>
        <p:spPr bwMode="auto">
          <a:xfrm>
            <a:off x="2997200" y="2270125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916491" name="Oval 1035"/>
          <p:cNvSpPr>
            <a:spLocks noChangeArrowheads="1"/>
          </p:cNvSpPr>
          <p:nvPr/>
        </p:nvSpPr>
        <p:spPr bwMode="auto">
          <a:xfrm>
            <a:off x="4076700" y="298926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6492" name="Text Box 1036"/>
          <p:cNvSpPr txBox="1">
            <a:spLocks noChangeArrowheads="1"/>
          </p:cNvSpPr>
          <p:nvPr/>
        </p:nvSpPr>
        <p:spPr bwMode="auto">
          <a:xfrm>
            <a:off x="4011613" y="3048000"/>
            <a:ext cx="57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916493" name="Line 1037"/>
          <p:cNvSpPr>
            <a:spLocks noChangeShapeType="1"/>
          </p:cNvSpPr>
          <p:nvPr/>
        </p:nvSpPr>
        <p:spPr bwMode="auto">
          <a:xfrm>
            <a:off x="34417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6494" name="Oval 1038"/>
          <p:cNvSpPr>
            <a:spLocks noChangeArrowheads="1"/>
          </p:cNvSpPr>
          <p:nvPr/>
        </p:nvSpPr>
        <p:spPr bwMode="auto">
          <a:xfrm>
            <a:off x="3441700" y="3562350"/>
            <a:ext cx="444500" cy="4460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6495" name="Text Box 1039"/>
          <p:cNvSpPr txBox="1">
            <a:spLocks noChangeArrowheads="1"/>
          </p:cNvSpPr>
          <p:nvPr/>
        </p:nvSpPr>
        <p:spPr bwMode="auto">
          <a:xfrm>
            <a:off x="3378200" y="3581400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916496" name="Line 1040"/>
          <p:cNvSpPr>
            <a:spLocks noChangeShapeType="1"/>
          </p:cNvSpPr>
          <p:nvPr/>
        </p:nvSpPr>
        <p:spPr bwMode="auto">
          <a:xfrm flipH="1">
            <a:off x="38227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6497" name="Oval 1041"/>
          <p:cNvSpPr>
            <a:spLocks noChangeArrowheads="1"/>
          </p:cNvSpPr>
          <p:nvPr/>
        </p:nvSpPr>
        <p:spPr bwMode="auto">
          <a:xfrm>
            <a:off x="2044700" y="298926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6498" name="Text Box 1042"/>
          <p:cNvSpPr txBox="1">
            <a:spLocks noChangeArrowheads="1"/>
          </p:cNvSpPr>
          <p:nvPr/>
        </p:nvSpPr>
        <p:spPr bwMode="auto">
          <a:xfrm>
            <a:off x="1981200" y="3048000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916499" name="Line 1043"/>
          <p:cNvSpPr>
            <a:spLocks noChangeShapeType="1"/>
          </p:cNvSpPr>
          <p:nvPr/>
        </p:nvSpPr>
        <p:spPr bwMode="auto">
          <a:xfrm flipH="1">
            <a:off x="24257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6500" name="Oval 1044"/>
          <p:cNvSpPr>
            <a:spLocks noChangeArrowheads="1"/>
          </p:cNvSpPr>
          <p:nvPr/>
        </p:nvSpPr>
        <p:spPr bwMode="auto">
          <a:xfrm>
            <a:off x="2743200" y="4200525"/>
            <a:ext cx="444500" cy="4460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6501" name="Text Box 1045"/>
          <p:cNvSpPr txBox="1">
            <a:spLocks noChangeArrowheads="1"/>
          </p:cNvSpPr>
          <p:nvPr/>
        </p:nvSpPr>
        <p:spPr bwMode="auto">
          <a:xfrm>
            <a:off x="2678113" y="4251325"/>
            <a:ext cx="573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916502" name="Line 1046"/>
          <p:cNvSpPr>
            <a:spLocks noChangeShapeType="1"/>
          </p:cNvSpPr>
          <p:nvPr/>
        </p:nvSpPr>
        <p:spPr bwMode="auto">
          <a:xfrm flipV="1">
            <a:off x="3124200" y="3944938"/>
            <a:ext cx="381000" cy="31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6503" name="Oval 1047"/>
          <p:cNvSpPr>
            <a:spLocks noChangeArrowheads="1"/>
          </p:cNvSpPr>
          <p:nvPr/>
        </p:nvSpPr>
        <p:spPr bwMode="auto">
          <a:xfrm>
            <a:off x="5156200" y="2224088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6504" name="Text Box 1048"/>
          <p:cNvSpPr txBox="1">
            <a:spLocks noChangeArrowheads="1"/>
          </p:cNvSpPr>
          <p:nvPr/>
        </p:nvSpPr>
        <p:spPr bwMode="auto">
          <a:xfrm>
            <a:off x="5092700" y="2270125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916505" name="Oval 1049"/>
          <p:cNvSpPr>
            <a:spLocks noChangeArrowheads="1"/>
          </p:cNvSpPr>
          <p:nvPr/>
        </p:nvSpPr>
        <p:spPr bwMode="auto">
          <a:xfrm>
            <a:off x="6172200" y="2989263"/>
            <a:ext cx="444500" cy="4460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6506" name="Text Box 1050"/>
          <p:cNvSpPr txBox="1">
            <a:spLocks noChangeArrowheads="1"/>
          </p:cNvSpPr>
          <p:nvPr/>
        </p:nvSpPr>
        <p:spPr bwMode="auto">
          <a:xfrm>
            <a:off x="6108700" y="3032125"/>
            <a:ext cx="569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18</a:t>
            </a:r>
          </a:p>
        </p:txBody>
      </p:sp>
      <p:sp>
        <p:nvSpPr>
          <p:cNvPr id="916507" name="Line 1051"/>
          <p:cNvSpPr>
            <a:spLocks noChangeShapeType="1"/>
          </p:cNvSpPr>
          <p:nvPr/>
        </p:nvSpPr>
        <p:spPr bwMode="auto">
          <a:xfrm>
            <a:off x="5537200" y="2606675"/>
            <a:ext cx="698500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6508" name="Oval 1052"/>
          <p:cNvSpPr>
            <a:spLocks noChangeArrowheads="1"/>
          </p:cNvSpPr>
          <p:nvPr/>
        </p:nvSpPr>
        <p:spPr bwMode="auto">
          <a:xfrm>
            <a:off x="5537200" y="3562350"/>
            <a:ext cx="444500" cy="4460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6509" name="Text Box 1053"/>
          <p:cNvSpPr txBox="1">
            <a:spLocks noChangeArrowheads="1"/>
          </p:cNvSpPr>
          <p:nvPr/>
        </p:nvSpPr>
        <p:spPr bwMode="auto">
          <a:xfrm>
            <a:off x="5473700" y="3581400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916510" name="Line 1054"/>
          <p:cNvSpPr>
            <a:spLocks noChangeShapeType="1"/>
          </p:cNvSpPr>
          <p:nvPr/>
        </p:nvSpPr>
        <p:spPr bwMode="auto">
          <a:xfrm flipH="1">
            <a:off x="59182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6511" name="Oval 1055"/>
          <p:cNvSpPr>
            <a:spLocks noChangeArrowheads="1"/>
          </p:cNvSpPr>
          <p:nvPr/>
        </p:nvSpPr>
        <p:spPr bwMode="auto">
          <a:xfrm>
            <a:off x="6807200" y="3562350"/>
            <a:ext cx="444500" cy="4460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6512" name="Text Box 1056"/>
          <p:cNvSpPr txBox="1">
            <a:spLocks noChangeArrowheads="1"/>
          </p:cNvSpPr>
          <p:nvPr/>
        </p:nvSpPr>
        <p:spPr bwMode="auto">
          <a:xfrm>
            <a:off x="6743700" y="3581400"/>
            <a:ext cx="571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20</a:t>
            </a:r>
          </a:p>
        </p:txBody>
      </p:sp>
      <p:sp>
        <p:nvSpPr>
          <p:cNvPr id="916513" name="Line 1057"/>
          <p:cNvSpPr>
            <a:spLocks noChangeShapeType="1"/>
          </p:cNvSpPr>
          <p:nvPr/>
        </p:nvSpPr>
        <p:spPr bwMode="auto">
          <a:xfrm>
            <a:off x="6553200" y="3371850"/>
            <a:ext cx="317500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6514" name="Oval 1058"/>
          <p:cNvSpPr>
            <a:spLocks noChangeArrowheads="1"/>
          </p:cNvSpPr>
          <p:nvPr/>
        </p:nvSpPr>
        <p:spPr bwMode="auto">
          <a:xfrm>
            <a:off x="6235700" y="4200525"/>
            <a:ext cx="444500" cy="44608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6515" name="Text Box 1059"/>
          <p:cNvSpPr txBox="1">
            <a:spLocks noChangeArrowheads="1"/>
          </p:cNvSpPr>
          <p:nvPr/>
        </p:nvSpPr>
        <p:spPr bwMode="auto">
          <a:xfrm>
            <a:off x="6173788" y="4251325"/>
            <a:ext cx="569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Helvetica" pitchFamily="34" charset="0"/>
              </a:rPr>
              <a:t>17</a:t>
            </a:r>
          </a:p>
        </p:txBody>
      </p:sp>
      <p:sp>
        <p:nvSpPr>
          <p:cNvPr id="916516" name="Line 1060"/>
          <p:cNvSpPr>
            <a:spLocks noChangeShapeType="1"/>
          </p:cNvSpPr>
          <p:nvPr/>
        </p:nvSpPr>
        <p:spPr bwMode="auto">
          <a:xfrm flipH="1" flipV="1">
            <a:off x="5918200" y="3944938"/>
            <a:ext cx="381000" cy="31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1775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Summary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404972"/>
            <a:ext cx="8940800" cy="439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lvl="1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1600" i="0" dirty="0">
                <a:solidFill>
                  <a:srgbClr val="000000"/>
                </a:solidFill>
                <a:latin typeface="Cambria" panose="02040503050406030204" pitchFamily="18" charset="0"/>
              </a:rPr>
              <a:t>Summary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24851125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E3611-E0FC-BA0C-00BF-2A0D7CCD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153A5502-15CE-CCEE-1880-A0907D6F4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333" y="1735667"/>
            <a:ext cx="4470400" cy="290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THANK YOU</a:t>
            </a: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endParaRPr lang="en-US" sz="5333" i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804745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Traversing a Binary Tree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3 Ways to print a 3-node tree:</a:t>
            </a:r>
          </a:p>
        </p:txBody>
      </p:sp>
      <p:grpSp>
        <p:nvGrpSpPr>
          <p:cNvPr id="674820" name="Group 4"/>
          <p:cNvGrpSpPr>
            <a:grpSpLocks/>
          </p:cNvGrpSpPr>
          <p:nvPr/>
        </p:nvGrpSpPr>
        <p:grpSpPr bwMode="auto">
          <a:xfrm>
            <a:off x="3810000" y="2514600"/>
            <a:ext cx="685800" cy="533400"/>
            <a:chOff x="2304" y="1296"/>
            <a:chExt cx="432" cy="336"/>
          </a:xfrm>
        </p:grpSpPr>
        <p:sp>
          <p:nvSpPr>
            <p:cNvPr id="674821" name="Oval 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4822" name="Text Box 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674823" name="Group 7"/>
          <p:cNvGrpSpPr>
            <a:grpSpLocks/>
          </p:cNvGrpSpPr>
          <p:nvPr/>
        </p:nvGrpSpPr>
        <p:grpSpPr bwMode="auto">
          <a:xfrm>
            <a:off x="4876800" y="3429000"/>
            <a:ext cx="685800" cy="533400"/>
            <a:chOff x="2304" y="1296"/>
            <a:chExt cx="432" cy="336"/>
          </a:xfrm>
        </p:grpSpPr>
        <p:sp>
          <p:nvSpPr>
            <p:cNvPr id="674824" name="Oval 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4825" name="Text Box 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674826" name="Line 10"/>
          <p:cNvSpPr>
            <a:spLocks noChangeShapeType="1"/>
          </p:cNvSpPr>
          <p:nvPr/>
        </p:nvSpPr>
        <p:spPr bwMode="auto">
          <a:xfrm>
            <a:off x="4419600" y="28956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74827" name="Group 11"/>
          <p:cNvGrpSpPr>
            <a:grpSpLocks/>
          </p:cNvGrpSpPr>
          <p:nvPr/>
        </p:nvGrpSpPr>
        <p:grpSpPr bwMode="auto">
          <a:xfrm>
            <a:off x="2743200" y="3429000"/>
            <a:ext cx="685800" cy="533400"/>
            <a:chOff x="2304" y="1296"/>
            <a:chExt cx="432" cy="336"/>
          </a:xfrm>
        </p:grpSpPr>
        <p:sp>
          <p:nvSpPr>
            <p:cNvPr id="674828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4829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674831" name="Rectangle 15"/>
          <p:cNvSpPr>
            <a:spLocks noChangeArrowheads="1"/>
          </p:cNvSpPr>
          <p:nvPr/>
        </p:nvSpPr>
        <p:spPr bwMode="auto">
          <a:xfrm>
            <a:off x="3121025" y="4130675"/>
            <a:ext cx="22098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 sz="3200" dirty="0">
                <a:latin typeface="Helvetica" pitchFamily="34" charset="0"/>
                <a:cs typeface="Times New Roman" pitchFamily="18" charset="0"/>
              </a:rPr>
              <a:t>(14, 4, 15)</a:t>
            </a:r>
          </a:p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 sz="3200" dirty="0">
                <a:latin typeface="Helvetica" pitchFamily="34" charset="0"/>
                <a:cs typeface="Times New Roman" pitchFamily="18" charset="0"/>
              </a:rPr>
              <a:t>(4, 14, 15)</a:t>
            </a: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 sz="3200" dirty="0">
                <a:latin typeface="Helvetica" pitchFamily="34" charset="0"/>
                <a:cs typeface="Times New Roman" pitchFamily="18" charset="0"/>
              </a:rPr>
              <a:t>(14, 15, 4)</a:t>
            </a:r>
          </a:p>
        </p:txBody>
      </p:sp>
      <p:sp>
        <p:nvSpPr>
          <p:cNvPr id="674832" name="Line 16"/>
          <p:cNvSpPr>
            <a:spLocks noChangeShapeType="1"/>
          </p:cNvSpPr>
          <p:nvPr/>
        </p:nvSpPr>
        <p:spPr bwMode="auto">
          <a:xfrm flipH="1">
            <a:off x="3276600" y="28956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51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Traversing a Binary Tree</a:t>
            </a:r>
          </a:p>
        </p:txBody>
      </p:sp>
      <p:sp>
        <p:nvSpPr>
          <p:cNvPr id="75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In case of the general binary tree:</a:t>
            </a:r>
          </a:p>
        </p:txBody>
      </p:sp>
      <p:sp>
        <p:nvSpPr>
          <p:cNvPr id="754693" name="Oval 5"/>
          <p:cNvSpPr>
            <a:spLocks noChangeArrowheads="1"/>
          </p:cNvSpPr>
          <p:nvPr/>
        </p:nvSpPr>
        <p:spPr bwMode="auto">
          <a:xfrm>
            <a:off x="3810000" y="2209800"/>
            <a:ext cx="8382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4694" name="Text Box 6"/>
          <p:cNvSpPr txBox="1">
            <a:spLocks noChangeArrowheads="1"/>
          </p:cNvSpPr>
          <p:nvPr/>
        </p:nvSpPr>
        <p:spPr bwMode="auto">
          <a:xfrm>
            <a:off x="3810000" y="2406650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dirty="0">
                <a:latin typeface="Helvetica" pitchFamily="34" charset="0"/>
              </a:rPr>
              <a:t>node</a:t>
            </a:r>
          </a:p>
        </p:txBody>
      </p:sp>
      <p:sp>
        <p:nvSpPr>
          <p:cNvPr id="754698" name="Line 10"/>
          <p:cNvSpPr>
            <a:spLocks noChangeShapeType="1"/>
          </p:cNvSpPr>
          <p:nvPr/>
        </p:nvSpPr>
        <p:spPr bwMode="auto">
          <a:xfrm>
            <a:off x="4572000" y="28956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4702" name="Rectangle 14"/>
          <p:cNvSpPr>
            <a:spLocks noChangeArrowheads="1"/>
          </p:cNvSpPr>
          <p:nvPr/>
        </p:nvSpPr>
        <p:spPr bwMode="auto">
          <a:xfrm>
            <a:off x="3576711" y="4940300"/>
            <a:ext cx="1276643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1800" dirty="0">
                <a:latin typeface="Helvetica" pitchFamily="34" charset="0"/>
                <a:cs typeface="Times New Roman" pitchFamily="18" charset="0"/>
              </a:rPr>
              <a:t>(N,L,R)</a:t>
            </a:r>
          </a:p>
          <a:p>
            <a:pPr marL="342900" indent="-342900" algn="ctr">
              <a:spcBef>
                <a:spcPct val="20000"/>
              </a:spcBef>
              <a:buFont typeface="Wingdings" pitchFamily="2" charset="2"/>
              <a:buNone/>
            </a:pPr>
            <a:r>
              <a:rPr lang="en-US" sz="1800" dirty="0">
                <a:latin typeface="Helvetica" pitchFamily="34" charset="0"/>
                <a:cs typeface="Times New Roman" pitchFamily="18" charset="0"/>
              </a:rPr>
              <a:t>(L,N,R)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>
                <a:latin typeface="Helvetica" pitchFamily="34" charset="0"/>
                <a:cs typeface="Times New Roman" pitchFamily="18" charset="0"/>
              </a:rPr>
              <a:t>(L,R,N)</a:t>
            </a:r>
          </a:p>
        </p:txBody>
      </p:sp>
      <p:sp>
        <p:nvSpPr>
          <p:cNvPr id="754703" name="Line 15"/>
          <p:cNvSpPr>
            <a:spLocks noChangeShapeType="1"/>
          </p:cNvSpPr>
          <p:nvPr/>
        </p:nvSpPr>
        <p:spPr bwMode="auto">
          <a:xfrm flipH="1">
            <a:off x="3276600" y="28956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4704" name="Freeform 16"/>
          <p:cNvSpPr>
            <a:spLocks/>
          </p:cNvSpPr>
          <p:nvPr/>
        </p:nvSpPr>
        <p:spPr bwMode="auto">
          <a:xfrm>
            <a:off x="2362200" y="3505200"/>
            <a:ext cx="1600200" cy="1295400"/>
          </a:xfrm>
          <a:custGeom>
            <a:avLst/>
            <a:gdLst>
              <a:gd name="T0" fmla="*/ 432 w 768"/>
              <a:gd name="T1" fmla="*/ 0 h 624"/>
              <a:gd name="T2" fmla="*/ 0 w 768"/>
              <a:gd name="T3" fmla="*/ 624 h 624"/>
              <a:gd name="T4" fmla="*/ 768 w 768"/>
              <a:gd name="T5" fmla="*/ 624 h 624"/>
              <a:gd name="T6" fmla="*/ 432 w 768"/>
              <a:gd name="T7" fmla="*/ 0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624">
                <a:moveTo>
                  <a:pt x="432" y="0"/>
                </a:moveTo>
                <a:lnTo>
                  <a:pt x="0" y="624"/>
                </a:lnTo>
                <a:lnTo>
                  <a:pt x="768" y="624"/>
                </a:lnTo>
                <a:lnTo>
                  <a:pt x="432" y="0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4706" name="Text Box 18"/>
          <p:cNvSpPr txBox="1">
            <a:spLocks noChangeArrowheads="1"/>
          </p:cNvSpPr>
          <p:nvPr/>
        </p:nvSpPr>
        <p:spPr bwMode="auto">
          <a:xfrm>
            <a:off x="2590800" y="4114800"/>
            <a:ext cx="114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dirty="0">
                <a:latin typeface="Helvetica" pitchFamily="34" charset="0"/>
              </a:rPr>
              <a:t>left subtree</a:t>
            </a:r>
          </a:p>
        </p:txBody>
      </p:sp>
      <p:sp>
        <p:nvSpPr>
          <p:cNvPr id="754707" name="Freeform 19"/>
          <p:cNvSpPr>
            <a:spLocks/>
          </p:cNvSpPr>
          <p:nvPr/>
        </p:nvSpPr>
        <p:spPr bwMode="auto">
          <a:xfrm flipH="1">
            <a:off x="4495800" y="3505200"/>
            <a:ext cx="1600200" cy="1295400"/>
          </a:xfrm>
          <a:custGeom>
            <a:avLst/>
            <a:gdLst>
              <a:gd name="T0" fmla="*/ 432 w 768"/>
              <a:gd name="T1" fmla="*/ 0 h 624"/>
              <a:gd name="T2" fmla="*/ 0 w 768"/>
              <a:gd name="T3" fmla="*/ 624 h 624"/>
              <a:gd name="T4" fmla="*/ 768 w 768"/>
              <a:gd name="T5" fmla="*/ 624 h 624"/>
              <a:gd name="T6" fmla="*/ 432 w 768"/>
              <a:gd name="T7" fmla="*/ 0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624">
                <a:moveTo>
                  <a:pt x="432" y="0"/>
                </a:moveTo>
                <a:lnTo>
                  <a:pt x="0" y="624"/>
                </a:lnTo>
                <a:lnTo>
                  <a:pt x="768" y="624"/>
                </a:lnTo>
                <a:lnTo>
                  <a:pt x="432" y="0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4708" name="Text Box 20"/>
          <p:cNvSpPr txBox="1">
            <a:spLocks noChangeArrowheads="1"/>
          </p:cNvSpPr>
          <p:nvPr/>
        </p:nvSpPr>
        <p:spPr bwMode="auto">
          <a:xfrm>
            <a:off x="4724400" y="4114800"/>
            <a:ext cx="114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dirty="0">
                <a:latin typeface="Helvetica" pitchFamily="34" charset="0"/>
              </a:rPr>
              <a:t>right subtree</a:t>
            </a:r>
          </a:p>
        </p:txBody>
      </p:sp>
      <p:sp>
        <p:nvSpPr>
          <p:cNvPr id="754710" name="Text Box 22"/>
          <p:cNvSpPr txBox="1">
            <a:spLocks noChangeArrowheads="1"/>
          </p:cNvSpPr>
          <p:nvPr/>
        </p:nvSpPr>
        <p:spPr bwMode="auto">
          <a:xfrm>
            <a:off x="2209800" y="4129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>
                <a:latin typeface="Helvetica" pitchFamily="34" charset="0"/>
              </a:rPr>
              <a:t>L</a:t>
            </a:r>
          </a:p>
        </p:txBody>
      </p:sp>
      <p:sp>
        <p:nvSpPr>
          <p:cNvPr id="754711" name="Text Box 23"/>
          <p:cNvSpPr txBox="1">
            <a:spLocks noChangeArrowheads="1"/>
          </p:cNvSpPr>
          <p:nvPr/>
        </p:nvSpPr>
        <p:spPr bwMode="auto">
          <a:xfrm>
            <a:off x="3276600" y="2438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>
                <a:latin typeface="Helvetica" pitchFamily="34" charset="0"/>
              </a:rPr>
              <a:t>N</a:t>
            </a:r>
          </a:p>
        </p:txBody>
      </p:sp>
      <p:sp>
        <p:nvSpPr>
          <p:cNvPr id="754712" name="Text Box 24"/>
          <p:cNvSpPr txBox="1">
            <a:spLocks noChangeArrowheads="1"/>
          </p:cNvSpPr>
          <p:nvPr/>
        </p:nvSpPr>
        <p:spPr bwMode="auto">
          <a:xfrm>
            <a:off x="5791200" y="4114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>
                <a:latin typeface="Helvetica" pitchFamily="34" charset="0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3611070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Traversing a Binary Tree</a:t>
            </a:r>
          </a:p>
        </p:txBody>
      </p:sp>
      <p:sp>
        <p:nvSpPr>
          <p:cNvPr id="7567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Three common ways</a:t>
            </a:r>
          </a:p>
        </p:txBody>
      </p:sp>
      <p:sp>
        <p:nvSpPr>
          <p:cNvPr id="756743" name="Rectangle 7"/>
          <p:cNvSpPr>
            <a:spLocks noChangeArrowheads="1"/>
          </p:cNvSpPr>
          <p:nvPr/>
        </p:nvSpPr>
        <p:spPr bwMode="auto">
          <a:xfrm>
            <a:off x="759655" y="4962525"/>
            <a:ext cx="5488745" cy="1110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Pre-Order:  	(P,L,R)</a:t>
            </a:r>
          </a:p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In-Order:	(L,P,R)</a:t>
            </a:r>
          </a:p>
          <a:p>
            <a:pPr marL="342900" indent="-342900" algn="l"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Post-Order:	(L,R,P)</a:t>
            </a:r>
          </a:p>
        </p:txBody>
      </p:sp>
      <p:sp>
        <p:nvSpPr>
          <p:cNvPr id="2" name="Oval 5">
            <a:extLst>
              <a:ext uri="{FF2B5EF4-FFF2-40B4-BE49-F238E27FC236}">
                <a16:creationId xmlns:a16="http://schemas.microsoft.com/office/drawing/2014/main" id="{E8F09A8C-CB4A-59D7-27F4-80AC56F97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209800"/>
            <a:ext cx="8382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ED6DF4FC-959C-A1D7-7E84-F0E02C36D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406650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dirty="0">
                <a:latin typeface="Helvetica" pitchFamily="34" charset="0"/>
              </a:rPr>
              <a:t>node</a:t>
            </a:r>
          </a:p>
        </p:txBody>
      </p:sp>
      <p:sp>
        <p:nvSpPr>
          <p:cNvPr id="4" name="Line 10">
            <a:extLst>
              <a:ext uri="{FF2B5EF4-FFF2-40B4-BE49-F238E27FC236}">
                <a16:creationId xmlns:a16="http://schemas.microsoft.com/office/drawing/2014/main" id="{59A63997-AF01-6F81-C680-C0E9845C94D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8956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15">
            <a:extLst>
              <a:ext uri="{FF2B5EF4-FFF2-40B4-BE49-F238E27FC236}">
                <a16:creationId xmlns:a16="http://schemas.microsoft.com/office/drawing/2014/main" id="{6D8E39C3-C155-C2D8-BA0D-0C081313DF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28956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6">
            <a:extLst>
              <a:ext uri="{FF2B5EF4-FFF2-40B4-BE49-F238E27FC236}">
                <a16:creationId xmlns:a16="http://schemas.microsoft.com/office/drawing/2014/main" id="{C9A95D0C-4F0F-20D8-BEEE-7EEBE683B0F5}"/>
              </a:ext>
            </a:extLst>
          </p:cNvPr>
          <p:cNvSpPr>
            <a:spLocks/>
          </p:cNvSpPr>
          <p:nvPr/>
        </p:nvSpPr>
        <p:spPr bwMode="auto">
          <a:xfrm>
            <a:off x="2362200" y="3505200"/>
            <a:ext cx="1600200" cy="1295400"/>
          </a:xfrm>
          <a:custGeom>
            <a:avLst/>
            <a:gdLst>
              <a:gd name="T0" fmla="*/ 432 w 768"/>
              <a:gd name="T1" fmla="*/ 0 h 624"/>
              <a:gd name="T2" fmla="*/ 0 w 768"/>
              <a:gd name="T3" fmla="*/ 624 h 624"/>
              <a:gd name="T4" fmla="*/ 768 w 768"/>
              <a:gd name="T5" fmla="*/ 624 h 624"/>
              <a:gd name="T6" fmla="*/ 432 w 768"/>
              <a:gd name="T7" fmla="*/ 0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624">
                <a:moveTo>
                  <a:pt x="432" y="0"/>
                </a:moveTo>
                <a:lnTo>
                  <a:pt x="0" y="624"/>
                </a:lnTo>
                <a:lnTo>
                  <a:pt x="768" y="624"/>
                </a:lnTo>
                <a:lnTo>
                  <a:pt x="432" y="0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Text Box 18">
            <a:extLst>
              <a:ext uri="{FF2B5EF4-FFF2-40B4-BE49-F238E27FC236}">
                <a16:creationId xmlns:a16="http://schemas.microsoft.com/office/drawing/2014/main" id="{933F424A-68A1-1811-02BE-71D734C2B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114800"/>
            <a:ext cx="114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dirty="0">
                <a:latin typeface="Helvetica" pitchFamily="34" charset="0"/>
              </a:rPr>
              <a:t>left subtree</a:t>
            </a:r>
          </a:p>
        </p:txBody>
      </p:sp>
      <p:sp>
        <p:nvSpPr>
          <p:cNvPr id="8" name="Freeform 19">
            <a:extLst>
              <a:ext uri="{FF2B5EF4-FFF2-40B4-BE49-F238E27FC236}">
                <a16:creationId xmlns:a16="http://schemas.microsoft.com/office/drawing/2014/main" id="{9A698A30-B688-B36D-B610-311192B96FF8}"/>
              </a:ext>
            </a:extLst>
          </p:cNvPr>
          <p:cNvSpPr>
            <a:spLocks/>
          </p:cNvSpPr>
          <p:nvPr/>
        </p:nvSpPr>
        <p:spPr bwMode="auto">
          <a:xfrm flipH="1">
            <a:off x="4495800" y="3505200"/>
            <a:ext cx="1600200" cy="1295400"/>
          </a:xfrm>
          <a:custGeom>
            <a:avLst/>
            <a:gdLst>
              <a:gd name="T0" fmla="*/ 432 w 768"/>
              <a:gd name="T1" fmla="*/ 0 h 624"/>
              <a:gd name="T2" fmla="*/ 0 w 768"/>
              <a:gd name="T3" fmla="*/ 624 h 624"/>
              <a:gd name="T4" fmla="*/ 768 w 768"/>
              <a:gd name="T5" fmla="*/ 624 h 624"/>
              <a:gd name="T6" fmla="*/ 432 w 768"/>
              <a:gd name="T7" fmla="*/ 0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624">
                <a:moveTo>
                  <a:pt x="432" y="0"/>
                </a:moveTo>
                <a:lnTo>
                  <a:pt x="0" y="624"/>
                </a:lnTo>
                <a:lnTo>
                  <a:pt x="768" y="624"/>
                </a:lnTo>
                <a:lnTo>
                  <a:pt x="432" y="0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20">
            <a:extLst>
              <a:ext uri="{FF2B5EF4-FFF2-40B4-BE49-F238E27FC236}">
                <a16:creationId xmlns:a16="http://schemas.microsoft.com/office/drawing/2014/main" id="{B4738500-40A9-403F-11D2-601451CE1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114800"/>
            <a:ext cx="114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dirty="0">
                <a:latin typeface="Helvetica" pitchFamily="34" charset="0"/>
              </a:rPr>
              <a:t>right subtree</a:t>
            </a:r>
          </a:p>
        </p:txBody>
      </p:sp>
      <p:sp>
        <p:nvSpPr>
          <p:cNvPr id="10" name="Text Box 22">
            <a:extLst>
              <a:ext uri="{FF2B5EF4-FFF2-40B4-BE49-F238E27FC236}">
                <a16:creationId xmlns:a16="http://schemas.microsoft.com/office/drawing/2014/main" id="{136F31EE-BF88-73F7-55BC-8DEB41E722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129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>
                <a:latin typeface="Helvetica" pitchFamily="34" charset="0"/>
              </a:rPr>
              <a:t>L</a:t>
            </a:r>
          </a:p>
        </p:txBody>
      </p:sp>
      <p:sp>
        <p:nvSpPr>
          <p:cNvPr id="11" name="Text Box 23">
            <a:extLst>
              <a:ext uri="{FF2B5EF4-FFF2-40B4-BE49-F238E27FC236}">
                <a16:creationId xmlns:a16="http://schemas.microsoft.com/office/drawing/2014/main" id="{B28755D0-750B-FD93-E298-1476600FF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438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Helvetica" pitchFamily="34" charset="0"/>
              </a:rPr>
              <a:t>P</a:t>
            </a:r>
          </a:p>
        </p:txBody>
      </p:sp>
      <p:sp>
        <p:nvSpPr>
          <p:cNvPr id="12" name="Text Box 24">
            <a:extLst>
              <a:ext uri="{FF2B5EF4-FFF2-40B4-BE49-F238E27FC236}">
                <a16:creationId xmlns:a16="http://schemas.microsoft.com/office/drawing/2014/main" id="{08CC413F-2337-9D13-22C0-79D1C1165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114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>
                <a:latin typeface="Helvetica" pitchFamily="34" charset="0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172699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Traversing a Binary Tree</a:t>
            </a:r>
          </a:p>
        </p:txBody>
      </p:sp>
      <p:sp>
        <p:nvSpPr>
          <p:cNvPr id="67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void preorder(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TreeNode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treeNode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{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if(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treeNode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!= NULL ) 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{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System.out.println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treeNode.data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);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    preorder(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treeNode.left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);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    preorder(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treeNode.right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);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}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51690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Traversing a Binary Tree</a:t>
            </a:r>
          </a:p>
        </p:txBody>
      </p:sp>
      <p:sp>
        <p:nvSpPr>
          <p:cNvPr id="758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void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inorder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(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TreeNode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treeNode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</a:t>
            </a:r>
          </a:p>
          <a:p>
            <a:pPr>
              <a:buClr>
                <a:schemeClr val="tx1"/>
              </a:buClr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{</a:t>
            </a:r>
          </a:p>
          <a:p>
            <a:pPr>
              <a:buClr>
                <a:schemeClr val="tx1"/>
              </a:buClr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if(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treeNode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!= NULL ) </a:t>
            </a:r>
          </a:p>
          <a:p>
            <a:pPr>
              <a:buClr>
                <a:schemeClr val="tx1"/>
              </a:buClr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{</a:t>
            </a:r>
          </a:p>
          <a:p>
            <a:pPr>
              <a:buClr>
                <a:schemeClr val="tx1"/>
              </a:buClr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		preorder(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treeNode.left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);</a:t>
            </a:r>
          </a:p>
          <a:p>
            <a:pPr>
              <a:buClr>
                <a:schemeClr val="tx1"/>
              </a:buClr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		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System.out.println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treeNode.data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);</a:t>
            </a:r>
          </a:p>
          <a:p>
            <a:pPr>
              <a:buClr>
                <a:schemeClr val="tx1"/>
              </a:buClr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 preorder(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treeNode.right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);</a:t>
            </a:r>
          </a:p>
          <a:p>
            <a:pPr>
              <a:buClr>
                <a:schemeClr val="tx1"/>
              </a:buClr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}</a:t>
            </a:r>
          </a:p>
          <a:p>
            <a:pPr>
              <a:buClr>
                <a:schemeClr val="tx1"/>
              </a:buClr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16491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Traversing a Binary Tree</a:t>
            </a:r>
          </a:p>
        </p:txBody>
      </p:sp>
      <p:sp>
        <p:nvSpPr>
          <p:cNvPr id="760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void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postOrder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TreeNode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treeNode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</a:t>
            </a:r>
          </a:p>
          <a:p>
            <a:pPr>
              <a:buClr>
                <a:schemeClr val="tx1"/>
              </a:buClr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{</a:t>
            </a:r>
          </a:p>
          <a:p>
            <a:pPr>
              <a:buClr>
                <a:schemeClr val="tx1"/>
              </a:buClr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if(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treeNode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!= NULL ) </a:t>
            </a:r>
          </a:p>
          <a:p>
            <a:pPr>
              <a:buClr>
                <a:schemeClr val="tx1"/>
              </a:buClr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{</a:t>
            </a:r>
          </a:p>
          <a:p>
            <a:pPr>
              <a:buClr>
                <a:schemeClr val="tx1"/>
              </a:buClr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		preorder(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treeNode.left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);</a:t>
            </a:r>
          </a:p>
          <a:p>
            <a:pPr>
              <a:buClr>
                <a:schemeClr val="tx1"/>
              </a:buClr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		preorder(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treeNode.right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);</a:t>
            </a:r>
          </a:p>
          <a:p>
            <a:pPr>
              <a:buClr>
                <a:schemeClr val="tx1"/>
              </a:buClr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		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System.out.println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treeNode.data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);</a:t>
            </a:r>
          </a:p>
          <a:p>
            <a:pPr>
              <a:buClr>
                <a:schemeClr val="tx1"/>
              </a:buClr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}</a:t>
            </a:r>
          </a:p>
          <a:p>
            <a:pPr>
              <a:buClr>
                <a:schemeClr val="tx1"/>
              </a:buClr>
              <a:buNone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67458322"/>
      </p:ext>
    </p:extLst>
  </p:cSld>
  <p:clrMapOvr>
    <a:masterClrMapping/>
  </p:clrMapOvr>
</p:sld>
</file>

<file path=ppt/theme/theme1.xml><?xml version="1.0" encoding="utf-8"?>
<a:theme xmlns:a="http://schemas.openxmlformats.org/drawingml/2006/main" name="PawisTemplate">
  <a:themeElements>
    <a:clrScheme name="PawisTemplate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awis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awisTemplate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12855</TotalTime>
  <Words>1108</Words>
  <Application>Microsoft Office PowerPoint</Application>
  <PresentationFormat>On-screen Show (4:3)</PresentationFormat>
  <Paragraphs>394</Paragraphs>
  <Slides>34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7" baseType="lpstr">
      <vt:lpstr>Arial</vt:lpstr>
      <vt:lpstr>Arial Black</vt:lpstr>
      <vt:lpstr>Cambria</vt:lpstr>
      <vt:lpstr>Century Gothic</vt:lpstr>
      <vt:lpstr>Courier New</vt:lpstr>
      <vt:lpstr>Georgia</vt:lpstr>
      <vt:lpstr>Helvetica</vt:lpstr>
      <vt:lpstr>Tahoma</vt:lpstr>
      <vt:lpstr>Times New Roman</vt:lpstr>
      <vt:lpstr>Wingdings</vt:lpstr>
      <vt:lpstr>Wingdings 3</vt:lpstr>
      <vt:lpstr>PawisTemplate</vt:lpstr>
      <vt:lpstr>Slice</vt:lpstr>
      <vt:lpstr>PowerPoint Presentation</vt:lpstr>
      <vt:lpstr>PowerPoint Presentation</vt:lpstr>
      <vt:lpstr>Traversing a Binary Tree</vt:lpstr>
      <vt:lpstr>Traversing a Binary Tree</vt:lpstr>
      <vt:lpstr>Traversing a Binary Tree</vt:lpstr>
      <vt:lpstr>Traversing a Binary Tree</vt:lpstr>
      <vt:lpstr>Traversing a Binary Tree</vt:lpstr>
      <vt:lpstr>Traversing a Binary Tree</vt:lpstr>
      <vt:lpstr>Traversing a Binary Tree</vt:lpstr>
      <vt:lpstr>Traversing a Binary Tree</vt:lpstr>
      <vt:lpstr>Traversing a Binary Tree</vt:lpstr>
      <vt:lpstr>Traversing a Binary Tree</vt:lpstr>
      <vt:lpstr>Traversing a Binary Tree</vt:lpstr>
      <vt:lpstr>Recursive Call</vt:lpstr>
      <vt:lpstr>Non Recursive Traversal</vt:lpstr>
      <vt:lpstr>Non Recursive Traversal</vt:lpstr>
      <vt:lpstr>Nonrecursive Inorder</vt:lpstr>
      <vt:lpstr>Level-order Traversal</vt:lpstr>
      <vt:lpstr>Level-order Traversal</vt:lpstr>
      <vt:lpstr>Level-order Traversal</vt:lpstr>
      <vt:lpstr>Level-order Traversal</vt:lpstr>
      <vt:lpstr>Level-order Traversal</vt:lpstr>
      <vt:lpstr>Level-order Traversal</vt:lpstr>
      <vt:lpstr>Level-order Traversal</vt:lpstr>
      <vt:lpstr>Level-order Traversal</vt:lpstr>
      <vt:lpstr>Level-order Traversal</vt:lpstr>
      <vt:lpstr>Level-order Traversal</vt:lpstr>
      <vt:lpstr>Level-order Traversal</vt:lpstr>
      <vt:lpstr>Level-order Traversal</vt:lpstr>
      <vt:lpstr>Level-order Traversal</vt:lpstr>
      <vt:lpstr>Level-order Traversal</vt:lpstr>
      <vt:lpstr>Level-order Traversal</vt:lpstr>
      <vt:lpstr>PowerPoint Presentation</vt:lpstr>
      <vt:lpstr>PowerPoint Presentation</vt:lpstr>
    </vt:vector>
  </TitlesOfParts>
  <Company>COMSATS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Presentation template</dc:title>
  <dc:creator>Swati</dc:creator>
  <cp:lastModifiedBy>Waqar Khurshid</cp:lastModifiedBy>
  <cp:revision>1853</cp:revision>
  <cp:lastPrinted>2021-10-13T12:35:45Z</cp:lastPrinted>
  <dcterms:created xsi:type="dcterms:W3CDTF">2007-01-29T15:54:15Z</dcterms:created>
  <dcterms:modified xsi:type="dcterms:W3CDTF">2022-09-11T14:42:32Z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