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4433" r:id="rId2"/>
  </p:sldMasterIdLst>
  <p:notesMasterIdLst>
    <p:notesMasterId r:id="rId82"/>
  </p:notesMasterIdLst>
  <p:handoutMasterIdLst>
    <p:handoutMasterId r:id="rId83"/>
  </p:handoutMasterIdLst>
  <p:sldIdLst>
    <p:sldId id="263" r:id="rId3"/>
    <p:sldId id="264" r:id="rId4"/>
    <p:sldId id="356" r:id="rId5"/>
    <p:sldId id="357" r:id="rId6"/>
    <p:sldId id="358" r:id="rId7"/>
    <p:sldId id="476" r:id="rId8"/>
    <p:sldId id="477" r:id="rId9"/>
    <p:sldId id="359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71" r:id="rId22"/>
    <p:sldId id="372" r:id="rId23"/>
    <p:sldId id="479" r:id="rId24"/>
    <p:sldId id="478" r:id="rId25"/>
    <p:sldId id="480" r:id="rId26"/>
    <p:sldId id="373" r:id="rId27"/>
    <p:sldId id="481" r:id="rId28"/>
    <p:sldId id="374" r:id="rId29"/>
    <p:sldId id="375" r:id="rId30"/>
    <p:sldId id="376" r:id="rId31"/>
    <p:sldId id="482" r:id="rId32"/>
    <p:sldId id="483" r:id="rId33"/>
    <p:sldId id="377" r:id="rId34"/>
    <p:sldId id="378" r:id="rId35"/>
    <p:sldId id="379" r:id="rId36"/>
    <p:sldId id="380" r:id="rId37"/>
    <p:sldId id="381" r:id="rId38"/>
    <p:sldId id="382" r:id="rId39"/>
    <p:sldId id="383" r:id="rId40"/>
    <p:sldId id="384" r:id="rId41"/>
    <p:sldId id="385" r:id="rId42"/>
    <p:sldId id="386" r:id="rId43"/>
    <p:sldId id="387" r:id="rId44"/>
    <p:sldId id="388" r:id="rId45"/>
    <p:sldId id="389" r:id="rId46"/>
    <p:sldId id="390" r:id="rId47"/>
    <p:sldId id="391" r:id="rId48"/>
    <p:sldId id="392" r:id="rId49"/>
    <p:sldId id="393" r:id="rId50"/>
    <p:sldId id="394" r:id="rId51"/>
    <p:sldId id="395" r:id="rId52"/>
    <p:sldId id="396" r:id="rId53"/>
    <p:sldId id="397" r:id="rId54"/>
    <p:sldId id="398" r:id="rId55"/>
    <p:sldId id="399" r:id="rId56"/>
    <p:sldId id="400" r:id="rId57"/>
    <p:sldId id="401" r:id="rId58"/>
    <p:sldId id="402" r:id="rId59"/>
    <p:sldId id="403" r:id="rId60"/>
    <p:sldId id="404" r:id="rId61"/>
    <p:sldId id="405" r:id="rId62"/>
    <p:sldId id="406" r:id="rId63"/>
    <p:sldId id="407" r:id="rId64"/>
    <p:sldId id="441" r:id="rId65"/>
    <p:sldId id="411" r:id="rId66"/>
    <p:sldId id="414" r:id="rId67"/>
    <p:sldId id="415" r:id="rId68"/>
    <p:sldId id="416" r:id="rId69"/>
    <p:sldId id="417" r:id="rId70"/>
    <p:sldId id="418" r:id="rId71"/>
    <p:sldId id="419" r:id="rId72"/>
    <p:sldId id="420" r:id="rId73"/>
    <p:sldId id="421" r:id="rId74"/>
    <p:sldId id="422" r:id="rId75"/>
    <p:sldId id="424" r:id="rId76"/>
    <p:sldId id="425" r:id="rId77"/>
    <p:sldId id="426" r:id="rId78"/>
    <p:sldId id="427" r:id="rId79"/>
    <p:sldId id="484" r:id="rId80"/>
    <p:sldId id="485" r:id="rId81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CC"/>
    <a:srgbClr val="CCFF99"/>
    <a:srgbClr val="FFFF99"/>
    <a:srgbClr val="008080"/>
    <a:srgbClr val="0066FF"/>
    <a:srgbClr val="979797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93" autoAdjust="0"/>
    <p:restoredTop sz="86836" autoAdjust="0"/>
  </p:normalViewPr>
  <p:slideViewPr>
    <p:cSldViewPr snapToGrid="0">
      <p:cViewPr varScale="1">
        <p:scale>
          <a:sx n="60" d="100"/>
          <a:sy n="60" d="100"/>
        </p:scale>
        <p:origin x="160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874" y="-84"/>
      </p:cViewPr>
      <p:guideLst>
        <p:guide orient="horz" pos="2208"/>
        <p:guide pos="29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presProps" Target="presProps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tableStyles" Target="tableStyles.xml"/><Relationship Id="rId61" Type="http://schemas.openxmlformats.org/officeDocument/2006/relationships/slide" Target="slides/slide59.xml"/><Relationship Id="rId8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015" y="0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2E5E6E5-4D0F-44C1-B9AF-16754A0635C0}" type="datetime1">
              <a:rPr lang="en-US"/>
              <a:pPr>
                <a:defRPr/>
              </a:pPr>
              <a:t>5/22/2023</a:t>
            </a:fld>
            <a:endParaRPr 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58444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015" y="6658444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AC975EB-54BD-4C76-AFB4-448B35820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9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015" y="0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E83B40F-543C-4081-A521-DCFC0216ED56}" type="datetime1">
              <a:rPr lang="en-US"/>
              <a:pPr>
                <a:defRPr/>
              </a:pPr>
              <a:t>5/22/2023</a:t>
            </a:fld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4013" y="525463"/>
            <a:ext cx="3508375" cy="2630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483" y="3330419"/>
            <a:ext cx="7435436" cy="315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58444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l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015" y="6658444"/>
            <a:ext cx="4029283" cy="35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defTabSz="931852">
              <a:spcBef>
                <a:spcPct val="0"/>
              </a:spcBef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572E35F-B86A-4675-96D8-A5DB2E4C3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44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946214-9B05-41F3-AF90-C1754DD847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274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269AD3A-4749-4C6D-948B-1BD8EE7F74BC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2487791-AA49-4DC7-BA24-D378A5FFCEE8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3B21F53-6C18-4181-AC09-1F44F23A9208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7A84683-D28D-40F1-8862-9C841674872F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52C85D-ACBB-4F28-B48D-09655F574C95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63516B6-37D0-41F6-B0C2-FE6DFAEFF1BF}" type="slidenum">
              <a:rPr lang="en-US" sz="1200"/>
              <a:pPr eaLnBrk="1" hangingPunct="1"/>
              <a:t>17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14C580-AADC-42E8-BC89-42A2D21C3CD2}" type="slidenum">
              <a:rPr lang="en-US" sz="1200"/>
              <a:pPr eaLnBrk="1" hangingPunct="1"/>
              <a:t>18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1345EE-58F3-4ADC-819E-73452DC84386}" type="slidenum">
              <a:rPr lang="en-US" sz="1200"/>
              <a:pPr eaLnBrk="1" hangingPunct="1"/>
              <a:t>19</a:t>
            </a:fld>
            <a:endParaRPr 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B1DF072-E9FC-4ADD-858F-88D6132EE6FF}" type="slidenum">
              <a:rPr lang="en-US" sz="1200"/>
              <a:pPr eaLnBrk="1" hangingPunct="1"/>
              <a:t>20</a:t>
            </a:fld>
            <a:endParaRPr 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015EBC3-3D01-4F52-A636-D6D938366B41}" type="slidenum">
              <a:rPr lang="en-US" sz="1200"/>
              <a:pPr eaLnBrk="1" hangingPunct="1"/>
              <a:t>21</a:t>
            </a:fld>
            <a:endParaRPr 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29A34-8D9A-49B0-86D8-8BBB6980986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5725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2B68D3D-61D2-4E3D-8A11-DCAAA249BF60}" type="slidenum">
              <a:rPr lang="en-US" sz="1200"/>
              <a:pPr eaLnBrk="1" hangingPunct="1"/>
              <a:t>25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2B68D3D-61D2-4E3D-8A11-DCAAA249BF60}" type="slidenum">
              <a:rPr lang="en-US" sz="1200"/>
              <a:pPr eaLnBrk="1" hangingPunct="1"/>
              <a:t>26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500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4772DD-4B8C-4554-92DB-48E0DF2ED6CC}" type="slidenum">
              <a:rPr lang="en-US" sz="1200"/>
              <a:pPr eaLnBrk="1" hangingPunct="1"/>
              <a:t>27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5EB08B1-F2D2-4ADD-9AB9-9ED55EABBFB9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0EC26E6-D8A9-4C4C-A8B7-CEAAF4D36346}" type="slidenum">
              <a:rPr lang="en-US" sz="1200"/>
              <a:pPr eaLnBrk="1" hangingPunct="1"/>
              <a:t>29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CFB4E2F-3362-461F-A8A6-746DEE8E9EE0}" type="slidenum">
              <a:rPr lang="en-US" sz="1200"/>
              <a:pPr eaLnBrk="1" hangingPunct="1"/>
              <a:t>32</a:t>
            </a:fld>
            <a:endParaRPr 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369EE2-36B8-48F4-BFC6-CFE68CA138DB}" type="slidenum">
              <a:rPr lang="en-US"/>
              <a:pPr/>
              <a:t>33</a:t>
            </a:fld>
            <a:endParaRPr lang="en-US"/>
          </a:p>
        </p:txBody>
      </p:sp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210DD5-AD2F-4F18-82FC-D36A4B7A9247}" type="slidenum">
              <a:rPr lang="en-US"/>
              <a:pPr/>
              <a:t>34</a:t>
            </a:fld>
            <a:endParaRPr 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36A101-C3B2-4948-9D21-F41435E58CC0}" type="slidenum">
              <a:rPr lang="en-US"/>
              <a:pPr/>
              <a:t>35</a:t>
            </a:fld>
            <a:endParaRPr lang="en-US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0C5C31-C8BA-40E0-BCD7-EF708DF33389}" type="slidenum">
              <a:rPr lang="en-US"/>
              <a:pPr/>
              <a:t>36</a:t>
            </a:fld>
            <a:endParaRPr lang="en-US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B3703BE-7C5D-44DF-B99C-B03BD11C1745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790AA8-6517-4079-B338-22FEDA7ABA93}" type="slidenum">
              <a:rPr lang="en-US"/>
              <a:pPr/>
              <a:t>37</a:t>
            </a:fld>
            <a:endParaRPr lang="en-US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3E2CFB-20FE-4ECE-AA9D-8228BF986EBB}" type="slidenum">
              <a:rPr lang="en-US"/>
              <a:pPr/>
              <a:t>38</a:t>
            </a:fld>
            <a:endParaRPr lang="en-US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81878-9924-4CCC-B528-AF3D9B4A540F}" type="slidenum">
              <a:rPr lang="en-US"/>
              <a:pPr/>
              <a:t>39</a:t>
            </a:fld>
            <a:endParaRPr lang="en-US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CDAC1C-BCC9-413E-913B-8E5873EEA041}" type="slidenum">
              <a:rPr lang="en-US"/>
              <a:pPr/>
              <a:t>40</a:t>
            </a:fld>
            <a:endParaRPr lang="en-US"/>
          </a:p>
        </p:txBody>
      </p:sp>
      <p:sp>
        <p:nvSpPr>
          <p:cNvPr id="67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30BCB5-4414-4CE6-99CE-7FB7BDB4057F}" type="slidenum">
              <a:rPr lang="en-US"/>
              <a:pPr/>
              <a:t>41</a:t>
            </a:fld>
            <a:endParaRPr lang="en-US"/>
          </a:p>
        </p:txBody>
      </p:sp>
      <p:sp>
        <p:nvSpPr>
          <p:cNvPr id="68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8AE67-9641-4861-A6CD-AFA7292B2691}" type="slidenum">
              <a:rPr lang="en-US"/>
              <a:pPr/>
              <a:t>42</a:t>
            </a:fld>
            <a:endParaRPr lang="en-US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A56320-04A7-4AA0-97A8-A7CA0325D98A}" type="slidenum">
              <a:rPr lang="en-US"/>
              <a:pPr/>
              <a:t>43</a:t>
            </a:fld>
            <a:endParaRPr lang="en-US"/>
          </a:p>
        </p:txBody>
      </p:sp>
      <p:sp>
        <p:nvSpPr>
          <p:cNvPr id="68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55CD1-A3CB-4DDE-9B87-F5245F821FD6}" type="slidenum">
              <a:rPr lang="en-US"/>
              <a:pPr/>
              <a:t>44</a:t>
            </a:fld>
            <a:endParaRPr lang="en-US"/>
          </a:p>
        </p:txBody>
      </p:sp>
      <p:sp>
        <p:nvSpPr>
          <p:cNvPr id="68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9EF4C5-51BE-4310-B2E5-2DB8BC545082}" type="slidenum">
              <a:rPr lang="en-US"/>
              <a:pPr/>
              <a:t>45</a:t>
            </a:fld>
            <a:endParaRPr lang="en-US"/>
          </a:p>
        </p:txBody>
      </p:sp>
      <p:sp>
        <p:nvSpPr>
          <p:cNvPr id="69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A5B93-ECBF-4CA9-AC8B-1B42DC6F41B1}" type="slidenum">
              <a:rPr lang="en-US"/>
              <a:pPr/>
              <a:t>46</a:t>
            </a:fld>
            <a:endParaRPr lang="en-US"/>
          </a:p>
        </p:txBody>
      </p:sp>
      <p:sp>
        <p:nvSpPr>
          <p:cNvPr id="69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3E007DF-B750-4F54-A0C6-E5539F2CA122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52E812-453F-4B3E-A8C7-035ADFCC9B6D}" type="slidenum">
              <a:rPr lang="en-US"/>
              <a:pPr/>
              <a:t>47</a:t>
            </a:fld>
            <a:endParaRPr lang="en-US"/>
          </a:p>
        </p:txBody>
      </p:sp>
      <p:sp>
        <p:nvSpPr>
          <p:cNvPr id="69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3BD049-9B46-47ED-86E8-50204B4A799D}" type="slidenum">
              <a:rPr lang="en-US"/>
              <a:pPr/>
              <a:t>48</a:t>
            </a:fld>
            <a:endParaRPr lang="en-US"/>
          </a:p>
        </p:txBody>
      </p:sp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72969-3B6F-4EEB-9FFE-76F777542BE8}" type="slidenum">
              <a:rPr lang="en-US"/>
              <a:pPr/>
              <a:t>49</a:t>
            </a:fld>
            <a:endParaRPr lang="en-US"/>
          </a:p>
        </p:txBody>
      </p:sp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0D1635-B085-4C7D-93D3-7C92EF172754}" type="slidenum">
              <a:rPr lang="en-US"/>
              <a:pPr/>
              <a:t>50</a:t>
            </a:fld>
            <a:endParaRPr lang="en-US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6DD64-A9F9-4FF8-800A-2145203307C2}" type="slidenum">
              <a:rPr lang="en-US"/>
              <a:pPr/>
              <a:t>51</a:t>
            </a:fld>
            <a:endParaRPr lang="en-US"/>
          </a:p>
        </p:txBody>
      </p:sp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553FF1-5282-42BC-855C-04F7031386D5}" type="slidenum">
              <a:rPr lang="en-US"/>
              <a:pPr/>
              <a:t>52</a:t>
            </a:fld>
            <a:endParaRPr lang="en-US"/>
          </a:p>
        </p:txBody>
      </p:sp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F91C5-8715-4355-AE1D-AB83DA0D67A5}" type="slidenum">
              <a:rPr lang="en-US"/>
              <a:pPr/>
              <a:t>53</a:t>
            </a:fld>
            <a:endParaRPr lang="en-US"/>
          </a:p>
        </p:txBody>
      </p:sp>
      <p:sp>
        <p:nvSpPr>
          <p:cNvPr id="70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BC6B03-FC72-49CF-B458-FF961B163134}" type="slidenum">
              <a:rPr lang="en-US"/>
              <a:pPr/>
              <a:t>54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29F09F-7B46-4900-806E-CA7D0467B3E0}" type="slidenum">
              <a:rPr lang="en-US"/>
              <a:pPr/>
              <a:t>55</a:t>
            </a:fld>
            <a:endParaRPr lang="en-US"/>
          </a:p>
        </p:txBody>
      </p:sp>
      <p:sp>
        <p:nvSpPr>
          <p:cNvPr id="71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EDE847-5CDA-4FC7-885E-50C7CF1AD375}" type="slidenum">
              <a:rPr lang="en-US"/>
              <a:pPr/>
              <a:t>56</a:t>
            </a:fld>
            <a:endParaRPr lang="en-US"/>
          </a:p>
        </p:txBody>
      </p:sp>
      <p:sp>
        <p:nvSpPr>
          <p:cNvPr id="71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EF93B06-8191-4D9D-B87E-91691A6AF32D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8D443-4E20-4B14-A1DF-9B0C9386BA9E}" type="slidenum">
              <a:rPr lang="en-US"/>
              <a:pPr/>
              <a:t>57</a:t>
            </a:fld>
            <a:endParaRPr lang="en-US"/>
          </a:p>
        </p:txBody>
      </p:sp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80FD9F-45E3-43FA-8AAC-69A75BE55254}" type="slidenum">
              <a:rPr lang="en-US"/>
              <a:pPr/>
              <a:t>58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39271-9FAC-4760-B81B-FEA3FC58144A}" type="slidenum">
              <a:rPr lang="en-US"/>
              <a:pPr/>
              <a:t>59</a:t>
            </a:fld>
            <a:endParaRPr lang="en-US"/>
          </a:p>
        </p:txBody>
      </p:sp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A88A38-36B1-4518-A7DA-1FA721751264}" type="slidenum">
              <a:rPr lang="en-US"/>
              <a:pPr/>
              <a:t>60</a:t>
            </a:fld>
            <a:endParaRPr lang="en-US"/>
          </a:p>
        </p:txBody>
      </p:sp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A4040F-5827-468E-A115-7BA61999C46C}" type="slidenum">
              <a:rPr lang="en-US"/>
              <a:pPr/>
              <a:t>61</a:t>
            </a:fld>
            <a:endParaRPr lang="en-US"/>
          </a:p>
        </p:txBody>
      </p:sp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F830F0-0CD2-495A-973C-17ACB350E069}" type="slidenum">
              <a:rPr lang="en-US"/>
              <a:pPr/>
              <a:t>62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F830F0-0CD2-495A-973C-17ACB350E069}" type="slidenum">
              <a:rPr lang="en-US"/>
              <a:pPr/>
              <a:t>63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EECEE6-90DA-4E4E-BB58-28719D248120}" type="slidenum">
              <a:rPr lang="en-US"/>
              <a:pPr/>
              <a:t>64</a:t>
            </a:fld>
            <a:endParaRPr lang="en-US"/>
          </a:p>
        </p:txBody>
      </p:sp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2F0B90-3D64-49C1-B06F-790EE28A03DB}" type="slidenum">
              <a:rPr lang="en-US"/>
              <a:pPr/>
              <a:t>65</a:t>
            </a:fld>
            <a:endParaRPr lang="en-US"/>
          </a:p>
        </p:txBody>
      </p:sp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0ACACA-5A44-4975-B530-E215A42B9930}" type="slidenum">
              <a:rPr lang="en-US"/>
              <a:pPr/>
              <a:t>66</a:t>
            </a:fld>
            <a:endParaRPr lang="en-US"/>
          </a:p>
        </p:txBody>
      </p:sp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E8C642-01EB-49B3-BEB4-1A411F826105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BE7432-B37C-4A5D-8EB0-FDBA2509A07A}" type="slidenum">
              <a:rPr lang="en-US"/>
              <a:pPr/>
              <a:t>67</a:t>
            </a:fld>
            <a:endParaRPr lang="en-US"/>
          </a:p>
        </p:txBody>
      </p:sp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44E719-8AA3-421F-B796-6CEBCD7A7842}" type="slidenum">
              <a:rPr lang="en-US"/>
              <a:pPr/>
              <a:t>68</a:t>
            </a:fld>
            <a:endParaRPr lang="en-US"/>
          </a:p>
        </p:txBody>
      </p:sp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757310-ED31-4DF3-A787-A66D83891493}" type="slidenum">
              <a:rPr lang="en-US"/>
              <a:pPr/>
              <a:t>69</a:t>
            </a:fld>
            <a:endParaRPr lang="en-US"/>
          </a:p>
        </p:txBody>
      </p:sp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E8D80-C87A-4D87-B0C4-4A87A4BEC3D1}" type="slidenum">
              <a:rPr lang="en-US"/>
              <a:pPr/>
              <a:t>70</a:t>
            </a:fld>
            <a:endParaRPr lang="en-US"/>
          </a:p>
        </p:txBody>
      </p:sp>
      <p:sp>
        <p:nvSpPr>
          <p:cNvPr id="74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189084-B7C4-43B6-A6A0-1AF5AB9D2C77}" type="slidenum">
              <a:rPr lang="en-US"/>
              <a:pPr/>
              <a:t>71</a:t>
            </a:fld>
            <a:endParaRPr lang="en-US"/>
          </a:p>
        </p:txBody>
      </p:sp>
      <p:sp>
        <p:nvSpPr>
          <p:cNvPr id="74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EBDA8D-54D2-4F0A-A3FC-D0909D7CB2E2}" type="slidenum">
              <a:rPr lang="en-US"/>
              <a:pPr/>
              <a:t>72</a:t>
            </a:fld>
            <a:endParaRPr lang="en-US"/>
          </a:p>
        </p:txBody>
      </p:sp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DB182-E678-40FF-ACE1-539A737756A2}" type="slidenum">
              <a:rPr lang="en-US"/>
              <a:pPr/>
              <a:t>73</a:t>
            </a:fld>
            <a:endParaRPr lang="en-US"/>
          </a:p>
        </p:txBody>
      </p:sp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End of lecture 12</a:t>
            </a: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18BD56-C850-4211-8D85-B036E4366665}" type="slidenum">
              <a:rPr lang="en-US"/>
              <a:pPr/>
              <a:t>74</a:t>
            </a:fld>
            <a:endParaRPr lang="en-US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98AFF0-5C06-417D-B6A4-E4BCD649F79E}" type="slidenum">
              <a:rPr lang="en-US"/>
              <a:pPr/>
              <a:t>75</a:t>
            </a:fld>
            <a:endParaRPr lang="en-US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3A38C1-D606-446B-9144-E2A5A0CD077A}" type="slidenum">
              <a:rPr lang="en-US"/>
              <a:pPr/>
              <a:t>76</a:t>
            </a:fld>
            <a:endParaRPr lang="en-US"/>
          </a:p>
        </p:txBody>
      </p:sp>
      <p:sp>
        <p:nvSpPr>
          <p:cNvPr id="66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532AE18-5D23-4E3B-9527-80417C4A5E04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4B594F-186C-4BFA-8923-9B58683A23CC}" type="slidenum">
              <a:rPr lang="en-US"/>
              <a:pPr/>
              <a:t>77</a:t>
            </a:fld>
            <a:endParaRPr lang="en-US"/>
          </a:p>
        </p:txBody>
      </p:sp>
      <p:sp>
        <p:nvSpPr>
          <p:cNvPr id="66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95600" y="525463"/>
            <a:ext cx="3508375" cy="26304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520" y="3329941"/>
            <a:ext cx="6817361" cy="31546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AAC14D-AAD0-4B1E-82EA-18F9C3B81AF2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57083" indent="-291186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64744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30642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096539" indent="-232949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62437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28335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494232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3960130" indent="-232949" algn="ctr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56F930B-305E-46CE-8741-39C2D6CEF9C6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2400">
              <a:latin typeface="Times New Roman" pitchFamily="18" charset="0"/>
              <a:cs typeface="+mn-cs"/>
            </a:endParaRPr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0" y="3090863"/>
            <a:ext cx="9144000" cy="781050"/>
            <a:chOff x="0" y="1947"/>
            <a:chExt cx="5760" cy="492"/>
          </a:xfrm>
        </p:grpSpPr>
        <p:sp>
          <p:nvSpPr>
            <p:cNvPr id="6" name="Rectangle 6"/>
            <p:cNvSpPr>
              <a:spLocks noChangeAspect="1" noChangeArrowheads="1"/>
            </p:cNvSpPr>
            <p:nvPr userDrawn="1"/>
          </p:nvSpPr>
          <p:spPr bwMode="hidden">
            <a:xfrm>
              <a:off x="267" y="2143"/>
              <a:ext cx="5493" cy="199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0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22"/>
            <p:cNvGrpSpPr>
              <a:grpSpLocks noChangeAspect="1"/>
            </p:cNvGrpSpPr>
            <p:nvPr userDrawn="1"/>
          </p:nvGrpSpPr>
          <p:grpSpPr bwMode="auto">
            <a:xfrm>
              <a:off x="1" y="1947"/>
              <a:ext cx="447" cy="492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spect="1" noChangeArrowheads="1"/>
              </p:cNvSpPr>
              <p:nvPr userDrawn="1"/>
            </p:nvSpPr>
            <p:spPr bwMode="auto">
              <a:xfrm>
                <a:off x="360" y="2257"/>
                <a:ext cx="364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8"/>
              <p:cNvSpPr>
                <a:spLocks noChangeAspect="1" noChangeArrowheads="1"/>
              </p:cNvSpPr>
              <p:nvPr userDrawn="1"/>
            </p:nvSpPr>
            <p:spPr bwMode="auto">
              <a:xfrm>
                <a:off x="1083" y="1064"/>
                <a:ext cx="360" cy="404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9"/>
              <p:cNvSpPr>
                <a:spLocks noChangeAspect="1" noChangeArrowheads="1"/>
              </p:cNvSpPr>
              <p:nvPr userDrawn="1"/>
            </p:nvSpPr>
            <p:spPr bwMode="auto">
              <a:xfrm>
                <a:off x="1438" y="672"/>
                <a:ext cx="368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10"/>
              <p:cNvSpPr>
                <a:spLocks noChangeAspect="1"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1"/>
              <p:cNvSpPr>
                <a:spLocks noChangeAspect="1" noChangeArrowheads="1"/>
              </p:cNvSpPr>
              <p:nvPr userDrawn="1"/>
            </p:nvSpPr>
            <p:spPr bwMode="auto">
              <a:xfrm>
                <a:off x="1438" y="1064"/>
                <a:ext cx="368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2"/>
              <p:cNvSpPr>
                <a:spLocks noChangeAspect="1" noChangeArrowheads="1"/>
              </p:cNvSpPr>
              <p:nvPr userDrawn="1"/>
            </p:nvSpPr>
            <p:spPr bwMode="auto">
              <a:xfrm>
                <a:off x="719" y="1464"/>
                <a:ext cx="368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spect="1" noChangeArrowheads="1"/>
              </p:cNvSpPr>
              <p:nvPr userDrawn="1"/>
            </p:nvSpPr>
            <p:spPr bwMode="auto">
              <a:xfrm>
                <a:off x="0" y="1464"/>
                <a:ext cx="368" cy="400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4"/>
              <p:cNvSpPr>
                <a:spLocks noChangeAspect="1" noChangeArrowheads="1"/>
              </p:cNvSpPr>
              <p:nvPr userDrawn="1"/>
            </p:nvSpPr>
            <p:spPr bwMode="auto">
              <a:xfrm>
                <a:off x="1083" y="1464"/>
                <a:ext cx="360" cy="40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spect="1" noChangeArrowheads="1"/>
              </p:cNvSpPr>
              <p:nvPr userDrawn="1"/>
            </p:nvSpPr>
            <p:spPr bwMode="auto">
              <a:xfrm>
                <a:off x="360" y="1857"/>
                <a:ext cx="364" cy="408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6"/>
              <p:cNvSpPr>
                <a:spLocks noChangeAspect="1" noChangeArrowheads="1"/>
              </p:cNvSpPr>
              <p:nvPr userDrawn="1"/>
            </p:nvSpPr>
            <p:spPr bwMode="auto">
              <a:xfrm>
                <a:off x="719" y="1857"/>
                <a:ext cx="368" cy="408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e-DE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466725" y="4508500"/>
            <a:ext cx="28352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DE" sz="1400" b="1" dirty="0">
                <a:solidFill>
                  <a:schemeClr val="bg2"/>
                </a:solidFill>
                <a:cs typeface="+mn-cs"/>
              </a:rPr>
              <a:t>Salahuddin</a:t>
            </a:r>
            <a:r>
              <a:rPr lang="de-DE" sz="1400" b="1" baseline="0" dirty="0">
                <a:solidFill>
                  <a:schemeClr val="bg2"/>
                </a:solidFill>
                <a:cs typeface="+mn-cs"/>
              </a:rPr>
              <a:t> Swati</a:t>
            </a:r>
            <a:endParaRPr lang="de-DE" sz="1400" b="1" dirty="0">
              <a:solidFill>
                <a:schemeClr val="bg2"/>
              </a:solidFill>
              <a:cs typeface="+mn-cs"/>
            </a:endParaRPr>
          </a:p>
          <a:p>
            <a:pPr>
              <a:defRPr/>
            </a:pPr>
            <a:r>
              <a:rPr lang="de-DE" sz="1400" dirty="0">
                <a:solidFill>
                  <a:schemeClr val="bg2"/>
                </a:solidFill>
                <a:cs typeface="+mn-cs"/>
              </a:rPr>
              <a:t>Department of Computer Science</a:t>
            </a:r>
          </a:p>
          <a:p>
            <a:pPr>
              <a:defRPr/>
            </a:pPr>
            <a:endParaRPr lang="de-DE" sz="800" dirty="0">
              <a:solidFill>
                <a:schemeClr val="bg2"/>
              </a:solidFill>
              <a:cs typeface="+mn-cs"/>
            </a:endParaRPr>
          </a:p>
          <a:p>
            <a:pPr>
              <a:defRPr/>
            </a:pPr>
            <a:r>
              <a:rPr lang="de-DE" sz="1400" dirty="0">
                <a:solidFill>
                  <a:schemeClr val="bg2"/>
                </a:solidFill>
                <a:cs typeface="+mn-cs"/>
              </a:rPr>
              <a:t>COMSATS Unviverstiy Islamabad, Abbottabad Campus</a:t>
            </a:r>
          </a:p>
        </p:txBody>
      </p:sp>
      <p:pic>
        <p:nvPicPr>
          <p:cNvPr id="20" name="Picture 42" descr="mai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198438"/>
            <a:ext cx="3509963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790825" y="1504950"/>
            <a:ext cx="6105525" cy="1990725"/>
          </a:xfrm>
        </p:spPr>
        <p:txBody>
          <a:bodyPr/>
          <a:lstStyle>
            <a:lvl1pPr>
              <a:defRPr sz="3800">
                <a:solidFill>
                  <a:schemeClr val="bg2"/>
                </a:solidFill>
              </a:defRPr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4267200"/>
            <a:ext cx="554355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600"/>
            </a:lvl1pPr>
          </a:lstStyle>
          <a:p>
            <a:r>
              <a:rPr lang="en-US" dirty="0" err="1"/>
              <a:t>Formatvorlage</a:t>
            </a:r>
            <a:r>
              <a:rPr lang="en-US" dirty="0"/>
              <a:t> des </a:t>
            </a:r>
            <a:r>
              <a:rPr lang="en-US" dirty="0" err="1"/>
              <a:t>Untertitelmasters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21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algn="l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C081EAD-B467-40F4-B908-DD8FDFA83B45}" type="datetime1">
              <a:rPr lang="de-AT"/>
              <a:pPr>
                <a:defRPr/>
              </a:pPr>
              <a:t>22.05.2023</a:t>
            </a:fld>
            <a:endParaRPr lang="en-US"/>
          </a:p>
        </p:txBody>
      </p:sp>
      <p:sp>
        <p:nvSpPr>
          <p:cNvPr id="22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algn="ctr">
              <a:defRPr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algn="r"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7739A9C5-E6DD-4CD7-991F-5E82342EE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A0BEAA2-F898-47D8-B170-202C76A13A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45" y="198438"/>
            <a:ext cx="1291150" cy="128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5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9209D-522E-4379-9C48-B76DC2DB276E}" type="datetime1">
              <a:rPr lang="de-AT"/>
              <a:pPr>
                <a:defRPr/>
              </a:pPr>
              <a:t>22.05.2023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B06A7-2C4B-4B45-BCA2-B90D59034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3213" y="115888"/>
            <a:ext cx="2033587" cy="57515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2450" y="115888"/>
            <a:ext cx="5948363" cy="57515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2DCBE-4095-4C37-9FED-FB80998DC770}" type="datetime1">
              <a:rPr lang="de-AT"/>
              <a:pPr>
                <a:defRPr/>
              </a:pPr>
              <a:t>22.05.2023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CF7E7-EE37-4ABB-8A20-3F5FADE1A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16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188" y="115888"/>
            <a:ext cx="6645275" cy="9366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52450" y="1346200"/>
            <a:ext cx="8134350" cy="4521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BC56B-2EEB-4BDA-88E4-91EB2596C572}" type="datetime1">
              <a:rPr lang="de-AT"/>
              <a:pPr>
                <a:defRPr/>
              </a:pPr>
              <a:t>22.05.2023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A34BE-12EE-4E44-B351-DB3EFDF56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21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081EAD-B467-40F4-B908-DD8FDFA83B45}" type="datetime1">
              <a:rPr lang="de-AT" smtClean="0"/>
              <a:pPr>
                <a:defRPr/>
              </a:pPr>
              <a:t>22.05.2023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9A9C5-E6DD-4CD7-991F-5E82342EE2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42" descr="main.jpg">
            <a:extLst>
              <a:ext uri="{FF2B5EF4-FFF2-40B4-BE49-F238E27FC236}">
                <a16:creationId xmlns:a16="http://schemas.microsoft.com/office/drawing/2014/main" id="{88C10F2F-BBD9-C26C-929B-9F7C5591D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325" y="198438"/>
            <a:ext cx="3509963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195F4F60-C475-E24C-04BF-F790E56AF8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45" y="198438"/>
            <a:ext cx="1291150" cy="128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921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6D3BDF-41DD-43BA-B0D0-73794255BEE9}" type="datetime1">
              <a:rPr lang="de-AT" smtClean="0"/>
              <a:pPr>
                <a:defRPr/>
              </a:pPr>
              <a:t>22.05.2023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00ED6-787E-4E0C-8915-652AC110EA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135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99CBDB-2C73-4FF1-BF19-228C9E14A07F}" type="datetime1">
              <a:rPr lang="de-AT" smtClean="0"/>
              <a:pPr>
                <a:defRPr/>
              </a:pPr>
              <a:t>22.05.2023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49631-BADA-4DA5-AAAA-BD6EBB465C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40868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78B828-7C9B-455D-AF1A-C9750E03D77D}" type="datetime1">
              <a:rPr lang="de-AT" smtClean="0"/>
              <a:pPr>
                <a:defRPr/>
              </a:pPr>
              <a:t>22.05.2023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403C3-4993-4EC3-9FF4-9F98AB2751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69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DA1887-9183-400F-8701-EDFCA769D05D}" type="datetime1">
              <a:rPr lang="de-AT" smtClean="0"/>
              <a:pPr>
                <a:defRPr/>
              </a:pPr>
              <a:t>22.05.2023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80BC7-891F-4C74-9CFC-048908EF91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0659AA-BFB2-4DAF-B4BA-255403065B11}" type="datetime1">
              <a:rPr lang="de-AT" smtClean="0"/>
              <a:pPr>
                <a:defRPr/>
              </a:pPr>
              <a:t>22.05.2023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ED2812-C8B6-4AA8-AC82-48C4C209D4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8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D3BDF-41DD-43BA-B0D0-73794255BEE9}" type="datetime1">
              <a:rPr lang="de-AT"/>
              <a:pPr>
                <a:defRPr/>
              </a:pPr>
              <a:t>22.05.2023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00ED6-787E-4E0C-8915-652AC110E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39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177AE-B18F-4FAD-8B36-D233FD0562DD}" type="datetime1">
              <a:rPr lang="de-AT" smtClean="0"/>
              <a:pPr>
                <a:defRPr/>
              </a:pPr>
              <a:t>22.05.2023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4C717-508F-41F9-9DEE-71D46D8915B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9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00485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06147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46095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9493719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35129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0677184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3617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C9209D-522E-4379-9C48-B76DC2DB276E}" type="datetime1">
              <a:rPr lang="de-AT" smtClean="0"/>
              <a:pPr>
                <a:defRPr/>
              </a:pPr>
              <a:t>22.05.2023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B06A7-2C4B-4B45-BCA2-B90D59034C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857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62DCBE-4095-4C37-9FED-FB80998DC770}" type="datetime1">
              <a:rPr lang="de-AT" smtClean="0"/>
              <a:pPr>
                <a:defRPr/>
              </a:pPr>
              <a:t>22.05.2023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CF7E7-EE37-4ABB-8A20-3F5FADE1AF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8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9CBDB-2C73-4FF1-BF19-228C9E14A07F}" type="datetime1">
              <a:rPr lang="de-AT"/>
              <a:pPr>
                <a:defRPr/>
              </a:pPr>
              <a:t>22.05.2023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49631-BADA-4DA5-AAAA-BD6EBB465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2450" y="1346200"/>
            <a:ext cx="399097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5825" y="1346200"/>
            <a:ext cx="399097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6F000-23CA-4D5D-8E3A-3AAD7033F551}" type="datetime1">
              <a:rPr lang="de-AT"/>
              <a:pPr>
                <a:defRPr/>
              </a:pPr>
              <a:t>22.05.2023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AC82-F4EC-4084-A6F5-264A5AEA4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1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8B828-7C9B-455D-AF1A-C9750E03D77D}" type="datetime1">
              <a:rPr lang="de-AT"/>
              <a:pPr>
                <a:defRPr/>
              </a:pPr>
              <a:t>22.05.2023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403C3-4993-4EC3-9FF4-9F98AB275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25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A1887-9183-400F-8701-EDFCA769D05D}" type="datetime1">
              <a:rPr lang="de-AT"/>
              <a:pPr>
                <a:defRPr/>
              </a:pPr>
              <a:t>22.05.2023</a:t>
            </a:fld>
            <a:endParaRPr lang="en-US"/>
          </a:p>
        </p:txBody>
      </p:sp>
      <p:sp>
        <p:nvSpPr>
          <p:cNvPr id="4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80BC7-891F-4C74-9CFC-048908EF9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0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659AA-BFB2-4DAF-B4BA-255403065B11}" type="datetime1">
              <a:rPr lang="de-AT"/>
              <a:pPr>
                <a:defRPr/>
              </a:pPr>
              <a:t>22.05.2023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2812-C8B6-4AA8-AC82-48C4C209D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177AE-B18F-4FAD-8B36-D233FD0562DD}" type="datetime1">
              <a:rPr lang="de-AT"/>
              <a:pPr>
                <a:defRPr/>
              </a:pPr>
              <a:t>22.05.2023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4C717-508F-41F9-9DEE-71D46D891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3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6754813" y="6265863"/>
            <a:ext cx="1319212" cy="454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7D6DC-7452-4922-A91E-64432D8B1D75}" type="datetime1">
              <a:rPr lang="de-AT"/>
              <a:pPr>
                <a:defRPr/>
              </a:pPr>
              <a:t>22.05.2023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59125" y="6259513"/>
            <a:ext cx="35687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C8E7C-0CD2-4703-BA68-E9275EF9A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04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19114" y="354842"/>
            <a:ext cx="8134349" cy="697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Titelmasterformat durch Klicken bearbeiten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2450" y="1346200"/>
            <a:ext cx="813435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5775" y="6359856"/>
            <a:ext cx="581025" cy="27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21" r:id="rId2"/>
    <p:sldLayoutId id="2147484422" r:id="rId3"/>
    <p:sldLayoutId id="2147484423" r:id="rId4"/>
    <p:sldLayoutId id="2147484424" r:id="rId5"/>
    <p:sldLayoutId id="2147484425" r:id="rId6"/>
    <p:sldLayoutId id="2147484426" r:id="rId7"/>
    <p:sldLayoutId id="2147484427" r:id="rId8"/>
    <p:sldLayoutId id="2147484428" r:id="rId9"/>
    <p:sldLayoutId id="2147484429" r:id="rId10"/>
    <p:sldLayoutId id="2147484430" r:id="rId11"/>
    <p:sldLayoutId id="214748443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C000"/>
          </a:solidFill>
          <a:latin typeface="Georgia" panose="02040502050405020303" pitchFamily="18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6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7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46710E6-23D4-4A1C-A0B3-380444B09F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73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34" r:id="rId1"/>
    <p:sldLayoutId id="2147484435" r:id="rId2"/>
    <p:sldLayoutId id="2147484436" r:id="rId3"/>
    <p:sldLayoutId id="2147484437" r:id="rId4"/>
    <p:sldLayoutId id="2147484438" r:id="rId5"/>
    <p:sldLayoutId id="2147484439" r:id="rId6"/>
    <p:sldLayoutId id="2147484440" r:id="rId7"/>
    <p:sldLayoutId id="2147484441" r:id="rId8"/>
    <p:sldLayoutId id="2147484442" r:id="rId9"/>
    <p:sldLayoutId id="2147484443" r:id="rId10"/>
    <p:sldLayoutId id="2147484444" r:id="rId11"/>
    <p:sldLayoutId id="2147484445" r:id="rId12"/>
    <p:sldLayoutId id="2147484446" r:id="rId13"/>
    <p:sldLayoutId id="2147484447" r:id="rId14"/>
    <p:sldLayoutId id="2147484448" r:id="rId15"/>
    <p:sldLayoutId id="2147484449" r:id="rId16"/>
    <p:sldLayoutId id="214748445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524000" y="2567517"/>
            <a:ext cx="7179733" cy="61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0" hangingPunct="0"/>
            <a:r>
              <a:rPr kumimoji="1" lang="en-US" sz="3911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Data Structures and Algorithms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6134" y="3191027"/>
            <a:ext cx="3652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Lecture No. 16</a:t>
            </a:r>
          </a:p>
          <a:p>
            <a:pPr algn="r">
              <a:defRPr/>
            </a:pPr>
            <a:r>
              <a:rPr lang="en-US" sz="1600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Binary Tree</a:t>
            </a:r>
          </a:p>
        </p:txBody>
      </p:sp>
      <p:sp>
        <p:nvSpPr>
          <p:cNvPr id="2054" name="TextBox 40"/>
          <p:cNvSpPr txBox="1">
            <a:spLocks noChangeArrowheads="1"/>
          </p:cNvSpPr>
          <p:nvPr/>
        </p:nvSpPr>
        <p:spPr bwMode="auto">
          <a:xfrm>
            <a:off x="101600" y="1516239"/>
            <a:ext cx="6434667" cy="420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133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of Computer Science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169333" y="1475518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53067" y="448734"/>
            <a:ext cx="6366933" cy="82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267" i="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  <a:cs typeface="Arial" pitchFamily="34" charset="0"/>
              </a:rPr>
              <a:t>CUI Abbottabad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COMSATS University Islamabad, Abbottabad Campus</a:t>
            </a:r>
          </a:p>
        </p:txBody>
      </p:sp>
      <p:pic>
        <p:nvPicPr>
          <p:cNvPr id="3" name="Picture 2" descr="Cui Logo PNG Vectors Free Download">
            <a:extLst>
              <a:ext uri="{FF2B5EF4-FFF2-40B4-BE49-F238E27FC236}">
                <a16:creationId xmlns:a16="http://schemas.microsoft.com/office/drawing/2014/main" id="{2B7B6C1B-6A9A-3EFB-0C2C-EE38B0CB5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34" y="448733"/>
            <a:ext cx="954156" cy="950976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2"/>
          <p:cNvSpPr>
            <a:spLocks/>
          </p:cNvSpPr>
          <p:nvPr/>
        </p:nvSpPr>
        <p:spPr bwMode="auto">
          <a:xfrm>
            <a:off x="2667000" y="3352800"/>
            <a:ext cx="2171700" cy="2298700"/>
          </a:xfrm>
          <a:custGeom>
            <a:avLst/>
            <a:gdLst>
              <a:gd name="T0" fmla="*/ 609600 w 1368"/>
              <a:gd name="T1" fmla="*/ 241300 h 1448"/>
              <a:gd name="T2" fmla="*/ 228600 w 1368"/>
              <a:gd name="T3" fmla="*/ 2070100 h 1448"/>
              <a:gd name="T4" fmla="*/ 1981200 w 1368"/>
              <a:gd name="T5" fmla="*/ 1612900 h 1448"/>
              <a:gd name="T6" fmla="*/ 1371600 w 1368"/>
              <a:gd name="T7" fmla="*/ 622300 h 1448"/>
              <a:gd name="T8" fmla="*/ 609600 w 1368"/>
              <a:gd name="T9" fmla="*/ 241300 h 14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368" h="1448">
                <a:moveTo>
                  <a:pt x="384" y="152"/>
                </a:moveTo>
                <a:cubicBezTo>
                  <a:pt x="264" y="304"/>
                  <a:pt x="0" y="1160"/>
                  <a:pt x="144" y="1304"/>
                </a:cubicBezTo>
                <a:cubicBezTo>
                  <a:pt x="288" y="1448"/>
                  <a:pt x="1128" y="1168"/>
                  <a:pt x="1248" y="1016"/>
                </a:cubicBezTo>
                <a:cubicBezTo>
                  <a:pt x="1368" y="864"/>
                  <a:pt x="1008" y="536"/>
                  <a:pt x="864" y="392"/>
                </a:cubicBezTo>
                <a:cubicBezTo>
                  <a:pt x="720" y="248"/>
                  <a:pt x="504" y="0"/>
                  <a:pt x="384" y="152"/>
                </a:cubicBezTo>
                <a:close/>
              </a:path>
            </a:pathLst>
          </a:cu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" name="Freeform 3"/>
          <p:cNvSpPr>
            <a:spLocks/>
          </p:cNvSpPr>
          <p:nvPr/>
        </p:nvSpPr>
        <p:spPr bwMode="auto">
          <a:xfrm>
            <a:off x="1778000" y="3479800"/>
            <a:ext cx="1168400" cy="889000"/>
          </a:xfrm>
          <a:custGeom>
            <a:avLst/>
            <a:gdLst>
              <a:gd name="T0" fmla="*/ 889000 w 736"/>
              <a:gd name="T1" fmla="*/ 25400 h 560"/>
              <a:gd name="T2" fmla="*/ 50800 w 736"/>
              <a:gd name="T3" fmla="*/ 558800 h 560"/>
              <a:gd name="T4" fmla="*/ 584200 w 736"/>
              <a:gd name="T5" fmla="*/ 863600 h 560"/>
              <a:gd name="T6" fmla="*/ 1117600 w 736"/>
              <a:gd name="T7" fmla="*/ 711200 h 560"/>
              <a:gd name="T8" fmla="*/ 889000 w 736"/>
              <a:gd name="T9" fmla="*/ 25400 h 5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36" h="560">
                <a:moveTo>
                  <a:pt x="560" y="16"/>
                </a:moveTo>
                <a:cubicBezTo>
                  <a:pt x="448" y="0"/>
                  <a:pt x="64" y="264"/>
                  <a:pt x="32" y="352"/>
                </a:cubicBezTo>
                <a:cubicBezTo>
                  <a:pt x="0" y="440"/>
                  <a:pt x="256" y="528"/>
                  <a:pt x="368" y="544"/>
                </a:cubicBezTo>
                <a:cubicBezTo>
                  <a:pt x="480" y="560"/>
                  <a:pt x="672" y="536"/>
                  <a:pt x="704" y="448"/>
                </a:cubicBezTo>
                <a:cubicBezTo>
                  <a:pt x="736" y="360"/>
                  <a:pt x="672" y="32"/>
                  <a:pt x="560" y="16"/>
                </a:cubicBezTo>
                <a:close/>
              </a:path>
            </a:pathLst>
          </a:cu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2590800" y="2667000"/>
            <a:ext cx="762000" cy="7620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Binary Tree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Recursive definition</a:t>
            </a:r>
          </a:p>
        </p:txBody>
      </p:sp>
      <p:grpSp>
        <p:nvGrpSpPr>
          <p:cNvPr id="12295" name="Group 7"/>
          <p:cNvGrpSpPr>
            <a:grpSpLocks/>
          </p:cNvGrpSpPr>
          <p:nvPr/>
        </p:nvGrpSpPr>
        <p:grpSpPr bwMode="auto">
          <a:xfrm>
            <a:off x="4114800" y="2057400"/>
            <a:ext cx="457200" cy="457200"/>
            <a:chOff x="1152" y="1440"/>
            <a:chExt cx="288" cy="288"/>
          </a:xfrm>
        </p:grpSpPr>
        <p:sp>
          <p:nvSpPr>
            <p:cNvPr id="12329" name="Oval 8"/>
            <p:cNvSpPr>
              <a:spLocks noChangeArrowheads="1"/>
            </p:cNvSpPr>
            <p:nvPr/>
          </p:nvSpPr>
          <p:spPr bwMode="auto">
            <a:xfrm>
              <a:off x="1152" y="144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Text Box 9"/>
            <p:cNvSpPr txBox="1">
              <a:spLocks noChangeArrowheads="1"/>
            </p:cNvSpPr>
            <p:nvPr/>
          </p:nvSpPr>
          <p:spPr bwMode="auto">
            <a:xfrm>
              <a:off x="1200" y="1449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12296" name="Group 10"/>
          <p:cNvGrpSpPr>
            <a:grpSpLocks/>
          </p:cNvGrpSpPr>
          <p:nvPr/>
        </p:nvGrpSpPr>
        <p:grpSpPr bwMode="auto">
          <a:xfrm>
            <a:off x="2743200" y="2819400"/>
            <a:ext cx="457200" cy="457200"/>
            <a:chOff x="1248" y="1536"/>
            <a:chExt cx="288" cy="288"/>
          </a:xfrm>
        </p:grpSpPr>
        <p:sp>
          <p:nvSpPr>
            <p:cNvPr id="12327" name="Oval 11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Text Box 12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B</a:t>
              </a:r>
            </a:p>
          </p:txBody>
        </p:sp>
      </p:grpSp>
      <p:sp>
        <p:nvSpPr>
          <p:cNvPr id="12297" name="Oval 13"/>
          <p:cNvSpPr>
            <a:spLocks noChangeArrowheads="1"/>
          </p:cNvSpPr>
          <p:nvPr/>
        </p:nvSpPr>
        <p:spPr bwMode="auto">
          <a:xfrm>
            <a:off x="2209800" y="3733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Text Box 14"/>
          <p:cNvSpPr txBox="1">
            <a:spLocks noChangeArrowheads="1"/>
          </p:cNvSpPr>
          <p:nvPr/>
        </p:nvSpPr>
        <p:spPr bwMode="auto">
          <a:xfrm>
            <a:off x="2286000" y="3748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D</a:t>
            </a:r>
          </a:p>
        </p:txBody>
      </p:sp>
      <p:sp>
        <p:nvSpPr>
          <p:cNvPr id="12299" name="Oval 15"/>
          <p:cNvSpPr>
            <a:spLocks noChangeArrowheads="1"/>
          </p:cNvSpPr>
          <p:nvPr/>
        </p:nvSpPr>
        <p:spPr bwMode="auto">
          <a:xfrm>
            <a:off x="5486400" y="4572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Text Box 16"/>
          <p:cNvSpPr txBox="1">
            <a:spLocks noChangeArrowheads="1"/>
          </p:cNvSpPr>
          <p:nvPr/>
        </p:nvSpPr>
        <p:spPr bwMode="auto">
          <a:xfrm>
            <a:off x="5562600" y="45862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H</a:t>
            </a:r>
          </a:p>
        </p:txBody>
      </p:sp>
      <p:grpSp>
        <p:nvGrpSpPr>
          <p:cNvPr id="12301" name="Group 17"/>
          <p:cNvGrpSpPr>
            <a:grpSpLocks/>
          </p:cNvGrpSpPr>
          <p:nvPr/>
        </p:nvGrpSpPr>
        <p:grpSpPr bwMode="auto">
          <a:xfrm>
            <a:off x="5486400" y="2819400"/>
            <a:ext cx="457200" cy="457200"/>
            <a:chOff x="1248" y="1536"/>
            <a:chExt cx="288" cy="288"/>
          </a:xfrm>
        </p:grpSpPr>
        <p:sp>
          <p:nvSpPr>
            <p:cNvPr id="12325" name="Oval 18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Text Box 19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C</a:t>
              </a:r>
            </a:p>
          </p:txBody>
        </p:sp>
      </p:grpSp>
      <p:grpSp>
        <p:nvGrpSpPr>
          <p:cNvPr id="12302" name="Group 20"/>
          <p:cNvGrpSpPr>
            <a:grpSpLocks/>
          </p:cNvGrpSpPr>
          <p:nvPr/>
        </p:nvGrpSpPr>
        <p:grpSpPr bwMode="auto">
          <a:xfrm>
            <a:off x="3352800" y="3733800"/>
            <a:ext cx="457200" cy="457200"/>
            <a:chOff x="1248" y="1536"/>
            <a:chExt cx="288" cy="288"/>
          </a:xfrm>
        </p:grpSpPr>
        <p:sp>
          <p:nvSpPr>
            <p:cNvPr id="12323" name="Oval 21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Text Box 22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E</a:t>
              </a:r>
            </a:p>
          </p:txBody>
        </p:sp>
      </p:grpSp>
      <p:sp>
        <p:nvSpPr>
          <p:cNvPr id="12303" name="Oval 23"/>
          <p:cNvSpPr>
            <a:spLocks noChangeArrowheads="1"/>
          </p:cNvSpPr>
          <p:nvPr/>
        </p:nvSpPr>
        <p:spPr bwMode="auto">
          <a:xfrm>
            <a:off x="6096000" y="3657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Text Box 24"/>
          <p:cNvSpPr txBox="1">
            <a:spLocks noChangeArrowheads="1"/>
          </p:cNvSpPr>
          <p:nvPr/>
        </p:nvSpPr>
        <p:spPr bwMode="auto">
          <a:xfrm>
            <a:off x="6172200" y="3671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F</a:t>
            </a:r>
          </a:p>
        </p:txBody>
      </p:sp>
      <p:sp>
        <p:nvSpPr>
          <p:cNvPr id="12305" name="Oval 25"/>
          <p:cNvSpPr>
            <a:spLocks noChangeArrowheads="1"/>
          </p:cNvSpPr>
          <p:nvPr/>
        </p:nvSpPr>
        <p:spPr bwMode="auto">
          <a:xfrm>
            <a:off x="3048000" y="4648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Text Box 26"/>
          <p:cNvSpPr txBox="1">
            <a:spLocks noChangeArrowheads="1"/>
          </p:cNvSpPr>
          <p:nvPr/>
        </p:nvSpPr>
        <p:spPr bwMode="auto">
          <a:xfrm>
            <a:off x="3124200" y="4662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G</a:t>
            </a:r>
          </a:p>
        </p:txBody>
      </p:sp>
      <p:sp>
        <p:nvSpPr>
          <p:cNvPr id="12307" name="Oval 27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Text Box 28"/>
          <p:cNvSpPr txBox="1">
            <a:spLocks noChangeArrowheads="1"/>
          </p:cNvSpPr>
          <p:nvPr/>
        </p:nvSpPr>
        <p:spPr bwMode="auto">
          <a:xfrm>
            <a:off x="6781800" y="45862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I</a:t>
            </a:r>
          </a:p>
        </p:txBody>
      </p:sp>
      <p:sp>
        <p:nvSpPr>
          <p:cNvPr id="12309" name="Line 29"/>
          <p:cNvSpPr>
            <a:spLocks noChangeShapeType="1"/>
          </p:cNvSpPr>
          <p:nvPr/>
        </p:nvSpPr>
        <p:spPr bwMode="auto">
          <a:xfrm flipH="1">
            <a:off x="3124200" y="2362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30"/>
          <p:cNvSpPr>
            <a:spLocks noChangeShapeType="1"/>
          </p:cNvSpPr>
          <p:nvPr/>
        </p:nvSpPr>
        <p:spPr bwMode="auto">
          <a:xfrm>
            <a:off x="4572000" y="2362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31"/>
          <p:cNvSpPr>
            <a:spLocks noChangeShapeType="1"/>
          </p:cNvSpPr>
          <p:nvPr/>
        </p:nvSpPr>
        <p:spPr bwMode="auto">
          <a:xfrm flipH="1">
            <a:off x="2514600" y="3200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32"/>
          <p:cNvSpPr>
            <a:spLocks noChangeShapeType="1"/>
          </p:cNvSpPr>
          <p:nvPr/>
        </p:nvSpPr>
        <p:spPr bwMode="auto">
          <a:xfrm>
            <a:off x="3124200" y="3200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33"/>
          <p:cNvSpPr>
            <a:spLocks noChangeShapeType="1"/>
          </p:cNvSpPr>
          <p:nvPr/>
        </p:nvSpPr>
        <p:spPr bwMode="auto">
          <a:xfrm flipH="1">
            <a:off x="3276600" y="4191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34"/>
          <p:cNvSpPr>
            <a:spLocks noChangeShapeType="1"/>
          </p:cNvSpPr>
          <p:nvPr/>
        </p:nvSpPr>
        <p:spPr bwMode="auto">
          <a:xfrm>
            <a:off x="5867400" y="3200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35"/>
          <p:cNvSpPr>
            <a:spLocks noChangeShapeType="1"/>
          </p:cNvSpPr>
          <p:nvPr/>
        </p:nvSpPr>
        <p:spPr bwMode="auto">
          <a:xfrm flipH="1">
            <a:off x="5791200" y="4038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36"/>
          <p:cNvSpPr>
            <a:spLocks noChangeShapeType="1"/>
          </p:cNvSpPr>
          <p:nvPr/>
        </p:nvSpPr>
        <p:spPr bwMode="auto">
          <a:xfrm>
            <a:off x="6477000" y="4038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Text Box 37"/>
          <p:cNvSpPr txBox="1">
            <a:spLocks noChangeArrowheads="1"/>
          </p:cNvSpPr>
          <p:nvPr/>
        </p:nvSpPr>
        <p:spPr bwMode="auto">
          <a:xfrm>
            <a:off x="733425" y="4576763"/>
            <a:ext cx="1400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Left subtree</a:t>
            </a:r>
          </a:p>
        </p:txBody>
      </p:sp>
      <p:sp>
        <p:nvSpPr>
          <p:cNvPr id="12318" name="Text Box 38"/>
          <p:cNvSpPr txBox="1">
            <a:spLocks noChangeArrowheads="1"/>
          </p:cNvSpPr>
          <p:nvPr/>
        </p:nvSpPr>
        <p:spPr bwMode="auto">
          <a:xfrm>
            <a:off x="1600200" y="2286000"/>
            <a:ext cx="86433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>
                <a:latin typeface="Helvetica" pitchFamily="34" charset="0"/>
              </a:rPr>
              <a:t>Parent</a:t>
            </a:r>
          </a:p>
        </p:txBody>
      </p:sp>
      <p:sp>
        <p:nvSpPr>
          <p:cNvPr id="12319" name="Text Box 39"/>
          <p:cNvSpPr txBox="1">
            <a:spLocks noChangeArrowheads="1"/>
          </p:cNvSpPr>
          <p:nvPr/>
        </p:nvSpPr>
        <p:spPr bwMode="auto">
          <a:xfrm>
            <a:off x="3657600" y="5567363"/>
            <a:ext cx="15525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Right subtree</a:t>
            </a:r>
          </a:p>
        </p:txBody>
      </p:sp>
      <p:sp>
        <p:nvSpPr>
          <p:cNvPr id="12320" name="Line 40"/>
          <p:cNvSpPr>
            <a:spLocks noChangeShapeType="1"/>
          </p:cNvSpPr>
          <p:nvPr/>
        </p:nvSpPr>
        <p:spPr bwMode="auto">
          <a:xfrm flipV="1">
            <a:off x="13716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Line 41"/>
          <p:cNvSpPr>
            <a:spLocks noChangeShapeType="1"/>
          </p:cNvSpPr>
          <p:nvPr/>
        </p:nvSpPr>
        <p:spPr bwMode="auto">
          <a:xfrm flipH="1" flipV="1">
            <a:off x="4219575" y="5181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Line 42"/>
          <p:cNvSpPr>
            <a:spLocks noChangeShapeType="1"/>
          </p:cNvSpPr>
          <p:nvPr/>
        </p:nvSpPr>
        <p:spPr bwMode="auto">
          <a:xfrm>
            <a:off x="2209800" y="2514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2578100" y="4406900"/>
            <a:ext cx="1422400" cy="977900"/>
          </a:xfrm>
          <a:custGeom>
            <a:avLst/>
            <a:gdLst>
              <a:gd name="T0" fmla="*/ 774700 w 896"/>
              <a:gd name="T1" fmla="*/ 12700 h 616"/>
              <a:gd name="T2" fmla="*/ 88900 w 896"/>
              <a:gd name="T3" fmla="*/ 774700 h 616"/>
              <a:gd name="T4" fmla="*/ 1308100 w 896"/>
              <a:gd name="T5" fmla="*/ 850900 h 616"/>
              <a:gd name="T6" fmla="*/ 774700 w 896"/>
              <a:gd name="T7" fmla="*/ 12700 h 6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96" h="616">
                <a:moveTo>
                  <a:pt x="488" y="8"/>
                </a:moveTo>
                <a:cubicBezTo>
                  <a:pt x="360" y="0"/>
                  <a:pt x="0" y="400"/>
                  <a:pt x="56" y="488"/>
                </a:cubicBezTo>
                <a:cubicBezTo>
                  <a:pt x="112" y="576"/>
                  <a:pt x="752" y="616"/>
                  <a:pt x="824" y="536"/>
                </a:cubicBezTo>
                <a:cubicBezTo>
                  <a:pt x="896" y="456"/>
                  <a:pt x="616" y="16"/>
                  <a:pt x="488" y="8"/>
                </a:cubicBezTo>
                <a:close/>
              </a:path>
            </a:pathLst>
          </a:cu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3276600" y="3657600"/>
            <a:ext cx="685800" cy="6858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Binary Tree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Recursive definition</a:t>
            </a:r>
          </a:p>
        </p:txBody>
      </p: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4114800" y="2057400"/>
            <a:ext cx="457200" cy="457200"/>
            <a:chOff x="1152" y="1440"/>
            <a:chExt cx="288" cy="288"/>
          </a:xfrm>
        </p:grpSpPr>
        <p:sp>
          <p:nvSpPr>
            <p:cNvPr id="13350" name="Oval 7"/>
            <p:cNvSpPr>
              <a:spLocks noChangeArrowheads="1"/>
            </p:cNvSpPr>
            <p:nvPr/>
          </p:nvSpPr>
          <p:spPr bwMode="auto">
            <a:xfrm>
              <a:off x="1152" y="144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1" name="Text Box 8"/>
            <p:cNvSpPr txBox="1">
              <a:spLocks noChangeArrowheads="1"/>
            </p:cNvSpPr>
            <p:nvPr/>
          </p:nvSpPr>
          <p:spPr bwMode="auto">
            <a:xfrm>
              <a:off x="1200" y="1449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13319" name="Group 9"/>
          <p:cNvGrpSpPr>
            <a:grpSpLocks/>
          </p:cNvGrpSpPr>
          <p:nvPr/>
        </p:nvGrpSpPr>
        <p:grpSpPr bwMode="auto">
          <a:xfrm>
            <a:off x="2743200" y="2819400"/>
            <a:ext cx="457200" cy="457200"/>
            <a:chOff x="1248" y="1536"/>
            <a:chExt cx="288" cy="288"/>
          </a:xfrm>
        </p:grpSpPr>
        <p:sp>
          <p:nvSpPr>
            <p:cNvPr id="13348" name="Oval 10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9" name="Text Box 11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B</a:t>
              </a:r>
            </a:p>
          </p:txBody>
        </p:sp>
      </p:grpSp>
      <p:sp>
        <p:nvSpPr>
          <p:cNvPr id="13320" name="Oval 12"/>
          <p:cNvSpPr>
            <a:spLocks noChangeArrowheads="1"/>
          </p:cNvSpPr>
          <p:nvPr/>
        </p:nvSpPr>
        <p:spPr bwMode="auto">
          <a:xfrm>
            <a:off x="2209800" y="3733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13"/>
          <p:cNvSpPr txBox="1">
            <a:spLocks noChangeArrowheads="1"/>
          </p:cNvSpPr>
          <p:nvPr/>
        </p:nvSpPr>
        <p:spPr bwMode="auto">
          <a:xfrm>
            <a:off x="2286000" y="3748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D</a:t>
            </a:r>
          </a:p>
        </p:txBody>
      </p:sp>
      <p:sp>
        <p:nvSpPr>
          <p:cNvPr id="13322" name="Oval 14"/>
          <p:cNvSpPr>
            <a:spLocks noChangeArrowheads="1"/>
          </p:cNvSpPr>
          <p:nvPr/>
        </p:nvSpPr>
        <p:spPr bwMode="auto">
          <a:xfrm>
            <a:off x="5486400" y="4572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5562600" y="45862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H</a:t>
            </a:r>
          </a:p>
        </p:txBody>
      </p:sp>
      <p:grpSp>
        <p:nvGrpSpPr>
          <p:cNvPr id="13324" name="Group 16"/>
          <p:cNvGrpSpPr>
            <a:grpSpLocks/>
          </p:cNvGrpSpPr>
          <p:nvPr/>
        </p:nvGrpSpPr>
        <p:grpSpPr bwMode="auto">
          <a:xfrm>
            <a:off x="5486400" y="2819400"/>
            <a:ext cx="457200" cy="457200"/>
            <a:chOff x="1248" y="1536"/>
            <a:chExt cx="288" cy="288"/>
          </a:xfrm>
        </p:grpSpPr>
        <p:sp>
          <p:nvSpPr>
            <p:cNvPr id="13346" name="Oval 17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7" name="Text Box 18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C</a:t>
              </a:r>
            </a:p>
          </p:txBody>
        </p:sp>
      </p:grpSp>
      <p:grpSp>
        <p:nvGrpSpPr>
          <p:cNvPr id="13325" name="Group 19"/>
          <p:cNvGrpSpPr>
            <a:grpSpLocks/>
          </p:cNvGrpSpPr>
          <p:nvPr/>
        </p:nvGrpSpPr>
        <p:grpSpPr bwMode="auto">
          <a:xfrm>
            <a:off x="3352800" y="3733800"/>
            <a:ext cx="457200" cy="457200"/>
            <a:chOff x="1248" y="1536"/>
            <a:chExt cx="288" cy="288"/>
          </a:xfrm>
        </p:grpSpPr>
        <p:sp>
          <p:nvSpPr>
            <p:cNvPr id="13344" name="Oval 20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5" name="Text Box 21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E</a:t>
              </a:r>
            </a:p>
          </p:txBody>
        </p:sp>
      </p:grpSp>
      <p:sp>
        <p:nvSpPr>
          <p:cNvPr id="13326" name="Oval 22"/>
          <p:cNvSpPr>
            <a:spLocks noChangeArrowheads="1"/>
          </p:cNvSpPr>
          <p:nvPr/>
        </p:nvSpPr>
        <p:spPr bwMode="auto">
          <a:xfrm>
            <a:off x="6096000" y="3657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Text Box 23"/>
          <p:cNvSpPr txBox="1">
            <a:spLocks noChangeArrowheads="1"/>
          </p:cNvSpPr>
          <p:nvPr/>
        </p:nvSpPr>
        <p:spPr bwMode="auto">
          <a:xfrm>
            <a:off x="6172200" y="3671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F</a:t>
            </a:r>
          </a:p>
        </p:txBody>
      </p:sp>
      <p:sp>
        <p:nvSpPr>
          <p:cNvPr id="13328" name="Oval 24"/>
          <p:cNvSpPr>
            <a:spLocks noChangeArrowheads="1"/>
          </p:cNvSpPr>
          <p:nvPr/>
        </p:nvSpPr>
        <p:spPr bwMode="auto">
          <a:xfrm>
            <a:off x="3048000" y="4648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Text Box 25"/>
          <p:cNvSpPr txBox="1">
            <a:spLocks noChangeArrowheads="1"/>
          </p:cNvSpPr>
          <p:nvPr/>
        </p:nvSpPr>
        <p:spPr bwMode="auto">
          <a:xfrm>
            <a:off x="3124200" y="4662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G</a:t>
            </a:r>
          </a:p>
        </p:txBody>
      </p:sp>
      <p:sp>
        <p:nvSpPr>
          <p:cNvPr id="13330" name="Oval 26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Text Box 27"/>
          <p:cNvSpPr txBox="1">
            <a:spLocks noChangeArrowheads="1"/>
          </p:cNvSpPr>
          <p:nvPr/>
        </p:nvSpPr>
        <p:spPr bwMode="auto">
          <a:xfrm>
            <a:off x="6781800" y="45862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I</a:t>
            </a:r>
          </a:p>
        </p:txBody>
      </p:sp>
      <p:sp>
        <p:nvSpPr>
          <p:cNvPr id="13332" name="Line 28"/>
          <p:cNvSpPr>
            <a:spLocks noChangeShapeType="1"/>
          </p:cNvSpPr>
          <p:nvPr/>
        </p:nvSpPr>
        <p:spPr bwMode="auto">
          <a:xfrm flipH="1">
            <a:off x="3124200" y="2362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9"/>
          <p:cNvSpPr>
            <a:spLocks noChangeShapeType="1"/>
          </p:cNvSpPr>
          <p:nvPr/>
        </p:nvSpPr>
        <p:spPr bwMode="auto">
          <a:xfrm>
            <a:off x="4572000" y="2362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30"/>
          <p:cNvSpPr>
            <a:spLocks noChangeShapeType="1"/>
          </p:cNvSpPr>
          <p:nvPr/>
        </p:nvSpPr>
        <p:spPr bwMode="auto">
          <a:xfrm flipH="1">
            <a:off x="2514600" y="3200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31"/>
          <p:cNvSpPr>
            <a:spLocks noChangeShapeType="1"/>
          </p:cNvSpPr>
          <p:nvPr/>
        </p:nvSpPr>
        <p:spPr bwMode="auto">
          <a:xfrm>
            <a:off x="3124200" y="3200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32"/>
          <p:cNvSpPr>
            <a:spLocks noChangeShapeType="1"/>
          </p:cNvSpPr>
          <p:nvPr/>
        </p:nvSpPr>
        <p:spPr bwMode="auto">
          <a:xfrm flipH="1">
            <a:off x="3276600" y="4191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33"/>
          <p:cNvSpPr>
            <a:spLocks noChangeShapeType="1"/>
          </p:cNvSpPr>
          <p:nvPr/>
        </p:nvSpPr>
        <p:spPr bwMode="auto">
          <a:xfrm>
            <a:off x="5867400" y="3200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34"/>
          <p:cNvSpPr>
            <a:spLocks noChangeShapeType="1"/>
          </p:cNvSpPr>
          <p:nvPr/>
        </p:nvSpPr>
        <p:spPr bwMode="auto">
          <a:xfrm flipH="1">
            <a:off x="5791200" y="4038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35"/>
          <p:cNvSpPr>
            <a:spLocks noChangeShapeType="1"/>
          </p:cNvSpPr>
          <p:nvPr/>
        </p:nvSpPr>
        <p:spPr bwMode="auto">
          <a:xfrm>
            <a:off x="6477000" y="4038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Text Box 36"/>
          <p:cNvSpPr txBox="1">
            <a:spLocks noChangeArrowheads="1"/>
          </p:cNvSpPr>
          <p:nvPr/>
        </p:nvSpPr>
        <p:spPr bwMode="auto">
          <a:xfrm>
            <a:off x="1647825" y="5719763"/>
            <a:ext cx="1400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Left subtree</a:t>
            </a:r>
          </a:p>
        </p:txBody>
      </p:sp>
      <p:sp>
        <p:nvSpPr>
          <p:cNvPr id="13341" name="Text Box 37"/>
          <p:cNvSpPr txBox="1">
            <a:spLocks noChangeArrowheads="1"/>
          </p:cNvSpPr>
          <p:nvPr/>
        </p:nvSpPr>
        <p:spPr bwMode="auto">
          <a:xfrm>
            <a:off x="4114800" y="3200400"/>
            <a:ext cx="86433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>
                <a:latin typeface="Helvetica" pitchFamily="34" charset="0"/>
              </a:rPr>
              <a:t>Parent</a:t>
            </a:r>
          </a:p>
        </p:txBody>
      </p:sp>
      <p:sp>
        <p:nvSpPr>
          <p:cNvPr id="13342" name="Line 38"/>
          <p:cNvSpPr>
            <a:spLocks noChangeShapeType="1"/>
          </p:cNvSpPr>
          <p:nvPr/>
        </p:nvSpPr>
        <p:spPr bwMode="auto">
          <a:xfrm flipV="1">
            <a:off x="2286000" y="5257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9"/>
          <p:cNvSpPr>
            <a:spLocks noChangeShapeType="1"/>
          </p:cNvSpPr>
          <p:nvPr/>
        </p:nvSpPr>
        <p:spPr bwMode="auto">
          <a:xfrm flipH="1">
            <a:off x="3810000" y="35814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59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2917825" y="4572000"/>
            <a:ext cx="685800" cy="6858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Binary Tree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Recursive definition</a:t>
            </a:r>
          </a:p>
        </p:txBody>
      </p:sp>
      <p:grpSp>
        <p:nvGrpSpPr>
          <p:cNvPr id="14341" name="Group 5"/>
          <p:cNvGrpSpPr>
            <a:grpSpLocks/>
          </p:cNvGrpSpPr>
          <p:nvPr/>
        </p:nvGrpSpPr>
        <p:grpSpPr bwMode="auto">
          <a:xfrm>
            <a:off x="4114800" y="2057400"/>
            <a:ext cx="457200" cy="457200"/>
            <a:chOff x="1152" y="1440"/>
            <a:chExt cx="288" cy="288"/>
          </a:xfrm>
        </p:grpSpPr>
        <p:sp>
          <p:nvSpPr>
            <p:cNvPr id="14371" name="Oval 6"/>
            <p:cNvSpPr>
              <a:spLocks noChangeArrowheads="1"/>
            </p:cNvSpPr>
            <p:nvPr/>
          </p:nvSpPr>
          <p:spPr bwMode="auto">
            <a:xfrm>
              <a:off x="1152" y="144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2" name="Text Box 7"/>
            <p:cNvSpPr txBox="1">
              <a:spLocks noChangeArrowheads="1"/>
            </p:cNvSpPr>
            <p:nvPr/>
          </p:nvSpPr>
          <p:spPr bwMode="auto">
            <a:xfrm>
              <a:off x="1200" y="1449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14342" name="Group 8"/>
          <p:cNvGrpSpPr>
            <a:grpSpLocks/>
          </p:cNvGrpSpPr>
          <p:nvPr/>
        </p:nvGrpSpPr>
        <p:grpSpPr bwMode="auto">
          <a:xfrm>
            <a:off x="2743200" y="2819400"/>
            <a:ext cx="457200" cy="457200"/>
            <a:chOff x="1248" y="1536"/>
            <a:chExt cx="288" cy="288"/>
          </a:xfrm>
        </p:grpSpPr>
        <p:sp>
          <p:nvSpPr>
            <p:cNvPr id="14369" name="Oval 9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0" name="Text Box 10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B</a:t>
              </a:r>
            </a:p>
          </p:txBody>
        </p:sp>
      </p:grpSp>
      <p:sp>
        <p:nvSpPr>
          <p:cNvPr id="14343" name="Oval 11"/>
          <p:cNvSpPr>
            <a:spLocks noChangeArrowheads="1"/>
          </p:cNvSpPr>
          <p:nvPr/>
        </p:nvSpPr>
        <p:spPr bwMode="auto">
          <a:xfrm>
            <a:off x="2209800" y="3733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2286000" y="3748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D</a:t>
            </a:r>
          </a:p>
        </p:txBody>
      </p:sp>
      <p:sp>
        <p:nvSpPr>
          <p:cNvPr id="14345" name="Oval 13"/>
          <p:cNvSpPr>
            <a:spLocks noChangeArrowheads="1"/>
          </p:cNvSpPr>
          <p:nvPr/>
        </p:nvSpPr>
        <p:spPr bwMode="auto">
          <a:xfrm>
            <a:off x="5486400" y="4572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Text Box 14"/>
          <p:cNvSpPr txBox="1">
            <a:spLocks noChangeArrowheads="1"/>
          </p:cNvSpPr>
          <p:nvPr/>
        </p:nvSpPr>
        <p:spPr bwMode="auto">
          <a:xfrm>
            <a:off x="5562600" y="45862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H</a:t>
            </a:r>
          </a:p>
        </p:txBody>
      </p:sp>
      <p:grpSp>
        <p:nvGrpSpPr>
          <p:cNvPr id="14347" name="Group 15"/>
          <p:cNvGrpSpPr>
            <a:grpSpLocks/>
          </p:cNvGrpSpPr>
          <p:nvPr/>
        </p:nvGrpSpPr>
        <p:grpSpPr bwMode="auto">
          <a:xfrm>
            <a:off x="5486400" y="2819400"/>
            <a:ext cx="457200" cy="457200"/>
            <a:chOff x="1248" y="1536"/>
            <a:chExt cx="288" cy="288"/>
          </a:xfrm>
        </p:grpSpPr>
        <p:sp>
          <p:nvSpPr>
            <p:cNvPr id="14367" name="Oval 16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8" name="Text Box 17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C</a:t>
              </a:r>
            </a:p>
          </p:txBody>
        </p:sp>
      </p:grpSp>
      <p:grpSp>
        <p:nvGrpSpPr>
          <p:cNvPr id="14348" name="Group 18"/>
          <p:cNvGrpSpPr>
            <a:grpSpLocks/>
          </p:cNvGrpSpPr>
          <p:nvPr/>
        </p:nvGrpSpPr>
        <p:grpSpPr bwMode="auto">
          <a:xfrm>
            <a:off x="3352800" y="3733800"/>
            <a:ext cx="457200" cy="457200"/>
            <a:chOff x="1248" y="1536"/>
            <a:chExt cx="288" cy="288"/>
          </a:xfrm>
        </p:grpSpPr>
        <p:sp>
          <p:nvSpPr>
            <p:cNvPr id="14365" name="Oval 19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6" name="Text Box 20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E</a:t>
              </a:r>
            </a:p>
          </p:txBody>
        </p:sp>
      </p:grpSp>
      <p:sp>
        <p:nvSpPr>
          <p:cNvPr id="14349" name="Oval 21"/>
          <p:cNvSpPr>
            <a:spLocks noChangeArrowheads="1"/>
          </p:cNvSpPr>
          <p:nvPr/>
        </p:nvSpPr>
        <p:spPr bwMode="auto">
          <a:xfrm>
            <a:off x="6096000" y="3657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Text Box 22"/>
          <p:cNvSpPr txBox="1">
            <a:spLocks noChangeArrowheads="1"/>
          </p:cNvSpPr>
          <p:nvPr/>
        </p:nvSpPr>
        <p:spPr bwMode="auto">
          <a:xfrm>
            <a:off x="6172200" y="3671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F</a:t>
            </a:r>
          </a:p>
        </p:txBody>
      </p:sp>
      <p:sp>
        <p:nvSpPr>
          <p:cNvPr id="14351" name="Oval 23"/>
          <p:cNvSpPr>
            <a:spLocks noChangeArrowheads="1"/>
          </p:cNvSpPr>
          <p:nvPr/>
        </p:nvSpPr>
        <p:spPr bwMode="auto">
          <a:xfrm>
            <a:off x="3048000" y="4648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Text Box 24"/>
          <p:cNvSpPr txBox="1">
            <a:spLocks noChangeArrowheads="1"/>
          </p:cNvSpPr>
          <p:nvPr/>
        </p:nvSpPr>
        <p:spPr bwMode="auto">
          <a:xfrm>
            <a:off x="3124200" y="4662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G</a:t>
            </a:r>
          </a:p>
        </p:txBody>
      </p:sp>
      <p:sp>
        <p:nvSpPr>
          <p:cNvPr id="14353" name="Oval 25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Text Box 26"/>
          <p:cNvSpPr txBox="1">
            <a:spLocks noChangeArrowheads="1"/>
          </p:cNvSpPr>
          <p:nvPr/>
        </p:nvSpPr>
        <p:spPr bwMode="auto">
          <a:xfrm>
            <a:off x="6781800" y="45862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I</a:t>
            </a:r>
          </a:p>
        </p:txBody>
      </p:sp>
      <p:sp>
        <p:nvSpPr>
          <p:cNvPr id="14355" name="Line 27"/>
          <p:cNvSpPr>
            <a:spLocks noChangeShapeType="1"/>
          </p:cNvSpPr>
          <p:nvPr/>
        </p:nvSpPr>
        <p:spPr bwMode="auto">
          <a:xfrm flipH="1">
            <a:off x="3124200" y="2362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8"/>
          <p:cNvSpPr>
            <a:spLocks noChangeShapeType="1"/>
          </p:cNvSpPr>
          <p:nvPr/>
        </p:nvSpPr>
        <p:spPr bwMode="auto">
          <a:xfrm>
            <a:off x="4572000" y="2362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9"/>
          <p:cNvSpPr>
            <a:spLocks noChangeShapeType="1"/>
          </p:cNvSpPr>
          <p:nvPr/>
        </p:nvSpPr>
        <p:spPr bwMode="auto">
          <a:xfrm flipH="1">
            <a:off x="2514600" y="3200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30"/>
          <p:cNvSpPr>
            <a:spLocks noChangeShapeType="1"/>
          </p:cNvSpPr>
          <p:nvPr/>
        </p:nvSpPr>
        <p:spPr bwMode="auto">
          <a:xfrm>
            <a:off x="3124200" y="3200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31"/>
          <p:cNvSpPr>
            <a:spLocks noChangeShapeType="1"/>
          </p:cNvSpPr>
          <p:nvPr/>
        </p:nvSpPr>
        <p:spPr bwMode="auto">
          <a:xfrm flipH="1">
            <a:off x="3276600" y="4191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32"/>
          <p:cNvSpPr>
            <a:spLocks noChangeShapeType="1"/>
          </p:cNvSpPr>
          <p:nvPr/>
        </p:nvSpPr>
        <p:spPr bwMode="auto">
          <a:xfrm>
            <a:off x="5867400" y="3200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33"/>
          <p:cNvSpPr>
            <a:spLocks noChangeShapeType="1"/>
          </p:cNvSpPr>
          <p:nvPr/>
        </p:nvSpPr>
        <p:spPr bwMode="auto">
          <a:xfrm flipH="1">
            <a:off x="5791200" y="4038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34"/>
          <p:cNvSpPr>
            <a:spLocks noChangeShapeType="1"/>
          </p:cNvSpPr>
          <p:nvPr/>
        </p:nvSpPr>
        <p:spPr bwMode="auto">
          <a:xfrm>
            <a:off x="6477000" y="4038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Text Box 35"/>
          <p:cNvSpPr txBox="1">
            <a:spLocks noChangeArrowheads="1"/>
          </p:cNvSpPr>
          <p:nvPr/>
        </p:nvSpPr>
        <p:spPr bwMode="auto">
          <a:xfrm>
            <a:off x="3756025" y="4424363"/>
            <a:ext cx="63350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>
                <a:latin typeface="Helvetica" pitchFamily="34" charset="0"/>
              </a:rPr>
              <a:t>Leaf</a:t>
            </a:r>
          </a:p>
        </p:txBody>
      </p:sp>
      <p:sp>
        <p:nvSpPr>
          <p:cNvPr id="14364" name="Line 36"/>
          <p:cNvSpPr>
            <a:spLocks noChangeShapeType="1"/>
          </p:cNvSpPr>
          <p:nvPr/>
        </p:nvSpPr>
        <p:spPr bwMode="auto">
          <a:xfrm flipH="1">
            <a:off x="3451225" y="4495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3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2"/>
          <p:cNvSpPr>
            <a:spLocks/>
          </p:cNvSpPr>
          <p:nvPr/>
        </p:nvSpPr>
        <p:spPr bwMode="auto">
          <a:xfrm>
            <a:off x="4864100" y="3327400"/>
            <a:ext cx="2984500" cy="2311400"/>
          </a:xfrm>
          <a:custGeom>
            <a:avLst/>
            <a:gdLst>
              <a:gd name="T0" fmla="*/ 1168400 w 1880"/>
              <a:gd name="T1" fmla="*/ 228600 h 1456"/>
              <a:gd name="T2" fmla="*/ 254000 w 1880"/>
              <a:gd name="T3" fmla="*/ 2057400 h 1456"/>
              <a:gd name="T4" fmla="*/ 2692400 w 1880"/>
              <a:gd name="T5" fmla="*/ 1752600 h 1456"/>
              <a:gd name="T6" fmla="*/ 2006600 w 1880"/>
              <a:gd name="T7" fmla="*/ 685800 h 1456"/>
              <a:gd name="T8" fmla="*/ 1168400 w 1880"/>
              <a:gd name="T9" fmla="*/ 228600 h 1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880" h="1456">
                <a:moveTo>
                  <a:pt x="736" y="144"/>
                </a:moveTo>
                <a:cubicBezTo>
                  <a:pt x="552" y="288"/>
                  <a:pt x="0" y="1136"/>
                  <a:pt x="160" y="1296"/>
                </a:cubicBezTo>
                <a:cubicBezTo>
                  <a:pt x="320" y="1456"/>
                  <a:pt x="1512" y="1248"/>
                  <a:pt x="1696" y="1104"/>
                </a:cubicBezTo>
                <a:cubicBezTo>
                  <a:pt x="1880" y="960"/>
                  <a:pt x="1424" y="592"/>
                  <a:pt x="1264" y="432"/>
                </a:cubicBezTo>
                <a:cubicBezTo>
                  <a:pt x="1104" y="272"/>
                  <a:pt x="920" y="0"/>
                  <a:pt x="736" y="144"/>
                </a:cubicBezTo>
                <a:close/>
              </a:path>
            </a:pathLst>
          </a:cu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5356225" y="2667000"/>
            <a:ext cx="739775" cy="7620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Binary Tree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Recursive definition</a:t>
            </a:r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4114800" y="2057400"/>
            <a:ext cx="457200" cy="457200"/>
            <a:chOff x="1152" y="1440"/>
            <a:chExt cx="288" cy="288"/>
          </a:xfrm>
        </p:grpSpPr>
        <p:sp>
          <p:nvSpPr>
            <p:cNvPr id="15398" name="Oval 7"/>
            <p:cNvSpPr>
              <a:spLocks noChangeArrowheads="1"/>
            </p:cNvSpPr>
            <p:nvPr/>
          </p:nvSpPr>
          <p:spPr bwMode="auto">
            <a:xfrm>
              <a:off x="1152" y="144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9" name="Text Box 8"/>
            <p:cNvSpPr txBox="1">
              <a:spLocks noChangeArrowheads="1"/>
            </p:cNvSpPr>
            <p:nvPr/>
          </p:nvSpPr>
          <p:spPr bwMode="auto">
            <a:xfrm>
              <a:off x="1200" y="1449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15367" name="Group 9"/>
          <p:cNvGrpSpPr>
            <a:grpSpLocks/>
          </p:cNvGrpSpPr>
          <p:nvPr/>
        </p:nvGrpSpPr>
        <p:grpSpPr bwMode="auto">
          <a:xfrm>
            <a:off x="2743200" y="2819400"/>
            <a:ext cx="457200" cy="457200"/>
            <a:chOff x="1248" y="1536"/>
            <a:chExt cx="288" cy="288"/>
          </a:xfrm>
        </p:grpSpPr>
        <p:sp>
          <p:nvSpPr>
            <p:cNvPr id="15396" name="Oval 10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7" name="Text Box 11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B</a:t>
              </a:r>
            </a:p>
          </p:txBody>
        </p:sp>
      </p:grpSp>
      <p:sp>
        <p:nvSpPr>
          <p:cNvPr id="15368" name="Oval 12"/>
          <p:cNvSpPr>
            <a:spLocks noChangeArrowheads="1"/>
          </p:cNvSpPr>
          <p:nvPr/>
        </p:nvSpPr>
        <p:spPr bwMode="auto">
          <a:xfrm>
            <a:off x="2209800" y="3733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Text Box 13"/>
          <p:cNvSpPr txBox="1">
            <a:spLocks noChangeArrowheads="1"/>
          </p:cNvSpPr>
          <p:nvPr/>
        </p:nvSpPr>
        <p:spPr bwMode="auto">
          <a:xfrm>
            <a:off x="2286000" y="3748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D</a:t>
            </a:r>
          </a:p>
        </p:txBody>
      </p:sp>
      <p:sp>
        <p:nvSpPr>
          <p:cNvPr id="15370" name="Oval 14"/>
          <p:cNvSpPr>
            <a:spLocks noChangeArrowheads="1"/>
          </p:cNvSpPr>
          <p:nvPr/>
        </p:nvSpPr>
        <p:spPr bwMode="auto">
          <a:xfrm>
            <a:off x="5486400" y="4572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Text Box 15"/>
          <p:cNvSpPr txBox="1">
            <a:spLocks noChangeArrowheads="1"/>
          </p:cNvSpPr>
          <p:nvPr/>
        </p:nvSpPr>
        <p:spPr bwMode="auto">
          <a:xfrm>
            <a:off x="5562600" y="45862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H</a:t>
            </a:r>
          </a:p>
        </p:txBody>
      </p:sp>
      <p:grpSp>
        <p:nvGrpSpPr>
          <p:cNvPr id="15372" name="Group 16"/>
          <p:cNvGrpSpPr>
            <a:grpSpLocks/>
          </p:cNvGrpSpPr>
          <p:nvPr/>
        </p:nvGrpSpPr>
        <p:grpSpPr bwMode="auto">
          <a:xfrm>
            <a:off x="5486400" y="2819400"/>
            <a:ext cx="457200" cy="457200"/>
            <a:chOff x="1248" y="1536"/>
            <a:chExt cx="288" cy="288"/>
          </a:xfrm>
        </p:grpSpPr>
        <p:sp>
          <p:nvSpPr>
            <p:cNvPr id="15394" name="Oval 17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5" name="Text Box 18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C</a:t>
              </a:r>
            </a:p>
          </p:txBody>
        </p:sp>
      </p:grpSp>
      <p:grpSp>
        <p:nvGrpSpPr>
          <p:cNvPr id="15373" name="Group 19"/>
          <p:cNvGrpSpPr>
            <a:grpSpLocks/>
          </p:cNvGrpSpPr>
          <p:nvPr/>
        </p:nvGrpSpPr>
        <p:grpSpPr bwMode="auto">
          <a:xfrm>
            <a:off x="3352800" y="3733800"/>
            <a:ext cx="457200" cy="457200"/>
            <a:chOff x="1248" y="1536"/>
            <a:chExt cx="288" cy="288"/>
          </a:xfrm>
        </p:grpSpPr>
        <p:sp>
          <p:nvSpPr>
            <p:cNvPr id="15392" name="Oval 20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3" name="Text Box 21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E</a:t>
              </a:r>
            </a:p>
          </p:txBody>
        </p:sp>
      </p:grpSp>
      <p:sp>
        <p:nvSpPr>
          <p:cNvPr id="15374" name="Oval 22"/>
          <p:cNvSpPr>
            <a:spLocks noChangeArrowheads="1"/>
          </p:cNvSpPr>
          <p:nvPr/>
        </p:nvSpPr>
        <p:spPr bwMode="auto">
          <a:xfrm>
            <a:off x="6096000" y="3657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Text Box 23"/>
          <p:cNvSpPr txBox="1">
            <a:spLocks noChangeArrowheads="1"/>
          </p:cNvSpPr>
          <p:nvPr/>
        </p:nvSpPr>
        <p:spPr bwMode="auto">
          <a:xfrm>
            <a:off x="6172200" y="3671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F</a:t>
            </a:r>
          </a:p>
        </p:txBody>
      </p:sp>
      <p:sp>
        <p:nvSpPr>
          <p:cNvPr id="15376" name="Oval 24"/>
          <p:cNvSpPr>
            <a:spLocks noChangeArrowheads="1"/>
          </p:cNvSpPr>
          <p:nvPr/>
        </p:nvSpPr>
        <p:spPr bwMode="auto">
          <a:xfrm>
            <a:off x="3048000" y="4648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Text Box 25"/>
          <p:cNvSpPr txBox="1">
            <a:spLocks noChangeArrowheads="1"/>
          </p:cNvSpPr>
          <p:nvPr/>
        </p:nvSpPr>
        <p:spPr bwMode="auto">
          <a:xfrm>
            <a:off x="3124200" y="4662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G</a:t>
            </a:r>
          </a:p>
        </p:txBody>
      </p:sp>
      <p:sp>
        <p:nvSpPr>
          <p:cNvPr id="15378" name="Oval 26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Text Box 27"/>
          <p:cNvSpPr txBox="1">
            <a:spLocks noChangeArrowheads="1"/>
          </p:cNvSpPr>
          <p:nvPr/>
        </p:nvSpPr>
        <p:spPr bwMode="auto">
          <a:xfrm>
            <a:off x="6781800" y="45862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I</a:t>
            </a:r>
          </a:p>
        </p:txBody>
      </p:sp>
      <p:sp>
        <p:nvSpPr>
          <p:cNvPr id="15380" name="Line 28"/>
          <p:cNvSpPr>
            <a:spLocks noChangeShapeType="1"/>
          </p:cNvSpPr>
          <p:nvPr/>
        </p:nvSpPr>
        <p:spPr bwMode="auto">
          <a:xfrm flipH="1">
            <a:off x="3124200" y="2362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1" name="Line 29"/>
          <p:cNvSpPr>
            <a:spLocks noChangeShapeType="1"/>
          </p:cNvSpPr>
          <p:nvPr/>
        </p:nvSpPr>
        <p:spPr bwMode="auto">
          <a:xfrm>
            <a:off x="4572000" y="2362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2" name="Line 30"/>
          <p:cNvSpPr>
            <a:spLocks noChangeShapeType="1"/>
          </p:cNvSpPr>
          <p:nvPr/>
        </p:nvSpPr>
        <p:spPr bwMode="auto">
          <a:xfrm flipH="1">
            <a:off x="2514600" y="3200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31"/>
          <p:cNvSpPr>
            <a:spLocks noChangeShapeType="1"/>
          </p:cNvSpPr>
          <p:nvPr/>
        </p:nvSpPr>
        <p:spPr bwMode="auto">
          <a:xfrm>
            <a:off x="3124200" y="3200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32"/>
          <p:cNvSpPr>
            <a:spLocks noChangeShapeType="1"/>
          </p:cNvSpPr>
          <p:nvPr/>
        </p:nvSpPr>
        <p:spPr bwMode="auto">
          <a:xfrm flipH="1">
            <a:off x="3276600" y="4191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33"/>
          <p:cNvSpPr>
            <a:spLocks noChangeShapeType="1"/>
          </p:cNvSpPr>
          <p:nvPr/>
        </p:nvSpPr>
        <p:spPr bwMode="auto">
          <a:xfrm>
            <a:off x="5867400" y="3200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34"/>
          <p:cNvSpPr>
            <a:spLocks noChangeShapeType="1"/>
          </p:cNvSpPr>
          <p:nvPr/>
        </p:nvSpPr>
        <p:spPr bwMode="auto">
          <a:xfrm flipH="1">
            <a:off x="5791200" y="4038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35"/>
          <p:cNvSpPr>
            <a:spLocks noChangeShapeType="1"/>
          </p:cNvSpPr>
          <p:nvPr/>
        </p:nvSpPr>
        <p:spPr bwMode="auto">
          <a:xfrm>
            <a:off x="6477000" y="4038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Text Box 36"/>
          <p:cNvSpPr txBox="1">
            <a:spLocks noChangeArrowheads="1"/>
          </p:cNvSpPr>
          <p:nvPr/>
        </p:nvSpPr>
        <p:spPr bwMode="auto">
          <a:xfrm>
            <a:off x="6194425" y="2362200"/>
            <a:ext cx="86433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>
                <a:latin typeface="Helvetica" pitchFamily="34" charset="0"/>
              </a:rPr>
              <a:t>Parent</a:t>
            </a:r>
          </a:p>
        </p:txBody>
      </p:sp>
      <p:sp>
        <p:nvSpPr>
          <p:cNvPr id="15389" name="Line 37"/>
          <p:cNvSpPr>
            <a:spLocks noChangeShapeType="1"/>
          </p:cNvSpPr>
          <p:nvPr/>
        </p:nvSpPr>
        <p:spPr bwMode="auto">
          <a:xfrm flipH="1">
            <a:off x="5889625" y="2586038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Text Box 38"/>
          <p:cNvSpPr txBox="1">
            <a:spLocks noChangeArrowheads="1"/>
          </p:cNvSpPr>
          <p:nvPr/>
        </p:nvSpPr>
        <p:spPr bwMode="auto">
          <a:xfrm>
            <a:off x="6296025" y="5567363"/>
            <a:ext cx="15525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Right subtree</a:t>
            </a:r>
          </a:p>
        </p:txBody>
      </p:sp>
      <p:sp>
        <p:nvSpPr>
          <p:cNvPr id="15391" name="Line 39"/>
          <p:cNvSpPr>
            <a:spLocks noChangeShapeType="1"/>
          </p:cNvSpPr>
          <p:nvPr/>
        </p:nvSpPr>
        <p:spPr bwMode="auto">
          <a:xfrm flipH="1" flipV="1">
            <a:off x="7086600" y="525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37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/>
          <p:cNvSpPr>
            <a:spLocks/>
          </p:cNvSpPr>
          <p:nvPr/>
        </p:nvSpPr>
        <p:spPr bwMode="auto">
          <a:xfrm>
            <a:off x="4991100" y="4191000"/>
            <a:ext cx="1295400" cy="1219200"/>
          </a:xfrm>
          <a:custGeom>
            <a:avLst/>
            <a:gdLst>
              <a:gd name="T0" fmla="*/ 1028700 w 816"/>
              <a:gd name="T1" fmla="*/ 76200 h 768"/>
              <a:gd name="T2" fmla="*/ 114300 w 816"/>
              <a:gd name="T3" fmla="*/ 609600 h 768"/>
              <a:gd name="T4" fmla="*/ 342900 w 816"/>
              <a:gd name="T5" fmla="*/ 990600 h 768"/>
              <a:gd name="T6" fmla="*/ 1181100 w 816"/>
              <a:gd name="T7" fmla="*/ 1066800 h 768"/>
              <a:gd name="T8" fmla="*/ 1028700 w 816"/>
              <a:gd name="T9" fmla="*/ 76200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6" h="768">
                <a:moveTo>
                  <a:pt x="648" y="48"/>
                </a:moveTo>
                <a:cubicBezTo>
                  <a:pt x="536" y="0"/>
                  <a:pt x="144" y="288"/>
                  <a:pt x="72" y="384"/>
                </a:cubicBezTo>
                <a:cubicBezTo>
                  <a:pt x="0" y="480"/>
                  <a:pt x="104" y="576"/>
                  <a:pt x="216" y="624"/>
                </a:cubicBezTo>
                <a:cubicBezTo>
                  <a:pt x="328" y="672"/>
                  <a:pt x="672" y="768"/>
                  <a:pt x="744" y="672"/>
                </a:cubicBezTo>
                <a:cubicBezTo>
                  <a:pt x="816" y="576"/>
                  <a:pt x="760" y="96"/>
                  <a:pt x="648" y="48"/>
                </a:cubicBezTo>
                <a:close/>
              </a:path>
            </a:pathLst>
          </a:cu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Freeform 3"/>
          <p:cNvSpPr>
            <a:spLocks/>
          </p:cNvSpPr>
          <p:nvPr/>
        </p:nvSpPr>
        <p:spPr bwMode="auto">
          <a:xfrm>
            <a:off x="6477000" y="4229100"/>
            <a:ext cx="1066800" cy="1066800"/>
          </a:xfrm>
          <a:custGeom>
            <a:avLst/>
            <a:gdLst>
              <a:gd name="T0" fmla="*/ 215900 w 672"/>
              <a:gd name="T1" fmla="*/ 38100 h 672"/>
              <a:gd name="T2" fmla="*/ 139700 w 672"/>
              <a:gd name="T3" fmla="*/ 952500 h 672"/>
              <a:gd name="T4" fmla="*/ 1054100 w 672"/>
              <a:gd name="T5" fmla="*/ 723900 h 672"/>
              <a:gd name="T6" fmla="*/ 215900 w 672"/>
              <a:gd name="T7" fmla="*/ 3810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72" h="672">
                <a:moveTo>
                  <a:pt x="136" y="24"/>
                </a:moveTo>
                <a:cubicBezTo>
                  <a:pt x="40" y="48"/>
                  <a:pt x="0" y="528"/>
                  <a:pt x="88" y="600"/>
                </a:cubicBezTo>
                <a:cubicBezTo>
                  <a:pt x="176" y="672"/>
                  <a:pt x="656" y="552"/>
                  <a:pt x="664" y="456"/>
                </a:cubicBezTo>
                <a:cubicBezTo>
                  <a:pt x="672" y="360"/>
                  <a:pt x="232" y="0"/>
                  <a:pt x="136" y="24"/>
                </a:cubicBezTo>
                <a:close/>
              </a:path>
            </a:pathLst>
          </a:cu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943600" y="3505200"/>
            <a:ext cx="739775" cy="7620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Binary Tree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Recursive definition</a:t>
            </a:r>
          </a:p>
        </p:txBody>
      </p:sp>
      <p:grpSp>
        <p:nvGrpSpPr>
          <p:cNvPr id="16391" name="Group 7"/>
          <p:cNvGrpSpPr>
            <a:grpSpLocks/>
          </p:cNvGrpSpPr>
          <p:nvPr/>
        </p:nvGrpSpPr>
        <p:grpSpPr bwMode="auto">
          <a:xfrm>
            <a:off x="4114800" y="2057400"/>
            <a:ext cx="457200" cy="457200"/>
            <a:chOff x="1152" y="1440"/>
            <a:chExt cx="288" cy="288"/>
          </a:xfrm>
        </p:grpSpPr>
        <p:sp>
          <p:nvSpPr>
            <p:cNvPr id="16425" name="Oval 8"/>
            <p:cNvSpPr>
              <a:spLocks noChangeArrowheads="1"/>
            </p:cNvSpPr>
            <p:nvPr/>
          </p:nvSpPr>
          <p:spPr bwMode="auto">
            <a:xfrm>
              <a:off x="1152" y="144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6" name="Text Box 9"/>
            <p:cNvSpPr txBox="1">
              <a:spLocks noChangeArrowheads="1"/>
            </p:cNvSpPr>
            <p:nvPr/>
          </p:nvSpPr>
          <p:spPr bwMode="auto">
            <a:xfrm>
              <a:off x="1200" y="1449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16392" name="Group 10"/>
          <p:cNvGrpSpPr>
            <a:grpSpLocks/>
          </p:cNvGrpSpPr>
          <p:nvPr/>
        </p:nvGrpSpPr>
        <p:grpSpPr bwMode="auto">
          <a:xfrm>
            <a:off x="2743200" y="2819400"/>
            <a:ext cx="457200" cy="457200"/>
            <a:chOff x="1248" y="1536"/>
            <a:chExt cx="288" cy="288"/>
          </a:xfrm>
        </p:grpSpPr>
        <p:sp>
          <p:nvSpPr>
            <p:cNvPr id="16423" name="Oval 11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4" name="Text Box 12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B</a:t>
              </a:r>
            </a:p>
          </p:txBody>
        </p:sp>
      </p:grpSp>
      <p:sp>
        <p:nvSpPr>
          <p:cNvPr id="16393" name="Oval 13"/>
          <p:cNvSpPr>
            <a:spLocks noChangeArrowheads="1"/>
          </p:cNvSpPr>
          <p:nvPr/>
        </p:nvSpPr>
        <p:spPr bwMode="auto">
          <a:xfrm>
            <a:off x="2209800" y="3733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Text Box 14"/>
          <p:cNvSpPr txBox="1">
            <a:spLocks noChangeArrowheads="1"/>
          </p:cNvSpPr>
          <p:nvPr/>
        </p:nvSpPr>
        <p:spPr bwMode="auto">
          <a:xfrm>
            <a:off x="2286000" y="3748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D</a:t>
            </a:r>
          </a:p>
        </p:txBody>
      </p:sp>
      <p:sp>
        <p:nvSpPr>
          <p:cNvPr id="16395" name="Oval 15"/>
          <p:cNvSpPr>
            <a:spLocks noChangeArrowheads="1"/>
          </p:cNvSpPr>
          <p:nvPr/>
        </p:nvSpPr>
        <p:spPr bwMode="auto">
          <a:xfrm>
            <a:off x="5486400" y="4572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Text Box 16"/>
          <p:cNvSpPr txBox="1">
            <a:spLocks noChangeArrowheads="1"/>
          </p:cNvSpPr>
          <p:nvPr/>
        </p:nvSpPr>
        <p:spPr bwMode="auto">
          <a:xfrm>
            <a:off x="5562600" y="45862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H</a:t>
            </a:r>
          </a:p>
        </p:txBody>
      </p:sp>
      <p:grpSp>
        <p:nvGrpSpPr>
          <p:cNvPr id="16397" name="Group 17"/>
          <p:cNvGrpSpPr>
            <a:grpSpLocks/>
          </p:cNvGrpSpPr>
          <p:nvPr/>
        </p:nvGrpSpPr>
        <p:grpSpPr bwMode="auto">
          <a:xfrm>
            <a:off x="5486400" y="2819400"/>
            <a:ext cx="457200" cy="457200"/>
            <a:chOff x="1248" y="1536"/>
            <a:chExt cx="288" cy="288"/>
          </a:xfrm>
        </p:grpSpPr>
        <p:sp>
          <p:nvSpPr>
            <p:cNvPr id="16421" name="Oval 18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2" name="Text Box 19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C</a:t>
              </a:r>
            </a:p>
          </p:txBody>
        </p:sp>
      </p:grpSp>
      <p:grpSp>
        <p:nvGrpSpPr>
          <p:cNvPr id="16398" name="Group 20"/>
          <p:cNvGrpSpPr>
            <a:grpSpLocks/>
          </p:cNvGrpSpPr>
          <p:nvPr/>
        </p:nvGrpSpPr>
        <p:grpSpPr bwMode="auto">
          <a:xfrm>
            <a:off x="3352800" y="3733800"/>
            <a:ext cx="457200" cy="457200"/>
            <a:chOff x="1248" y="1536"/>
            <a:chExt cx="288" cy="288"/>
          </a:xfrm>
        </p:grpSpPr>
        <p:sp>
          <p:nvSpPr>
            <p:cNvPr id="16419" name="Oval 21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0" name="Text Box 22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E</a:t>
              </a:r>
            </a:p>
          </p:txBody>
        </p:sp>
      </p:grpSp>
      <p:sp>
        <p:nvSpPr>
          <p:cNvPr id="16399" name="Oval 23"/>
          <p:cNvSpPr>
            <a:spLocks noChangeArrowheads="1"/>
          </p:cNvSpPr>
          <p:nvPr/>
        </p:nvSpPr>
        <p:spPr bwMode="auto">
          <a:xfrm>
            <a:off x="6096000" y="3657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Text Box 24"/>
          <p:cNvSpPr txBox="1">
            <a:spLocks noChangeArrowheads="1"/>
          </p:cNvSpPr>
          <p:nvPr/>
        </p:nvSpPr>
        <p:spPr bwMode="auto">
          <a:xfrm>
            <a:off x="6172200" y="3671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F</a:t>
            </a:r>
          </a:p>
        </p:txBody>
      </p:sp>
      <p:sp>
        <p:nvSpPr>
          <p:cNvPr id="16401" name="Oval 25"/>
          <p:cNvSpPr>
            <a:spLocks noChangeArrowheads="1"/>
          </p:cNvSpPr>
          <p:nvPr/>
        </p:nvSpPr>
        <p:spPr bwMode="auto">
          <a:xfrm>
            <a:off x="3048000" y="4648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Text Box 26"/>
          <p:cNvSpPr txBox="1">
            <a:spLocks noChangeArrowheads="1"/>
          </p:cNvSpPr>
          <p:nvPr/>
        </p:nvSpPr>
        <p:spPr bwMode="auto">
          <a:xfrm>
            <a:off x="3124200" y="4662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G</a:t>
            </a:r>
          </a:p>
        </p:txBody>
      </p:sp>
      <p:sp>
        <p:nvSpPr>
          <p:cNvPr id="16403" name="Oval 27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Text Box 28"/>
          <p:cNvSpPr txBox="1">
            <a:spLocks noChangeArrowheads="1"/>
          </p:cNvSpPr>
          <p:nvPr/>
        </p:nvSpPr>
        <p:spPr bwMode="auto">
          <a:xfrm>
            <a:off x="6781800" y="45862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I</a:t>
            </a:r>
          </a:p>
        </p:txBody>
      </p:sp>
      <p:sp>
        <p:nvSpPr>
          <p:cNvPr id="16405" name="Line 29"/>
          <p:cNvSpPr>
            <a:spLocks noChangeShapeType="1"/>
          </p:cNvSpPr>
          <p:nvPr/>
        </p:nvSpPr>
        <p:spPr bwMode="auto">
          <a:xfrm flipH="1">
            <a:off x="3124200" y="2362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30"/>
          <p:cNvSpPr>
            <a:spLocks noChangeShapeType="1"/>
          </p:cNvSpPr>
          <p:nvPr/>
        </p:nvSpPr>
        <p:spPr bwMode="auto">
          <a:xfrm>
            <a:off x="4572000" y="2362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31"/>
          <p:cNvSpPr>
            <a:spLocks noChangeShapeType="1"/>
          </p:cNvSpPr>
          <p:nvPr/>
        </p:nvSpPr>
        <p:spPr bwMode="auto">
          <a:xfrm flipH="1">
            <a:off x="2514600" y="3200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32"/>
          <p:cNvSpPr>
            <a:spLocks noChangeShapeType="1"/>
          </p:cNvSpPr>
          <p:nvPr/>
        </p:nvSpPr>
        <p:spPr bwMode="auto">
          <a:xfrm>
            <a:off x="3124200" y="3200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33"/>
          <p:cNvSpPr>
            <a:spLocks noChangeShapeType="1"/>
          </p:cNvSpPr>
          <p:nvPr/>
        </p:nvSpPr>
        <p:spPr bwMode="auto">
          <a:xfrm flipH="1">
            <a:off x="3276600" y="4191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34"/>
          <p:cNvSpPr>
            <a:spLocks noChangeShapeType="1"/>
          </p:cNvSpPr>
          <p:nvPr/>
        </p:nvSpPr>
        <p:spPr bwMode="auto">
          <a:xfrm>
            <a:off x="5867400" y="3200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35"/>
          <p:cNvSpPr>
            <a:spLocks noChangeShapeType="1"/>
          </p:cNvSpPr>
          <p:nvPr/>
        </p:nvSpPr>
        <p:spPr bwMode="auto">
          <a:xfrm flipH="1">
            <a:off x="5791200" y="4038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6"/>
          <p:cNvSpPr>
            <a:spLocks noChangeShapeType="1"/>
          </p:cNvSpPr>
          <p:nvPr/>
        </p:nvSpPr>
        <p:spPr bwMode="auto">
          <a:xfrm>
            <a:off x="6477000" y="4038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Text Box 37"/>
          <p:cNvSpPr txBox="1">
            <a:spLocks noChangeArrowheads="1"/>
          </p:cNvSpPr>
          <p:nvPr/>
        </p:nvSpPr>
        <p:spPr bwMode="auto">
          <a:xfrm>
            <a:off x="6781800" y="3200400"/>
            <a:ext cx="864339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>
                <a:latin typeface="Helvetica" pitchFamily="34" charset="0"/>
              </a:rPr>
              <a:t>Parent</a:t>
            </a:r>
          </a:p>
        </p:txBody>
      </p:sp>
      <p:sp>
        <p:nvSpPr>
          <p:cNvPr id="16414" name="Line 38"/>
          <p:cNvSpPr>
            <a:spLocks noChangeShapeType="1"/>
          </p:cNvSpPr>
          <p:nvPr/>
        </p:nvSpPr>
        <p:spPr bwMode="auto">
          <a:xfrm flipH="1">
            <a:off x="6477000" y="3424238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Text Box 39"/>
          <p:cNvSpPr txBox="1">
            <a:spLocks noChangeArrowheads="1"/>
          </p:cNvSpPr>
          <p:nvPr/>
        </p:nvSpPr>
        <p:spPr bwMode="auto">
          <a:xfrm>
            <a:off x="6296025" y="5567363"/>
            <a:ext cx="15525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Right subtree</a:t>
            </a:r>
          </a:p>
        </p:txBody>
      </p:sp>
      <p:sp>
        <p:nvSpPr>
          <p:cNvPr id="16416" name="Line 40"/>
          <p:cNvSpPr>
            <a:spLocks noChangeShapeType="1"/>
          </p:cNvSpPr>
          <p:nvPr/>
        </p:nvSpPr>
        <p:spPr bwMode="auto">
          <a:xfrm flipH="1" flipV="1">
            <a:off x="7086600" y="525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Text Box 41"/>
          <p:cNvSpPr txBox="1">
            <a:spLocks noChangeArrowheads="1"/>
          </p:cNvSpPr>
          <p:nvPr/>
        </p:nvSpPr>
        <p:spPr bwMode="auto">
          <a:xfrm>
            <a:off x="4038600" y="5491163"/>
            <a:ext cx="1400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Left subtree</a:t>
            </a:r>
          </a:p>
        </p:txBody>
      </p:sp>
      <p:sp>
        <p:nvSpPr>
          <p:cNvPr id="16418" name="Line 42"/>
          <p:cNvSpPr>
            <a:spLocks noChangeShapeType="1"/>
          </p:cNvSpPr>
          <p:nvPr/>
        </p:nvSpPr>
        <p:spPr bwMode="auto">
          <a:xfrm flipV="1">
            <a:off x="4905375" y="5181600"/>
            <a:ext cx="352425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93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Not a Tree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Structures that are not trees.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4114800" y="2438400"/>
            <a:ext cx="457200" cy="457200"/>
            <a:chOff x="1152" y="1440"/>
            <a:chExt cx="288" cy="288"/>
          </a:xfrm>
        </p:grpSpPr>
        <p:sp>
          <p:nvSpPr>
            <p:cNvPr id="17441" name="Oval 5"/>
            <p:cNvSpPr>
              <a:spLocks noChangeArrowheads="1"/>
            </p:cNvSpPr>
            <p:nvPr/>
          </p:nvSpPr>
          <p:spPr bwMode="auto">
            <a:xfrm>
              <a:off x="1152" y="144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2" name="Text Box 6"/>
            <p:cNvSpPr txBox="1">
              <a:spLocks noChangeArrowheads="1"/>
            </p:cNvSpPr>
            <p:nvPr/>
          </p:nvSpPr>
          <p:spPr bwMode="auto">
            <a:xfrm>
              <a:off x="1200" y="1449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17413" name="Group 7"/>
          <p:cNvGrpSpPr>
            <a:grpSpLocks/>
          </p:cNvGrpSpPr>
          <p:nvPr/>
        </p:nvGrpSpPr>
        <p:grpSpPr bwMode="auto">
          <a:xfrm>
            <a:off x="2743200" y="3200400"/>
            <a:ext cx="457200" cy="457200"/>
            <a:chOff x="1248" y="1536"/>
            <a:chExt cx="288" cy="288"/>
          </a:xfrm>
        </p:grpSpPr>
        <p:sp>
          <p:nvSpPr>
            <p:cNvPr id="17439" name="Oval 8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0" name="Text Box 9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B</a:t>
              </a:r>
            </a:p>
          </p:txBody>
        </p:sp>
      </p:grpSp>
      <p:sp>
        <p:nvSpPr>
          <p:cNvPr id="17414" name="Oval 10"/>
          <p:cNvSpPr>
            <a:spLocks noChangeArrowheads="1"/>
          </p:cNvSpPr>
          <p:nvPr/>
        </p:nvSpPr>
        <p:spPr bwMode="auto">
          <a:xfrm>
            <a:off x="22098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11"/>
          <p:cNvSpPr txBox="1">
            <a:spLocks noChangeArrowheads="1"/>
          </p:cNvSpPr>
          <p:nvPr/>
        </p:nvSpPr>
        <p:spPr bwMode="auto">
          <a:xfrm>
            <a:off x="2286000" y="4129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D</a:t>
            </a:r>
          </a:p>
        </p:txBody>
      </p:sp>
      <p:sp>
        <p:nvSpPr>
          <p:cNvPr id="17416" name="Oval 12"/>
          <p:cNvSpPr>
            <a:spLocks noChangeArrowheads="1"/>
          </p:cNvSpPr>
          <p:nvPr/>
        </p:nvSpPr>
        <p:spPr bwMode="auto">
          <a:xfrm>
            <a:off x="5486400" y="4953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Text Box 13"/>
          <p:cNvSpPr txBox="1">
            <a:spLocks noChangeArrowheads="1"/>
          </p:cNvSpPr>
          <p:nvPr/>
        </p:nvSpPr>
        <p:spPr bwMode="auto">
          <a:xfrm>
            <a:off x="5562600" y="49672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H</a:t>
            </a:r>
          </a:p>
        </p:txBody>
      </p:sp>
      <p:grpSp>
        <p:nvGrpSpPr>
          <p:cNvPr id="17418" name="Group 14"/>
          <p:cNvGrpSpPr>
            <a:grpSpLocks/>
          </p:cNvGrpSpPr>
          <p:nvPr/>
        </p:nvGrpSpPr>
        <p:grpSpPr bwMode="auto">
          <a:xfrm>
            <a:off x="5486400" y="3200400"/>
            <a:ext cx="457200" cy="457200"/>
            <a:chOff x="1248" y="1536"/>
            <a:chExt cx="288" cy="288"/>
          </a:xfrm>
        </p:grpSpPr>
        <p:sp>
          <p:nvSpPr>
            <p:cNvPr id="17437" name="Oval 15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Text Box 16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C</a:t>
              </a:r>
            </a:p>
          </p:txBody>
        </p:sp>
      </p:grpSp>
      <p:grpSp>
        <p:nvGrpSpPr>
          <p:cNvPr id="17419" name="Group 17"/>
          <p:cNvGrpSpPr>
            <a:grpSpLocks/>
          </p:cNvGrpSpPr>
          <p:nvPr/>
        </p:nvGrpSpPr>
        <p:grpSpPr bwMode="auto">
          <a:xfrm>
            <a:off x="3352800" y="4114800"/>
            <a:ext cx="457200" cy="457200"/>
            <a:chOff x="1248" y="1536"/>
            <a:chExt cx="288" cy="288"/>
          </a:xfrm>
        </p:grpSpPr>
        <p:sp>
          <p:nvSpPr>
            <p:cNvPr id="17435" name="Oval 18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Text Box 19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E</a:t>
              </a:r>
            </a:p>
          </p:txBody>
        </p:sp>
      </p:grpSp>
      <p:sp>
        <p:nvSpPr>
          <p:cNvPr id="17420" name="Oval 20"/>
          <p:cNvSpPr>
            <a:spLocks noChangeArrowheads="1"/>
          </p:cNvSpPr>
          <p:nvPr/>
        </p:nvSpPr>
        <p:spPr bwMode="auto">
          <a:xfrm>
            <a:off x="6096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Text Box 21"/>
          <p:cNvSpPr txBox="1">
            <a:spLocks noChangeArrowheads="1"/>
          </p:cNvSpPr>
          <p:nvPr/>
        </p:nvSpPr>
        <p:spPr bwMode="auto">
          <a:xfrm>
            <a:off x="6172200" y="4052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F</a:t>
            </a:r>
          </a:p>
        </p:txBody>
      </p:sp>
      <p:sp>
        <p:nvSpPr>
          <p:cNvPr id="17422" name="Oval 22"/>
          <p:cNvSpPr>
            <a:spLocks noChangeArrowheads="1"/>
          </p:cNvSpPr>
          <p:nvPr/>
        </p:nvSpPr>
        <p:spPr bwMode="auto">
          <a:xfrm>
            <a:off x="3048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Text Box 23"/>
          <p:cNvSpPr txBox="1">
            <a:spLocks noChangeArrowheads="1"/>
          </p:cNvSpPr>
          <p:nvPr/>
        </p:nvSpPr>
        <p:spPr bwMode="auto">
          <a:xfrm>
            <a:off x="3124200" y="5043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G</a:t>
            </a:r>
          </a:p>
        </p:txBody>
      </p:sp>
      <p:sp>
        <p:nvSpPr>
          <p:cNvPr id="17424" name="Oval 24"/>
          <p:cNvSpPr>
            <a:spLocks noChangeArrowheads="1"/>
          </p:cNvSpPr>
          <p:nvPr/>
        </p:nvSpPr>
        <p:spPr bwMode="auto">
          <a:xfrm>
            <a:off x="6705600" y="4953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Text Box 25"/>
          <p:cNvSpPr txBox="1">
            <a:spLocks noChangeArrowheads="1"/>
          </p:cNvSpPr>
          <p:nvPr/>
        </p:nvSpPr>
        <p:spPr bwMode="auto">
          <a:xfrm>
            <a:off x="6781800" y="49672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I</a:t>
            </a:r>
          </a:p>
        </p:txBody>
      </p:sp>
      <p:sp>
        <p:nvSpPr>
          <p:cNvPr id="17426" name="Line 26"/>
          <p:cNvSpPr>
            <a:spLocks noChangeShapeType="1"/>
          </p:cNvSpPr>
          <p:nvPr/>
        </p:nvSpPr>
        <p:spPr bwMode="auto">
          <a:xfrm flipH="1">
            <a:off x="3124200" y="2743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27"/>
          <p:cNvSpPr>
            <a:spLocks noChangeShapeType="1"/>
          </p:cNvSpPr>
          <p:nvPr/>
        </p:nvSpPr>
        <p:spPr bwMode="auto">
          <a:xfrm>
            <a:off x="4572000" y="2743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28"/>
          <p:cNvSpPr>
            <a:spLocks noChangeShapeType="1"/>
          </p:cNvSpPr>
          <p:nvPr/>
        </p:nvSpPr>
        <p:spPr bwMode="auto">
          <a:xfrm flipH="1">
            <a:off x="2514600" y="3581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9"/>
          <p:cNvSpPr>
            <a:spLocks noChangeShapeType="1"/>
          </p:cNvSpPr>
          <p:nvPr/>
        </p:nvSpPr>
        <p:spPr bwMode="auto">
          <a:xfrm>
            <a:off x="3124200" y="3581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30"/>
          <p:cNvSpPr>
            <a:spLocks noChangeShapeType="1"/>
          </p:cNvSpPr>
          <p:nvPr/>
        </p:nvSpPr>
        <p:spPr bwMode="auto">
          <a:xfrm flipH="1">
            <a:off x="3276600" y="4572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31"/>
          <p:cNvSpPr>
            <a:spLocks noChangeShapeType="1"/>
          </p:cNvSpPr>
          <p:nvPr/>
        </p:nvSpPr>
        <p:spPr bwMode="auto">
          <a:xfrm>
            <a:off x="58674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32"/>
          <p:cNvSpPr>
            <a:spLocks noChangeShapeType="1"/>
          </p:cNvSpPr>
          <p:nvPr/>
        </p:nvSpPr>
        <p:spPr bwMode="auto">
          <a:xfrm flipH="1">
            <a:off x="57912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33"/>
          <p:cNvSpPr>
            <a:spLocks noChangeShapeType="1"/>
          </p:cNvSpPr>
          <p:nvPr/>
        </p:nvSpPr>
        <p:spPr bwMode="auto">
          <a:xfrm>
            <a:off x="64770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410" name="Line 34"/>
          <p:cNvSpPr>
            <a:spLocks noChangeShapeType="1"/>
          </p:cNvSpPr>
          <p:nvPr/>
        </p:nvSpPr>
        <p:spPr bwMode="auto">
          <a:xfrm>
            <a:off x="2514600" y="4572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3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4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Not a Tree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Structures that are not trees.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4114800" y="2438400"/>
            <a:ext cx="457200" cy="457200"/>
            <a:chOff x="1152" y="1440"/>
            <a:chExt cx="288" cy="288"/>
          </a:xfrm>
        </p:grpSpPr>
        <p:sp>
          <p:nvSpPr>
            <p:cNvPr id="18465" name="Oval 5"/>
            <p:cNvSpPr>
              <a:spLocks noChangeArrowheads="1"/>
            </p:cNvSpPr>
            <p:nvPr/>
          </p:nvSpPr>
          <p:spPr bwMode="auto">
            <a:xfrm>
              <a:off x="1152" y="144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6" name="Text Box 6"/>
            <p:cNvSpPr txBox="1">
              <a:spLocks noChangeArrowheads="1"/>
            </p:cNvSpPr>
            <p:nvPr/>
          </p:nvSpPr>
          <p:spPr bwMode="auto">
            <a:xfrm>
              <a:off x="1200" y="1449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18437" name="Group 7"/>
          <p:cNvGrpSpPr>
            <a:grpSpLocks/>
          </p:cNvGrpSpPr>
          <p:nvPr/>
        </p:nvGrpSpPr>
        <p:grpSpPr bwMode="auto">
          <a:xfrm>
            <a:off x="2743200" y="3200400"/>
            <a:ext cx="457200" cy="457200"/>
            <a:chOff x="1248" y="1536"/>
            <a:chExt cx="288" cy="288"/>
          </a:xfrm>
        </p:grpSpPr>
        <p:sp>
          <p:nvSpPr>
            <p:cNvPr id="18463" name="Oval 8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Text Box 9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B</a:t>
              </a:r>
            </a:p>
          </p:txBody>
        </p:sp>
      </p:grpSp>
      <p:sp>
        <p:nvSpPr>
          <p:cNvPr id="18438" name="Oval 10"/>
          <p:cNvSpPr>
            <a:spLocks noChangeArrowheads="1"/>
          </p:cNvSpPr>
          <p:nvPr/>
        </p:nvSpPr>
        <p:spPr bwMode="auto">
          <a:xfrm>
            <a:off x="22098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Text Box 11"/>
          <p:cNvSpPr txBox="1">
            <a:spLocks noChangeArrowheads="1"/>
          </p:cNvSpPr>
          <p:nvPr/>
        </p:nvSpPr>
        <p:spPr bwMode="auto">
          <a:xfrm>
            <a:off x="2286000" y="4129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D</a:t>
            </a:r>
          </a:p>
        </p:txBody>
      </p:sp>
      <p:sp>
        <p:nvSpPr>
          <p:cNvPr id="18440" name="Oval 12"/>
          <p:cNvSpPr>
            <a:spLocks noChangeArrowheads="1"/>
          </p:cNvSpPr>
          <p:nvPr/>
        </p:nvSpPr>
        <p:spPr bwMode="auto">
          <a:xfrm>
            <a:off x="5486400" y="4953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Text Box 13"/>
          <p:cNvSpPr txBox="1">
            <a:spLocks noChangeArrowheads="1"/>
          </p:cNvSpPr>
          <p:nvPr/>
        </p:nvSpPr>
        <p:spPr bwMode="auto">
          <a:xfrm>
            <a:off x="5562600" y="49672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H</a:t>
            </a:r>
          </a:p>
        </p:txBody>
      </p:sp>
      <p:grpSp>
        <p:nvGrpSpPr>
          <p:cNvPr id="18442" name="Group 14"/>
          <p:cNvGrpSpPr>
            <a:grpSpLocks/>
          </p:cNvGrpSpPr>
          <p:nvPr/>
        </p:nvGrpSpPr>
        <p:grpSpPr bwMode="auto">
          <a:xfrm>
            <a:off x="5486400" y="3200400"/>
            <a:ext cx="457200" cy="457200"/>
            <a:chOff x="1248" y="1536"/>
            <a:chExt cx="288" cy="288"/>
          </a:xfrm>
        </p:grpSpPr>
        <p:sp>
          <p:nvSpPr>
            <p:cNvPr id="18461" name="Oval 15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Text Box 16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C</a:t>
              </a:r>
            </a:p>
          </p:txBody>
        </p:sp>
      </p:grpSp>
      <p:grpSp>
        <p:nvGrpSpPr>
          <p:cNvPr id="18443" name="Group 17"/>
          <p:cNvGrpSpPr>
            <a:grpSpLocks/>
          </p:cNvGrpSpPr>
          <p:nvPr/>
        </p:nvGrpSpPr>
        <p:grpSpPr bwMode="auto">
          <a:xfrm>
            <a:off x="3352800" y="4114800"/>
            <a:ext cx="457200" cy="457200"/>
            <a:chOff x="1248" y="1536"/>
            <a:chExt cx="288" cy="288"/>
          </a:xfrm>
        </p:grpSpPr>
        <p:sp>
          <p:nvSpPr>
            <p:cNvPr id="18459" name="Oval 18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Text Box 19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E</a:t>
              </a:r>
            </a:p>
          </p:txBody>
        </p:sp>
      </p:grpSp>
      <p:sp>
        <p:nvSpPr>
          <p:cNvPr id="18444" name="Oval 20"/>
          <p:cNvSpPr>
            <a:spLocks noChangeArrowheads="1"/>
          </p:cNvSpPr>
          <p:nvPr/>
        </p:nvSpPr>
        <p:spPr bwMode="auto">
          <a:xfrm>
            <a:off x="6096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Text Box 21"/>
          <p:cNvSpPr txBox="1">
            <a:spLocks noChangeArrowheads="1"/>
          </p:cNvSpPr>
          <p:nvPr/>
        </p:nvSpPr>
        <p:spPr bwMode="auto">
          <a:xfrm>
            <a:off x="6172200" y="4052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F</a:t>
            </a:r>
          </a:p>
        </p:txBody>
      </p:sp>
      <p:sp>
        <p:nvSpPr>
          <p:cNvPr id="18446" name="Oval 22"/>
          <p:cNvSpPr>
            <a:spLocks noChangeArrowheads="1"/>
          </p:cNvSpPr>
          <p:nvPr/>
        </p:nvSpPr>
        <p:spPr bwMode="auto">
          <a:xfrm>
            <a:off x="3048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Text Box 23"/>
          <p:cNvSpPr txBox="1">
            <a:spLocks noChangeArrowheads="1"/>
          </p:cNvSpPr>
          <p:nvPr/>
        </p:nvSpPr>
        <p:spPr bwMode="auto">
          <a:xfrm>
            <a:off x="3124200" y="5043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G</a:t>
            </a:r>
          </a:p>
        </p:txBody>
      </p:sp>
      <p:sp>
        <p:nvSpPr>
          <p:cNvPr id="18448" name="Oval 24"/>
          <p:cNvSpPr>
            <a:spLocks noChangeArrowheads="1"/>
          </p:cNvSpPr>
          <p:nvPr/>
        </p:nvSpPr>
        <p:spPr bwMode="auto">
          <a:xfrm>
            <a:off x="6705600" y="4953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Text Box 25"/>
          <p:cNvSpPr txBox="1">
            <a:spLocks noChangeArrowheads="1"/>
          </p:cNvSpPr>
          <p:nvPr/>
        </p:nvSpPr>
        <p:spPr bwMode="auto">
          <a:xfrm>
            <a:off x="6781800" y="49672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I</a:t>
            </a:r>
          </a:p>
        </p:txBody>
      </p:sp>
      <p:sp>
        <p:nvSpPr>
          <p:cNvPr id="18450" name="Line 26"/>
          <p:cNvSpPr>
            <a:spLocks noChangeShapeType="1"/>
          </p:cNvSpPr>
          <p:nvPr/>
        </p:nvSpPr>
        <p:spPr bwMode="auto">
          <a:xfrm flipH="1">
            <a:off x="3124200" y="2743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27"/>
          <p:cNvSpPr>
            <a:spLocks noChangeShapeType="1"/>
          </p:cNvSpPr>
          <p:nvPr/>
        </p:nvSpPr>
        <p:spPr bwMode="auto">
          <a:xfrm>
            <a:off x="4572000" y="2743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8"/>
          <p:cNvSpPr>
            <a:spLocks noChangeShapeType="1"/>
          </p:cNvSpPr>
          <p:nvPr/>
        </p:nvSpPr>
        <p:spPr bwMode="auto">
          <a:xfrm flipH="1">
            <a:off x="2514600" y="3581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9"/>
          <p:cNvSpPr>
            <a:spLocks noChangeShapeType="1"/>
          </p:cNvSpPr>
          <p:nvPr/>
        </p:nvSpPr>
        <p:spPr bwMode="auto">
          <a:xfrm>
            <a:off x="3124200" y="3581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30"/>
          <p:cNvSpPr>
            <a:spLocks noChangeShapeType="1"/>
          </p:cNvSpPr>
          <p:nvPr/>
        </p:nvSpPr>
        <p:spPr bwMode="auto">
          <a:xfrm flipH="1">
            <a:off x="3276600" y="4572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31"/>
          <p:cNvSpPr>
            <a:spLocks noChangeShapeType="1"/>
          </p:cNvSpPr>
          <p:nvPr/>
        </p:nvSpPr>
        <p:spPr bwMode="auto">
          <a:xfrm>
            <a:off x="58674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32"/>
          <p:cNvSpPr>
            <a:spLocks noChangeShapeType="1"/>
          </p:cNvSpPr>
          <p:nvPr/>
        </p:nvSpPr>
        <p:spPr bwMode="auto">
          <a:xfrm flipH="1">
            <a:off x="57912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33"/>
          <p:cNvSpPr>
            <a:spLocks noChangeShapeType="1"/>
          </p:cNvSpPr>
          <p:nvPr/>
        </p:nvSpPr>
        <p:spPr bwMode="auto">
          <a:xfrm>
            <a:off x="64770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58" name="Freeform 34"/>
          <p:cNvSpPr>
            <a:spLocks/>
          </p:cNvSpPr>
          <p:nvPr/>
        </p:nvSpPr>
        <p:spPr bwMode="auto">
          <a:xfrm>
            <a:off x="2895600" y="2514600"/>
            <a:ext cx="1295400" cy="685800"/>
          </a:xfrm>
          <a:custGeom>
            <a:avLst/>
            <a:gdLst>
              <a:gd name="T0" fmla="*/ 1295400 w 816"/>
              <a:gd name="T1" fmla="*/ 0 h 432"/>
              <a:gd name="T2" fmla="*/ 304800 w 816"/>
              <a:gd name="T3" fmla="*/ 152400 h 432"/>
              <a:gd name="T4" fmla="*/ 0 w 816"/>
              <a:gd name="T5" fmla="*/ 685800 h 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16" h="432">
                <a:moveTo>
                  <a:pt x="816" y="0"/>
                </a:moveTo>
                <a:cubicBezTo>
                  <a:pt x="572" y="12"/>
                  <a:pt x="328" y="24"/>
                  <a:pt x="192" y="96"/>
                </a:cubicBezTo>
                <a:cubicBezTo>
                  <a:pt x="56" y="168"/>
                  <a:pt x="28" y="300"/>
                  <a:pt x="0" y="4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8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Not a Tree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Structures that are not trees.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4114800" y="2438400"/>
            <a:ext cx="457200" cy="457200"/>
            <a:chOff x="1152" y="1440"/>
            <a:chExt cx="288" cy="288"/>
          </a:xfrm>
        </p:grpSpPr>
        <p:sp>
          <p:nvSpPr>
            <p:cNvPr id="19490" name="Oval 5"/>
            <p:cNvSpPr>
              <a:spLocks noChangeArrowheads="1"/>
            </p:cNvSpPr>
            <p:nvPr/>
          </p:nvSpPr>
          <p:spPr bwMode="auto">
            <a:xfrm>
              <a:off x="1152" y="144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Text Box 6"/>
            <p:cNvSpPr txBox="1">
              <a:spLocks noChangeArrowheads="1"/>
            </p:cNvSpPr>
            <p:nvPr/>
          </p:nvSpPr>
          <p:spPr bwMode="auto">
            <a:xfrm>
              <a:off x="1200" y="1449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19461" name="Group 7"/>
          <p:cNvGrpSpPr>
            <a:grpSpLocks/>
          </p:cNvGrpSpPr>
          <p:nvPr/>
        </p:nvGrpSpPr>
        <p:grpSpPr bwMode="auto">
          <a:xfrm>
            <a:off x="2743200" y="3200400"/>
            <a:ext cx="457200" cy="457200"/>
            <a:chOff x="1248" y="1536"/>
            <a:chExt cx="288" cy="288"/>
          </a:xfrm>
        </p:grpSpPr>
        <p:sp>
          <p:nvSpPr>
            <p:cNvPr id="19488" name="Oval 8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Text Box 9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B</a:t>
              </a:r>
            </a:p>
          </p:txBody>
        </p:sp>
      </p:grpSp>
      <p:sp>
        <p:nvSpPr>
          <p:cNvPr id="19462" name="Oval 10"/>
          <p:cNvSpPr>
            <a:spLocks noChangeArrowheads="1"/>
          </p:cNvSpPr>
          <p:nvPr/>
        </p:nvSpPr>
        <p:spPr bwMode="auto">
          <a:xfrm>
            <a:off x="22098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11"/>
          <p:cNvSpPr txBox="1">
            <a:spLocks noChangeArrowheads="1"/>
          </p:cNvSpPr>
          <p:nvPr/>
        </p:nvSpPr>
        <p:spPr bwMode="auto">
          <a:xfrm>
            <a:off x="2286000" y="4129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D</a:t>
            </a:r>
          </a:p>
        </p:txBody>
      </p:sp>
      <p:sp>
        <p:nvSpPr>
          <p:cNvPr id="19464" name="Oval 12"/>
          <p:cNvSpPr>
            <a:spLocks noChangeArrowheads="1"/>
          </p:cNvSpPr>
          <p:nvPr/>
        </p:nvSpPr>
        <p:spPr bwMode="auto">
          <a:xfrm>
            <a:off x="5486400" y="4953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Text Box 13"/>
          <p:cNvSpPr txBox="1">
            <a:spLocks noChangeArrowheads="1"/>
          </p:cNvSpPr>
          <p:nvPr/>
        </p:nvSpPr>
        <p:spPr bwMode="auto">
          <a:xfrm>
            <a:off x="5562600" y="49672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H</a:t>
            </a:r>
          </a:p>
        </p:txBody>
      </p:sp>
      <p:grpSp>
        <p:nvGrpSpPr>
          <p:cNvPr id="19466" name="Group 14"/>
          <p:cNvGrpSpPr>
            <a:grpSpLocks/>
          </p:cNvGrpSpPr>
          <p:nvPr/>
        </p:nvGrpSpPr>
        <p:grpSpPr bwMode="auto">
          <a:xfrm>
            <a:off x="5486400" y="3200400"/>
            <a:ext cx="457200" cy="457200"/>
            <a:chOff x="1248" y="1536"/>
            <a:chExt cx="288" cy="288"/>
          </a:xfrm>
        </p:grpSpPr>
        <p:sp>
          <p:nvSpPr>
            <p:cNvPr id="19486" name="Oval 15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Text Box 16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C</a:t>
              </a:r>
            </a:p>
          </p:txBody>
        </p:sp>
      </p:grpSp>
      <p:grpSp>
        <p:nvGrpSpPr>
          <p:cNvPr id="19467" name="Group 17"/>
          <p:cNvGrpSpPr>
            <a:grpSpLocks/>
          </p:cNvGrpSpPr>
          <p:nvPr/>
        </p:nvGrpSpPr>
        <p:grpSpPr bwMode="auto">
          <a:xfrm>
            <a:off x="3352800" y="4114800"/>
            <a:ext cx="457200" cy="457200"/>
            <a:chOff x="1248" y="1536"/>
            <a:chExt cx="288" cy="288"/>
          </a:xfrm>
        </p:grpSpPr>
        <p:sp>
          <p:nvSpPr>
            <p:cNvPr id="19484" name="Oval 18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Text Box 19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E</a:t>
              </a:r>
            </a:p>
          </p:txBody>
        </p:sp>
      </p:grpSp>
      <p:sp>
        <p:nvSpPr>
          <p:cNvPr id="19468" name="Oval 20"/>
          <p:cNvSpPr>
            <a:spLocks noChangeArrowheads="1"/>
          </p:cNvSpPr>
          <p:nvPr/>
        </p:nvSpPr>
        <p:spPr bwMode="auto">
          <a:xfrm>
            <a:off x="6096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Text Box 21"/>
          <p:cNvSpPr txBox="1">
            <a:spLocks noChangeArrowheads="1"/>
          </p:cNvSpPr>
          <p:nvPr/>
        </p:nvSpPr>
        <p:spPr bwMode="auto">
          <a:xfrm>
            <a:off x="6172200" y="4052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F</a:t>
            </a:r>
          </a:p>
        </p:txBody>
      </p:sp>
      <p:sp>
        <p:nvSpPr>
          <p:cNvPr id="19470" name="Oval 22"/>
          <p:cNvSpPr>
            <a:spLocks noChangeArrowheads="1"/>
          </p:cNvSpPr>
          <p:nvPr/>
        </p:nvSpPr>
        <p:spPr bwMode="auto">
          <a:xfrm>
            <a:off x="3048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Text Box 23"/>
          <p:cNvSpPr txBox="1">
            <a:spLocks noChangeArrowheads="1"/>
          </p:cNvSpPr>
          <p:nvPr/>
        </p:nvSpPr>
        <p:spPr bwMode="auto">
          <a:xfrm>
            <a:off x="3124200" y="5043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G</a:t>
            </a:r>
          </a:p>
        </p:txBody>
      </p:sp>
      <p:sp>
        <p:nvSpPr>
          <p:cNvPr id="19472" name="Oval 24"/>
          <p:cNvSpPr>
            <a:spLocks noChangeArrowheads="1"/>
          </p:cNvSpPr>
          <p:nvPr/>
        </p:nvSpPr>
        <p:spPr bwMode="auto">
          <a:xfrm>
            <a:off x="6705600" y="4953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Text Box 25"/>
          <p:cNvSpPr txBox="1">
            <a:spLocks noChangeArrowheads="1"/>
          </p:cNvSpPr>
          <p:nvPr/>
        </p:nvSpPr>
        <p:spPr bwMode="auto">
          <a:xfrm>
            <a:off x="6781800" y="49672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I</a:t>
            </a:r>
          </a:p>
        </p:txBody>
      </p:sp>
      <p:sp>
        <p:nvSpPr>
          <p:cNvPr id="19474" name="Line 26"/>
          <p:cNvSpPr>
            <a:spLocks noChangeShapeType="1"/>
          </p:cNvSpPr>
          <p:nvPr/>
        </p:nvSpPr>
        <p:spPr bwMode="auto">
          <a:xfrm flipH="1">
            <a:off x="3124200" y="2743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27"/>
          <p:cNvSpPr>
            <a:spLocks noChangeShapeType="1"/>
          </p:cNvSpPr>
          <p:nvPr/>
        </p:nvSpPr>
        <p:spPr bwMode="auto">
          <a:xfrm>
            <a:off x="4572000" y="2743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28"/>
          <p:cNvSpPr>
            <a:spLocks noChangeShapeType="1"/>
          </p:cNvSpPr>
          <p:nvPr/>
        </p:nvSpPr>
        <p:spPr bwMode="auto">
          <a:xfrm flipH="1">
            <a:off x="2514600" y="3581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9"/>
          <p:cNvSpPr>
            <a:spLocks noChangeShapeType="1"/>
          </p:cNvSpPr>
          <p:nvPr/>
        </p:nvSpPr>
        <p:spPr bwMode="auto">
          <a:xfrm>
            <a:off x="3124200" y="3581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30"/>
          <p:cNvSpPr>
            <a:spLocks noChangeShapeType="1"/>
          </p:cNvSpPr>
          <p:nvPr/>
        </p:nvSpPr>
        <p:spPr bwMode="auto">
          <a:xfrm flipH="1">
            <a:off x="3276600" y="4572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31"/>
          <p:cNvSpPr>
            <a:spLocks noChangeShapeType="1"/>
          </p:cNvSpPr>
          <p:nvPr/>
        </p:nvSpPr>
        <p:spPr bwMode="auto">
          <a:xfrm>
            <a:off x="58674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32"/>
          <p:cNvSpPr>
            <a:spLocks noChangeShapeType="1"/>
          </p:cNvSpPr>
          <p:nvPr/>
        </p:nvSpPr>
        <p:spPr bwMode="auto">
          <a:xfrm flipH="1">
            <a:off x="57912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33"/>
          <p:cNvSpPr>
            <a:spLocks noChangeShapeType="1"/>
          </p:cNvSpPr>
          <p:nvPr/>
        </p:nvSpPr>
        <p:spPr bwMode="auto">
          <a:xfrm>
            <a:off x="64770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6" name="Line 34"/>
          <p:cNvSpPr>
            <a:spLocks noChangeShapeType="1"/>
          </p:cNvSpPr>
          <p:nvPr/>
        </p:nvSpPr>
        <p:spPr bwMode="auto">
          <a:xfrm flipH="1">
            <a:off x="3657600" y="2895600"/>
            <a:ext cx="609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7" name="Line 35"/>
          <p:cNvSpPr>
            <a:spLocks noChangeShapeType="1"/>
          </p:cNvSpPr>
          <p:nvPr/>
        </p:nvSpPr>
        <p:spPr bwMode="auto">
          <a:xfrm flipV="1">
            <a:off x="3810000" y="4267200"/>
            <a:ext cx="2286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5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506" grpId="0" animBg="1"/>
      <p:bldP spid="61750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 flipH="1">
            <a:off x="3124200" y="2743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4572000" y="2743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H="1">
            <a:off x="2514600" y="3581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H="1">
            <a:off x="3276600" y="4572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58674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57912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4770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Binary Tree: Terminology</a:t>
            </a:r>
          </a:p>
        </p:txBody>
      </p:sp>
      <p:grpSp>
        <p:nvGrpSpPr>
          <p:cNvPr id="20491" name="Group 11"/>
          <p:cNvGrpSpPr>
            <a:grpSpLocks/>
          </p:cNvGrpSpPr>
          <p:nvPr/>
        </p:nvGrpSpPr>
        <p:grpSpPr bwMode="auto">
          <a:xfrm>
            <a:off x="4114800" y="2438400"/>
            <a:ext cx="457200" cy="457200"/>
            <a:chOff x="1152" y="1440"/>
            <a:chExt cx="288" cy="288"/>
          </a:xfrm>
        </p:grpSpPr>
        <p:sp>
          <p:nvSpPr>
            <p:cNvPr id="20524" name="Oval 12"/>
            <p:cNvSpPr>
              <a:spLocks noChangeArrowheads="1"/>
            </p:cNvSpPr>
            <p:nvPr/>
          </p:nvSpPr>
          <p:spPr bwMode="auto">
            <a:xfrm>
              <a:off x="1152" y="144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5" name="Text Box 13"/>
            <p:cNvSpPr txBox="1">
              <a:spLocks noChangeArrowheads="1"/>
            </p:cNvSpPr>
            <p:nvPr/>
          </p:nvSpPr>
          <p:spPr bwMode="auto">
            <a:xfrm>
              <a:off x="1200" y="1449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20492" name="Group 14"/>
          <p:cNvGrpSpPr>
            <a:grpSpLocks/>
          </p:cNvGrpSpPr>
          <p:nvPr/>
        </p:nvGrpSpPr>
        <p:grpSpPr bwMode="auto">
          <a:xfrm>
            <a:off x="2743200" y="3200400"/>
            <a:ext cx="457200" cy="457200"/>
            <a:chOff x="1248" y="1536"/>
            <a:chExt cx="288" cy="288"/>
          </a:xfrm>
        </p:grpSpPr>
        <p:sp>
          <p:nvSpPr>
            <p:cNvPr id="20522" name="Oval 15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3" name="Text Box 16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B</a:t>
              </a:r>
            </a:p>
          </p:txBody>
        </p:sp>
      </p:grpSp>
      <p:sp>
        <p:nvSpPr>
          <p:cNvPr id="20493" name="Oval 17"/>
          <p:cNvSpPr>
            <a:spLocks noChangeArrowheads="1"/>
          </p:cNvSpPr>
          <p:nvPr/>
        </p:nvSpPr>
        <p:spPr bwMode="auto">
          <a:xfrm>
            <a:off x="22098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Text Box 18"/>
          <p:cNvSpPr txBox="1">
            <a:spLocks noChangeArrowheads="1"/>
          </p:cNvSpPr>
          <p:nvPr/>
        </p:nvSpPr>
        <p:spPr bwMode="auto">
          <a:xfrm>
            <a:off x="2286000" y="4129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D</a:t>
            </a:r>
          </a:p>
        </p:txBody>
      </p:sp>
      <p:sp>
        <p:nvSpPr>
          <p:cNvPr id="20495" name="Oval 19"/>
          <p:cNvSpPr>
            <a:spLocks noChangeArrowheads="1"/>
          </p:cNvSpPr>
          <p:nvPr/>
        </p:nvSpPr>
        <p:spPr bwMode="auto">
          <a:xfrm>
            <a:off x="5486400" y="4953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Text Box 20"/>
          <p:cNvSpPr txBox="1">
            <a:spLocks noChangeArrowheads="1"/>
          </p:cNvSpPr>
          <p:nvPr/>
        </p:nvSpPr>
        <p:spPr bwMode="auto">
          <a:xfrm>
            <a:off x="5562600" y="49672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H</a:t>
            </a:r>
          </a:p>
        </p:txBody>
      </p:sp>
      <p:grpSp>
        <p:nvGrpSpPr>
          <p:cNvPr id="20497" name="Group 21"/>
          <p:cNvGrpSpPr>
            <a:grpSpLocks/>
          </p:cNvGrpSpPr>
          <p:nvPr/>
        </p:nvGrpSpPr>
        <p:grpSpPr bwMode="auto">
          <a:xfrm>
            <a:off x="5486400" y="3200400"/>
            <a:ext cx="457200" cy="457200"/>
            <a:chOff x="1248" y="1536"/>
            <a:chExt cx="288" cy="288"/>
          </a:xfrm>
        </p:grpSpPr>
        <p:sp>
          <p:nvSpPr>
            <p:cNvPr id="20520" name="Oval 22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Text Box 23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C</a:t>
              </a:r>
            </a:p>
          </p:txBody>
        </p:sp>
      </p:grpSp>
      <p:grpSp>
        <p:nvGrpSpPr>
          <p:cNvPr id="20498" name="Group 24"/>
          <p:cNvGrpSpPr>
            <a:grpSpLocks/>
          </p:cNvGrpSpPr>
          <p:nvPr/>
        </p:nvGrpSpPr>
        <p:grpSpPr bwMode="auto">
          <a:xfrm>
            <a:off x="3352800" y="4114800"/>
            <a:ext cx="457200" cy="457200"/>
            <a:chOff x="1248" y="1536"/>
            <a:chExt cx="288" cy="288"/>
          </a:xfrm>
        </p:grpSpPr>
        <p:sp>
          <p:nvSpPr>
            <p:cNvPr id="20518" name="Oval 25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Text Box 26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E</a:t>
              </a:r>
            </a:p>
          </p:txBody>
        </p:sp>
      </p:grpSp>
      <p:sp>
        <p:nvSpPr>
          <p:cNvPr id="20499" name="Oval 27"/>
          <p:cNvSpPr>
            <a:spLocks noChangeArrowheads="1"/>
          </p:cNvSpPr>
          <p:nvPr/>
        </p:nvSpPr>
        <p:spPr bwMode="auto">
          <a:xfrm>
            <a:off x="6096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Text Box 28"/>
          <p:cNvSpPr txBox="1">
            <a:spLocks noChangeArrowheads="1"/>
          </p:cNvSpPr>
          <p:nvPr/>
        </p:nvSpPr>
        <p:spPr bwMode="auto">
          <a:xfrm>
            <a:off x="6172200" y="4052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F</a:t>
            </a:r>
          </a:p>
        </p:txBody>
      </p:sp>
      <p:sp>
        <p:nvSpPr>
          <p:cNvPr id="20501" name="Oval 29"/>
          <p:cNvSpPr>
            <a:spLocks noChangeArrowheads="1"/>
          </p:cNvSpPr>
          <p:nvPr/>
        </p:nvSpPr>
        <p:spPr bwMode="auto">
          <a:xfrm>
            <a:off x="3048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Text Box 30"/>
          <p:cNvSpPr txBox="1">
            <a:spLocks noChangeArrowheads="1"/>
          </p:cNvSpPr>
          <p:nvPr/>
        </p:nvSpPr>
        <p:spPr bwMode="auto">
          <a:xfrm>
            <a:off x="3124200" y="5043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G</a:t>
            </a:r>
          </a:p>
        </p:txBody>
      </p:sp>
      <p:sp>
        <p:nvSpPr>
          <p:cNvPr id="20503" name="Oval 31"/>
          <p:cNvSpPr>
            <a:spLocks noChangeArrowheads="1"/>
          </p:cNvSpPr>
          <p:nvPr/>
        </p:nvSpPr>
        <p:spPr bwMode="auto">
          <a:xfrm>
            <a:off x="6705600" y="4953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Text Box 32"/>
          <p:cNvSpPr txBox="1">
            <a:spLocks noChangeArrowheads="1"/>
          </p:cNvSpPr>
          <p:nvPr/>
        </p:nvSpPr>
        <p:spPr bwMode="auto">
          <a:xfrm>
            <a:off x="6781800" y="49672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I</a:t>
            </a:r>
          </a:p>
        </p:txBody>
      </p:sp>
      <p:sp>
        <p:nvSpPr>
          <p:cNvPr id="20505" name="Line 33"/>
          <p:cNvSpPr>
            <a:spLocks noChangeShapeType="1"/>
          </p:cNvSpPr>
          <p:nvPr/>
        </p:nvSpPr>
        <p:spPr bwMode="auto">
          <a:xfrm>
            <a:off x="3124200" y="3581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Text Box 34"/>
          <p:cNvSpPr txBox="1">
            <a:spLocks noChangeArrowheads="1"/>
          </p:cNvSpPr>
          <p:nvPr/>
        </p:nvSpPr>
        <p:spPr bwMode="auto">
          <a:xfrm>
            <a:off x="3048000" y="2209800"/>
            <a:ext cx="8413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parent</a:t>
            </a:r>
          </a:p>
        </p:txBody>
      </p:sp>
      <p:sp>
        <p:nvSpPr>
          <p:cNvPr id="20507" name="Text Box 35"/>
          <p:cNvSpPr txBox="1">
            <a:spLocks noChangeArrowheads="1"/>
          </p:cNvSpPr>
          <p:nvPr/>
        </p:nvSpPr>
        <p:spPr bwMode="auto">
          <a:xfrm>
            <a:off x="609600" y="3205163"/>
            <a:ext cx="1882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Left  descendant</a:t>
            </a:r>
          </a:p>
        </p:txBody>
      </p:sp>
      <p:sp>
        <p:nvSpPr>
          <p:cNvPr id="20508" name="Text Box 36"/>
          <p:cNvSpPr txBox="1">
            <a:spLocks noChangeArrowheads="1"/>
          </p:cNvSpPr>
          <p:nvPr/>
        </p:nvSpPr>
        <p:spPr bwMode="auto">
          <a:xfrm>
            <a:off x="6257925" y="3205163"/>
            <a:ext cx="1971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Right descendant</a:t>
            </a:r>
          </a:p>
        </p:txBody>
      </p:sp>
      <p:sp>
        <p:nvSpPr>
          <p:cNvPr id="20509" name="Line 37"/>
          <p:cNvSpPr>
            <a:spLocks noChangeShapeType="1"/>
          </p:cNvSpPr>
          <p:nvPr/>
        </p:nvSpPr>
        <p:spPr bwMode="auto">
          <a:xfrm>
            <a:off x="3886200" y="2362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Line 38"/>
          <p:cNvSpPr>
            <a:spLocks noChangeShapeType="1"/>
          </p:cNvSpPr>
          <p:nvPr/>
        </p:nvSpPr>
        <p:spPr bwMode="auto">
          <a:xfrm>
            <a:off x="2514600" y="3352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1" name="Line 39"/>
          <p:cNvSpPr>
            <a:spLocks noChangeShapeType="1"/>
          </p:cNvSpPr>
          <p:nvPr/>
        </p:nvSpPr>
        <p:spPr bwMode="auto">
          <a:xfrm flipH="1">
            <a:off x="5943600" y="3352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2" name="Text Box 40"/>
          <p:cNvSpPr txBox="1">
            <a:spLocks noChangeArrowheads="1"/>
          </p:cNvSpPr>
          <p:nvPr/>
        </p:nvSpPr>
        <p:spPr bwMode="auto">
          <a:xfrm>
            <a:off x="1041400" y="6024563"/>
            <a:ext cx="13239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Leaf nodes</a:t>
            </a:r>
          </a:p>
        </p:txBody>
      </p:sp>
      <p:sp>
        <p:nvSpPr>
          <p:cNvPr id="20513" name="Line 41"/>
          <p:cNvSpPr>
            <a:spLocks noChangeShapeType="1"/>
          </p:cNvSpPr>
          <p:nvPr/>
        </p:nvSpPr>
        <p:spPr bwMode="auto">
          <a:xfrm flipV="1">
            <a:off x="1828800" y="4800600"/>
            <a:ext cx="457200" cy="12192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4" name="Line 42"/>
          <p:cNvSpPr>
            <a:spLocks noChangeShapeType="1"/>
          </p:cNvSpPr>
          <p:nvPr/>
        </p:nvSpPr>
        <p:spPr bwMode="auto">
          <a:xfrm flipV="1">
            <a:off x="1905000" y="5410200"/>
            <a:ext cx="990600" cy="609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5" name="Text Box 43"/>
          <p:cNvSpPr txBox="1">
            <a:spLocks noChangeArrowheads="1"/>
          </p:cNvSpPr>
          <p:nvPr/>
        </p:nvSpPr>
        <p:spPr bwMode="auto">
          <a:xfrm>
            <a:off x="5838825" y="6019800"/>
            <a:ext cx="13239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Leaf nodes</a:t>
            </a:r>
          </a:p>
        </p:txBody>
      </p:sp>
      <p:sp>
        <p:nvSpPr>
          <p:cNvPr id="20516" name="Line 44"/>
          <p:cNvSpPr>
            <a:spLocks noChangeShapeType="1"/>
          </p:cNvSpPr>
          <p:nvPr/>
        </p:nvSpPr>
        <p:spPr bwMode="auto">
          <a:xfrm flipH="1" flipV="1">
            <a:off x="5867400" y="5486400"/>
            <a:ext cx="457200" cy="5334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7" name="Line 45"/>
          <p:cNvSpPr>
            <a:spLocks noChangeShapeType="1"/>
          </p:cNvSpPr>
          <p:nvPr/>
        </p:nvSpPr>
        <p:spPr bwMode="auto">
          <a:xfrm flipV="1">
            <a:off x="6629400" y="5486400"/>
            <a:ext cx="304800" cy="533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06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Binary Tree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If every non-leaf node in a binary tree has non-empty left and right subtrees, the tree is termed a </a:t>
            </a:r>
            <a:r>
              <a:rPr lang="en-US" sz="2800" i="1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strictly binary tree</a:t>
            </a:r>
            <a:r>
              <a:rPr lang="en-US" sz="2800" dirty="0">
                <a:latin typeface="Helvetica" pitchFamily="34" charset="0"/>
                <a:cs typeface="Times New Roman" pitchFamily="18" charset="0"/>
              </a:rPr>
              <a:t>.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4114800" y="2743200"/>
            <a:ext cx="457200" cy="457200"/>
            <a:chOff x="1152" y="1440"/>
            <a:chExt cx="288" cy="288"/>
          </a:xfrm>
        </p:grpSpPr>
        <p:sp>
          <p:nvSpPr>
            <p:cNvPr id="21544" name="Oval 5"/>
            <p:cNvSpPr>
              <a:spLocks noChangeArrowheads="1"/>
            </p:cNvSpPr>
            <p:nvPr/>
          </p:nvSpPr>
          <p:spPr bwMode="auto">
            <a:xfrm>
              <a:off x="1152" y="144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5" name="Text Box 6"/>
            <p:cNvSpPr txBox="1">
              <a:spLocks noChangeArrowheads="1"/>
            </p:cNvSpPr>
            <p:nvPr/>
          </p:nvSpPr>
          <p:spPr bwMode="auto">
            <a:xfrm>
              <a:off x="1200" y="1449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21509" name="Group 7"/>
          <p:cNvGrpSpPr>
            <a:grpSpLocks/>
          </p:cNvGrpSpPr>
          <p:nvPr/>
        </p:nvGrpSpPr>
        <p:grpSpPr bwMode="auto">
          <a:xfrm>
            <a:off x="2743200" y="3505200"/>
            <a:ext cx="457200" cy="457200"/>
            <a:chOff x="1248" y="1536"/>
            <a:chExt cx="288" cy="288"/>
          </a:xfrm>
        </p:grpSpPr>
        <p:sp>
          <p:nvSpPr>
            <p:cNvPr id="21542" name="Oval 8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3" name="Text Box 9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B</a:t>
              </a:r>
            </a:p>
          </p:txBody>
        </p:sp>
      </p:grpSp>
      <p:sp>
        <p:nvSpPr>
          <p:cNvPr id="21510" name="Oval 10"/>
          <p:cNvSpPr>
            <a:spLocks noChangeArrowheads="1"/>
          </p:cNvSpPr>
          <p:nvPr/>
        </p:nvSpPr>
        <p:spPr bwMode="auto">
          <a:xfrm>
            <a:off x="2209800" y="4419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11"/>
          <p:cNvSpPr txBox="1">
            <a:spLocks noChangeArrowheads="1"/>
          </p:cNvSpPr>
          <p:nvPr/>
        </p:nvSpPr>
        <p:spPr bwMode="auto">
          <a:xfrm>
            <a:off x="2286000" y="44338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D</a:t>
            </a:r>
          </a:p>
        </p:txBody>
      </p:sp>
      <p:sp>
        <p:nvSpPr>
          <p:cNvPr id="21512" name="Oval 12"/>
          <p:cNvSpPr>
            <a:spLocks noChangeArrowheads="1"/>
          </p:cNvSpPr>
          <p:nvPr/>
        </p:nvSpPr>
        <p:spPr bwMode="auto">
          <a:xfrm>
            <a:off x="5486400" y="5257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Text Box 13"/>
          <p:cNvSpPr txBox="1">
            <a:spLocks noChangeArrowheads="1"/>
          </p:cNvSpPr>
          <p:nvPr/>
        </p:nvSpPr>
        <p:spPr bwMode="auto">
          <a:xfrm>
            <a:off x="5562600" y="52720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H</a:t>
            </a:r>
          </a:p>
        </p:txBody>
      </p:sp>
      <p:grpSp>
        <p:nvGrpSpPr>
          <p:cNvPr id="21514" name="Group 14"/>
          <p:cNvGrpSpPr>
            <a:grpSpLocks/>
          </p:cNvGrpSpPr>
          <p:nvPr/>
        </p:nvGrpSpPr>
        <p:grpSpPr bwMode="auto">
          <a:xfrm>
            <a:off x="5486400" y="3505200"/>
            <a:ext cx="457200" cy="457200"/>
            <a:chOff x="1248" y="1536"/>
            <a:chExt cx="288" cy="288"/>
          </a:xfrm>
        </p:grpSpPr>
        <p:sp>
          <p:nvSpPr>
            <p:cNvPr id="21540" name="Oval 15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1" name="Text Box 16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C</a:t>
              </a:r>
            </a:p>
          </p:txBody>
        </p:sp>
      </p:grpSp>
      <p:grpSp>
        <p:nvGrpSpPr>
          <p:cNvPr id="21515" name="Group 17"/>
          <p:cNvGrpSpPr>
            <a:grpSpLocks/>
          </p:cNvGrpSpPr>
          <p:nvPr/>
        </p:nvGrpSpPr>
        <p:grpSpPr bwMode="auto">
          <a:xfrm>
            <a:off x="3352800" y="4419600"/>
            <a:ext cx="457200" cy="457200"/>
            <a:chOff x="1248" y="1536"/>
            <a:chExt cx="288" cy="288"/>
          </a:xfrm>
        </p:grpSpPr>
        <p:sp>
          <p:nvSpPr>
            <p:cNvPr id="21538" name="Oval 18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9" name="Text Box 19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E</a:t>
              </a:r>
            </a:p>
          </p:txBody>
        </p:sp>
      </p:grpSp>
      <p:sp>
        <p:nvSpPr>
          <p:cNvPr id="21516" name="Oval 20"/>
          <p:cNvSpPr>
            <a:spLocks noChangeArrowheads="1"/>
          </p:cNvSpPr>
          <p:nvPr/>
        </p:nvSpPr>
        <p:spPr bwMode="auto">
          <a:xfrm>
            <a:off x="6096000" y="4343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Text Box 21"/>
          <p:cNvSpPr txBox="1">
            <a:spLocks noChangeArrowheads="1"/>
          </p:cNvSpPr>
          <p:nvPr/>
        </p:nvSpPr>
        <p:spPr bwMode="auto">
          <a:xfrm>
            <a:off x="6172200" y="43576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F</a:t>
            </a:r>
          </a:p>
        </p:txBody>
      </p:sp>
      <p:sp>
        <p:nvSpPr>
          <p:cNvPr id="21518" name="Oval 22"/>
          <p:cNvSpPr>
            <a:spLocks noChangeArrowheads="1"/>
          </p:cNvSpPr>
          <p:nvPr/>
        </p:nvSpPr>
        <p:spPr bwMode="auto">
          <a:xfrm>
            <a:off x="3048000" y="5334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Text Box 23"/>
          <p:cNvSpPr txBox="1">
            <a:spLocks noChangeArrowheads="1"/>
          </p:cNvSpPr>
          <p:nvPr/>
        </p:nvSpPr>
        <p:spPr bwMode="auto">
          <a:xfrm>
            <a:off x="3124200" y="53482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G</a:t>
            </a:r>
          </a:p>
        </p:txBody>
      </p:sp>
      <p:sp>
        <p:nvSpPr>
          <p:cNvPr id="21520" name="Oval 24"/>
          <p:cNvSpPr>
            <a:spLocks noChangeArrowheads="1"/>
          </p:cNvSpPr>
          <p:nvPr/>
        </p:nvSpPr>
        <p:spPr bwMode="auto">
          <a:xfrm>
            <a:off x="6705600" y="5257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Text Box 25"/>
          <p:cNvSpPr txBox="1">
            <a:spLocks noChangeArrowheads="1"/>
          </p:cNvSpPr>
          <p:nvPr/>
        </p:nvSpPr>
        <p:spPr bwMode="auto">
          <a:xfrm>
            <a:off x="6781800" y="5272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I</a:t>
            </a:r>
          </a:p>
        </p:txBody>
      </p:sp>
      <p:sp>
        <p:nvSpPr>
          <p:cNvPr id="21522" name="Line 26"/>
          <p:cNvSpPr>
            <a:spLocks noChangeShapeType="1"/>
          </p:cNvSpPr>
          <p:nvPr/>
        </p:nvSpPr>
        <p:spPr bwMode="auto">
          <a:xfrm flipH="1">
            <a:off x="3124200" y="30480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27"/>
          <p:cNvSpPr>
            <a:spLocks noChangeShapeType="1"/>
          </p:cNvSpPr>
          <p:nvPr/>
        </p:nvSpPr>
        <p:spPr bwMode="auto">
          <a:xfrm>
            <a:off x="4572000" y="30480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8"/>
          <p:cNvSpPr>
            <a:spLocks noChangeShapeType="1"/>
          </p:cNvSpPr>
          <p:nvPr/>
        </p:nvSpPr>
        <p:spPr bwMode="auto">
          <a:xfrm flipH="1">
            <a:off x="2514600" y="3886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9"/>
          <p:cNvSpPr>
            <a:spLocks noChangeShapeType="1"/>
          </p:cNvSpPr>
          <p:nvPr/>
        </p:nvSpPr>
        <p:spPr bwMode="auto">
          <a:xfrm>
            <a:off x="3124200" y="3886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30"/>
          <p:cNvSpPr>
            <a:spLocks noChangeShapeType="1"/>
          </p:cNvSpPr>
          <p:nvPr/>
        </p:nvSpPr>
        <p:spPr bwMode="auto">
          <a:xfrm flipH="1">
            <a:off x="3276600" y="4876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31"/>
          <p:cNvSpPr>
            <a:spLocks noChangeShapeType="1"/>
          </p:cNvSpPr>
          <p:nvPr/>
        </p:nvSpPr>
        <p:spPr bwMode="auto">
          <a:xfrm>
            <a:off x="5867400" y="3886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Line 32"/>
          <p:cNvSpPr>
            <a:spLocks noChangeShapeType="1"/>
          </p:cNvSpPr>
          <p:nvPr/>
        </p:nvSpPr>
        <p:spPr bwMode="auto">
          <a:xfrm flipH="1">
            <a:off x="5791200" y="4724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33"/>
          <p:cNvSpPr>
            <a:spLocks noChangeShapeType="1"/>
          </p:cNvSpPr>
          <p:nvPr/>
        </p:nvSpPr>
        <p:spPr bwMode="auto">
          <a:xfrm>
            <a:off x="6477000" y="4724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21602" name="Group 34"/>
          <p:cNvGrpSpPr>
            <a:grpSpLocks/>
          </p:cNvGrpSpPr>
          <p:nvPr/>
        </p:nvGrpSpPr>
        <p:grpSpPr bwMode="auto">
          <a:xfrm>
            <a:off x="4876800" y="3886200"/>
            <a:ext cx="685800" cy="990600"/>
            <a:chOff x="3072" y="2448"/>
            <a:chExt cx="432" cy="624"/>
          </a:xfrm>
        </p:grpSpPr>
        <p:sp>
          <p:nvSpPr>
            <p:cNvPr id="21535" name="Oval 35"/>
            <p:cNvSpPr>
              <a:spLocks noChangeArrowheads="1"/>
            </p:cNvSpPr>
            <p:nvPr/>
          </p:nvSpPr>
          <p:spPr bwMode="auto">
            <a:xfrm>
              <a:off x="3072" y="2784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6" name="Text Box 36"/>
            <p:cNvSpPr txBox="1">
              <a:spLocks noChangeArrowheads="1"/>
            </p:cNvSpPr>
            <p:nvPr/>
          </p:nvSpPr>
          <p:spPr bwMode="auto">
            <a:xfrm>
              <a:off x="3120" y="2784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J</a:t>
              </a:r>
            </a:p>
          </p:txBody>
        </p:sp>
        <p:sp>
          <p:nvSpPr>
            <p:cNvPr id="21537" name="Line 37"/>
            <p:cNvSpPr>
              <a:spLocks noChangeShapeType="1"/>
            </p:cNvSpPr>
            <p:nvPr/>
          </p:nvSpPr>
          <p:spPr bwMode="auto">
            <a:xfrm flipH="1">
              <a:off x="3264" y="2448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1606" name="Group 38"/>
          <p:cNvGrpSpPr>
            <a:grpSpLocks/>
          </p:cNvGrpSpPr>
          <p:nvPr/>
        </p:nvGrpSpPr>
        <p:grpSpPr bwMode="auto">
          <a:xfrm>
            <a:off x="3733800" y="4800600"/>
            <a:ext cx="685800" cy="990600"/>
            <a:chOff x="2352" y="3024"/>
            <a:chExt cx="432" cy="624"/>
          </a:xfrm>
        </p:grpSpPr>
        <p:sp>
          <p:nvSpPr>
            <p:cNvPr id="21532" name="Oval 39"/>
            <p:cNvSpPr>
              <a:spLocks noChangeArrowheads="1"/>
            </p:cNvSpPr>
            <p:nvPr/>
          </p:nvSpPr>
          <p:spPr bwMode="auto">
            <a:xfrm>
              <a:off x="2496" y="336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3" name="Text Box 40"/>
            <p:cNvSpPr txBox="1">
              <a:spLocks noChangeArrowheads="1"/>
            </p:cNvSpPr>
            <p:nvPr/>
          </p:nvSpPr>
          <p:spPr bwMode="auto">
            <a:xfrm>
              <a:off x="2496" y="3369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K</a:t>
              </a:r>
            </a:p>
          </p:txBody>
        </p:sp>
        <p:sp>
          <p:nvSpPr>
            <p:cNvPr id="21534" name="Line 41"/>
            <p:cNvSpPr>
              <a:spLocks noChangeShapeType="1"/>
            </p:cNvSpPr>
            <p:nvPr/>
          </p:nvSpPr>
          <p:spPr bwMode="auto">
            <a:xfrm>
              <a:off x="2352" y="3024"/>
              <a:ext cx="24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58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1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1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1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1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Agenda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600200"/>
            <a:ext cx="8974667" cy="4199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kumimoji="1" lang="en-US" sz="3911" i="0" dirty="0">
                <a:solidFill>
                  <a:srgbClr val="FFC000"/>
                </a:solidFill>
                <a:latin typeface="Georgia" pitchFamily="18" charset="0"/>
              </a:rPr>
              <a:t>Binary Tree</a:t>
            </a: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Binary Trees ADT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Properties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Realization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844" i="0" dirty="0">
                <a:solidFill>
                  <a:schemeClr val="bg1"/>
                </a:solidFill>
                <a:latin typeface="Georgia" pitchFamily="18" charset="0"/>
              </a:rPr>
              <a:t>Binary Tree implementation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Array </a:t>
            </a:r>
          </a:p>
          <a:p>
            <a:pPr marL="1428057" lvl="2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kumimoji="1" lang="en-US" sz="2400" i="0" dirty="0">
                <a:solidFill>
                  <a:schemeClr val="bg1"/>
                </a:solidFill>
                <a:latin typeface="Georgia" pitchFamily="18" charset="0"/>
              </a:rPr>
              <a:t>Linked List</a:t>
            </a:r>
          </a:p>
          <a:p>
            <a:pPr marL="970857" lvl="1" indent="-365483" eaLnBrk="0" hangingPunct="0">
              <a:spcBef>
                <a:spcPts val="533"/>
              </a:spcBef>
              <a:spcAft>
                <a:spcPts val="5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lang="en-US" sz="2844" b="1" i="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64452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970857" lvl="1" indent="-414872" eaLnBrk="0" hangingPunct="0">
              <a:spcBef>
                <a:spcPct val="20000"/>
              </a:spcBef>
              <a:spcAft>
                <a:spcPts val="2133"/>
              </a:spcAft>
              <a:buClr>
                <a:srgbClr val="FFC000"/>
              </a:buClr>
              <a:buFont typeface="Wingdings" pitchFamily="2" charset="2"/>
              <a:buChar char="§"/>
              <a:defRPr/>
            </a:pPr>
            <a:endParaRPr kumimoji="1" lang="en-US" sz="3911" i="0" dirty="0">
              <a:solidFill>
                <a:schemeClr val="bg1"/>
              </a:solidFill>
              <a:latin typeface="Georgia" pitchFamily="18" charset="0"/>
            </a:endParaRPr>
          </a:p>
          <a:p>
            <a:pPr marL="406405" indent="-406405" eaLnBrk="0" hangingPunct="0">
              <a:spcBef>
                <a:spcPct val="20000"/>
              </a:spcBef>
              <a:buClr>
                <a:srgbClr val="FFC000"/>
              </a:buClr>
              <a:buFont typeface="Arial" pitchFamily="34" charset="0"/>
              <a:buChar char="•"/>
              <a:defRPr/>
            </a:pPr>
            <a:endParaRPr kumimoji="1" lang="en-US" sz="4267" i="0" dirty="0">
              <a:solidFill>
                <a:schemeClr val="bg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Level of a Binary Tree Node</a:t>
            </a:r>
          </a:p>
        </p:txBody>
      </p:sp>
      <p:sp>
        <p:nvSpPr>
          <p:cNvPr id="623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The </a:t>
            </a:r>
            <a:r>
              <a:rPr lang="en-US" i="1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level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 of a node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in a binary tree is defined as follows: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Root has level 0,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Level of any other node is one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more than the level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its parent (father).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The </a:t>
            </a:r>
            <a:r>
              <a:rPr lang="en-US" i="1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depth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of a binary tree is the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maximum level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of any leaf in the tree.</a:t>
            </a:r>
          </a:p>
        </p:txBody>
      </p:sp>
    </p:spTree>
    <p:extLst>
      <p:ext uri="{BB962C8B-B14F-4D97-AF65-F5344CB8AC3E}">
        <p14:creationId xmlns:p14="http://schemas.microsoft.com/office/powerpoint/2010/main" val="303703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3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361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Level of a Binary Tree Node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2819400" y="2438400"/>
            <a:ext cx="457200" cy="457200"/>
            <a:chOff x="1152" y="1440"/>
            <a:chExt cx="288" cy="288"/>
          </a:xfrm>
        </p:grpSpPr>
        <p:sp>
          <p:nvSpPr>
            <p:cNvPr id="23601" name="Oval 5"/>
            <p:cNvSpPr>
              <a:spLocks noChangeArrowheads="1"/>
            </p:cNvSpPr>
            <p:nvPr/>
          </p:nvSpPr>
          <p:spPr bwMode="auto">
            <a:xfrm>
              <a:off x="1152" y="144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2" name="Text Box 6"/>
            <p:cNvSpPr txBox="1">
              <a:spLocks noChangeArrowheads="1"/>
            </p:cNvSpPr>
            <p:nvPr/>
          </p:nvSpPr>
          <p:spPr bwMode="auto">
            <a:xfrm>
              <a:off x="1200" y="1449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23557" name="Group 7"/>
          <p:cNvGrpSpPr>
            <a:grpSpLocks/>
          </p:cNvGrpSpPr>
          <p:nvPr/>
        </p:nvGrpSpPr>
        <p:grpSpPr bwMode="auto">
          <a:xfrm>
            <a:off x="1447800" y="3200400"/>
            <a:ext cx="457200" cy="457200"/>
            <a:chOff x="1248" y="1536"/>
            <a:chExt cx="288" cy="288"/>
          </a:xfrm>
        </p:grpSpPr>
        <p:sp>
          <p:nvSpPr>
            <p:cNvPr id="23599" name="Oval 8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0" name="Text Box 9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B</a:t>
              </a:r>
            </a:p>
          </p:txBody>
        </p:sp>
      </p:grpSp>
      <p:sp>
        <p:nvSpPr>
          <p:cNvPr id="23558" name="Oval 10"/>
          <p:cNvSpPr>
            <a:spLocks noChangeArrowheads="1"/>
          </p:cNvSpPr>
          <p:nvPr/>
        </p:nvSpPr>
        <p:spPr bwMode="auto">
          <a:xfrm>
            <a:off x="914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11"/>
          <p:cNvSpPr txBox="1">
            <a:spLocks noChangeArrowheads="1"/>
          </p:cNvSpPr>
          <p:nvPr/>
        </p:nvSpPr>
        <p:spPr bwMode="auto">
          <a:xfrm>
            <a:off x="990600" y="4129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D</a:t>
            </a:r>
          </a:p>
        </p:txBody>
      </p:sp>
      <p:sp>
        <p:nvSpPr>
          <p:cNvPr id="23560" name="Oval 12"/>
          <p:cNvSpPr>
            <a:spLocks noChangeArrowheads="1"/>
          </p:cNvSpPr>
          <p:nvPr/>
        </p:nvSpPr>
        <p:spPr bwMode="auto">
          <a:xfrm>
            <a:off x="4191000" y="4953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Text Box 13"/>
          <p:cNvSpPr txBox="1">
            <a:spLocks noChangeArrowheads="1"/>
          </p:cNvSpPr>
          <p:nvPr/>
        </p:nvSpPr>
        <p:spPr bwMode="auto">
          <a:xfrm>
            <a:off x="4267200" y="49672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H</a:t>
            </a:r>
          </a:p>
        </p:txBody>
      </p:sp>
      <p:grpSp>
        <p:nvGrpSpPr>
          <p:cNvPr id="23562" name="Group 14"/>
          <p:cNvGrpSpPr>
            <a:grpSpLocks/>
          </p:cNvGrpSpPr>
          <p:nvPr/>
        </p:nvGrpSpPr>
        <p:grpSpPr bwMode="auto">
          <a:xfrm>
            <a:off x="4191000" y="3200400"/>
            <a:ext cx="457200" cy="457200"/>
            <a:chOff x="1248" y="1536"/>
            <a:chExt cx="288" cy="288"/>
          </a:xfrm>
        </p:grpSpPr>
        <p:sp>
          <p:nvSpPr>
            <p:cNvPr id="23597" name="Oval 15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8" name="Text Box 16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C</a:t>
              </a:r>
            </a:p>
          </p:txBody>
        </p:sp>
      </p:grpSp>
      <p:grpSp>
        <p:nvGrpSpPr>
          <p:cNvPr id="23563" name="Group 17"/>
          <p:cNvGrpSpPr>
            <a:grpSpLocks/>
          </p:cNvGrpSpPr>
          <p:nvPr/>
        </p:nvGrpSpPr>
        <p:grpSpPr bwMode="auto">
          <a:xfrm>
            <a:off x="2057400" y="4114800"/>
            <a:ext cx="457200" cy="457200"/>
            <a:chOff x="1248" y="1536"/>
            <a:chExt cx="288" cy="288"/>
          </a:xfrm>
        </p:grpSpPr>
        <p:sp>
          <p:nvSpPr>
            <p:cNvPr id="23595" name="Oval 18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6" name="Text Box 19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E</a:t>
              </a:r>
            </a:p>
          </p:txBody>
        </p:sp>
      </p:grpSp>
      <p:sp>
        <p:nvSpPr>
          <p:cNvPr id="23564" name="Oval 20"/>
          <p:cNvSpPr>
            <a:spLocks noChangeArrowheads="1"/>
          </p:cNvSpPr>
          <p:nvPr/>
        </p:nvSpPr>
        <p:spPr bwMode="auto">
          <a:xfrm>
            <a:off x="48006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Text Box 21"/>
          <p:cNvSpPr txBox="1">
            <a:spLocks noChangeArrowheads="1"/>
          </p:cNvSpPr>
          <p:nvPr/>
        </p:nvSpPr>
        <p:spPr bwMode="auto">
          <a:xfrm>
            <a:off x="4876800" y="4052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F</a:t>
            </a:r>
          </a:p>
        </p:txBody>
      </p:sp>
      <p:sp>
        <p:nvSpPr>
          <p:cNvPr id="23566" name="Oval 22"/>
          <p:cNvSpPr>
            <a:spLocks noChangeArrowheads="1"/>
          </p:cNvSpPr>
          <p:nvPr/>
        </p:nvSpPr>
        <p:spPr bwMode="auto">
          <a:xfrm>
            <a:off x="17526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Text Box 23"/>
          <p:cNvSpPr txBox="1">
            <a:spLocks noChangeArrowheads="1"/>
          </p:cNvSpPr>
          <p:nvPr/>
        </p:nvSpPr>
        <p:spPr bwMode="auto">
          <a:xfrm>
            <a:off x="1828800" y="5043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G</a:t>
            </a:r>
          </a:p>
        </p:txBody>
      </p:sp>
      <p:sp>
        <p:nvSpPr>
          <p:cNvPr id="23568" name="Oval 24"/>
          <p:cNvSpPr>
            <a:spLocks noChangeArrowheads="1"/>
          </p:cNvSpPr>
          <p:nvPr/>
        </p:nvSpPr>
        <p:spPr bwMode="auto">
          <a:xfrm>
            <a:off x="5410200" y="4953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Text Box 25"/>
          <p:cNvSpPr txBox="1">
            <a:spLocks noChangeArrowheads="1"/>
          </p:cNvSpPr>
          <p:nvPr/>
        </p:nvSpPr>
        <p:spPr bwMode="auto">
          <a:xfrm>
            <a:off x="5486400" y="49672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I</a:t>
            </a:r>
          </a:p>
        </p:txBody>
      </p:sp>
      <p:sp>
        <p:nvSpPr>
          <p:cNvPr id="23570" name="Line 26"/>
          <p:cNvSpPr>
            <a:spLocks noChangeShapeType="1"/>
          </p:cNvSpPr>
          <p:nvPr/>
        </p:nvSpPr>
        <p:spPr bwMode="auto">
          <a:xfrm flipH="1">
            <a:off x="1828800" y="2743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27"/>
          <p:cNvSpPr>
            <a:spLocks noChangeShapeType="1"/>
          </p:cNvSpPr>
          <p:nvPr/>
        </p:nvSpPr>
        <p:spPr bwMode="auto">
          <a:xfrm>
            <a:off x="3276600" y="2743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8"/>
          <p:cNvSpPr>
            <a:spLocks noChangeShapeType="1"/>
          </p:cNvSpPr>
          <p:nvPr/>
        </p:nvSpPr>
        <p:spPr bwMode="auto">
          <a:xfrm flipH="1">
            <a:off x="1219200" y="3581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9"/>
          <p:cNvSpPr>
            <a:spLocks noChangeShapeType="1"/>
          </p:cNvSpPr>
          <p:nvPr/>
        </p:nvSpPr>
        <p:spPr bwMode="auto">
          <a:xfrm>
            <a:off x="1828800" y="3581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30"/>
          <p:cNvSpPr>
            <a:spLocks noChangeShapeType="1"/>
          </p:cNvSpPr>
          <p:nvPr/>
        </p:nvSpPr>
        <p:spPr bwMode="auto">
          <a:xfrm flipH="1">
            <a:off x="1981200" y="4572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Line 31"/>
          <p:cNvSpPr>
            <a:spLocks noChangeShapeType="1"/>
          </p:cNvSpPr>
          <p:nvPr/>
        </p:nvSpPr>
        <p:spPr bwMode="auto">
          <a:xfrm>
            <a:off x="45720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6" name="Line 32"/>
          <p:cNvSpPr>
            <a:spLocks noChangeShapeType="1"/>
          </p:cNvSpPr>
          <p:nvPr/>
        </p:nvSpPr>
        <p:spPr bwMode="auto">
          <a:xfrm flipH="1">
            <a:off x="44958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Line 33"/>
          <p:cNvSpPr>
            <a:spLocks noChangeShapeType="1"/>
          </p:cNvSpPr>
          <p:nvPr/>
        </p:nvSpPr>
        <p:spPr bwMode="auto">
          <a:xfrm>
            <a:off x="51816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8" name="Text Box 34"/>
          <p:cNvSpPr txBox="1">
            <a:spLocks noChangeArrowheads="1"/>
          </p:cNvSpPr>
          <p:nvPr/>
        </p:nvSpPr>
        <p:spPr bwMode="auto">
          <a:xfrm>
            <a:off x="1828800" y="32766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23579" name="Text Box 35"/>
          <p:cNvSpPr txBox="1">
            <a:spLocks noChangeArrowheads="1"/>
          </p:cNvSpPr>
          <p:nvPr/>
        </p:nvSpPr>
        <p:spPr bwMode="auto">
          <a:xfrm>
            <a:off x="3284538" y="24828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0</a:t>
            </a:r>
          </a:p>
        </p:txBody>
      </p:sp>
      <p:sp>
        <p:nvSpPr>
          <p:cNvPr id="23580" name="Text Box 36"/>
          <p:cNvSpPr txBox="1">
            <a:spLocks noChangeArrowheads="1"/>
          </p:cNvSpPr>
          <p:nvPr/>
        </p:nvSpPr>
        <p:spPr bwMode="auto">
          <a:xfrm>
            <a:off x="4579938" y="32766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23581" name="Text Box 37"/>
          <p:cNvSpPr txBox="1">
            <a:spLocks noChangeArrowheads="1"/>
          </p:cNvSpPr>
          <p:nvPr/>
        </p:nvSpPr>
        <p:spPr bwMode="auto">
          <a:xfrm>
            <a:off x="1303338" y="41910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23582" name="Text Box 38"/>
          <p:cNvSpPr txBox="1">
            <a:spLocks noChangeArrowheads="1"/>
          </p:cNvSpPr>
          <p:nvPr/>
        </p:nvSpPr>
        <p:spPr bwMode="auto">
          <a:xfrm>
            <a:off x="2446338" y="41910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23583" name="Text Box 39"/>
          <p:cNvSpPr txBox="1">
            <a:spLocks noChangeArrowheads="1"/>
          </p:cNvSpPr>
          <p:nvPr/>
        </p:nvSpPr>
        <p:spPr bwMode="auto">
          <a:xfrm>
            <a:off x="5189538" y="41592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23584" name="Text Box 40"/>
          <p:cNvSpPr txBox="1">
            <a:spLocks noChangeArrowheads="1"/>
          </p:cNvSpPr>
          <p:nvPr/>
        </p:nvSpPr>
        <p:spPr bwMode="auto">
          <a:xfrm>
            <a:off x="2141538" y="51054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3</a:t>
            </a:r>
          </a:p>
        </p:txBody>
      </p:sp>
      <p:sp>
        <p:nvSpPr>
          <p:cNvPr id="23585" name="Text Box 41"/>
          <p:cNvSpPr txBox="1">
            <a:spLocks noChangeArrowheads="1"/>
          </p:cNvSpPr>
          <p:nvPr/>
        </p:nvSpPr>
        <p:spPr bwMode="auto">
          <a:xfrm>
            <a:off x="4579938" y="50736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3</a:t>
            </a:r>
          </a:p>
        </p:txBody>
      </p:sp>
      <p:sp>
        <p:nvSpPr>
          <p:cNvPr id="23586" name="Text Box 42"/>
          <p:cNvSpPr txBox="1">
            <a:spLocks noChangeArrowheads="1"/>
          </p:cNvSpPr>
          <p:nvPr/>
        </p:nvSpPr>
        <p:spPr bwMode="auto">
          <a:xfrm>
            <a:off x="5799138" y="50736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3</a:t>
            </a:r>
          </a:p>
        </p:txBody>
      </p:sp>
      <p:sp>
        <p:nvSpPr>
          <p:cNvPr id="23587" name="Text Box 43"/>
          <p:cNvSpPr txBox="1">
            <a:spLocks noChangeArrowheads="1"/>
          </p:cNvSpPr>
          <p:nvPr/>
        </p:nvSpPr>
        <p:spPr bwMode="auto">
          <a:xfrm>
            <a:off x="6780213" y="2514600"/>
            <a:ext cx="839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Level 0</a:t>
            </a:r>
          </a:p>
        </p:txBody>
      </p:sp>
      <p:sp>
        <p:nvSpPr>
          <p:cNvPr id="23588" name="Text Box 44"/>
          <p:cNvSpPr txBox="1">
            <a:spLocks noChangeArrowheads="1"/>
          </p:cNvSpPr>
          <p:nvPr/>
        </p:nvSpPr>
        <p:spPr bwMode="auto">
          <a:xfrm>
            <a:off x="6780213" y="3276600"/>
            <a:ext cx="839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Level 1</a:t>
            </a:r>
          </a:p>
        </p:txBody>
      </p:sp>
      <p:sp>
        <p:nvSpPr>
          <p:cNvPr id="23589" name="Text Box 45"/>
          <p:cNvSpPr txBox="1">
            <a:spLocks noChangeArrowheads="1"/>
          </p:cNvSpPr>
          <p:nvPr/>
        </p:nvSpPr>
        <p:spPr bwMode="auto">
          <a:xfrm>
            <a:off x="6780213" y="4159250"/>
            <a:ext cx="839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Level 2</a:t>
            </a:r>
          </a:p>
        </p:txBody>
      </p:sp>
      <p:sp>
        <p:nvSpPr>
          <p:cNvPr id="23590" name="Text Box 46"/>
          <p:cNvSpPr txBox="1">
            <a:spLocks noChangeArrowheads="1"/>
          </p:cNvSpPr>
          <p:nvPr/>
        </p:nvSpPr>
        <p:spPr bwMode="auto">
          <a:xfrm>
            <a:off x="6780213" y="5073650"/>
            <a:ext cx="839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Level 3</a:t>
            </a:r>
          </a:p>
        </p:txBody>
      </p:sp>
      <p:sp>
        <p:nvSpPr>
          <p:cNvPr id="23591" name="Line 47"/>
          <p:cNvSpPr>
            <a:spLocks noChangeShapeType="1"/>
          </p:cNvSpPr>
          <p:nvPr/>
        </p:nvSpPr>
        <p:spPr bwMode="auto">
          <a:xfrm>
            <a:off x="4572000" y="26670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2" name="Line 48"/>
          <p:cNvSpPr>
            <a:spLocks noChangeShapeType="1"/>
          </p:cNvSpPr>
          <p:nvPr/>
        </p:nvSpPr>
        <p:spPr bwMode="auto">
          <a:xfrm>
            <a:off x="5181600" y="3429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3" name="Line 49"/>
          <p:cNvSpPr>
            <a:spLocks noChangeShapeType="1"/>
          </p:cNvSpPr>
          <p:nvPr/>
        </p:nvSpPr>
        <p:spPr bwMode="auto">
          <a:xfrm>
            <a:off x="5715000" y="4343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94" name="Line 50"/>
          <p:cNvSpPr>
            <a:spLocks noChangeShapeType="1"/>
          </p:cNvSpPr>
          <p:nvPr/>
        </p:nvSpPr>
        <p:spPr bwMode="auto">
          <a:xfrm>
            <a:off x="6096000" y="5257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93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DC658-F7EF-3763-8C73-4239FBC06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Binary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49EBC-DE4E-45E0-60C3-0781441D8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Structure following types/variants of binary trees exists:</a:t>
            </a:r>
          </a:p>
          <a:p>
            <a:endParaRPr lang="en-US" dirty="0"/>
          </a:p>
          <a:p>
            <a:pPr lvl="1"/>
            <a:r>
              <a:rPr lang="en-US" dirty="0"/>
              <a:t>Full Binary Tree</a:t>
            </a:r>
          </a:p>
          <a:p>
            <a:pPr lvl="1"/>
            <a:r>
              <a:rPr lang="en-US" dirty="0"/>
              <a:t>Perfect Binary Tree</a:t>
            </a:r>
          </a:p>
          <a:p>
            <a:pPr lvl="1"/>
            <a:r>
              <a:rPr lang="en-US" dirty="0"/>
              <a:t>Complete Binary Tree</a:t>
            </a:r>
          </a:p>
          <a:p>
            <a:pPr lvl="1"/>
            <a:r>
              <a:rPr lang="en-US" dirty="0"/>
              <a:t>Degenerate Binary Tree</a:t>
            </a:r>
          </a:p>
          <a:p>
            <a:pPr lvl="1"/>
            <a:r>
              <a:rPr lang="en-US" dirty="0"/>
              <a:t>Balance Binary Tree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E136E-A1AE-2355-BCE5-028E82082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00ED6-787E-4E0C-8915-652AC110EA2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90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D4F28-5EDB-79A4-9D89-4366EBB7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Binary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DB217-7E60-2D9F-E230-F522CB78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346200"/>
            <a:ext cx="8134350" cy="2082800"/>
          </a:xfrm>
        </p:spPr>
        <p:txBody>
          <a:bodyPr/>
          <a:lstStyle/>
          <a:p>
            <a:r>
              <a:rPr lang="en-US" dirty="0"/>
              <a:t>It is a tree in which every node in the tree has either 0 or 2 children.</a:t>
            </a:r>
          </a:p>
          <a:p>
            <a:r>
              <a:rPr lang="en-US" dirty="0"/>
              <a:t>The number of nodes </a:t>
            </a:r>
            <a:r>
              <a:rPr lang="en-US" b="1" i="1" dirty="0"/>
              <a:t>n</a:t>
            </a:r>
            <a:r>
              <a:rPr lang="en-US" dirty="0"/>
              <a:t> is </a:t>
            </a:r>
            <a:r>
              <a:rPr lang="en-US" dirty="0" err="1"/>
              <a:t>atleast</a:t>
            </a:r>
            <a:r>
              <a:rPr lang="en-US" dirty="0"/>
              <a:t> </a:t>
            </a:r>
            <a:r>
              <a:rPr lang="en-US" b="1" i="1" dirty="0"/>
              <a:t>n = 2</a:t>
            </a:r>
            <a:r>
              <a:rPr lang="en-US" b="1" i="1" baseline="30000" dirty="0"/>
              <a:t>h</a:t>
            </a:r>
            <a:r>
              <a:rPr lang="en-US" b="1" i="1" dirty="0"/>
              <a:t> – 1</a:t>
            </a:r>
            <a:r>
              <a:rPr lang="en-US" dirty="0"/>
              <a:t>, and </a:t>
            </a:r>
            <a:r>
              <a:rPr lang="en-US" dirty="0" err="1"/>
              <a:t>atmost</a:t>
            </a:r>
            <a:r>
              <a:rPr lang="en-US" dirty="0"/>
              <a:t> </a:t>
            </a:r>
            <a:r>
              <a:rPr lang="en-US" b="1" i="1" dirty="0"/>
              <a:t>n = 2</a:t>
            </a:r>
            <a:r>
              <a:rPr lang="en-US" b="1" i="1" baseline="30000" dirty="0"/>
              <a:t>h+1 </a:t>
            </a:r>
            <a:r>
              <a:rPr lang="en-US" b="1" i="1" dirty="0"/>
              <a:t>– 1</a:t>
            </a:r>
            <a:r>
              <a:rPr lang="en-US" dirty="0"/>
              <a:t>, where h is the height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054E4F-80F7-AC33-FEED-A6CD55C42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00ED6-787E-4E0C-8915-652AC110EA2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68B828-1013-D581-64FB-63174B338F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5337" y="3288798"/>
            <a:ext cx="320040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456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D4F28-5EDB-79A4-9D89-4366EBB7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 Binary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DB217-7E60-2D9F-E230-F522CB78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346200"/>
            <a:ext cx="8134350" cy="2082800"/>
          </a:xfrm>
        </p:spPr>
        <p:txBody>
          <a:bodyPr/>
          <a:lstStyle/>
          <a:p>
            <a:r>
              <a:rPr lang="en-US" dirty="0"/>
              <a:t>All internal nodes have two children and all leaves have the same depth or same level.</a:t>
            </a:r>
          </a:p>
          <a:p>
            <a:r>
              <a:rPr lang="en-US" dirty="0"/>
              <a:t>A perfect binary tree with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/>
              <a:t> leaves has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2l - 1</a:t>
            </a:r>
            <a:r>
              <a:rPr lang="en-US" b="1" i="1" dirty="0"/>
              <a:t> </a:t>
            </a:r>
            <a:r>
              <a:rPr lang="en-US" dirty="0"/>
              <a:t>nodes where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/>
              <a:t> is no. of leaf nodes.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054E4F-80F7-AC33-FEED-A6CD55C42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00ED6-787E-4E0C-8915-652AC110EA2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ED0DD5-5376-BE6A-22F7-FDA87ABC3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700" y="3429000"/>
            <a:ext cx="4038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0423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Complete Binary Tree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Binary tree in which every level, except possibly the last, is completely filled, and all nodes are as far left as possible.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D450DB-2545-6547-999F-2AB0ADE7C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938" y="2905125"/>
            <a:ext cx="7029450" cy="2962275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9C388B47-4768-7080-8CF0-744A059C5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938" y="5261811"/>
            <a:ext cx="4493294" cy="605589"/>
          </a:xfrm>
          <a:prstGeom prst="rect">
            <a:avLst/>
          </a:prstGeom>
          <a:solidFill>
            <a:srgbClr val="FF9933">
              <a:alpha val="4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ChangeArrowheads="1"/>
          </p:cNvSpPr>
          <p:nvPr/>
        </p:nvSpPr>
        <p:spPr bwMode="auto">
          <a:xfrm>
            <a:off x="1066800" y="4876800"/>
            <a:ext cx="7467600" cy="99060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Complete Binary Tree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A </a:t>
            </a:r>
            <a:r>
              <a:rPr lang="en-US" sz="2800" i="1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complete binary tree</a:t>
            </a:r>
            <a:r>
              <a:rPr lang="en-US" sz="2800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 </a:t>
            </a:r>
            <a:r>
              <a:rPr lang="en-US" sz="2800" dirty="0">
                <a:latin typeface="Helvetica" pitchFamily="34" charset="0"/>
                <a:cs typeface="Times New Roman" pitchFamily="18" charset="0"/>
              </a:rPr>
              <a:t>of depth </a:t>
            </a:r>
            <a:r>
              <a:rPr lang="en-US" sz="2800" i="1" dirty="0">
                <a:latin typeface="Helvetica" pitchFamily="34" charset="0"/>
                <a:cs typeface="Times New Roman" pitchFamily="18" charset="0"/>
              </a:rPr>
              <a:t>d</a:t>
            </a:r>
            <a:r>
              <a:rPr lang="en-US" sz="2800" dirty="0">
                <a:latin typeface="Helvetica" pitchFamily="34" charset="0"/>
                <a:cs typeface="Times New Roman" pitchFamily="18" charset="0"/>
              </a:rPr>
              <a:t> is the strictly binary all of whose leaves are at level </a:t>
            </a:r>
            <a:r>
              <a:rPr lang="en-US" sz="2800" i="1" dirty="0">
                <a:latin typeface="Helvetica" pitchFamily="34" charset="0"/>
                <a:cs typeface="Times New Roman" pitchFamily="18" charset="0"/>
              </a:rPr>
              <a:t>d</a:t>
            </a:r>
            <a:r>
              <a:rPr lang="en-US" sz="2800" dirty="0">
                <a:latin typeface="Helvetica" pitchFamily="34" charset="0"/>
                <a:cs typeface="Times New Roman" pitchFamily="18" charset="0"/>
              </a:rPr>
              <a:t>.</a:t>
            </a:r>
          </a:p>
        </p:txBody>
      </p: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4343400" y="2590800"/>
            <a:ext cx="457200" cy="457200"/>
            <a:chOff x="1152" y="1440"/>
            <a:chExt cx="288" cy="288"/>
          </a:xfrm>
        </p:grpSpPr>
        <p:sp>
          <p:nvSpPr>
            <p:cNvPr id="24639" name="Oval 6"/>
            <p:cNvSpPr>
              <a:spLocks noChangeArrowheads="1"/>
            </p:cNvSpPr>
            <p:nvPr/>
          </p:nvSpPr>
          <p:spPr bwMode="auto">
            <a:xfrm>
              <a:off x="1152" y="144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40" name="Text Box 7"/>
            <p:cNvSpPr txBox="1">
              <a:spLocks noChangeArrowheads="1"/>
            </p:cNvSpPr>
            <p:nvPr/>
          </p:nvSpPr>
          <p:spPr bwMode="auto">
            <a:xfrm>
              <a:off x="1200" y="1449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24582" name="Group 8"/>
          <p:cNvGrpSpPr>
            <a:grpSpLocks/>
          </p:cNvGrpSpPr>
          <p:nvPr/>
        </p:nvGrpSpPr>
        <p:grpSpPr bwMode="auto">
          <a:xfrm>
            <a:off x="2667000" y="3352800"/>
            <a:ext cx="457200" cy="457200"/>
            <a:chOff x="1248" y="1536"/>
            <a:chExt cx="288" cy="288"/>
          </a:xfrm>
        </p:grpSpPr>
        <p:sp>
          <p:nvSpPr>
            <p:cNvPr id="24637" name="Oval 9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8" name="Text Box 10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B</a:t>
              </a:r>
            </a:p>
          </p:txBody>
        </p:sp>
      </p:grpSp>
      <p:sp>
        <p:nvSpPr>
          <p:cNvPr id="24583" name="Oval 11"/>
          <p:cNvSpPr>
            <a:spLocks noChangeArrowheads="1"/>
          </p:cNvSpPr>
          <p:nvPr/>
        </p:nvSpPr>
        <p:spPr bwMode="auto">
          <a:xfrm>
            <a:off x="6629400" y="510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Text Box 12"/>
          <p:cNvSpPr txBox="1">
            <a:spLocks noChangeArrowheads="1"/>
          </p:cNvSpPr>
          <p:nvPr/>
        </p:nvSpPr>
        <p:spPr bwMode="auto">
          <a:xfrm>
            <a:off x="6705600" y="51196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N</a:t>
            </a:r>
          </a:p>
        </p:txBody>
      </p:sp>
      <p:grpSp>
        <p:nvGrpSpPr>
          <p:cNvPr id="24585" name="Group 13"/>
          <p:cNvGrpSpPr>
            <a:grpSpLocks/>
          </p:cNvGrpSpPr>
          <p:nvPr/>
        </p:nvGrpSpPr>
        <p:grpSpPr bwMode="auto">
          <a:xfrm>
            <a:off x="6248400" y="3352800"/>
            <a:ext cx="457200" cy="457200"/>
            <a:chOff x="1248" y="1536"/>
            <a:chExt cx="288" cy="288"/>
          </a:xfrm>
        </p:grpSpPr>
        <p:sp>
          <p:nvSpPr>
            <p:cNvPr id="24635" name="Oval 14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6" name="Text Box 15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C</a:t>
              </a:r>
            </a:p>
          </p:txBody>
        </p:sp>
      </p:grpSp>
      <p:sp>
        <p:nvSpPr>
          <p:cNvPr id="24586" name="Oval 16"/>
          <p:cNvSpPr>
            <a:spLocks noChangeArrowheads="1"/>
          </p:cNvSpPr>
          <p:nvPr/>
        </p:nvSpPr>
        <p:spPr bwMode="auto">
          <a:xfrm>
            <a:off x="72390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Text Box 17"/>
          <p:cNvSpPr txBox="1">
            <a:spLocks noChangeArrowheads="1"/>
          </p:cNvSpPr>
          <p:nvPr/>
        </p:nvSpPr>
        <p:spPr bwMode="auto">
          <a:xfrm>
            <a:off x="7315200" y="42052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G</a:t>
            </a:r>
          </a:p>
        </p:txBody>
      </p:sp>
      <p:sp>
        <p:nvSpPr>
          <p:cNvPr id="24588" name="Oval 18"/>
          <p:cNvSpPr>
            <a:spLocks noChangeArrowheads="1"/>
          </p:cNvSpPr>
          <p:nvPr/>
        </p:nvSpPr>
        <p:spPr bwMode="auto">
          <a:xfrm>
            <a:off x="7848600" y="510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Text Box 19"/>
          <p:cNvSpPr txBox="1">
            <a:spLocks noChangeArrowheads="1"/>
          </p:cNvSpPr>
          <p:nvPr/>
        </p:nvSpPr>
        <p:spPr bwMode="auto">
          <a:xfrm>
            <a:off x="7924800" y="51196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O</a:t>
            </a:r>
          </a:p>
        </p:txBody>
      </p:sp>
      <p:sp>
        <p:nvSpPr>
          <p:cNvPr id="24590" name="Line 20"/>
          <p:cNvSpPr>
            <a:spLocks noChangeShapeType="1"/>
          </p:cNvSpPr>
          <p:nvPr/>
        </p:nvSpPr>
        <p:spPr bwMode="auto">
          <a:xfrm flipH="1">
            <a:off x="3048000" y="2819400"/>
            <a:ext cx="1295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21"/>
          <p:cNvSpPr>
            <a:spLocks noChangeShapeType="1"/>
          </p:cNvSpPr>
          <p:nvPr/>
        </p:nvSpPr>
        <p:spPr bwMode="auto">
          <a:xfrm>
            <a:off x="4800600" y="2819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22"/>
          <p:cNvSpPr>
            <a:spLocks noChangeShapeType="1"/>
          </p:cNvSpPr>
          <p:nvPr/>
        </p:nvSpPr>
        <p:spPr bwMode="auto">
          <a:xfrm flipH="1">
            <a:off x="2133600" y="3733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23"/>
          <p:cNvSpPr>
            <a:spLocks noChangeShapeType="1"/>
          </p:cNvSpPr>
          <p:nvPr/>
        </p:nvSpPr>
        <p:spPr bwMode="auto">
          <a:xfrm>
            <a:off x="3048000" y="3733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Line 24"/>
          <p:cNvSpPr>
            <a:spLocks noChangeShapeType="1"/>
          </p:cNvSpPr>
          <p:nvPr/>
        </p:nvSpPr>
        <p:spPr bwMode="auto">
          <a:xfrm>
            <a:off x="6629400" y="37338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Line 25"/>
          <p:cNvSpPr>
            <a:spLocks noChangeShapeType="1"/>
          </p:cNvSpPr>
          <p:nvPr/>
        </p:nvSpPr>
        <p:spPr bwMode="auto">
          <a:xfrm flipH="1">
            <a:off x="69342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6"/>
          <p:cNvSpPr>
            <a:spLocks noChangeShapeType="1"/>
          </p:cNvSpPr>
          <p:nvPr/>
        </p:nvSpPr>
        <p:spPr bwMode="auto">
          <a:xfrm>
            <a:off x="76200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Text Box 27"/>
          <p:cNvSpPr txBox="1">
            <a:spLocks noChangeArrowheads="1"/>
          </p:cNvSpPr>
          <p:nvPr/>
        </p:nvSpPr>
        <p:spPr bwMode="auto">
          <a:xfrm>
            <a:off x="3048000" y="34290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24598" name="Text Box 28"/>
          <p:cNvSpPr txBox="1">
            <a:spLocks noChangeArrowheads="1"/>
          </p:cNvSpPr>
          <p:nvPr/>
        </p:nvSpPr>
        <p:spPr bwMode="auto">
          <a:xfrm>
            <a:off x="4808538" y="25146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0</a:t>
            </a:r>
          </a:p>
        </p:txBody>
      </p:sp>
      <p:sp>
        <p:nvSpPr>
          <p:cNvPr id="24599" name="Text Box 29"/>
          <p:cNvSpPr txBox="1">
            <a:spLocks noChangeArrowheads="1"/>
          </p:cNvSpPr>
          <p:nvPr/>
        </p:nvSpPr>
        <p:spPr bwMode="auto">
          <a:xfrm>
            <a:off x="6637338" y="34290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1</a:t>
            </a:r>
          </a:p>
        </p:txBody>
      </p:sp>
      <p:sp>
        <p:nvSpPr>
          <p:cNvPr id="24600" name="Text Box 30"/>
          <p:cNvSpPr txBox="1">
            <a:spLocks noChangeArrowheads="1"/>
          </p:cNvSpPr>
          <p:nvPr/>
        </p:nvSpPr>
        <p:spPr bwMode="auto">
          <a:xfrm>
            <a:off x="7627938" y="43116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24601" name="Text Box 31"/>
          <p:cNvSpPr txBox="1">
            <a:spLocks noChangeArrowheads="1"/>
          </p:cNvSpPr>
          <p:nvPr/>
        </p:nvSpPr>
        <p:spPr bwMode="auto">
          <a:xfrm>
            <a:off x="7018338" y="52260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3</a:t>
            </a:r>
          </a:p>
        </p:txBody>
      </p:sp>
      <p:sp>
        <p:nvSpPr>
          <p:cNvPr id="24602" name="Text Box 32"/>
          <p:cNvSpPr txBox="1">
            <a:spLocks noChangeArrowheads="1"/>
          </p:cNvSpPr>
          <p:nvPr/>
        </p:nvSpPr>
        <p:spPr bwMode="auto">
          <a:xfrm>
            <a:off x="8237538" y="52260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3</a:t>
            </a:r>
          </a:p>
        </p:txBody>
      </p:sp>
      <p:sp>
        <p:nvSpPr>
          <p:cNvPr id="24603" name="Oval 33"/>
          <p:cNvSpPr>
            <a:spLocks noChangeArrowheads="1"/>
          </p:cNvSpPr>
          <p:nvPr/>
        </p:nvSpPr>
        <p:spPr bwMode="auto">
          <a:xfrm>
            <a:off x="4724400" y="510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Text Box 34"/>
          <p:cNvSpPr txBox="1">
            <a:spLocks noChangeArrowheads="1"/>
          </p:cNvSpPr>
          <p:nvPr/>
        </p:nvSpPr>
        <p:spPr bwMode="auto">
          <a:xfrm>
            <a:off x="4800600" y="51196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L</a:t>
            </a:r>
          </a:p>
        </p:txBody>
      </p:sp>
      <p:sp>
        <p:nvSpPr>
          <p:cNvPr id="24605" name="Oval 35"/>
          <p:cNvSpPr>
            <a:spLocks noChangeArrowheads="1"/>
          </p:cNvSpPr>
          <p:nvPr/>
        </p:nvSpPr>
        <p:spPr bwMode="auto">
          <a:xfrm>
            <a:off x="53340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6" name="Text Box 36"/>
          <p:cNvSpPr txBox="1">
            <a:spLocks noChangeArrowheads="1"/>
          </p:cNvSpPr>
          <p:nvPr/>
        </p:nvSpPr>
        <p:spPr bwMode="auto">
          <a:xfrm>
            <a:off x="5410200" y="42052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F</a:t>
            </a:r>
          </a:p>
        </p:txBody>
      </p:sp>
      <p:sp>
        <p:nvSpPr>
          <p:cNvPr id="24607" name="Oval 37"/>
          <p:cNvSpPr>
            <a:spLocks noChangeArrowheads="1"/>
          </p:cNvSpPr>
          <p:nvPr/>
        </p:nvSpPr>
        <p:spPr bwMode="auto">
          <a:xfrm>
            <a:off x="5943600" y="510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Text Box 38"/>
          <p:cNvSpPr txBox="1">
            <a:spLocks noChangeArrowheads="1"/>
          </p:cNvSpPr>
          <p:nvPr/>
        </p:nvSpPr>
        <p:spPr bwMode="auto">
          <a:xfrm>
            <a:off x="6019800" y="51196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M</a:t>
            </a:r>
          </a:p>
        </p:txBody>
      </p:sp>
      <p:sp>
        <p:nvSpPr>
          <p:cNvPr id="24609" name="Line 39"/>
          <p:cNvSpPr>
            <a:spLocks noChangeShapeType="1"/>
          </p:cNvSpPr>
          <p:nvPr/>
        </p:nvSpPr>
        <p:spPr bwMode="auto">
          <a:xfrm flipH="1">
            <a:off x="50292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Line 40"/>
          <p:cNvSpPr>
            <a:spLocks noChangeShapeType="1"/>
          </p:cNvSpPr>
          <p:nvPr/>
        </p:nvSpPr>
        <p:spPr bwMode="auto">
          <a:xfrm>
            <a:off x="57150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Text Box 41"/>
          <p:cNvSpPr txBox="1">
            <a:spLocks noChangeArrowheads="1"/>
          </p:cNvSpPr>
          <p:nvPr/>
        </p:nvSpPr>
        <p:spPr bwMode="auto">
          <a:xfrm>
            <a:off x="5722938" y="43116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24612" name="Text Box 42"/>
          <p:cNvSpPr txBox="1">
            <a:spLocks noChangeArrowheads="1"/>
          </p:cNvSpPr>
          <p:nvPr/>
        </p:nvSpPr>
        <p:spPr bwMode="auto">
          <a:xfrm>
            <a:off x="5113338" y="52260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3</a:t>
            </a:r>
          </a:p>
        </p:txBody>
      </p:sp>
      <p:sp>
        <p:nvSpPr>
          <p:cNvPr id="24613" name="Text Box 43"/>
          <p:cNvSpPr txBox="1">
            <a:spLocks noChangeArrowheads="1"/>
          </p:cNvSpPr>
          <p:nvPr/>
        </p:nvSpPr>
        <p:spPr bwMode="auto">
          <a:xfrm>
            <a:off x="6332538" y="52260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3</a:t>
            </a:r>
          </a:p>
        </p:txBody>
      </p:sp>
      <p:sp>
        <p:nvSpPr>
          <p:cNvPr id="24614" name="Oval 44"/>
          <p:cNvSpPr>
            <a:spLocks noChangeArrowheads="1"/>
          </p:cNvSpPr>
          <p:nvPr/>
        </p:nvSpPr>
        <p:spPr bwMode="auto">
          <a:xfrm>
            <a:off x="1143000" y="510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Text Box 45"/>
          <p:cNvSpPr txBox="1">
            <a:spLocks noChangeArrowheads="1"/>
          </p:cNvSpPr>
          <p:nvPr/>
        </p:nvSpPr>
        <p:spPr bwMode="auto">
          <a:xfrm>
            <a:off x="1219200" y="51196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H</a:t>
            </a:r>
          </a:p>
        </p:txBody>
      </p:sp>
      <p:sp>
        <p:nvSpPr>
          <p:cNvPr id="24616" name="Oval 46"/>
          <p:cNvSpPr>
            <a:spLocks noChangeArrowheads="1"/>
          </p:cNvSpPr>
          <p:nvPr/>
        </p:nvSpPr>
        <p:spPr bwMode="auto">
          <a:xfrm>
            <a:off x="17526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Text Box 47"/>
          <p:cNvSpPr txBox="1">
            <a:spLocks noChangeArrowheads="1"/>
          </p:cNvSpPr>
          <p:nvPr/>
        </p:nvSpPr>
        <p:spPr bwMode="auto">
          <a:xfrm>
            <a:off x="1828800" y="42052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D</a:t>
            </a:r>
          </a:p>
        </p:txBody>
      </p:sp>
      <p:sp>
        <p:nvSpPr>
          <p:cNvPr id="24618" name="Oval 48"/>
          <p:cNvSpPr>
            <a:spLocks noChangeArrowheads="1"/>
          </p:cNvSpPr>
          <p:nvPr/>
        </p:nvSpPr>
        <p:spPr bwMode="auto">
          <a:xfrm>
            <a:off x="2362200" y="510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9" name="Text Box 49"/>
          <p:cNvSpPr txBox="1">
            <a:spLocks noChangeArrowheads="1"/>
          </p:cNvSpPr>
          <p:nvPr/>
        </p:nvSpPr>
        <p:spPr bwMode="auto">
          <a:xfrm>
            <a:off x="2438400" y="51196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I</a:t>
            </a:r>
          </a:p>
        </p:txBody>
      </p:sp>
      <p:sp>
        <p:nvSpPr>
          <p:cNvPr id="24620" name="Line 50"/>
          <p:cNvSpPr>
            <a:spLocks noChangeShapeType="1"/>
          </p:cNvSpPr>
          <p:nvPr/>
        </p:nvSpPr>
        <p:spPr bwMode="auto">
          <a:xfrm flipH="1">
            <a:off x="14478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1" name="Line 51"/>
          <p:cNvSpPr>
            <a:spLocks noChangeShapeType="1"/>
          </p:cNvSpPr>
          <p:nvPr/>
        </p:nvSpPr>
        <p:spPr bwMode="auto">
          <a:xfrm>
            <a:off x="21336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2" name="Text Box 52"/>
          <p:cNvSpPr txBox="1">
            <a:spLocks noChangeArrowheads="1"/>
          </p:cNvSpPr>
          <p:nvPr/>
        </p:nvSpPr>
        <p:spPr bwMode="auto">
          <a:xfrm>
            <a:off x="2141538" y="43116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24623" name="Text Box 53"/>
          <p:cNvSpPr txBox="1">
            <a:spLocks noChangeArrowheads="1"/>
          </p:cNvSpPr>
          <p:nvPr/>
        </p:nvSpPr>
        <p:spPr bwMode="auto">
          <a:xfrm>
            <a:off x="1531938" y="52260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3</a:t>
            </a:r>
          </a:p>
        </p:txBody>
      </p:sp>
      <p:sp>
        <p:nvSpPr>
          <p:cNvPr id="24624" name="Oval 54"/>
          <p:cNvSpPr>
            <a:spLocks noChangeArrowheads="1"/>
          </p:cNvSpPr>
          <p:nvPr/>
        </p:nvSpPr>
        <p:spPr bwMode="auto">
          <a:xfrm>
            <a:off x="2895600" y="510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Text Box 55"/>
          <p:cNvSpPr txBox="1">
            <a:spLocks noChangeArrowheads="1"/>
          </p:cNvSpPr>
          <p:nvPr/>
        </p:nvSpPr>
        <p:spPr bwMode="auto">
          <a:xfrm>
            <a:off x="2971800" y="51196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J</a:t>
            </a:r>
          </a:p>
        </p:txBody>
      </p:sp>
      <p:sp>
        <p:nvSpPr>
          <p:cNvPr id="24626" name="Oval 56"/>
          <p:cNvSpPr>
            <a:spLocks noChangeArrowheads="1"/>
          </p:cNvSpPr>
          <p:nvPr/>
        </p:nvSpPr>
        <p:spPr bwMode="auto">
          <a:xfrm>
            <a:off x="3505200" y="4191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7" name="Text Box 57"/>
          <p:cNvSpPr txBox="1">
            <a:spLocks noChangeArrowheads="1"/>
          </p:cNvSpPr>
          <p:nvPr/>
        </p:nvSpPr>
        <p:spPr bwMode="auto">
          <a:xfrm>
            <a:off x="3581400" y="42052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E</a:t>
            </a:r>
          </a:p>
        </p:txBody>
      </p:sp>
      <p:sp>
        <p:nvSpPr>
          <p:cNvPr id="24628" name="Oval 58"/>
          <p:cNvSpPr>
            <a:spLocks noChangeArrowheads="1"/>
          </p:cNvSpPr>
          <p:nvPr/>
        </p:nvSpPr>
        <p:spPr bwMode="auto">
          <a:xfrm>
            <a:off x="4114800" y="5105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9" name="Text Box 59"/>
          <p:cNvSpPr txBox="1">
            <a:spLocks noChangeArrowheads="1"/>
          </p:cNvSpPr>
          <p:nvPr/>
        </p:nvSpPr>
        <p:spPr bwMode="auto">
          <a:xfrm>
            <a:off x="4191000" y="51196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K</a:t>
            </a:r>
          </a:p>
        </p:txBody>
      </p:sp>
      <p:sp>
        <p:nvSpPr>
          <p:cNvPr id="24630" name="Line 60"/>
          <p:cNvSpPr>
            <a:spLocks noChangeShapeType="1"/>
          </p:cNvSpPr>
          <p:nvPr/>
        </p:nvSpPr>
        <p:spPr bwMode="auto">
          <a:xfrm flipH="1">
            <a:off x="32004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1" name="Line 61"/>
          <p:cNvSpPr>
            <a:spLocks noChangeShapeType="1"/>
          </p:cNvSpPr>
          <p:nvPr/>
        </p:nvSpPr>
        <p:spPr bwMode="auto">
          <a:xfrm>
            <a:off x="38862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2" name="Text Box 62"/>
          <p:cNvSpPr txBox="1">
            <a:spLocks noChangeArrowheads="1"/>
          </p:cNvSpPr>
          <p:nvPr/>
        </p:nvSpPr>
        <p:spPr bwMode="auto">
          <a:xfrm>
            <a:off x="3894138" y="43116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2</a:t>
            </a:r>
          </a:p>
        </p:txBody>
      </p:sp>
      <p:sp>
        <p:nvSpPr>
          <p:cNvPr id="24633" name="Text Box 63"/>
          <p:cNvSpPr txBox="1">
            <a:spLocks noChangeArrowheads="1"/>
          </p:cNvSpPr>
          <p:nvPr/>
        </p:nvSpPr>
        <p:spPr bwMode="auto">
          <a:xfrm>
            <a:off x="3284538" y="522605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3</a:t>
            </a:r>
          </a:p>
        </p:txBody>
      </p:sp>
      <p:sp>
        <p:nvSpPr>
          <p:cNvPr id="24634" name="Line 64"/>
          <p:cNvSpPr>
            <a:spLocks noChangeShapeType="1"/>
          </p:cNvSpPr>
          <p:nvPr/>
        </p:nvSpPr>
        <p:spPr bwMode="auto">
          <a:xfrm flipH="1">
            <a:off x="5715000" y="37338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4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Complete Binary Tree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3352800" y="2209800"/>
            <a:ext cx="457200" cy="457200"/>
            <a:chOff x="1152" y="1440"/>
            <a:chExt cx="288" cy="288"/>
          </a:xfrm>
        </p:grpSpPr>
        <p:sp>
          <p:nvSpPr>
            <p:cNvPr id="25657" name="Oval 5"/>
            <p:cNvSpPr>
              <a:spLocks noChangeArrowheads="1"/>
            </p:cNvSpPr>
            <p:nvPr/>
          </p:nvSpPr>
          <p:spPr bwMode="auto">
            <a:xfrm>
              <a:off x="1152" y="144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8" name="Text Box 6"/>
            <p:cNvSpPr txBox="1">
              <a:spLocks noChangeArrowheads="1"/>
            </p:cNvSpPr>
            <p:nvPr/>
          </p:nvSpPr>
          <p:spPr bwMode="auto">
            <a:xfrm>
              <a:off x="1200" y="1449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25605" name="Group 7"/>
          <p:cNvGrpSpPr>
            <a:grpSpLocks/>
          </p:cNvGrpSpPr>
          <p:nvPr/>
        </p:nvGrpSpPr>
        <p:grpSpPr bwMode="auto">
          <a:xfrm>
            <a:off x="1981200" y="2895600"/>
            <a:ext cx="457200" cy="457200"/>
            <a:chOff x="1248" y="1536"/>
            <a:chExt cx="288" cy="288"/>
          </a:xfrm>
        </p:grpSpPr>
        <p:sp>
          <p:nvSpPr>
            <p:cNvPr id="25655" name="Oval 8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6" name="Text Box 9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B</a:t>
              </a:r>
            </a:p>
          </p:txBody>
        </p:sp>
      </p:grpSp>
      <p:sp>
        <p:nvSpPr>
          <p:cNvPr id="25606" name="Line 10"/>
          <p:cNvSpPr>
            <a:spLocks noChangeShapeType="1"/>
          </p:cNvSpPr>
          <p:nvPr/>
        </p:nvSpPr>
        <p:spPr bwMode="auto">
          <a:xfrm flipH="1">
            <a:off x="2362200" y="25146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11"/>
          <p:cNvSpPr>
            <a:spLocks noChangeShapeType="1"/>
          </p:cNvSpPr>
          <p:nvPr/>
        </p:nvSpPr>
        <p:spPr bwMode="auto">
          <a:xfrm>
            <a:off x="3810000" y="25146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12"/>
          <p:cNvSpPr>
            <a:spLocks noChangeShapeType="1"/>
          </p:cNvSpPr>
          <p:nvPr/>
        </p:nvSpPr>
        <p:spPr bwMode="auto">
          <a:xfrm flipH="1">
            <a:off x="1676400" y="3276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13"/>
          <p:cNvSpPr>
            <a:spLocks noChangeShapeType="1"/>
          </p:cNvSpPr>
          <p:nvPr/>
        </p:nvSpPr>
        <p:spPr bwMode="auto">
          <a:xfrm>
            <a:off x="2362200" y="3276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14"/>
          <p:cNvSpPr txBox="1">
            <a:spLocks noChangeArrowheads="1"/>
          </p:cNvSpPr>
          <p:nvPr/>
        </p:nvSpPr>
        <p:spPr bwMode="auto">
          <a:xfrm>
            <a:off x="6780213" y="2286000"/>
            <a:ext cx="1754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Level 0: 2</a:t>
            </a:r>
            <a:r>
              <a:rPr lang="en-US" sz="1600" baseline="30000">
                <a:latin typeface="Helvetica" pitchFamily="34" charset="0"/>
              </a:rPr>
              <a:t>0</a:t>
            </a:r>
            <a:r>
              <a:rPr lang="en-US" sz="1600">
                <a:latin typeface="Helvetica" pitchFamily="34" charset="0"/>
              </a:rPr>
              <a:t> nodes</a:t>
            </a:r>
          </a:p>
        </p:txBody>
      </p:sp>
      <p:sp>
        <p:nvSpPr>
          <p:cNvPr id="25611" name="Oval 15"/>
          <p:cNvSpPr>
            <a:spLocks noChangeArrowheads="1"/>
          </p:cNvSpPr>
          <p:nvPr/>
        </p:nvSpPr>
        <p:spPr bwMode="auto">
          <a:xfrm>
            <a:off x="1066800" y="4648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Text Box 16"/>
          <p:cNvSpPr txBox="1">
            <a:spLocks noChangeArrowheads="1"/>
          </p:cNvSpPr>
          <p:nvPr/>
        </p:nvSpPr>
        <p:spPr bwMode="auto">
          <a:xfrm>
            <a:off x="1143000" y="46624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H</a:t>
            </a:r>
          </a:p>
        </p:txBody>
      </p:sp>
      <p:sp>
        <p:nvSpPr>
          <p:cNvPr id="25613" name="Oval 17"/>
          <p:cNvSpPr>
            <a:spLocks noChangeArrowheads="1"/>
          </p:cNvSpPr>
          <p:nvPr/>
        </p:nvSpPr>
        <p:spPr bwMode="auto">
          <a:xfrm>
            <a:off x="1371600" y="3733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Text Box 18"/>
          <p:cNvSpPr txBox="1">
            <a:spLocks noChangeArrowheads="1"/>
          </p:cNvSpPr>
          <p:nvPr/>
        </p:nvSpPr>
        <p:spPr bwMode="auto">
          <a:xfrm>
            <a:off x="1447800" y="37480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D</a:t>
            </a:r>
          </a:p>
        </p:txBody>
      </p:sp>
      <p:sp>
        <p:nvSpPr>
          <p:cNvPr id="25615" name="Oval 19"/>
          <p:cNvSpPr>
            <a:spLocks noChangeArrowheads="1"/>
          </p:cNvSpPr>
          <p:nvPr/>
        </p:nvSpPr>
        <p:spPr bwMode="auto">
          <a:xfrm>
            <a:off x="1676400" y="4648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Text Box 20"/>
          <p:cNvSpPr txBox="1">
            <a:spLocks noChangeArrowheads="1"/>
          </p:cNvSpPr>
          <p:nvPr/>
        </p:nvSpPr>
        <p:spPr bwMode="auto">
          <a:xfrm>
            <a:off x="1752600" y="4662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I</a:t>
            </a:r>
          </a:p>
        </p:txBody>
      </p:sp>
      <p:sp>
        <p:nvSpPr>
          <p:cNvPr id="25617" name="Line 21"/>
          <p:cNvSpPr>
            <a:spLocks noChangeShapeType="1"/>
          </p:cNvSpPr>
          <p:nvPr/>
        </p:nvSpPr>
        <p:spPr bwMode="auto">
          <a:xfrm flipH="1">
            <a:off x="1295400" y="4114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22"/>
          <p:cNvSpPr>
            <a:spLocks noChangeShapeType="1"/>
          </p:cNvSpPr>
          <p:nvPr/>
        </p:nvSpPr>
        <p:spPr bwMode="auto">
          <a:xfrm>
            <a:off x="1752600" y="4114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Oval 23"/>
          <p:cNvSpPr>
            <a:spLocks noChangeArrowheads="1"/>
          </p:cNvSpPr>
          <p:nvPr/>
        </p:nvSpPr>
        <p:spPr bwMode="auto">
          <a:xfrm>
            <a:off x="2590800" y="3733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Text Box 24"/>
          <p:cNvSpPr txBox="1">
            <a:spLocks noChangeArrowheads="1"/>
          </p:cNvSpPr>
          <p:nvPr/>
        </p:nvSpPr>
        <p:spPr bwMode="auto">
          <a:xfrm>
            <a:off x="2667000" y="37480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E</a:t>
            </a:r>
          </a:p>
        </p:txBody>
      </p:sp>
      <p:sp>
        <p:nvSpPr>
          <p:cNvPr id="25621" name="Oval 25"/>
          <p:cNvSpPr>
            <a:spLocks noChangeArrowheads="1"/>
          </p:cNvSpPr>
          <p:nvPr/>
        </p:nvSpPr>
        <p:spPr bwMode="auto">
          <a:xfrm>
            <a:off x="2286000" y="4648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Text Box 26"/>
          <p:cNvSpPr txBox="1">
            <a:spLocks noChangeArrowheads="1"/>
          </p:cNvSpPr>
          <p:nvPr/>
        </p:nvSpPr>
        <p:spPr bwMode="auto">
          <a:xfrm>
            <a:off x="2286000" y="4662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J</a:t>
            </a:r>
          </a:p>
        </p:txBody>
      </p:sp>
      <p:sp>
        <p:nvSpPr>
          <p:cNvPr id="25623" name="Oval 27"/>
          <p:cNvSpPr>
            <a:spLocks noChangeArrowheads="1"/>
          </p:cNvSpPr>
          <p:nvPr/>
        </p:nvSpPr>
        <p:spPr bwMode="auto">
          <a:xfrm>
            <a:off x="2895600" y="4648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4" name="Text Box 28"/>
          <p:cNvSpPr txBox="1">
            <a:spLocks noChangeArrowheads="1"/>
          </p:cNvSpPr>
          <p:nvPr/>
        </p:nvSpPr>
        <p:spPr bwMode="auto">
          <a:xfrm>
            <a:off x="2971800" y="4662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K</a:t>
            </a:r>
          </a:p>
        </p:txBody>
      </p:sp>
      <p:sp>
        <p:nvSpPr>
          <p:cNvPr id="25625" name="Line 29"/>
          <p:cNvSpPr>
            <a:spLocks noChangeShapeType="1"/>
          </p:cNvSpPr>
          <p:nvPr/>
        </p:nvSpPr>
        <p:spPr bwMode="auto">
          <a:xfrm flipH="1">
            <a:off x="2514600" y="4114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30"/>
          <p:cNvSpPr>
            <a:spLocks noChangeShapeType="1"/>
          </p:cNvSpPr>
          <p:nvPr/>
        </p:nvSpPr>
        <p:spPr bwMode="auto">
          <a:xfrm>
            <a:off x="2971800" y="4114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27" name="Group 31"/>
          <p:cNvGrpSpPr>
            <a:grpSpLocks/>
          </p:cNvGrpSpPr>
          <p:nvPr/>
        </p:nvGrpSpPr>
        <p:grpSpPr bwMode="auto">
          <a:xfrm>
            <a:off x="4800600" y="2895600"/>
            <a:ext cx="457200" cy="457200"/>
            <a:chOff x="1248" y="1536"/>
            <a:chExt cx="288" cy="288"/>
          </a:xfrm>
        </p:grpSpPr>
        <p:sp>
          <p:nvSpPr>
            <p:cNvPr id="25653" name="Oval 32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4" name="Text Box 33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C</a:t>
              </a:r>
            </a:p>
          </p:txBody>
        </p:sp>
      </p:grpSp>
      <p:sp>
        <p:nvSpPr>
          <p:cNvPr id="25628" name="Line 34"/>
          <p:cNvSpPr>
            <a:spLocks noChangeShapeType="1"/>
          </p:cNvSpPr>
          <p:nvPr/>
        </p:nvSpPr>
        <p:spPr bwMode="auto">
          <a:xfrm flipH="1">
            <a:off x="4495800" y="3276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5"/>
          <p:cNvSpPr>
            <a:spLocks noChangeShapeType="1"/>
          </p:cNvSpPr>
          <p:nvPr/>
        </p:nvSpPr>
        <p:spPr bwMode="auto">
          <a:xfrm>
            <a:off x="5181600" y="3276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Oval 36"/>
          <p:cNvSpPr>
            <a:spLocks noChangeArrowheads="1"/>
          </p:cNvSpPr>
          <p:nvPr/>
        </p:nvSpPr>
        <p:spPr bwMode="auto">
          <a:xfrm>
            <a:off x="3886200" y="4648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Text Box 37"/>
          <p:cNvSpPr txBox="1">
            <a:spLocks noChangeArrowheads="1"/>
          </p:cNvSpPr>
          <p:nvPr/>
        </p:nvSpPr>
        <p:spPr bwMode="auto">
          <a:xfrm>
            <a:off x="3962400" y="4662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L</a:t>
            </a:r>
          </a:p>
        </p:txBody>
      </p:sp>
      <p:sp>
        <p:nvSpPr>
          <p:cNvPr id="25632" name="Oval 38"/>
          <p:cNvSpPr>
            <a:spLocks noChangeArrowheads="1"/>
          </p:cNvSpPr>
          <p:nvPr/>
        </p:nvSpPr>
        <p:spPr bwMode="auto">
          <a:xfrm>
            <a:off x="4191000" y="3733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Text Box 39"/>
          <p:cNvSpPr txBox="1">
            <a:spLocks noChangeArrowheads="1"/>
          </p:cNvSpPr>
          <p:nvPr/>
        </p:nvSpPr>
        <p:spPr bwMode="auto">
          <a:xfrm>
            <a:off x="4267200" y="3748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F</a:t>
            </a:r>
          </a:p>
        </p:txBody>
      </p:sp>
      <p:sp>
        <p:nvSpPr>
          <p:cNvPr id="25634" name="Oval 40"/>
          <p:cNvSpPr>
            <a:spLocks noChangeArrowheads="1"/>
          </p:cNvSpPr>
          <p:nvPr/>
        </p:nvSpPr>
        <p:spPr bwMode="auto">
          <a:xfrm>
            <a:off x="4495800" y="4648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Text Box 41"/>
          <p:cNvSpPr txBox="1">
            <a:spLocks noChangeArrowheads="1"/>
          </p:cNvSpPr>
          <p:nvPr/>
        </p:nvSpPr>
        <p:spPr bwMode="auto">
          <a:xfrm>
            <a:off x="4572000" y="4662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M</a:t>
            </a:r>
          </a:p>
        </p:txBody>
      </p:sp>
      <p:sp>
        <p:nvSpPr>
          <p:cNvPr id="25636" name="Line 42"/>
          <p:cNvSpPr>
            <a:spLocks noChangeShapeType="1"/>
          </p:cNvSpPr>
          <p:nvPr/>
        </p:nvSpPr>
        <p:spPr bwMode="auto">
          <a:xfrm flipH="1">
            <a:off x="4114800" y="4114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Line 43"/>
          <p:cNvSpPr>
            <a:spLocks noChangeShapeType="1"/>
          </p:cNvSpPr>
          <p:nvPr/>
        </p:nvSpPr>
        <p:spPr bwMode="auto">
          <a:xfrm>
            <a:off x="4572000" y="4114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8" name="Oval 44"/>
          <p:cNvSpPr>
            <a:spLocks noChangeArrowheads="1"/>
          </p:cNvSpPr>
          <p:nvPr/>
        </p:nvSpPr>
        <p:spPr bwMode="auto">
          <a:xfrm>
            <a:off x="5410200" y="3733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9" name="Text Box 45"/>
          <p:cNvSpPr txBox="1">
            <a:spLocks noChangeArrowheads="1"/>
          </p:cNvSpPr>
          <p:nvPr/>
        </p:nvSpPr>
        <p:spPr bwMode="auto">
          <a:xfrm>
            <a:off x="5486400" y="3748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G</a:t>
            </a:r>
          </a:p>
        </p:txBody>
      </p:sp>
      <p:sp>
        <p:nvSpPr>
          <p:cNvPr id="25640" name="Oval 46"/>
          <p:cNvSpPr>
            <a:spLocks noChangeArrowheads="1"/>
          </p:cNvSpPr>
          <p:nvPr/>
        </p:nvSpPr>
        <p:spPr bwMode="auto">
          <a:xfrm>
            <a:off x="5105400" y="4648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1" name="Text Box 47"/>
          <p:cNvSpPr txBox="1">
            <a:spLocks noChangeArrowheads="1"/>
          </p:cNvSpPr>
          <p:nvPr/>
        </p:nvSpPr>
        <p:spPr bwMode="auto">
          <a:xfrm>
            <a:off x="5181600" y="46624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N</a:t>
            </a:r>
          </a:p>
        </p:txBody>
      </p:sp>
      <p:sp>
        <p:nvSpPr>
          <p:cNvPr id="25642" name="Oval 48"/>
          <p:cNvSpPr>
            <a:spLocks noChangeArrowheads="1"/>
          </p:cNvSpPr>
          <p:nvPr/>
        </p:nvSpPr>
        <p:spPr bwMode="auto">
          <a:xfrm>
            <a:off x="5715000" y="4648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43" name="Text Box 49"/>
          <p:cNvSpPr txBox="1">
            <a:spLocks noChangeArrowheads="1"/>
          </p:cNvSpPr>
          <p:nvPr/>
        </p:nvSpPr>
        <p:spPr bwMode="auto">
          <a:xfrm>
            <a:off x="5791200" y="4662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O</a:t>
            </a:r>
          </a:p>
        </p:txBody>
      </p:sp>
      <p:sp>
        <p:nvSpPr>
          <p:cNvPr id="25644" name="Line 50"/>
          <p:cNvSpPr>
            <a:spLocks noChangeShapeType="1"/>
          </p:cNvSpPr>
          <p:nvPr/>
        </p:nvSpPr>
        <p:spPr bwMode="auto">
          <a:xfrm flipH="1">
            <a:off x="5334000" y="4114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5" name="Line 51"/>
          <p:cNvSpPr>
            <a:spLocks noChangeShapeType="1"/>
          </p:cNvSpPr>
          <p:nvPr/>
        </p:nvSpPr>
        <p:spPr bwMode="auto">
          <a:xfrm>
            <a:off x="5791200" y="4114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6" name="Text Box 52"/>
          <p:cNvSpPr txBox="1">
            <a:spLocks noChangeArrowheads="1"/>
          </p:cNvSpPr>
          <p:nvPr/>
        </p:nvSpPr>
        <p:spPr bwMode="auto">
          <a:xfrm>
            <a:off x="6780213" y="2971800"/>
            <a:ext cx="1754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Level 1: 2</a:t>
            </a:r>
            <a:r>
              <a:rPr lang="en-US" sz="1600" baseline="30000">
                <a:latin typeface="Helvetica" pitchFamily="34" charset="0"/>
              </a:rPr>
              <a:t>1</a:t>
            </a:r>
            <a:r>
              <a:rPr lang="en-US" sz="1600">
                <a:latin typeface="Helvetica" pitchFamily="34" charset="0"/>
              </a:rPr>
              <a:t> nodes</a:t>
            </a:r>
          </a:p>
        </p:txBody>
      </p:sp>
      <p:sp>
        <p:nvSpPr>
          <p:cNvPr id="25647" name="Text Box 53"/>
          <p:cNvSpPr txBox="1">
            <a:spLocks noChangeArrowheads="1"/>
          </p:cNvSpPr>
          <p:nvPr/>
        </p:nvSpPr>
        <p:spPr bwMode="auto">
          <a:xfrm>
            <a:off x="6781800" y="3810000"/>
            <a:ext cx="1754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Level 2: 2</a:t>
            </a:r>
            <a:r>
              <a:rPr lang="en-US" sz="1600" baseline="30000">
                <a:latin typeface="Helvetica" pitchFamily="34" charset="0"/>
              </a:rPr>
              <a:t>2</a:t>
            </a:r>
            <a:r>
              <a:rPr lang="en-US" sz="1600">
                <a:latin typeface="Helvetica" pitchFamily="34" charset="0"/>
              </a:rPr>
              <a:t> nodes</a:t>
            </a:r>
          </a:p>
        </p:txBody>
      </p:sp>
      <p:sp>
        <p:nvSpPr>
          <p:cNvPr id="25648" name="Text Box 54"/>
          <p:cNvSpPr txBox="1">
            <a:spLocks noChangeArrowheads="1"/>
          </p:cNvSpPr>
          <p:nvPr/>
        </p:nvSpPr>
        <p:spPr bwMode="auto">
          <a:xfrm>
            <a:off x="6780213" y="4692650"/>
            <a:ext cx="1754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latin typeface="Helvetica" pitchFamily="34" charset="0"/>
              </a:rPr>
              <a:t>Level 3: 2</a:t>
            </a:r>
            <a:r>
              <a:rPr lang="en-US" sz="1600" baseline="30000">
                <a:latin typeface="Helvetica" pitchFamily="34" charset="0"/>
              </a:rPr>
              <a:t>3</a:t>
            </a:r>
            <a:r>
              <a:rPr lang="en-US" sz="1600">
                <a:latin typeface="Helvetica" pitchFamily="34" charset="0"/>
              </a:rPr>
              <a:t> nodes</a:t>
            </a:r>
          </a:p>
        </p:txBody>
      </p:sp>
      <p:sp>
        <p:nvSpPr>
          <p:cNvPr id="25649" name="Line 55"/>
          <p:cNvSpPr>
            <a:spLocks noChangeShapeType="1"/>
          </p:cNvSpPr>
          <p:nvPr/>
        </p:nvSpPr>
        <p:spPr bwMode="auto">
          <a:xfrm>
            <a:off x="3962400" y="2438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0" name="Line 56"/>
          <p:cNvSpPr>
            <a:spLocks noChangeShapeType="1"/>
          </p:cNvSpPr>
          <p:nvPr/>
        </p:nvSpPr>
        <p:spPr bwMode="auto">
          <a:xfrm>
            <a:off x="5410200" y="3124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1" name="Line 57"/>
          <p:cNvSpPr>
            <a:spLocks noChangeShapeType="1"/>
          </p:cNvSpPr>
          <p:nvPr/>
        </p:nvSpPr>
        <p:spPr bwMode="auto">
          <a:xfrm>
            <a:off x="5943600" y="3962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2" name="Line 58"/>
          <p:cNvSpPr>
            <a:spLocks noChangeShapeType="1"/>
          </p:cNvSpPr>
          <p:nvPr/>
        </p:nvSpPr>
        <p:spPr bwMode="auto">
          <a:xfrm>
            <a:off x="6248400" y="4876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105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Complete Binary Tree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At level 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k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, there are 2</a:t>
            </a:r>
            <a:r>
              <a:rPr lang="en-US" i="1" baseline="30000" dirty="0">
                <a:latin typeface="Helvetica" pitchFamily="34" charset="0"/>
                <a:cs typeface="Times New Roman" pitchFamily="18" charset="0"/>
              </a:rPr>
              <a:t>k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nodes.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Total number of nodes in the tree of depth 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d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:</a:t>
            </a:r>
            <a:br>
              <a:rPr lang="en-US" dirty="0">
                <a:latin typeface="Helvetica" pitchFamily="34" charset="0"/>
                <a:cs typeface="Times New Roman" pitchFamily="18" charset="0"/>
              </a:rPr>
            </a:br>
            <a:br>
              <a:rPr lang="en-US" dirty="0">
                <a:latin typeface="Helvetica" pitchFamily="34" charset="0"/>
                <a:cs typeface="Times New Roman" pitchFamily="18" charset="0"/>
              </a:rPr>
            </a:br>
            <a:r>
              <a:rPr lang="en-US" dirty="0">
                <a:latin typeface="Helvetica" pitchFamily="34" charset="0"/>
                <a:cs typeface="Times New Roman" pitchFamily="18" charset="0"/>
              </a:rPr>
              <a:t>  2</a:t>
            </a:r>
            <a:r>
              <a:rPr lang="en-US" i="1" baseline="30000" dirty="0">
                <a:latin typeface="Helvetica" pitchFamily="34" charset="0"/>
                <a:cs typeface="Times New Roman" pitchFamily="18" charset="0"/>
              </a:rPr>
              <a:t>0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+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2</a:t>
            </a:r>
            <a:r>
              <a:rPr lang="en-US" i="1" baseline="30000" dirty="0">
                <a:latin typeface="Helvetica" pitchFamily="34" charset="0"/>
                <a:cs typeface="Times New Roman" pitchFamily="18" charset="0"/>
              </a:rPr>
              <a:t>1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+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2</a:t>
            </a:r>
            <a:r>
              <a:rPr lang="en-US" i="1" baseline="30000" dirty="0">
                <a:latin typeface="Helvetica" pitchFamily="34" charset="0"/>
                <a:cs typeface="Times New Roman" pitchFamily="18" charset="0"/>
              </a:rPr>
              <a:t>2 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+ ………. +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2</a:t>
            </a:r>
            <a:r>
              <a:rPr lang="en-US" i="1" baseline="30000" dirty="0">
                <a:latin typeface="Helvetica" pitchFamily="34" charset="0"/>
                <a:cs typeface="Times New Roman" pitchFamily="18" charset="0"/>
              </a:rPr>
              <a:t>d 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= ∑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2</a:t>
            </a:r>
            <a:r>
              <a:rPr lang="en-US" i="1" baseline="30000" dirty="0">
                <a:latin typeface="Helvetica" pitchFamily="34" charset="0"/>
                <a:cs typeface="Times New Roman" pitchFamily="18" charset="0"/>
              </a:rPr>
              <a:t>j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 = </a:t>
            </a:r>
            <a:r>
              <a:rPr lang="en-US" dirty="0">
                <a:solidFill>
                  <a:srgbClr val="C00000"/>
                </a:solidFill>
                <a:highlight>
                  <a:srgbClr val="00FF00"/>
                </a:highlight>
                <a:latin typeface="Helvetica" pitchFamily="34" charset="0"/>
                <a:cs typeface="Times New Roman" pitchFamily="18" charset="0"/>
              </a:rPr>
              <a:t>2</a:t>
            </a:r>
            <a:r>
              <a:rPr lang="en-US" i="1" baseline="30000" dirty="0">
                <a:solidFill>
                  <a:srgbClr val="C00000"/>
                </a:solidFill>
                <a:highlight>
                  <a:srgbClr val="00FF00"/>
                </a:highlight>
                <a:latin typeface="Helvetica" pitchFamily="34" charset="0"/>
                <a:cs typeface="Times New Roman" pitchFamily="18" charset="0"/>
              </a:rPr>
              <a:t>d+1 </a:t>
            </a:r>
            <a:r>
              <a:rPr lang="en-US" i="1" dirty="0">
                <a:solidFill>
                  <a:srgbClr val="C00000"/>
                </a:solidFill>
                <a:highlight>
                  <a:srgbClr val="00FF00"/>
                </a:highlight>
                <a:latin typeface="Helvetica" pitchFamily="34" charset="0"/>
                <a:cs typeface="Times New Roman" pitchFamily="18" charset="0"/>
              </a:rPr>
              <a:t>– 1</a:t>
            </a:r>
            <a:br>
              <a:rPr lang="en-US" i="1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</a:br>
            <a:endParaRPr lang="en-US" i="1" dirty="0">
              <a:solidFill>
                <a:srgbClr val="C00000"/>
              </a:solidFill>
              <a:latin typeface="Helvetica" pitchFamily="34" charset="0"/>
              <a:cs typeface="Times New Roman" pitchFamily="18" charset="0"/>
            </a:endParaRPr>
          </a:p>
          <a:p>
            <a:pPr eaLnBrk="1" hangingPunct="1"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In a complete binary tree, there are </a:t>
            </a:r>
            <a:r>
              <a:rPr lang="en-US" dirty="0">
                <a:solidFill>
                  <a:srgbClr val="C00000"/>
                </a:solidFill>
                <a:highlight>
                  <a:srgbClr val="00FF00"/>
                </a:highlight>
                <a:latin typeface="Helvetica" pitchFamily="34" charset="0"/>
                <a:cs typeface="Times New Roman" pitchFamily="18" charset="0"/>
              </a:rPr>
              <a:t>2</a:t>
            </a:r>
            <a:r>
              <a:rPr lang="en-US" i="1" baseline="30000" dirty="0">
                <a:solidFill>
                  <a:srgbClr val="C00000"/>
                </a:solidFill>
                <a:highlight>
                  <a:srgbClr val="00FF00"/>
                </a:highlight>
                <a:latin typeface="Helvetica" pitchFamily="34" charset="0"/>
                <a:cs typeface="Times New Roman" pitchFamily="18" charset="0"/>
              </a:rPr>
              <a:t>d</a:t>
            </a:r>
            <a:r>
              <a:rPr lang="en-US" i="1" baseline="30000" dirty="0">
                <a:highlight>
                  <a:srgbClr val="00FF00"/>
                </a:highlight>
                <a:latin typeface="Helvetica" pitchFamily="34" charset="0"/>
                <a:cs typeface="Times New Roman" pitchFamily="18" charset="0"/>
              </a:rPr>
              <a:t> 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leaf nodes and </a:t>
            </a:r>
            <a:r>
              <a:rPr lang="en-US" dirty="0">
                <a:solidFill>
                  <a:srgbClr val="C00000"/>
                </a:solidFill>
                <a:highlight>
                  <a:srgbClr val="00FF00"/>
                </a:highlight>
                <a:latin typeface="Helvetica" pitchFamily="34" charset="0"/>
                <a:cs typeface="Times New Roman" pitchFamily="18" charset="0"/>
              </a:rPr>
              <a:t>(2</a:t>
            </a:r>
            <a:r>
              <a:rPr lang="en-US" i="1" baseline="30000" dirty="0">
                <a:solidFill>
                  <a:srgbClr val="C00000"/>
                </a:solidFill>
                <a:highlight>
                  <a:srgbClr val="00FF00"/>
                </a:highlight>
                <a:latin typeface="Helvetica" pitchFamily="34" charset="0"/>
                <a:cs typeface="Times New Roman" pitchFamily="18" charset="0"/>
              </a:rPr>
              <a:t>d </a:t>
            </a:r>
            <a:r>
              <a:rPr lang="en-US" i="1" dirty="0">
                <a:solidFill>
                  <a:srgbClr val="C00000"/>
                </a:solidFill>
                <a:highlight>
                  <a:srgbClr val="00FF00"/>
                </a:highlight>
                <a:latin typeface="Helvetica" pitchFamily="34" charset="0"/>
                <a:cs typeface="Times New Roman" pitchFamily="18" charset="0"/>
              </a:rPr>
              <a:t>- 1)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non-leaf (inner) nodes.</a:t>
            </a:r>
            <a:endParaRPr lang="en-US" i="1" dirty="0">
              <a:latin typeface="Helvetica" pitchFamily="34" charset="0"/>
              <a:cs typeface="Times New Roman" pitchFamily="18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067175" y="2623325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 dirty="0">
                <a:latin typeface="Helvetica" pitchFamily="34" charset="0"/>
              </a:rPr>
              <a:t>j=0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067175" y="1962926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i="1" dirty="0">
                <a:latin typeface="Helvetica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1324330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Complete Binary Tree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If the tree is built out of ‘n’ nodes then</a:t>
            </a:r>
            <a:br>
              <a:rPr lang="en-US" sz="2800" dirty="0">
                <a:latin typeface="Helvetica" pitchFamily="34" charset="0"/>
                <a:cs typeface="Times New Roman" pitchFamily="18" charset="0"/>
              </a:rPr>
            </a:br>
            <a:br>
              <a:rPr lang="en-US" sz="2800" dirty="0">
                <a:latin typeface="Helvetica" pitchFamily="34" charset="0"/>
                <a:cs typeface="Times New Roman" pitchFamily="18" charset="0"/>
              </a:rPr>
            </a:br>
            <a:r>
              <a:rPr lang="en-US" sz="2800" dirty="0">
                <a:latin typeface="Helvetica" pitchFamily="34" charset="0"/>
                <a:cs typeface="Times New Roman" pitchFamily="18" charset="0"/>
              </a:rPr>
              <a:t>		</a:t>
            </a:r>
            <a:r>
              <a:rPr lang="en-US" sz="2800" i="1" dirty="0">
                <a:latin typeface="Helvetica" pitchFamily="34" charset="0"/>
                <a:cs typeface="Times New Roman" pitchFamily="18" charset="0"/>
              </a:rPr>
              <a:t>n = </a:t>
            </a:r>
            <a:r>
              <a:rPr lang="en-US" sz="2800" dirty="0">
                <a:latin typeface="Helvetica" pitchFamily="34" charset="0"/>
                <a:cs typeface="Times New Roman" pitchFamily="18" charset="0"/>
              </a:rPr>
              <a:t>2</a:t>
            </a:r>
            <a:r>
              <a:rPr lang="en-US" sz="2800" i="1" baseline="30000" dirty="0">
                <a:latin typeface="Helvetica" pitchFamily="34" charset="0"/>
                <a:cs typeface="Times New Roman" pitchFamily="18" charset="0"/>
              </a:rPr>
              <a:t>d+1 </a:t>
            </a:r>
            <a:r>
              <a:rPr lang="en-US" sz="2800" i="1" dirty="0">
                <a:latin typeface="Helvetica" pitchFamily="34" charset="0"/>
                <a:cs typeface="Times New Roman" pitchFamily="18" charset="0"/>
              </a:rPr>
              <a:t>– 1</a:t>
            </a:r>
            <a:br>
              <a:rPr lang="en-US" sz="2800" i="1" dirty="0">
                <a:latin typeface="Helvetica" pitchFamily="34" charset="0"/>
                <a:cs typeface="Times New Roman" pitchFamily="18" charset="0"/>
              </a:rPr>
            </a:br>
            <a:r>
              <a:rPr lang="en-US" sz="2800" i="1" dirty="0">
                <a:latin typeface="Helvetica" pitchFamily="34" charset="0"/>
                <a:cs typeface="Times New Roman" pitchFamily="18" charset="0"/>
              </a:rPr>
              <a:t>	or	log</a:t>
            </a:r>
            <a:r>
              <a:rPr lang="en-US" sz="2800" i="1" baseline="-25000" dirty="0">
                <a:latin typeface="Helvetica" pitchFamily="34" charset="0"/>
                <a:cs typeface="Times New Roman" pitchFamily="18" charset="0"/>
              </a:rPr>
              <a:t>2</a:t>
            </a:r>
            <a:r>
              <a:rPr lang="en-US" sz="2800" i="1" dirty="0">
                <a:latin typeface="Helvetica" pitchFamily="34" charset="0"/>
                <a:cs typeface="Times New Roman" pitchFamily="18" charset="0"/>
              </a:rPr>
              <a:t>(n+1) = d+1</a:t>
            </a:r>
            <a:br>
              <a:rPr lang="en-US" sz="2800" i="1" dirty="0">
                <a:latin typeface="Helvetica" pitchFamily="34" charset="0"/>
                <a:cs typeface="Times New Roman" pitchFamily="18" charset="0"/>
              </a:rPr>
            </a:br>
            <a:r>
              <a:rPr lang="en-US" sz="2800" i="1" dirty="0">
                <a:latin typeface="Helvetica" pitchFamily="34" charset="0"/>
                <a:cs typeface="Times New Roman" pitchFamily="18" charset="0"/>
              </a:rPr>
              <a:t>	or	</a:t>
            </a:r>
            <a:r>
              <a:rPr lang="en-US" sz="2800" i="1" dirty="0">
                <a:solidFill>
                  <a:srgbClr val="C00000"/>
                </a:solidFill>
                <a:highlight>
                  <a:srgbClr val="00FF00"/>
                </a:highlight>
                <a:latin typeface="Helvetica" pitchFamily="34" charset="0"/>
                <a:cs typeface="Times New Roman" pitchFamily="18" charset="0"/>
              </a:rPr>
              <a:t>d = log</a:t>
            </a:r>
            <a:r>
              <a:rPr lang="en-US" sz="2800" i="1" baseline="-25000" dirty="0">
                <a:solidFill>
                  <a:srgbClr val="C00000"/>
                </a:solidFill>
                <a:highlight>
                  <a:srgbClr val="00FF00"/>
                </a:highlight>
                <a:latin typeface="Helvetica" pitchFamily="34" charset="0"/>
                <a:cs typeface="Times New Roman" pitchFamily="18" charset="0"/>
              </a:rPr>
              <a:t>2</a:t>
            </a:r>
            <a:r>
              <a:rPr lang="en-US" sz="2800" i="1" dirty="0">
                <a:solidFill>
                  <a:srgbClr val="C00000"/>
                </a:solidFill>
                <a:highlight>
                  <a:srgbClr val="00FF00"/>
                </a:highlight>
                <a:latin typeface="Helvetica" pitchFamily="34" charset="0"/>
                <a:cs typeface="Times New Roman" pitchFamily="18" charset="0"/>
              </a:rPr>
              <a:t>(n+1) – 1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I.e., the depth of the complete binary tree built using ‘n’ nodes will be </a:t>
            </a:r>
            <a:r>
              <a:rPr lang="en-US" sz="2800" i="1" dirty="0">
                <a:latin typeface="Helvetica" pitchFamily="34" charset="0"/>
                <a:cs typeface="Times New Roman" pitchFamily="18" charset="0"/>
              </a:rPr>
              <a:t>log</a:t>
            </a:r>
            <a:r>
              <a:rPr lang="en-US" sz="2800" i="1" baseline="-25000" dirty="0">
                <a:latin typeface="Helvetica" pitchFamily="34" charset="0"/>
                <a:cs typeface="Times New Roman" pitchFamily="18" charset="0"/>
              </a:rPr>
              <a:t>2</a:t>
            </a:r>
            <a:r>
              <a:rPr lang="en-US" sz="2800" i="1" dirty="0">
                <a:latin typeface="Helvetica" pitchFamily="34" charset="0"/>
                <a:cs typeface="Times New Roman" pitchFamily="18" charset="0"/>
              </a:rPr>
              <a:t>(n+1) – 1.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For example, for n=1,000,000, log</a:t>
            </a:r>
            <a:r>
              <a:rPr lang="en-US" sz="2800" baseline="-25000" dirty="0">
                <a:latin typeface="Helvetica" pitchFamily="34" charset="0"/>
                <a:cs typeface="Times New Roman" pitchFamily="18" charset="0"/>
              </a:rPr>
              <a:t>2</a:t>
            </a:r>
            <a:r>
              <a:rPr lang="en-US" sz="2800" dirty="0">
                <a:latin typeface="Helvetica" pitchFamily="34" charset="0"/>
                <a:cs typeface="Times New Roman" pitchFamily="18" charset="0"/>
              </a:rPr>
              <a:t>(1000001) is less than 20; the tree would be 20 levels deep.</a:t>
            </a:r>
          </a:p>
        </p:txBody>
      </p:sp>
    </p:spTree>
    <p:extLst>
      <p:ext uri="{BB962C8B-B14F-4D97-AF65-F5344CB8AC3E}">
        <p14:creationId xmlns:p14="http://schemas.microsoft.com/office/powerpoint/2010/main" val="158619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Tree Data Structures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There are a number of applications where linear data structures are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not appropriate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Consider a genealogy tree of a family.</a:t>
            </a:r>
          </a:p>
        </p:txBody>
      </p:sp>
      <p:sp>
        <p:nvSpPr>
          <p:cNvPr id="7172" name="Line 16"/>
          <p:cNvSpPr>
            <a:spLocks noChangeShapeType="1"/>
          </p:cNvSpPr>
          <p:nvPr/>
        </p:nvSpPr>
        <p:spPr bwMode="auto">
          <a:xfrm>
            <a:off x="4267200" y="3962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73" name="Group 35"/>
          <p:cNvGrpSpPr>
            <a:grpSpLocks/>
          </p:cNvGrpSpPr>
          <p:nvPr/>
        </p:nvGrpSpPr>
        <p:grpSpPr bwMode="auto">
          <a:xfrm>
            <a:off x="838200" y="3616325"/>
            <a:ext cx="8193088" cy="2139950"/>
            <a:chOff x="528" y="2278"/>
            <a:chExt cx="5161" cy="1348"/>
          </a:xfrm>
        </p:grpSpPr>
        <p:sp>
          <p:nvSpPr>
            <p:cNvPr id="7174" name="Text Box 4"/>
            <p:cNvSpPr txBox="1">
              <a:spLocks noChangeArrowheads="1"/>
            </p:cNvSpPr>
            <p:nvPr/>
          </p:nvSpPr>
          <p:spPr bwMode="auto">
            <a:xfrm>
              <a:off x="1946" y="2278"/>
              <a:ext cx="1606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Helvetica" pitchFamily="34" charset="0"/>
                </a:rPr>
                <a:t>Mohammad Aslam Khan</a:t>
              </a:r>
            </a:p>
          </p:txBody>
        </p:sp>
        <p:sp>
          <p:nvSpPr>
            <p:cNvPr id="7175" name="Text Box 5"/>
            <p:cNvSpPr txBox="1">
              <a:spLocks noChangeArrowheads="1"/>
            </p:cNvSpPr>
            <p:nvPr/>
          </p:nvSpPr>
          <p:spPr bwMode="auto">
            <a:xfrm>
              <a:off x="708" y="2784"/>
              <a:ext cx="92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Helvetica" pitchFamily="34" charset="0"/>
                </a:rPr>
                <a:t>Sohail Aslam</a:t>
              </a:r>
            </a:p>
          </p:txBody>
        </p:sp>
        <p:sp>
          <p:nvSpPr>
            <p:cNvPr id="7176" name="Text Box 6"/>
            <p:cNvSpPr txBox="1">
              <a:spLocks noChangeArrowheads="1"/>
            </p:cNvSpPr>
            <p:nvPr/>
          </p:nvSpPr>
          <p:spPr bwMode="auto">
            <a:xfrm>
              <a:off x="2256" y="2784"/>
              <a:ext cx="900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Helvetica" pitchFamily="34" charset="0"/>
                </a:rPr>
                <a:t>Javed Aslam</a:t>
              </a:r>
            </a:p>
          </p:txBody>
        </p:sp>
        <p:sp>
          <p:nvSpPr>
            <p:cNvPr id="7177" name="Text Box 7"/>
            <p:cNvSpPr txBox="1">
              <a:spLocks noChangeArrowheads="1"/>
            </p:cNvSpPr>
            <p:nvPr/>
          </p:nvSpPr>
          <p:spPr bwMode="auto">
            <a:xfrm>
              <a:off x="3840" y="2784"/>
              <a:ext cx="1101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Helvetica" pitchFamily="34" charset="0"/>
                </a:rPr>
                <a:t>Yasmeen Aslam</a:t>
              </a:r>
            </a:p>
          </p:txBody>
        </p:sp>
        <p:sp>
          <p:nvSpPr>
            <p:cNvPr id="7178" name="Text Box 8"/>
            <p:cNvSpPr txBox="1">
              <a:spLocks noChangeArrowheads="1"/>
            </p:cNvSpPr>
            <p:nvPr/>
          </p:nvSpPr>
          <p:spPr bwMode="auto">
            <a:xfrm>
              <a:off x="1248" y="3408"/>
              <a:ext cx="42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Helvetica" pitchFamily="34" charset="0"/>
                </a:rPr>
                <a:t>Saad</a:t>
              </a:r>
            </a:p>
          </p:txBody>
        </p:sp>
        <p:sp>
          <p:nvSpPr>
            <p:cNvPr id="7179" name="Text Box 9"/>
            <p:cNvSpPr txBox="1">
              <a:spLocks noChangeArrowheads="1"/>
            </p:cNvSpPr>
            <p:nvPr/>
          </p:nvSpPr>
          <p:spPr bwMode="auto">
            <a:xfrm>
              <a:off x="528" y="3408"/>
              <a:ext cx="51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Helvetica" pitchFamily="34" charset="0"/>
                </a:rPr>
                <a:t>Haaris</a:t>
              </a:r>
            </a:p>
          </p:txBody>
        </p:sp>
        <p:sp>
          <p:nvSpPr>
            <p:cNvPr id="7180" name="Text Box 10"/>
            <p:cNvSpPr txBox="1">
              <a:spLocks noChangeArrowheads="1"/>
            </p:cNvSpPr>
            <p:nvPr/>
          </p:nvSpPr>
          <p:spPr bwMode="auto">
            <a:xfrm>
              <a:off x="2208" y="3408"/>
              <a:ext cx="514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Helvetica" pitchFamily="34" charset="0"/>
                </a:rPr>
                <a:t>Qasim</a:t>
              </a:r>
            </a:p>
          </p:txBody>
        </p:sp>
        <p:sp>
          <p:nvSpPr>
            <p:cNvPr id="7181" name="Text Box 11"/>
            <p:cNvSpPr txBox="1">
              <a:spLocks noChangeArrowheads="1"/>
            </p:cNvSpPr>
            <p:nvPr/>
          </p:nvSpPr>
          <p:spPr bwMode="auto">
            <a:xfrm>
              <a:off x="2879" y="3408"/>
              <a:ext cx="43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Helvetica" pitchFamily="34" charset="0"/>
                </a:rPr>
                <a:t>Asim</a:t>
              </a:r>
            </a:p>
          </p:txBody>
        </p:sp>
        <p:sp>
          <p:nvSpPr>
            <p:cNvPr id="7182" name="Text Box 12"/>
            <p:cNvSpPr txBox="1">
              <a:spLocks noChangeArrowheads="1"/>
            </p:cNvSpPr>
            <p:nvPr/>
          </p:nvSpPr>
          <p:spPr bwMode="auto">
            <a:xfrm>
              <a:off x="3552" y="3408"/>
              <a:ext cx="42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Helvetica" pitchFamily="34" charset="0"/>
                </a:rPr>
                <a:t>Fahd</a:t>
              </a:r>
            </a:p>
          </p:txBody>
        </p:sp>
        <p:sp>
          <p:nvSpPr>
            <p:cNvPr id="7183" name="Text Box 13"/>
            <p:cNvSpPr txBox="1">
              <a:spLocks noChangeArrowheads="1"/>
            </p:cNvSpPr>
            <p:nvPr/>
          </p:nvSpPr>
          <p:spPr bwMode="auto">
            <a:xfrm>
              <a:off x="4080" y="3408"/>
              <a:ext cx="55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Helvetica" pitchFamily="34" charset="0"/>
                </a:rPr>
                <a:t>Ahmad</a:t>
              </a:r>
            </a:p>
          </p:txBody>
        </p:sp>
        <p:sp>
          <p:nvSpPr>
            <p:cNvPr id="7184" name="Text Box 14"/>
            <p:cNvSpPr txBox="1">
              <a:spLocks noChangeArrowheads="1"/>
            </p:cNvSpPr>
            <p:nvPr/>
          </p:nvSpPr>
          <p:spPr bwMode="auto">
            <a:xfrm>
              <a:off x="4752" y="3408"/>
              <a:ext cx="399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Helvetica" pitchFamily="34" charset="0"/>
                </a:rPr>
                <a:t>Sara</a:t>
              </a:r>
            </a:p>
          </p:txBody>
        </p:sp>
        <p:sp>
          <p:nvSpPr>
            <p:cNvPr id="7185" name="Text Box 15"/>
            <p:cNvSpPr txBox="1">
              <a:spLocks noChangeArrowheads="1"/>
            </p:cNvSpPr>
            <p:nvPr/>
          </p:nvSpPr>
          <p:spPr bwMode="auto">
            <a:xfrm>
              <a:off x="5232" y="3408"/>
              <a:ext cx="457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b="1">
                  <a:latin typeface="Helvetica" pitchFamily="34" charset="0"/>
                </a:rPr>
                <a:t>Omer</a:t>
              </a:r>
            </a:p>
          </p:txBody>
        </p:sp>
        <p:sp>
          <p:nvSpPr>
            <p:cNvPr id="7186" name="Line 17"/>
            <p:cNvSpPr>
              <a:spLocks noChangeShapeType="1"/>
            </p:cNvSpPr>
            <p:nvPr/>
          </p:nvSpPr>
          <p:spPr bwMode="auto">
            <a:xfrm>
              <a:off x="1152" y="2688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8"/>
            <p:cNvSpPr>
              <a:spLocks noChangeShapeType="1"/>
            </p:cNvSpPr>
            <p:nvPr/>
          </p:nvSpPr>
          <p:spPr bwMode="auto">
            <a:xfrm>
              <a:off x="1152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19"/>
            <p:cNvSpPr>
              <a:spLocks noChangeShapeType="1"/>
            </p:cNvSpPr>
            <p:nvPr/>
          </p:nvSpPr>
          <p:spPr bwMode="auto">
            <a:xfrm>
              <a:off x="4608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20"/>
            <p:cNvSpPr>
              <a:spLocks noChangeShapeType="1"/>
            </p:cNvSpPr>
            <p:nvPr/>
          </p:nvSpPr>
          <p:spPr bwMode="auto">
            <a:xfrm>
              <a:off x="2688" y="2688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21"/>
            <p:cNvSpPr>
              <a:spLocks noChangeShapeType="1"/>
            </p:cNvSpPr>
            <p:nvPr/>
          </p:nvSpPr>
          <p:spPr bwMode="auto">
            <a:xfrm>
              <a:off x="1152" y="30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22"/>
            <p:cNvSpPr>
              <a:spLocks noChangeShapeType="1"/>
            </p:cNvSpPr>
            <p:nvPr/>
          </p:nvSpPr>
          <p:spPr bwMode="auto">
            <a:xfrm>
              <a:off x="864" y="326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23"/>
            <p:cNvSpPr>
              <a:spLocks noChangeShapeType="1"/>
            </p:cNvSpPr>
            <p:nvPr/>
          </p:nvSpPr>
          <p:spPr bwMode="auto">
            <a:xfrm>
              <a:off x="864" y="32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24"/>
            <p:cNvSpPr>
              <a:spLocks noChangeShapeType="1"/>
            </p:cNvSpPr>
            <p:nvPr/>
          </p:nvSpPr>
          <p:spPr bwMode="auto">
            <a:xfrm>
              <a:off x="1440" y="32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25"/>
            <p:cNvSpPr>
              <a:spLocks noChangeShapeType="1"/>
            </p:cNvSpPr>
            <p:nvPr/>
          </p:nvSpPr>
          <p:spPr bwMode="auto">
            <a:xfrm>
              <a:off x="2688" y="30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26"/>
            <p:cNvSpPr>
              <a:spLocks noChangeShapeType="1"/>
            </p:cNvSpPr>
            <p:nvPr/>
          </p:nvSpPr>
          <p:spPr bwMode="auto">
            <a:xfrm>
              <a:off x="2400" y="326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7"/>
            <p:cNvSpPr>
              <a:spLocks noChangeShapeType="1"/>
            </p:cNvSpPr>
            <p:nvPr/>
          </p:nvSpPr>
          <p:spPr bwMode="auto">
            <a:xfrm>
              <a:off x="2400" y="32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28"/>
            <p:cNvSpPr>
              <a:spLocks noChangeShapeType="1"/>
            </p:cNvSpPr>
            <p:nvPr/>
          </p:nvSpPr>
          <p:spPr bwMode="auto">
            <a:xfrm>
              <a:off x="2976" y="32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29"/>
            <p:cNvSpPr>
              <a:spLocks noChangeShapeType="1"/>
            </p:cNvSpPr>
            <p:nvPr/>
          </p:nvSpPr>
          <p:spPr bwMode="auto">
            <a:xfrm>
              <a:off x="4608" y="30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30"/>
            <p:cNvSpPr>
              <a:spLocks noChangeShapeType="1"/>
            </p:cNvSpPr>
            <p:nvPr/>
          </p:nvSpPr>
          <p:spPr bwMode="auto">
            <a:xfrm>
              <a:off x="3792" y="3264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31"/>
            <p:cNvSpPr>
              <a:spLocks noChangeShapeType="1"/>
            </p:cNvSpPr>
            <p:nvPr/>
          </p:nvSpPr>
          <p:spPr bwMode="auto">
            <a:xfrm>
              <a:off x="4320" y="32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32"/>
            <p:cNvSpPr>
              <a:spLocks noChangeShapeType="1"/>
            </p:cNvSpPr>
            <p:nvPr/>
          </p:nvSpPr>
          <p:spPr bwMode="auto">
            <a:xfrm>
              <a:off x="4896" y="32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33"/>
            <p:cNvSpPr>
              <a:spLocks noChangeShapeType="1"/>
            </p:cNvSpPr>
            <p:nvPr/>
          </p:nvSpPr>
          <p:spPr bwMode="auto">
            <a:xfrm>
              <a:off x="3792" y="32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34"/>
            <p:cNvSpPr>
              <a:spLocks noChangeShapeType="1"/>
            </p:cNvSpPr>
            <p:nvPr/>
          </p:nvSpPr>
          <p:spPr bwMode="auto">
            <a:xfrm>
              <a:off x="5424" y="32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331235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D4F28-5EDB-79A4-9D89-4366EBB7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Degenerate Binary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DB217-7E60-2D9F-E230-F522CB78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346200"/>
            <a:ext cx="8134350" cy="936625"/>
          </a:xfrm>
        </p:spPr>
        <p:txBody>
          <a:bodyPr/>
          <a:lstStyle/>
          <a:p>
            <a:r>
              <a:rPr lang="en-US" dirty="0"/>
              <a:t>It is a tree is where each parent node has only one child node. It behaves like a linked list.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054E4F-80F7-AC33-FEED-A6CD55C42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00ED6-787E-4E0C-8915-652AC110EA2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4C6636-86F0-5DDB-6214-019789CE5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5162" y="2576512"/>
            <a:ext cx="2828925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362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D4F28-5EDB-79A4-9D89-4366EBB7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Balanced Binary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DB217-7E60-2D9F-E230-F522CB78A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346201"/>
            <a:ext cx="8134350" cy="2082800"/>
          </a:xfrm>
        </p:spPr>
        <p:txBody>
          <a:bodyPr/>
          <a:lstStyle/>
          <a:p>
            <a:r>
              <a:rPr lang="en-US" sz="2000" dirty="0"/>
              <a:t>A binary tree is height balanced if it satisfies these constraints: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/>
              <a:t>The left and right subtrees' heights differ by at most one, AND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/>
              <a:t>The left subtree is balanced, AND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1800" dirty="0"/>
              <a:t>The right subtree is balanced</a:t>
            </a:r>
          </a:p>
          <a:p>
            <a:r>
              <a:rPr lang="en-US" sz="2000" dirty="0"/>
              <a:t>The height of a balanced binary tree is </a:t>
            </a:r>
            <a:r>
              <a:rPr lang="en-US" sz="2000" b="1" i="1" dirty="0"/>
              <a:t>O(log</a:t>
            </a:r>
            <a:r>
              <a:rPr lang="en-US" sz="2000" b="1" i="1" baseline="-25000" dirty="0"/>
              <a:t>2</a:t>
            </a:r>
            <a:r>
              <a:rPr lang="en-US" sz="2000" b="1" i="1" dirty="0"/>
              <a:t> n) </a:t>
            </a:r>
            <a:r>
              <a:rPr lang="en-US" sz="2000" dirty="0"/>
              <a:t>where </a:t>
            </a:r>
            <a:r>
              <a:rPr lang="en-US" sz="2000" b="1" i="1" dirty="0"/>
              <a:t>n</a:t>
            </a:r>
            <a:r>
              <a:rPr lang="en-US" sz="2000" dirty="0"/>
              <a:t> is number of nodes.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054E4F-80F7-AC33-FEED-A6CD55C42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00ED6-787E-4E0C-8915-652AC110EA2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755A54-296E-D0F0-684E-C06A823F82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450" y="3396916"/>
            <a:ext cx="7662862" cy="313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5201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Operations on Binary Tree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There are a number of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operations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that can be defined for a binary tree.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If 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p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is pointing to a node in an existing tree then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left(</a:t>
            </a:r>
            <a:r>
              <a:rPr lang="en-US" i="1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p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)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returns pointer to the left subtree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right(</a:t>
            </a:r>
            <a:r>
              <a:rPr lang="en-US" i="1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p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)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returns pointer to right subtree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parent(</a:t>
            </a:r>
            <a:r>
              <a:rPr lang="en-US" i="1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p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)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returns the father of 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p</a:t>
            </a: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brother(</a:t>
            </a:r>
            <a:r>
              <a:rPr lang="en-US" i="1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p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)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returns brother of 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p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info(p)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returns content of the node.</a:t>
            </a:r>
          </a:p>
        </p:txBody>
      </p:sp>
    </p:spTree>
    <p:extLst>
      <p:ext uri="{BB962C8B-B14F-4D97-AF65-F5344CB8AC3E}">
        <p14:creationId xmlns:p14="http://schemas.microsoft.com/office/powerpoint/2010/main" val="10481557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Operations on Binary Tree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In order to construct a binary tree, the following can be useful:</a:t>
            </a:r>
          </a:p>
          <a:p>
            <a:pPr>
              <a:buClr>
                <a:schemeClr val="tx1"/>
              </a:buClr>
            </a:pPr>
            <a:r>
              <a:rPr lang="en-US" dirty="0" err="1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setLeft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p,x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)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creates the left child node of p. The child node contains the info ‘x’.</a:t>
            </a:r>
          </a:p>
          <a:p>
            <a:pPr>
              <a:buClr>
                <a:schemeClr val="tx1"/>
              </a:buClr>
            </a:pPr>
            <a:r>
              <a:rPr lang="en-US" dirty="0" err="1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setRight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p,x</a:t>
            </a:r>
            <a:r>
              <a:rPr lang="en-US" dirty="0">
                <a:solidFill>
                  <a:srgbClr val="FF0000"/>
                </a:solidFill>
                <a:latin typeface="Helvetica" pitchFamily="34" charset="0"/>
                <a:cs typeface="Times New Roman" pitchFamily="18" charset="0"/>
              </a:rPr>
              <a:t>)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creates the right child node of p. The child node contains the info ‘x’.</a:t>
            </a:r>
          </a:p>
          <a:p>
            <a:pPr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3183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Applications of Binary Trees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A binary tree is a useful data structure when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two-way decisions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must be made at each point in a process.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For example, suppose we wanted to find all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duplicates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in a list of numbers:</a:t>
            </a:r>
            <a:br>
              <a:rPr lang="en-US" dirty="0">
                <a:latin typeface="Helvetica" pitchFamily="34" charset="0"/>
                <a:cs typeface="Times New Roman" pitchFamily="18" charset="0"/>
              </a:rPr>
            </a:br>
            <a:br>
              <a:rPr lang="en-US" dirty="0">
                <a:latin typeface="Helvetica" pitchFamily="34" charset="0"/>
                <a:cs typeface="Times New Roman" pitchFamily="18" charset="0"/>
              </a:rPr>
            </a:br>
            <a:r>
              <a:rPr lang="en-US" sz="2800" dirty="0">
                <a:latin typeface="Helvetica" pitchFamily="34" charset="0"/>
                <a:cs typeface="Times New Roman" pitchFamily="18" charset="0"/>
              </a:rPr>
              <a:t>14, 15, 4, 9, 7, 18, 3, 5, 16, 4, 20, 17, 9, 14, 5</a:t>
            </a:r>
          </a:p>
          <a:p>
            <a:pPr>
              <a:lnSpc>
                <a:spcPct val="110000"/>
              </a:lnSpc>
              <a:buClr>
                <a:schemeClr val="tx1"/>
              </a:buClr>
            </a:pPr>
            <a:endParaRPr lang="en-US" sz="2800" dirty="0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66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1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1091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53" name="Rectangle 13"/>
          <p:cNvSpPr>
            <a:spLocks noChangeArrowheads="1"/>
          </p:cNvSpPr>
          <p:nvPr/>
        </p:nvSpPr>
        <p:spPr bwMode="auto">
          <a:xfrm>
            <a:off x="1981200" y="5029200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Applications of Binary Trees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One way of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finding duplicates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is to compare each number with all those that precede it.</a:t>
            </a:r>
            <a:endParaRPr lang="en-US" sz="2800" dirty="0">
              <a:latin typeface="Helvetica" pitchFamily="34" charset="0"/>
              <a:cs typeface="Times New Roman" pitchFamily="18" charset="0"/>
            </a:endParaRPr>
          </a:p>
        </p:txBody>
      </p:sp>
      <p:sp>
        <p:nvSpPr>
          <p:cNvPr id="650244" name="Text Box 4"/>
          <p:cNvSpPr txBox="1">
            <a:spLocks noChangeArrowheads="1"/>
          </p:cNvSpPr>
          <p:nvPr/>
        </p:nvSpPr>
        <p:spPr bwMode="auto">
          <a:xfrm>
            <a:off x="762000" y="3581400"/>
            <a:ext cx="7305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Helvetica" pitchFamily="34" charset="0"/>
                <a:cs typeface="Times New Roman" pitchFamily="18" charset="0"/>
              </a:rPr>
              <a:t>14, 15, 4, 9, 7, 18, 3, 5, 16, 4, 20, 17, 9, 14, 5</a:t>
            </a:r>
          </a:p>
        </p:txBody>
      </p:sp>
      <p:sp>
        <p:nvSpPr>
          <p:cNvPr id="650248" name="Line 8"/>
          <p:cNvSpPr>
            <a:spLocks noChangeShapeType="1"/>
          </p:cNvSpPr>
          <p:nvPr/>
        </p:nvSpPr>
        <p:spPr bwMode="auto">
          <a:xfrm>
            <a:off x="22098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0249" name="Line 9"/>
          <p:cNvSpPr>
            <a:spLocks noChangeShapeType="1"/>
          </p:cNvSpPr>
          <p:nvPr/>
        </p:nvSpPr>
        <p:spPr bwMode="auto">
          <a:xfrm>
            <a:off x="838200" y="3581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0250" name="Text Box 10"/>
          <p:cNvSpPr txBox="1">
            <a:spLocks noChangeArrowheads="1"/>
          </p:cNvSpPr>
          <p:nvPr/>
        </p:nvSpPr>
        <p:spPr bwMode="auto">
          <a:xfrm>
            <a:off x="838200" y="4953000"/>
            <a:ext cx="7305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latin typeface="Helvetica" pitchFamily="34" charset="0"/>
                <a:cs typeface="Times New Roman" pitchFamily="18" charset="0"/>
              </a:rPr>
              <a:t>14, 15, 4, 9, 7, 18, 3, 5, 16, 4, 20, 17, 9, 14, 5</a:t>
            </a:r>
          </a:p>
        </p:txBody>
      </p:sp>
      <p:sp>
        <p:nvSpPr>
          <p:cNvPr id="650251" name="Line 11"/>
          <p:cNvSpPr>
            <a:spLocks noChangeShapeType="1"/>
          </p:cNvSpPr>
          <p:nvPr/>
        </p:nvSpPr>
        <p:spPr bwMode="auto">
          <a:xfrm>
            <a:off x="5410200" y="556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0252" name="Line 12"/>
          <p:cNvSpPr>
            <a:spLocks noChangeShapeType="1"/>
          </p:cNvSpPr>
          <p:nvPr/>
        </p:nvSpPr>
        <p:spPr bwMode="auto">
          <a:xfrm>
            <a:off x="914400" y="49530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063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65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If the list of numbers is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large and is growing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, this procedure involves a large number of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comparisons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A linked list could handle the growth but the comparisons would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still be large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The number of comparisons can be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drastically reduced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by using a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binary tree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The tree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grows dynamically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like the linked list.</a:t>
            </a:r>
          </a:p>
        </p:txBody>
      </p:sp>
    </p:spTree>
    <p:extLst>
      <p:ext uri="{BB962C8B-B14F-4D97-AF65-F5344CB8AC3E}">
        <p14:creationId xmlns:p14="http://schemas.microsoft.com/office/powerpoint/2010/main" val="44679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9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65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The binary tree is built in a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special way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first number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in the list is placed in a node that is designated as the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root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of a binary tree.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Initially, both left and right subtrees of the root are empty.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We take the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next number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and compare it with the number placed in the root.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If it is the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same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then we have a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duplicate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77391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65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Otherwise, we create a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new tree node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and put the new number in it.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The new node is made the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left child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of the root node if the second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number is less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than the one in the root.</a:t>
            </a: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The new node is made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the right child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if the number is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greater than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the one in the root.</a:t>
            </a:r>
          </a:p>
        </p:txBody>
      </p:sp>
    </p:spTree>
    <p:extLst>
      <p:ext uri="{BB962C8B-B14F-4D97-AF65-F5344CB8AC3E}">
        <p14:creationId xmlns:p14="http://schemas.microsoft.com/office/powerpoint/2010/main" val="212232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38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65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14, 15, 4, 9, 7, 18, 3, 5, 16, 4, 20, 17, 9, 14, 5</a:t>
            </a:r>
          </a:p>
        </p:txBody>
      </p:sp>
      <p:grpSp>
        <p:nvGrpSpPr>
          <p:cNvPr id="658438" name="Group 6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658436" name="Oval 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8437" name="Text Box 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574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Tree Data Structure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A linear linked list will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not be able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to capture the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tree-like relationship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with ease.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Shortly, we will see that for applications that require searching, linear data structures are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not suitable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We will focus our attention on </a:t>
            </a:r>
            <a:r>
              <a:rPr lang="en-US" i="1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binary trees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9494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47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15, 4, 9, 7, 18, 3, 5, 16, 4, 20, 17, 9, 14, 5</a:t>
            </a:r>
          </a:p>
        </p:txBody>
      </p:sp>
      <p:grpSp>
        <p:nvGrpSpPr>
          <p:cNvPr id="678916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678917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8918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678919" name="Group 7"/>
          <p:cNvGrpSpPr>
            <a:grpSpLocks/>
          </p:cNvGrpSpPr>
          <p:nvPr/>
        </p:nvGrpSpPr>
        <p:grpSpPr bwMode="auto">
          <a:xfrm>
            <a:off x="1143000" y="1828800"/>
            <a:ext cx="685800" cy="533400"/>
            <a:chOff x="2304" y="1296"/>
            <a:chExt cx="432" cy="336"/>
          </a:xfrm>
        </p:grpSpPr>
        <p:sp>
          <p:nvSpPr>
            <p:cNvPr id="678920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8921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51344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15, 4, 9, 7, 18, 3, 5, 16, 4, 20, 17, 9, 14, 5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>
              <a:latin typeface="Helvetica" pitchFamily="34" charset="0"/>
              <a:cs typeface="Times New Roman" pitchFamily="18" charset="0"/>
            </a:endParaRPr>
          </a:p>
        </p:txBody>
      </p:sp>
      <p:grpSp>
        <p:nvGrpSpPr>
          <p:cNvPr id="680964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680965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0966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680967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680968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0969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680970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497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4, 9, 7, 18, 3, 5, 16, 4, 20, 17, 9, 14, 5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>
              <a:latin typeface="Helvetica" pitchFamily="34" charset="0"/>
              <a:cs typeface="Times New Roman" pitchFamily="18" charset="0"/>
            </a:endParaRPr>
          </a:p>
        </p:txBody>
      </p:sp>
      <p:grpSp>
        <p:nvGrpSpPr>
          <p:cNvPr id="685060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685061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062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685063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685064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065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685066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85067" name="Group 11"/>
          <p:cNvGrpSpPr>
            <a:grpSpLocks/>
          </p:cNvGrpSpPr>
          <p:nvPr/>
        </p:nvGrpSpPr>
        <p:grpSpPr bwMode="auto">
          <a:xfrm>
            <a:off x="1143000" y="1905000"/>
            <a:ext cx="685800" cy="533400"/>
            <a:chOff x="2304" y="1296"/>
            <a:chExt cx="432" cy="336"/>
          </a:xfrm>
        </p:grpSpPr>
        <p:sp>
          <p:nvSpPr>
            <p:cNvPr id="685068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5069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223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4, 9, 7, 18, 3, 5, 16, 4, 20, 17, 9, 14, 5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>
              <a:latin typeface="Helvetica" pitchFamily="34" charset="0"/>
              <a:cs typeface="Times New Roman" pitchFamily="18" charset="0"/>
            </a:endParaRPr>
          </a:p>
        </p:txBody>
      </p:sp>
      <p:grpSp>
        <p:nvGrpSpPr>
          <p:cNvPr id="683012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683013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014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683015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683016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017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683018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83019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683020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3021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683022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050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9, 7, 18, 3, 5, 16, 4, 20, 17, 9, 14, 5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>
              <a:latin typeface="Helvetica" pitchFamily="34" charset="0"/>
              <a:cs typeface="Times New Roman" pitchFamily="18" charset="0"/>
            </a:endParaRPr>
          </a:p>
        </p:txBody>
      </p:sp>
      <p:grpSp>
        <p:nvGrpSpPr>
          <p:cNvPr id="687108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687109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110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687111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687112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113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687114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87115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687116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117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687118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87119" name="Group 15"/>
          <p:cNvGrpSpPr>
            <a:grpSpLocks/>
          </p:cNvGrpSpPr>
          <p:nvPr/>
        </p:nvGrpSpPr>
        <p:grpSpPr bwMode="auto">
          <a:xfrm>
            <a:off x="1143000" y="1905000"/>
            <a:ext cx="685800" cy="533400"/>
            <a:chOff x="2304" y="1296"/>
            <a:chExt cx="432" cy="336"/>
          </a:xfrm>
        </p:grpSpPr>
        <p:sp>
          <p:nvSpPr>
            <p:cNvPr id="687120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121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06273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68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9, 7, 18, 3, 5, 16, 4, 20, 17, 9, 14, 5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>
              <a:latin typeface="Helvetica" pitchFamily="34" charset="0"/>
              <a:cs typeface="Times New Roman" pitchFamily="18" charset="0"/>
            </a:endParaRPr>
          </a:p>
        </p:txBody>
      </p:sp>
      <p:grpSp>
        <p:nvGrpSpPr>
          <p:cNvPr id="689156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689157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158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689159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689160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161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689162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89163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689164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165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689166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89167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689168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169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689170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780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7, 18, 3, 5, 16, 4, 20, 17, 9, 14, 5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>
              <a:latin typeface="Helvetica" pitchFamily="34" charset="0"/>
              <a:cs typeface="Times New Roman" pitchFamily="18" charset="0"/>
            </a:endParaRPr>
          </a:p>
        </p:txBody>
      </p:sp>
      <p:grpSp>
        <p:nvGrpSpPr>
          <p:cNvPr id="691204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691205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206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691207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691208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209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691210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1211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691212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213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691214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1215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691216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217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691218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1219" name="Group 19"/>
          <p:cNvGrpSpPr>
            <a:grpSpLocks/>
          </p:cNvGrpSpPr>
          <p:nvPr/>
        </p:nvGrpSpPr>
        <p:grpSpPr bwMode="auto">
          <a:xfrm>
            <a:off x="685800" y="1828800"/>
            <a:ext cx="685800" cy="533400"/>
            <a:chOff x="2304" y="1296"/>
            <a:chExt cx="432" cy="336"/>
          </a:xfrm>
        </p:grpSpPr>
        <p:sp>
          <p:nvSpPr>
            <p:cNvPr id="691220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221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50081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7, 18, 3, 5, 16, 4, 20, 17, 9, 14, 5</a:t>
            </a:r>
            <a:endParaRPr lang="en-US">
              <a:latin typeface="Helvetica" pitchFamily="34" charset="0"/>
              <a:cs typeface="Times New Roman" pitchFamily="18" charset="0"/>
            </a:endParaRPr>
          </a:p>
        </p:txBody>
      </p:sp>
      <p:grpSp>
        <p:nvGrpSpPr>
          <p:cNvPr id="693252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693253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3254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693255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693256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3257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693258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3259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693260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3261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693262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3263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693264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3265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693266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3267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693268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3269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693270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042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18, 3, 5, 16, 4, 20, 17, 9, 14, 5</a:t>
            </a:r>
          </a:p>
        </p:txBody>
      </p:sp>
      <p:grpSp>
        <p:nvGrpSpPr>
          <p:cNvPr id="695300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695301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02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695303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695304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05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695306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5307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695308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09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695310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5311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695312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13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695314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5315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695316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17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695318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5319" name="Group 23"/>
          <p:cNvGrpSpPr>
            <a:grpSpLocks/>
          </p:cNvGrpSpPr>
          <p:nvPr/>
        </p:nvGrpSpPr>
        <p:grpSpPr bwMode="auto">
          <a:xfrm>
            <a:off x="533400" y="1828800"/>
            <a:ext cx="685800" cy="533400"/>
            <a:chOff x="2304" y="1296"/>
            <a:chExt cx="432" cy="336"/>
          </a:xfrm>
        </p:grpSpPr>
        <p:sp>
          <p:nvSpPr>
            <p:cNvPr id="695320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5321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35036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18, 3, 5, 16, 4, 20, 17, 9, 14, 5</a:t>
            </a:r>
          </a:p>
        </p:txBody>
      </p:sp>
      <p:grpSp>
        <p:nvGrpSpPr>
          <p:cNvPr id="697348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697349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350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697351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697352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353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697354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7355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697356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357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697358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7359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697360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361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697362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7363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697364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365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697366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7367" name="Group 23"/>
          <p:cNvGrpSpPr>
            <a:grpSpLocks/>
          </p:cNvGrpSpPr>
          <p:nvPr/>
        </p:nvGrpSpPr>
        <p:grpSpPr bwMode="auto">
          <a:xfrm>
            <a:off x="7239000" y="3581400"/>
            <a:ext cx="685800" cy="533400"/>
            <a:chOff x="2304" y="1296"/>
            <a:chExt cx="432" cy="336"/>
          </a:xfrm>
        </p:grpSpPr>
        <p:sp>
          <p:nvSpPr>
            <p:cNvPr id="697368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369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697370" name="Line 26"/>
          <p:cNvSpPr>
            <a:spLocks noChangeShapeType="1"/>
          </p:cNvSpPr>
          <p:nvPr/>
        </p:nvSpPr>
        <p:spPr bwMode="auto">
          <a:xfrm>
            <a:off x="65532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52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Binary Tree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2800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A </a:t>
            </a:r>
            <a:r>
              <a:rPr lang="en-US" sz="2800" i="1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binary tree</a:t>
            </a:r>
            <a:r>
              <a:rPr lang="en-US" sz="2800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 </a:t>
            </a:r>
            <a:r>
              <a:rPr lang="en-US" sz="2800" dirty="0">
                <a:latin typeface="Helvetica" pitchFamily="34" charset="0"/>
                <a:cs typeface="Times New Roman" pitchFamily="18" charset="0"/>
              </a:rPr>
              <a:t>is a finite set of elements that is either empty or is partitioned into </a:t>
            </a:r>
            <a:r>
              <a:rPr lang="en-US" sz="2800" i="1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three</a:t>
            </a:r>
            <a:r>
              <a:rPr lang="en-US" sz="2800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 disjoint subsets</a:t>
            </a:r>
            <a:r>
              <a:rPr lang="en-US" sz="2800" dirty="0">
                <a:latin typeface="Helvetica" pitchFamily="34" charset="0"/>
                <a:cs typeface="Times New Roman" pitchFamily="18" charset="0"/>
              </a:rPr>
              <a:t>.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The first subset contains a single element called the </a:t>
            </a:r>
            <a:r>
              <a:rPr lang="en-US" sz="2800" i="1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root</a:t>
            </a:r>
            <a:r>
              <a:rPr lang="en-US" sz="2800" dirty="0">
                <a:latin typeface="Helvetica" pitchFamily="34" charset="0"/>
                <a:cs typeface="Times New Roman" pitchFamily="18" charset="0"/>
              </a:rPr>
              <a:t> of the tree.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The other two subsets are themselves binary trees called the </a:t>
            </a:r>
            <a:r>
              <a:rPr lang="en-US" sz="2800" i="1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left</a:t>
            </a:r>
            <a:r>
              <a:rPr lang="en-US" sz="2800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 and </a:t>
            </a:r>
            <a:r>
              <a:rPr lang="en-US" sz="2800" i="1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right </a:t>
            </a:r>
            <a:r>
              <a:rPr lang="en-US" sz="2800" i="1" dirty="0">
                <a:latin typeface="Helvetica" pitchFamily="34" charset="0"/>
                <a:cs typeface="Times New Roman" pitchFamily="18" charset="0"/>
              </a:rPr>
              <a:t>subtrees</a:t>
            </a:r>
            <a:r>
              <a:rPr lang="en-US" sz="2800" dirty="0">
                <a:latin typeface="Helvetica" pitchFamily="34" charset="0"/>
                <a:cs typeface="Times New Roman" pitchFamily="18" charset="0"/>
              </a:rPr>
              <a:t>.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dirty="0">
                <a:latin typeface="Helvetica" pitchFamily="34" charset="0"/>
                <a:cs typeface="Times New Roman" pitchFamily="18" charset="0"/>
              </a:rPr>
              <a:t>Each element of a binary tree is called a </a:t>
            </a:r>
            <a:r>
              <a:rPr lang="en-US" sz="2800" i="1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node</a:t>
            </a:r>
            <a:r>
              <a:rPr lang="en-US" sz="2800" dirty="0">
                <a:latin typeface="Helvetica" pitchFamily="34" charset="0"/>
                <a:cs typeface="Times New Roman" pitchFamily="18" charset="0"/>
              </a:rPr>
              <a:t> of the tree.</a:t>
            </a:r>
          </a:p>
          <a:p>
            <a:pPr eaLnBrk="1" hangingPunct="1">
              <a:buClr>
                <a:schemeClr val="tx1"/>
              </a:buClr>
            </a:pPr>
            <a:endParaRPr lang="en-US" sz="2800" dirty="0">
              <a:latin typeface="Helvetic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99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995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3, 5, 16, 4, 20, 17, 9, 14, 5</a:t>
            </a:r>
          </a:p>
        </p:txBody>
      </p:sp>
      <p:grpSp>
        <p:nvGrpSpPr>
          <p:cNvPr id="699396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699397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398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699399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699400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01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699402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9403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699404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05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699406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9407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699408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09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699410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9411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699412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13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699414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9415" name="Group 23"/>
          <p:cNvGrpSpPr>
            <a:grpSpLocks/>
          </p:cNvGrpSpPr>
          <p:nvPr/>
        </p:nvGrpSpPr>
        <p:grpSpPr bwMode="auto">
          <a:xfrm>
            <a:off x="7239000" y="3581400"/>
            <a:ext cx="685800" cy="533400"/>
            <a:chOff x="2304" y="1296"/>
            <a:chExt cx="432" cy="336"/>
          </a:xfrm>
        </p:grpSpPr>
        <p:sp>
          <p:nvSpPr>
            <p:cNvPr id="699416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17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699418" name="Line 26"/>
          <p:cNvSpPr>
            <a:spLocks noChangeShapeType="1"/>
          </p:cNvSpPr>
          <p:nvPr/>
        </p:nvSpPr>
        <p:spPr bwMode="auto">
          <a:xfrm>
            <a:off x="65532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99419" name="Group 27"/>
          <p:cNvGrpSpPr>
            <a:grpSpLocks/>
          </p:cNvGrpSpPr>
          <p:nvPr/>
        </p:nvGrpSpPr>
        <p:grpSpPr bwMode="auto">
          <a:xfrm>
            <a:off x="609600" y="1828800"/>
            <a:ext cx="685800" cy="533400"/>
            <a:chOff x="2304" y="1296"/>
            <a:chExt cx="432" cy="336"/>
          </a:xfrm>
        </p:grpSpPr>
        <p:sp>
          <p:nvSpPr>
            <p:cNvPr id="699420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9421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12755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3, 5, 16, 4, 20, 17, 9, 14, 5</a:t>
            </a:r>
          </a:p>
        </p:txBody>
      </p:sp>
      <p:grpSp>
        <p:nvGrpSpPr>
          <p:cNvPr id="701444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701445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446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701447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701448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449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701450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1451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701452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453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701454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1455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701456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457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701458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1459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701460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461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701462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1463" name="Group 23"/>
          <p:cNvGrpSpPr>
            <a:grpSpLocks/>
          </p:cNvGrpSpPr>
          <p:nvPr/>
        </p:nvGrpSpPr>
        <p:grpSpPr bwMode="auto">
          <a:xfrm>
            <a:off x="7239000" y="3581400"/>
            <a:ext cx="685800" cy="533400"/>
            <a:chOff x="2304" y="1296"/>
            <a:chExt cx="432" cy="336"/>
          </a:xfrm>
        </p:grpSpPr>
        <p:sp>
          <p:nvSpPr>
            <p:cNvPr id="701464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465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701466" name="Line 26"/>
          <p:cNvSpPr>
            <a:spLocks noChangeShapeType="1"/>
          </p:cNvSpPr>
          <p:nvPr/>
        </p:nvSpPr>
        <p:spPr bwMode="auto">
          <a:xfrm>
            <a:off x="65532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1467" name="Group 27"/>
          <p:cNvGrpSpPr>
            <a:grpSpLocks/>
          </p:cNvGrpSpPr>
          <p:nvPr/>
        </p:nvGrpSpPr>
        <p:grpSpPr bwMode="auto">
          <a:xfrm>
            <a:off x="381000" y="3581400"/>
            <a:ext cx="685800" cy="533400"/>
            <a:chOff x="2304" y="1296"/>
            <a:chExt cx="432" cy="336"/>
          </a:xfrm>
        </p:grpSpPr>
        <p:sp>
          <p:nvSpPr>
            <p:cNvPr id="701468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469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701470" name="Line 30"/>
          <p:cNvSpPr>
            <a:spLocks noChangeShapeType="1"/>
          </p:cNvSpPr>
          <p:nvPr/>
        </p:nvSpPr>
        <p:spPr bwMode="auto">
          <a:xfrm flipH="1">
            <a:off x="9144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37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5, 16, 4, 20, 17, 9, 14, 5</a:t>
            </a:r>
          </a:p>
        </p:txBody>
      </p:sp>
      <p:grpSp>
        <p:nvGrpSpPr>
          <p:cNvPr id="703492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703493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494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703495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703496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497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703498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3499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703500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501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703502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3503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703504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505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703506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3507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703508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509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703510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3511" name="Group 23"/>
          <p:cNvGrpSpPr>
            <a:grpSpLocks/>
          </p:cNvGrpSpPr>
          <p:nvPr/>
        </p:nvGrpSpPr>
        <p:grpSpPr bwMode="auto">
          <a:xfrm>
            <a:off x="7239000" y="3581400"/>
            <a:ext cx="685800" cy="533400"/>
            <a:chOff x="2304" y="1296"/>
            <a:chExt cx="432" cy="336"/>
          </a:xfrm>
        </p:grpSpPr>
        <p:sp>
          <p:nvSpPr>
            <p:cNvPr id="703512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513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703514" name="Line 26"/>
          <p:cNvSpPr>
            <a:spLocks noChangeShapeType="1"/>
          </p:cNvSpPr>
          <p:nvPr/>
        </p:nvSpPr>
        <p:spPr bwMode="auto">
          <a:xfrm>
            <a:off x="65532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3515" name="Group 27"/>
          <p:cNvGrpSpPr>
            <a:grpSpLocks/>
          </p:cNvGrpSpPr>
          <p:nvPr/>
        </p:nvGrpSpPr>
        <p:grpSpPr bwMode="auto">
          <a:xfrm>
            <a:off x="381000" y="3581400"/>
            <a:ext cx="685800" cy="533400"/>
            <a:chOff x="2304" y="1296"/>
            <a:chExt cx="432" cy="336"/>
          </a:xfrm>
        </p:grpSpPr>
        <p:sp>
          <p:nvSpPr>
            <p:cNvPr id="703516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517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703518" name="Line 30"/>
          <p:cNvSpPr>
            <a:spLocks noChangeShapeType="1"/>
          </p:cNvSpPr>
          <p:nvPr/>
        </p:nvSpPr>
        <p:spPr bwMode="auto">
          <a:xfrm flipH="1">
            <a:off x="9144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3519" name="Group 31"/>
          <p:cNvGrpSpPr>
            <a:grpSpLocks/>
          </p:cNvGrpSpPr>
          <p:nvPr/>
        </p:nvGrpSpPr>
        <p:grpSpPr bwMode="auto">
          <a:xfrm>
            <a:off x="457200" y="1828800"/>
            <a:ext cx="685800" cy="533400"/>
            <a:chOff x="2304" y="1296"/>
            <a:chExt cx="432" cy="336"/>
          </a:xfrm>
        </p:grpSpPr>
        <p:sp>
          <p:nvSpPr>
            <p:cNvPr id="703520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3521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7426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70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5, 16, 4, 20, 17, 9, 14, 5</a:t>
            </a:r>
          </a:p>
        </p:txBody>
      </p:sp>
      <p:grpSp>
        <p:nvGrpSpPr>
          <p:cNvPr id="705540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705541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42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705543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705544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45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705546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5547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705548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49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705550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5551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705552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53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705554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5555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705556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57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705558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5559" name="Group 23"/>
          <p:cNvGrpSpPr>
            <a:grpSpLocks/>
          </p:cNvGrpSpPr>
          <p:nvPr/>
        </p:nvGrpSpPr>
        <p:grpSpPr bwMode="auto">
          <a:xfrm>
            <a:off x="7239000" y="3581400"/>
            <a:ext cx="685800" cy="533400"/>
            <a:chOff x="2304" y="1296"/>
            <a:chExt cx="432" cy="336"/>
          </a:xfrm>
        </p:grpSpPr>
        <p:sp>
          <p:nvSpPr>
            <p:cNvPr id="705560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61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705562" name="Line 26"/>
          <p:cNvSpPr>
            <a:spLocks noChangeShapeType="1"/>
          </p:cNvSpPr>
          <p:nvPr/>
        </p:nvSpPr>
        <p:spPr bwMode="auto">
          <a:xfrm>
            <a:off x="65532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5563" name="Group 27"/>
          <p:cNvGrpSpPr>
            <a:grpSpLocks/>
          </p:cNvGrpSpPr>
          <p:nvPr/>
        </p:nvGrpSpPr>
        <p:grpSpPr bwMode="auto">
          <a:xfrm>
            <a:off x="381000" y="3581400"/>
            <a:ext cx="685800" cy="533400"/>
            <a:chOff x="2304" y="1296"/>
            <a:chExt cx="432" cy="336"/>
          </a:xfrm>
        </p:grpSpPr>
        <p:sp>
          <p:nvSpPr>
            <p:cNvPr id="705564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65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705566" name="Line 30"/>
          <p:cNvSpPr>
            <a:spLocks noChangeShapeType="1"/>
          </p:cNvSpPr>
          <p:nvPr/>
        </p:nvSpPr>
        <p:spPr bwMode="auto">
          <a:xfrm flipH="1">
            <a:off x="9144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5567" name="Group 31"/>
          <p:cNvGrpSpPr>
            <a:grpSpLocks/>
          </p:cNvGrpSpPr>
          <p:nvPr/>
        </p:nvGrpSpPr>
        <p:grpSpPr bwMode="auto">
          <a:xfrm>
            <a:off x="1219200" y="5029200"/>
            <a:ext cx="685800" cy="533400"/>
            <a:chOff x="2304" y="1296"/>
            <a:chExt cx="432" cy="336"/>
          </a:xfrm>
        </p:grpSpPr>
        <p:sp>
          <p:nvSpPr>
            <p:cNvPr id="705568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5569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705570" name="Line 34"/>
          <p:cNvSpPr>
            <a:spLocks noChangeShapeType="1"/>
          </p:cNvSpPr>
          <p:nvPr/>
        </p:nvSpPr>
        <p:spPr bwMode="auto">
          <a:xfrm flipV="1">
            <a:off x="17526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466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16, 4, 20, 17, 9, 14, 5</a:t>
            </a:r>
          </a:p>
        </p:txBody>
      </p:sp>
      <p:grpSp>
        <p:nvGrpSpPr>
          <p:cNvPr id="707588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707589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90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707591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707592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93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707594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7595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707596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97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707598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7599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707600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01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707602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7603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707604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05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707606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7607" name="Group 23"/>
          <p:cNvGrpSpPr>
            <a:grpSpLocks/>
          </p:cNvGrpSpPr>
          <p:nvPr/>
        </p:nvGrpSpPr>
        <p:grpSpPr bwMode="auto">
          <a:xfrm>
            <a:off x="7239000" y="3581400"/>
            <a:ext cx="685800" cy="533400"/>
            <a:chOff x="2304" y="1296"/>
            <a:chExt cx="432" cy="336"/>
          </a:xfrm>
        </p:grpSpPr>
        <p:sp>
          <p:nvSpPr>
            <p:cNvPr id="707608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09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707610" name="Line 26"/>
          <p:cNvSpPr>
            <a:spLocks noChangeShapeType="1"/>
          </p:cNvSpPr>
          <p:nvPr/>
        </p:nvSpPr>
        <p:spPr bwMode="auto">
          <a:xfrm>
            <a:off x="65532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7611" name="Group 27"/>
          <p:cNvGrpSpPr>
            <a:grpSpLocks/>
          </p:cNvGrpSpPr>
          <p:nvPr/>
        </p:nvGrpSpPr>
        <p:grpSpPr bwMode="auto">
          <a:xfrm>
            <a:off x="381000" y="3581400"/>
            <a:ext cx="685800" cy="533400"/>
            <a:chOff x="2304" y="1296"/>
            <a:chExt cx="432" cy="336"/>
          </a:xfrm>
        </p:grpSpPr>
        <p:sp>
          <p:nvSpPr>
            <p:cNvPr id="707612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13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707614" name="Line 30"/>
          <p:cNvSpPr>
            <a:spLocks noChangeShapeType="1"/>
          </p:cNvSpPr>
          <p:nvPr/>
        </p:nvSpPr>
        <p:spPr bwMode="auto">
          <a:xfrm flipH="1">
            <a:off x="9144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7615" name="Group 31"/>
          <p:cNvGrpSpPr>
            <a:grpSpLocks/>
          </p:cNvGrpSpPr>
          <p:nvPr/>
        </p:nvGrpSpPr>
        <p:grpSpPr bwMode="auto">
          <a:xfrm>
            <a:off x="1219200" y="5029200"/>
            <a:ext cx="685800" cy="533400"/>
            <a:chOff x="2304" y="1296"/>
            <a:chExt cx="432" cy="336"/>
          </a:xfrm>
        </p:grpSpPr>
        <p:sp>
          <p:nvSpPr>
            <p:cNvPr id="707616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17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707618" name="Line 34"/>
          <p:cNvSpPr>
            <a:spLocks noChangeShapeType="1"/>
          </p:cNvSpPr>
          <p:nvPr/>
        </p:nvSpPr>
        <p:spPr bwMode="auto">
          <a:xfrm flipV="1">
            <a:off x="17526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7619" name="Group 35"/>
          <p:cNvGrpSpPr>
            <a:grpSpLocks/>
          </p:cNvGrpSpPr>
          <p:nvPr/>
        </p:nvGrpSpPr>
        <p:grpSpPr bwMode="auto">
          <a:xfrm>
            <a:off x="609600" y="1828800"/>
            <a:ext cx="685800" cy="533400"/>
            <a:chOff x="2304" y="1296"/>
            <a:chExt cx="432" cy="336"/>
          </a:xfrm>
        </p:grpSpPr>
        <p:sp>
          <p:nvSpPr>
            <p:cNvPr id="707620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21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36159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70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16, 4, 20, 17, 9, 14, 5</a:t>
            </a:r>
          </a:p>
        </p:txBody>
      </p:sp>
      <p:grpSp>
        <p:nvGrpSpPr>
          <p:cNvPr id="709636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709637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638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709639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709640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641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709642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9643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709644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645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709646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9647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709648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649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709650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9651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709652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653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709654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9655" name="Group 23"/>
          <p:cNvGrpSpPr>
            <a:grpSpLocks/>
          </p:cNvGrpSpPr>
          <p:nvPr/>
        </p:nvGrpSpPr>
        <p:grpSpPr bwMode="auto">
          <a:xfrm>
            <a:off x="7239000" y="3581400"/>
            <a:ext cx="685800" cy="533400"/>
            <a:chOff x="2304" y="1296"/>
            <a:chExt cx="432" cy="336"/>
          </a:xfrm>
        </p:grpSpPr>
        <p:sp>
          <p:nvSpPr>
            <p:cNvPr id="709656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657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709658" name="Line 26"/>
          <p:cNvSpPr>
            <a:spLocks noChangeShapeType="1"/>
          </p:cNvSpPr>
          <p:nvPr/>
        </p:nvSpPr>
        <p:spPr bwMode="auto">
          <a:xfrm>
            <a:off x="65532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9659" name="Group 27"/>
          <p:cNvGrpSpPr>
            <a:grpSpLocks/>
          </p:cNvGrpSpPr>
          <p:nvPr/>
        </p:nvGrpSpPr>
        <p:grpSpPr bwMode="auto">
          <a:xfrm>
            <a:off x="381000" y="3581400"/>
            <a:ext cx="685800" cy="533400"/>
            <a:chOff x="2304" y="1296"/>
            <a:chExt cx="432" cy="336"/>
          </a:xfrm>
        </p:grpSpPr>
        <p:sp>
          <p:nvSpPr>
            <p:cNvPr id="709660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661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709662" name="Line 30"/>
          <p:cNvSpPr>
            <a:spLocks noChangeShapeType="1"/>
          </p:cNvSpPr>
          <p:nvPr/>
        </p:nvSpPr>
        <p:spPr bwMode="auto">
          <a:xfrm flipH="1">
            <a:off x="9144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9663" name="Group 31"/>
          <p:cNvGrpSpPr>
            <a:grpSpLocks/>
          </p:cNvGrpSpPr>
          <p:nvPr/>
        </p:nvGrpSpPr>
        <p:grpSpPr bwMode="auto">
          <a:xfrm>
            <a:off x="1219200" y="5029200"/>
            <a:ext cx="685800" cy="533400"/>
            <a:chOff x="2304" y="1296"/>
            <a:chExt cx="432" cy="336"/>
          </a:xfrm>
        </p:grpSpPr>
        <p:sp>
          <p:nvSpPr>
            <p:cNvPr id="709664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665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709666" name="Line 34"/>
          <p:cNvSpPr>
            <a:spLocks noChangeShapeType="1"/>
          </p:cNvSpPr>
          <p:nvPr/>
        </p:nvSpPr>
        <p:spPr bwMode="auto">
          <a:xfrm flipV="1">
            <a:off x="17526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9667" name="Group 35"/>
          <p:cNvGrpSpPr>
            <a:grpSpLocks/>
          </p:cNvGrpSpPr>
          <p:nvPr/>
        </p:nvGrpSpPr>
        <p:grpSpPr bwMode="auto">
          <a:xfrm>
            <a:off x="6477000" y="4267200"/>
            <a:ext cx="685800" cy="533400"/>
            <a:chOff x="2304" y="1296"/>
            <a:chExt cx="432" cy="336"/>
          </a:xfrm>
        </p:grpSpPr>
        <p:sp>
          <p:nvSpPr>
            <p:cNvPr id="709668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9669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709670" name="Line 38"/>
          <p:cNvSpPr>
            <a:spLocks noChangeShapeType="1"/>
          </p:cNvSpPr>
          <p:nvPr/>
        </p:nvSpPr>
        <p:spPr bwMode="auto">
          <a:xfrm flipH="1">
            <a:off x="7010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804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71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4, 20, 17, 9, 14, 5</a:t>
            </a:r>
          </a:p>
        </p:txBody>
      </p:sp>
      <p:grpSp>
        <p:nvGrpSpPr>
          <p:cNvPr id="711684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711685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686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711687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711688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689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711690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1691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711692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693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711694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1695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711696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697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711698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1699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711700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01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711702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1703" name="Group 23"/>
          <p:cNvGrpSpPr>
            <a:grpSpLocks/>
          </p:cNvGrpSpPr>
          <p:nvPr/>
        </p:nvGrpSpPr>
        <p:grpSpPr bwMode="auto">
          <a:xfrm>
            <a:off x="7239000" y="3581400"/>
            <a:ext cx="685800" cy="533400"/>
            <a:chOff x="2304" y="1296"/>
            <a:chExt cx="432" cy="336"/>
          </a:xfrm>
        </p:grpSpPr>
        <p:sp>
          <p:nvSpPr>
            <p:cNvPr id="711704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05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711706" name="Line 26"/>
          <p:cNvSpPr>
            <a:spLocks noChangeShapeType="1"/>
          </p:cNvSpPr>
          <p:nvPr/>
        </p:nvSpPr>
        <p:spPr bwMode="auto">
          <a:xfrm>
            <a:off x="65532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1707" name="Group 27"/>
          <p:cNvGrpSpPr>
            <a:grpSpLocks/>
          </p:cNvGrpSpPr>
          <p:nvPr/>
        </p:nvGrpSpPr>
        <p:grpSpPr bwMode="auto">
          <a:xfrm>
            <a:off x="381000" y="3581400"/>
            <a:ext cx="685800" cy="533400"/>
            <a:chOff x="2304" y="1296"/>
            <a:chExt cx="432" cy="336"/>
          </a:xfrm>
        </p:grpSpPr>
        <p:sp>
          <p:nvSpPr>
            <p:cNvPr id="711708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09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711710" name="Line 30"/>
          <p:cNvSpPr>
            <a:spLocks noChangeShapeType="1"/>
          </p:cNvSpPr>
          <p:nvPr/>
        </p:nvSpPr>
        <p:spPr bwMode="auto">
          <a:xfrm flipH="1">
            <a:off x="9144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1711" name="Group 31"/>
          <p:cNvGrpSpPr>
            <a:grpSpLocks/>
          </p:cNvGrpSpPr>
          <p:nvPr/>
        </p:nvGrpSpPr>
        <p:grpSpPr bwMode="auto">
          <a:xfrm>
            <a:off x="1219200" y="5029200"/>
            <a:ext cx="685800" cy="533400"/>
            <a:chOff x="2304" y="1296"/>
            <a:chExt cx="432" cy="336"/>
          </a:xfrm>
        </p:grpSpPr>
        <p:sp>
          <p:nvSpPr>
            <p:cNvPr id="711712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13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711714" name="Line 34"/>
          <p:cNvSpPr>
            <a:spLocks noChangeShapeType="1"/>
          </p:cNvSpPr>
          <p:nvPr/>
        </p:nvSpPr>
        <p:spPr bwMode="auto">
          <a:xfrm flipV="1">
            <a:off x="17526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1715" name="Group 35"/>
          <p:cNvGrpSpPr>
            <a:grpSpLocks/>
          </p:cNvGrpSpPr>
          <p:nvPr/>
        </p:nvGrpSpPr>
        <p:grpSpPr bwMode="auto">
          <a:xfrm>
            <a:off x="6477000" y="4267200"/>
            <a:ext cx="685800" cy="533400"/>
            <a:chOff x="2304" y="1296"/>
            <a:chExt cx="432" cy="336"/>
          </a:xfrm>
        </p:grpSpPr>
        <p:sp>
          <p:nvSpPr>
            <p:cNvPr id="711716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17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711718" name="Line 38"/>
          <p:cNvSpPr>
            <a:spLocks noChangeShapeType="1"/>
          </p:cNvSpPr>
          <p:nvPr/>
        </p:nvSpPr>
        <p:spPr bwMode="auto">
          <a:xfrm flipH="1">
            <a:off x="7010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1719" name="Group 39"/>
          <p:cNvGrpSpPr>
            <a:grpSpLocks/>
          </p:cNvGrpSpPr>
          <p:nvPr/>
        </p:nvGrpSpPr>
        <p:grpSpPr bwMode="auto">
          <a:xfrm>
            <a:off x="609600" y="1828800"/>
            <a:ext cx="685800" cy="533400"/>
            <a:chOff x="2304" y="1296"/>
            <a:chExt cx="432" cy="336"/>
          </a:xfrm>
        </p:grpSpPr>
        <p:sp>
          <p:nvSpPr>
            <p:cNvPr id="711720" name="Oval 4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21" name="Text Box 4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476408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71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20, 17, 9, 14, 5</a:t>
            </a:r>
          </a:p>
        </p:txBody>
      </p:sp>
      <p:grpSp>
        <p:nvGrpSpPr>
          <p:cNvPr id="719876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719877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78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719879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719880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81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719882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9883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719884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85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719886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9887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719888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89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719890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9891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719892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93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719894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9895" name="Group 23"/>
          <p:cNvGrpSpPr>
            <a:grpSpLocks/>
          </p:cNvGrpSpPr>
          <p:nvPr/>
        </p:nvGrpSpPr>
        <p:grpSpPr bwMode="auto">
          <a:xfrm>
            <a:off x="7239000" y="3581400"/>
            <a:ext cx="685800" cy="533400"/>
            <a:chOff x="2304" y="1296"/>
            <a:chExt cx="432" cy="336"/>
          </a:xfrm>
        </p:grpSpPr>
        <p:sp>
          <p:nvSpPr>
            <p:cNvPr id="719896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97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719898" name="Line 26"/>
          <p:cNvSpPr>
            <a:spLocks noChangeShapeType="1"/>
          </p:cNvSpPr>
          <p:nvPr/>
        </p:nvSpPr>
        <p:spPr bwMode="auto">
          <a:xfrm>
            <a:off x="65532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9899" name="Group 27"/>
          <p:cNvGrpSpPr>
            <a:grpSpLocks/>
          </p:cNvGrpSpPr>
          <p:nvPr/>
        </p:nvGrpSpPr>
        <p:grpSpPr bwMode="auto">
          <a:xfrm>
            <a:off x="381000" y="3581400"/>
            <a:ext cx="685800" cy="533400"/>
            <a:chOff x="2304" y="1296"/>
            <a:chExt cx="432" cy="336"/>
          </a:xfrm>
        </p:grpSpPr>
        <p:sp>
          <p:nvSpPr>
            <p:cNvPr id="719900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01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719902" name="Line 30"/>
          <p:cNvSpPr>
            <a:spLocks noChangeShapeType="1"/>
          </p:cNvSpPr>
          <p:nvPr/>
        </p:nvSpPr>
        <p:spPr bwMode="auto">
          <a:xfrm flipH="1">
            <a:off x="9144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9903" name="Group 31"/>
          <p:cNvGrpSpPr>
            <a:grpSpLocks/>
          </p:cNvGrpSpPr>
          <p:nvPr/>
        </p:nvGrpSpPr>
        <p:grpSpPr bwMode="auto">
          <a:xfrm>
            <a:off x="1219200" y="5029200"/>
            <a:ext cx="685800" cy="533400"/>
            <a:chOff x="2304" y="1296"/>
            <a:chExt cx="432" cy="336"/>
          </a:xfrm>
        </p:grpSpPr>
        <p:sp>
          <p:nvSpPr>
            <p:cNvPr id="719904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05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719906" name="Line 34"/>
          <p:cNvSpPr>
            <a:spLocks noChangeShapeType="1"/>
          </p:cNvSpPr>
          <p:nvPr/>
        </p:nvSpPr>
        <p:spPr bwMode="auto">
          <a:xfrm flipV="1">
            <a:off x="17526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9907" name="Group 35"/>
          <p:cNvGrpSpPr>
            <a:grpSpLocks/>
          </p:cNvGrpSpPr>
          <p:nvPr/>
        </p:nvGrpSpPr>
        <p:grpSpPr bwMode="auto">
          <a:xfrm>
            <a:off x="6477000" y="4267200"/>
            <a:ext cx="685800" cy="533400"/>
            <a:chOff x="2304" y="1296"/>
            <a:chExt cx="432" cy="336"/>
          </a:xfrm>
        </p:grpSpPr>
        <p:sp>
          <p:nvSpPr>
            <p:cNvPr id="719908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09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719910" name="Line 38"/>
          <p:cNvSpPr>
            <a:spLocks noChangeShapeType="1"/>
          </p:cNvSpPr>
          <p:nvPr/>
        </p:nvSpPr>
        <p:spPr bwMode="auto">
          <a:xfrm flipH="1">
            <a:off x="7010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9911" name="Group 39"/>
          <p:cNvGrpSpPr>
            <a:grpSpLocks/>
          </p:cNvGrpSpPr>
          <p:nvPr/>
        </p:nvGrpSpPr>
        <p:grpSpPr bwMode="auto">
          <a:xfrm>
            <a:off x="609600" y="1828800"/>
            <a:ext cx="685800" cy="533400"/>
            <a:chOff x="2304" y="1296"/>
            <a:chExt cx="432" cy="336"/>
          </a:xfrm>
        </p:grpSpPr>
        <p:sp>
          <p:nvSpPr>
            <p:cNvPr id="719912" name="Oval 4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13" name="Text Box 4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274688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71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20, 17, 9, 14, 5</a:t>
            </a:r>
          </a:p>
        </p:txBody>
      </p:sp>
      <p:grpSp>
        <p:nvGrpSpPr>
          <p:cNvPr id="713732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713733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734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713735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713736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737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713738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3739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713740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741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713742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3743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713744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745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713746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3747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713748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749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713750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3751" name="Group 23"/>
          <p:cNvGrpSpPr>
            <a:grpSpLocks/>
          </p:cNvGrpSpPr>
          <p:nvPr/>
        </p:nvGrpSpPr>
        <p:grpSpPr bwMode="auto">
          <a:xfrm>
            <a:off x="7239000" y="3581400"/>
            <a:ext cx="685800" cy="533400"/>
            <a:chOff x="2304" y="1296"/>
            <a:chExt cx="432" cy="336"/>
          </a:xfrm>
        </p:grpSpPr>
        <p:sp>
          <p:nvSpPr>
            <p:cNvPr id="713752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753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713754" name="Line 26"/>
          <p:cNvSpPr>
            <a:spLocks noChangeShapeType="1"/>
          </p:cNvSpPr>
          <p:nvPr/>
        </p:nvSpPr>
        <p:spPr bwMode="auto">
          <a:xfrm>
            <a:off x="65532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3755" name="Group 27"/>
          <p:cNvGrpSpPr>
            <a:grpSpLocks/>
          </p:cNvGrpSpPr>
          <p:nvPr/>
        </p:nvGrpSpPr>
        <p:grpSpPr bwMode="auto">
          <a:xfrm>
            <a:off x="381000" y="3581400"/>
            <a:ext cx="685800" cy="533400"/>
            <a:chOff x="2304" y="1296"/>
            <a:chExt cx="432" cy="336"/>
          </a:xfrm>
        </p:grpSpPr>
        <p:sp>
          <p:nvSpPr>
            <p:cNvPr id="713756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757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713758" name="Line 30"/>
          <p:cNvSpPr>
            <a:spLocks noChangeShapeType="1"/>
          </p:cNvSpPr>
          <p:nvPr/>
        </p:nvSpPr>
        <p:spPr bwMode="auto">
          <a:xfrm flipH="1">
            <a:off x="9144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3759" name="Group 31"/>
          <p:cNvGrpSpPr>
            <a:grpSpLocks/>
          </p:cNvGrpSpPr>
          <p:nvPr/>
        </p:nvGrpSpPr>
        <p:grpSpPr bwMode="auto">
          <a:xfrm>
            <a:off x="1219200" y="5029200"/>
            <a:ext cx="685800" cy="533400"/>
            <a:chOff x="2304" y="1296"/>
            <a:chExt cx="432" cy="336"/>
          </a:xfrm>
        </p:grpSpPr>
        <p:sp>
          <p:nvSpPr>
            <p:cNvPr id="713760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761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713762" name="Line 34"/>
          <p:cNvSpPr>
            <a:spLocks noChangeShapeType="1"/>
          </p:cNvSpPr>
          <p:nvPr/>
        </p:nvSpPr>
        <p:spPr bwMode="auto">
          <a:xfrm flipV="1">
            <a:off x="17526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3763" name="Group 35"/>
          <p:cNvGrpSpPr>
            <a:grpSpLocks/>
          </p:cNvGrpSpPr>
          <p:nvPr/>
        </p:nvGrpSpPr>
        <p:grpSpPr bwMode="auto">
          <a:xfrm>
            <a:off x="6477000" y="4267200"/>
            <a:ext cx="685800" cy="533400"/>
            <a:chOff x="2304" y="1296"/>
            <a:chExt cx="432" cy="336"/>
          </a:xfrm>
        </p:grpSpPr>
        <p:sp>
          <p:nvSpPr>
            <p:cNvPr id="713764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765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713766" name="Line 38"/>
          <p:cNvSpPr>
            <a:spLocks noChangeShapeType="1"/>
          </p:cNvSpPr>
          <p:nvPr/>
        </p:nvSpPr>
        <p:spPr bwMode="auto">
          <a:xfrm flipH="1">
            <a:off x="7010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3767" name="Group 39"/>
          <p:cNvGrpSpPr>
            <a:grpSpLocks/>
          </p:cNvGrpSpPr>
          <p:nvPr/>
        </p:nvGrpSpPr>
        <p:grpSpPr bwMode="auto">
          <a:xfrm>
            <a:off x="8001000" y="4267200"/>
            <a:ext cx="685800" cy="533400"/>
            <a:chOff x="2304" y="1296"/>
            <a:chExt cx="432" cy="336"/>
          </a:xfrm>
        </p:grpSpPr>
        <p:sp>
          <p:nvSpPr>
            <p:cNvPr id="713768" name="Oval 4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769" name="Text Box 4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20</a:t>
              </a:r>
            </a:p>
          </p:txBody>
        </p:sp>
      </p:grpSp>
      <p:sp>
        <p:nvSpPr>
          <p:cNvPr id="713770" name="Line 42"/>
          <p:cNvSpPr>
            <a:spLocks noChangeShapeType="1"/>
          </p:cNvSpPr>
          <p:nvPr/>
        </p:nvSpPr>
        <p:spPr bwMode="auto">
          <a:xfrm>
            <a:off x="7772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13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71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17, 9, 14, 5</a:t>
            </a:r>
          </a:p>
        </p:txBody>
      </p:sp>
      <p:grpSp>
        <p:nvGrpSpPr>
          <p:cNvPr id="715780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715781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5782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715783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715784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5785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715786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5787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715788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5789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715790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5791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715792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5793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715794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5795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715796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5797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715798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5799" name="Group 23"/>
          <p:cNvGrpSpPr>
            <a:grpSpLocks/>
          </p:cNvGrpSpPr>
          <p:nvPr/>
        </p:nvGrpSpPr>
        <p:grpSpPr bwMode="auto">
          <a:xfrm>
            <a:off x="7239000" y="3581400"/>
            <a:ext cx="685800" cy="533400"/>
            <a:chOff x="2304" y="1296"/>
            <a:chExt cx="432" cy="336"/>
          </a:xfrm>
        </p:grpSpPr>
        <p:sp>
          <p:nvSpPr>
            <p:cNvPr id="715800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5801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715802" name="Line 26"/>
          <p:cNvSpPr>
            <a:spLocks noChangeShapeType="1"/>
          </p:cNvSpPr>
          <p:nvPr/>
        </p:nvSpPr>
        <p:spPr bwMode="auto">
          <a:xfrm>
            <a:off x="65532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5803" name="Group 27"/>
          <p:cNvGrpSpPr>
            <a:grpSpLocks/>
          </p:cNvGrpSpPr>
          <p:nvPr/>
        </p:nvGrpSpPr>
        <p:grpSpPr bwMode="auto">
          <a:xfrm>
            <a:off x="381000" y="3581400"/>
            <a:ext cx="685800" cy="533400"/>
            <a:chOff x="2304" y="1296"/>
            <a:chExt cx="432" cy="336"/>
          </a:xfrm>
        </p:grpSpPr>
        <p:sp>
          <p:nvSpPr>
            <p:cNvPr id="715804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5805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715806" name="Line 30"/>
          <p:cNvSpPr>
            <a:spLocks noChangeShapeType="1"/>
          </p:cNvSpPr>
          <p:nvPr/>
        </p:nvSpPr>
        <p:spPr bwMode="auto">
          <a:xfrm flipH="1">
            <a:off x="9144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5807" name="Group 31"/>
          <p:cNvGrpSpPr>
            <a:grpSpLocks/>
          </p:cNvGrpSpPr>
          <p:nvPr/>
        </p:nvGrpSpPr>
        <p:grpSpPr bwMode="auto">
          <a:xfrm>
            <a:off x="1219200" y="5029200"/>
            <a:ext cx="685800" cy="533400"/>
            <a:chOff x="2304" y="1296"/>
            <a:chExt cx="432" cy="336"/>
          </a:xfrm>
        </p:grpSpPr>
        <p:sp>
          <p:nvSpPr>
            <p:cNvPr id="715808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5809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715810" name="Line 34"/>
          <p:cNvSpPr>
            <a:spLocks noChangeShapeType="1"/>
          </p:cNvSpPr>
          <p:nvPr/>
        </p:nvSpPr>
        <p:spPr bwMode="auto">
          <a:xfrm flipV="1">
            <a:off x="17526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5811" name="Group 35"/>
          <p:cNvGrpSpPr>
            <a:grpSpLocks/>
          </p:cNvGrpSpPr>
          <p:nvPr/>
        </p:nvGrpSpPr>
        <p:grpSpPr bwMode="auto">
          <a:xfrm>
            <a:off x="6477000" y="4267200"/>
            <a:ext cx="685800" cy="533400"/>
            <a:chOff x="2304" y="1296"/>
            <a:chExt cx="432" cy="336"/>
          </a:xfrm>
        </p:grpSpPr>
        <p:sp>
          <p:nvSpPr>
            <p:cNvPr id="715812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5813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715814" name="Line 38"/>
          <p:cNvSpPr>
            <a:spLocks noChangeShapeType="1"/>
          </p:cNvSpPr>
          <p:nvPr/>
        </p:nvSpPr>
        <p:spPr bwMode="auto">
          <a:xfrm flipH="1">
            <a:off x="7010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5815" name="Group 39"/>
          <p:cNvGrpSpPr>
            <a:grpSpLocks/>
          </p:cNvGrpSpPr>
          <p:nvPr/>
        </p:nvGrpSpPr>
        <p:grpSpPr bwMode="auto">
          <a:xfrm>
            <a:off x="8001000" y="4267200"/>
            <a:ext cx="685800" cy="533400"/>
            <a:chOff x="2304" y="1296"/>
            <a:chExt cx="432" cy="336"/>
          </a:xfrm>
        </p:grpSpPr>
        <p:sp>
          <p:nvSpPr>
            <p:cNvPr id="715816" name="Oval 4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5817" name="Text Box 4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20</a:t>
              </a:r>
            </a:p>
          </p:txBody>
        </p:sp>
      </p:grpSp>
      <p:sp>
        <p:nvSpPr>
          <p:cNvPr id="715818" name="Line 42"/>
          <p:cNvSpPr>
            <a:spLocks noChangeShapeType="1"/>
          </p:cNvSpPr>
          <p:nvPr/>
        </p:nvSpPr>
        <p:spPr bwMode="auto">
          <a:xfrm>
            <a:off x="7772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5819" name="Group 43"/>
          <p:cNvGrpSpPr>
            <a:grpSpLocks/>
          </p:cNvGrpSpPr>
          <p:nvPr/>
        </p:nvGrpSpPr>
        <p:grpSpPr bwMode="auto">
          <a:xfrm>
            <a:off x="685800" y="1828800"/>
            <a:ext cx="685800" cy="533400"/>
            <a:chOff x="2304" y="1296"/>
            <a:chExt cx="432" cy="336"/>
          </a:xfrm>
        </p:grpSpPr>
        <p:sp>
          <p:nvSpPr>
            <p:cNvPr id="715820" name="Oval 4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5821" name="Text Box 4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1663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C80A2-013F-790B-ADEA-5EF64F0D3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188" y="115888"/>
            <a:ext cx="6645275" cy="686217"/>
          </a:xfrm>
        </p:spPr>
        <p:txBody>
          <a:bodyPr/>
          <a:lstStyle/>
          <a:p>
            <a:r>
              <a:rPr lang="en-US" dirty="0"/>
              <a:t>Binary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55E11-7FC8-542E-7C07-04D585F58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219200"/>
            <a:ext cx="8134350" cy="4648200"/>
          </a:xfrm>
        </p:spPr>
        <p:txBody>
          <a:bodyPr/>
          <a:lstStyle/>
          <a:p>
            <a:r>
              <a:rPr lang="en-US" dirty="0"/>
              <a:t>A binary tree is a hierarchical data structure in which each node has at most two children generally referred as </a:t>
            </a:r>
            <a:r>
              <a:rPr lang="en-US" b="1" i="1" dirty="0"/>
              <a:t>left child </a:t>
            </a:r>
            <a:r>
              <a:rPr lang="en-US" dirty="0"/>
              <a:t>and </a:t>
            </a:r>
            <a:r>
              <a:rPr lang="en-US" b="1" i="1" dirty="0"/>
              <a:t>right child</a:t>
            </a:r>
            <a:r>
              <a:rPr lang="en-US" dirty="0"/>
              <a:t>.</a:t>
            </a:r>
          </a:p>
          <a:p>
            <a:endParaRPr lang="en-US" sz="2000" dirty="0"/>
          </a:p>
          <a:p>
            <a:r>
              <a:rPr lang="en-US" dirty="0"/>
              <a:t>Each node contains three components:</a:t>
            </a:r>
          </a:p>
          <a:p>
            <a:pPr lvl="1"/>
            <a:r>
              <a:rPr lang="en-US" dirty="0"/>
              <a:t>Data</a:t>
            </a:r>
          </a:p>
          <a:p>
            <a:pPr lvl="1"/>
            <a:r>
              <a:rPr lang="en-US" dirty="0"/>
              <a:t>Reference to left subtree</a:t>
            </a:r>
          </a:p>
          <a:p>
            <a:pPr lvl="1"/>
            <a:r>
              <a:rPr lang="en-US" dirty="0"/>
              <a:t>Reference to right subtree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41B08-CB0E-A1BC-F3D8-0DA27839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00ED6-787E-4E0C-8915-652AC110EA2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4923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71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17, 9, 14, 5</a:t>
            </a:r>
          </a:p>
        </p:txBody>
      </p:sp>
      <p:grpSp>
        <p:nvGrpSpPr>
          <p:cNvPr id="717828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717829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30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717831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717832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33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717834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7835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717836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37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717838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7839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717840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41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717842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7843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717844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45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717846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7847" name="Group 23"/>
          <p:cNvGrpSpPr>
            <a:grpSpLocks/>
          </p:cNvGrpSpPr>
          <p:nvPr/>
        </p:nvGrpSpPr>
        <p:grpSpPr bwMode="auto">
          <a:xfrm>
            <a:off x="7239000" y="3581400"/>
            <a:ext cx="685800" cy="533400"/>
            <a:chOff x="2304" y="1296"/>
            <a:chExt cx="432" cy="336"/>
          </a:xfrm>
        </p:grpSpPr>
        <p:sp>
          <p:nvSpPr>
            <p:cNvPr id="717848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49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717850" name="Line 26"/>
          <p:cNvSpPr>
            <a:spLocks noChangeShapeType="1"/>
          </p:cNvSpPr>
          <p:nvPr/>
        </p:nvSpPr>
        <p:spPr bwMode="auto">
          <a:xfrm>
            <a:off x="65532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7851" name="Group 27"/>
          <p:cNvGrpSpPr>
            <a:grpSpLocks/>
          </p:cNvGrpSpPr>
          <p:nvPr/>
        </p:nvGrpSpPr>
        <p:grpSpPr bwMode="auto">
          <a:xfrm>
            <a:off x="381000" y="3581400"/>
            <a:ext cx="685800" cy="533400"/>
            <a:chOff x="2304" y="1296"/>
            <a:chExt cx="432" cy="336"/>
          </a:xfrm>
        </p:grpSpPr>
        <p:sp>
          <p:nvSpPr>
            <p:cNvPr id="717852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53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717854" name="Line 30"/>
          <p:cNvSpPr>
            <a:spLocks noChangeShapeType="1"/>
          </p:cNvSpPr>
          <p:nvPr/>
        </p:nvSpPr>
        <p:spPr bwMode="auto">
          <a:xfrm flipH="1">
            <a:off x="9144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7855" name="Group 31"/>
          <p:cNvGrpSpPr>
            <a:grpSpLocks/>
          </p:cNvGrpSpPr>
          <p:nvPr/>
        </p:nvGrpSpPr>
        <p:grpSpPr bwMode="auto">
          <a:xfrm>
            <a:off x="1219200" y="5029200"/>
            <a:ext cx="685800" cy="533400"/>
            <a:chOff x="2304" y="1296"/>
            <a:chExt cx="432" cy="336"/>
          </a:xfrm>
        </p:grpSpPr>
        <p:sp>
          <p:nvSpPr>
            <p:cNvPr id="717856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57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717858" name="Line 34"/>
          <p:cNvSpPr>
            <a:spLocks noChangeShapeType="1"/>
          </p:cNvSpPr>
          <p:nvPr/>
        </p:nvSpPr>
        <p:spPr bwMode="auto">
          <a:xfrm flipV="1">
            <a:off x="17526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7859" name="Group 35"/>
          <p:cNvGrpSpPr>
            <a:grpSpLocks/>
          </p:cNvGrpSpPr>
          <p:nvPr/>
        </p:nvGrpSpPr>
        <p:grpSpPr bwMode="auto">
          <a:xfrm>
            <a:off x="6477000" y="4267200"/>
            <a:ext cx="685800" cy="533400"/>
            <a:chOff x="2304" y="1296"/>
            <a:chExt cx="432" cy="336"/>
          </a:xfrm>
        </p:grpSpPr>
        <p:sp>
          <p:nvSpPr>
            <p:cNvPr id="717860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61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717862" name="Line 38"/>
          <p:cNvSpPr>
            <a:spLocks noChangeShapeType="1"/>
          </p:cNvSpPr>
          <p:nvPr/>
        </p:nvSpPr>
        <p:spPr bwMode="auto">
          <a:xfrm flipH="1">
            <a:off x="7010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7863" name="Group 39"/>
          <p:cNvGrpSpPr>
            <a:grpSpLocks/>
          </p:cNvGrpSpPr>
          <p:nvPr/>
        </p:nvGrpSpPr>
        <p:grpSpPr bwMode="auto">
          <a:xfrm>
            <a:off x="8001000" y="4267200"/>
            <a:ext cx="685800" cy="533400"/>
            <a:chOff x="2304" y="1296"/>
            <a:chExt cx="432" cy="336"/>
          </a:xfrm>
        </p:grpSpPr>
        <p:sp>
          <p:nvSpPr>
            <p:cNvPr id="717864" name="Oval 4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65" name="Text Box 4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20</a:t>
              </a:r>
            </a:p>
          </p:txBody>
        </p:sp>
      </p:grpSp>
      <p:sp>
        <p:nvSpPr>
          <p:cNvPr id="717866" name="Line 42"/>
          <p:cNvSpPr>
            <a:spLocks noChangeShapeType="1"/>
          </p:cNvSpPr>
          <p:nvPr/>
        </p:nvSpPr>
        <p:spPr bwMode="auto">
          <a:xfrm>
            <a:off x="7772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17867" name="Group 43"/>
          <p:cNvGrpSpPr>
            <a:grpSpLocks/>
          </p:cNvGrpSpPr>
          <p:nvPr/>
        </p:nvGrpSpPr>
        <p:grpSpPr bwMode="auto">
          <a:xfrm>
            <a:off x="7315200" y="5029200"/>
            <a:ext cx="685800" cy="533400"/>
            <a:chOff x="2304" y="1296"/>
            <a:chExt cx="432" cy="336"/>
          </a:xfrm>
        </p:grpSpPr>
        <p:sp>
          <p:nvSpPr>
            <p:cNvPr id="717868" name="Oval 4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69" name="Text Box 4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17</a:t>
              </a:r>
            </a:p>
          </p:txBody>
        </p:sp>
      </p:grpSp>
      <p:sp>
        <p:nvSpPr>
          <p:cNvPr id="717870" name="Line 46"/>
          <p:cNvSpPr>
            <a:spLocks noChangeShapeType="1"/>
          </p:cNvSpPr>
          <p:nvPr/>
        </p:nvSpPr>
        <p:spPr bwMode="auto">
          <a:xfrm flipH="1" flipV="1">
            <a:off x="70104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1092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Searching for Duplicates</a:t>
            </a:r>
          </a:p>
        </p:txBody>
      </p:sp>
      <p:sp>
        <p:nvSpPr>
          <p:cNvPr id="72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9, 14, 5</a:t>
            </a:r>
          </a:p>
        </p:txBody>
      </p:sp>
      <p:grpSp>
        <p:nvGrpSpPr>
          <p:cNvPr id="721924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721925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26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721927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721928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29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721930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1931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721932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33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721934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1935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721936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37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721938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1939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721940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41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721942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1943" name="Group 23"/>
          <p:cNvGrpSpPr>
            <a:grpSpLocks/>
          </p:cNvGrpSpPr>
          <p:nvPr/>
        </p:nvGrpSpPr>
        <p:grpSpPr bwMode="auto">
          <a:xfrm>
            <a:off x="7239000" y="3581400"/>
            <a:ext cx="685800" cy="533400"/>
            <a:chOff x="2304" y="1296"/>
            <a:chExt cx="432" cy="336"/>
          </a:xfrm>
        </p:grpSpPr>
        <p:sp>
          <p:nvSpPr>
            <p:cNvPr id="721944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45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721946" name="Line 26"/>
          <p:cNvSpPr>
            <a:spLocks noChangeShapeType="1"/>
          </p:cNvSpPr>
          <p:nvPr/>
        </p:nvSpPr>
        <p:spPr bwMode="auto">
          <a:xfrm>
            <a:off x="65532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1947" name="Group 27"/>
          <p:cNvGrpSpPr>
            <a:grpSpLocks/>
          </p:cNvGrpSpPr>
          <p:nvPr/>
        </p:nvGrpSpPr>
        <p:grpSpPr bwMode="auto">
          <a:xfrm>
            <a:off x="381000" y="3581400"/>
            <a:ext cx="685800" cy="533400"/>
            <a:chOff x="2304" y="1296"/>
            <a:chExt cx="432" cy="336"/>
          </a:xfrm>
        </p:grpSpPr>
        <p:sp>
          <p:nvSpPr>
            <p:cNvPr id="721948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49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721950" name="Line 30"/>
          <p:cNvSpPr>
            <a:spLocks noChangeShapeType="1"/>
          </p:cNvSpPr>
          <p:nvPr/>
        </p:nvSpPr>
        <p:spPr bwMode="auto">
          <a:xfrm flipH="1">
            <a:off x="9144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1951" name="Group 31"/>
          <p:cNvGrpSpPr>
            <a:grpSpLocks/>
          </p:cNvGrpSpPr>
          <p:nvPr/>
        </p:nvGrpSpPr>
        <p:grpSpPr bwMode="auto">
          <a:xfrm>
            <a:off x="1219200" y="5029200"/>
            <a:ext cx="685800" cy="533400"/>
            <a:chOff x="2304" y="1296"/>
            <a:chExt cx="432" cy="336"/>
          </a:xfrm>
        </p:grpSpPr>
        <p:sp>
          <p:nvSpPr>
            <p:cNvPr id="721952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53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721954" name="Line 34"/>
          <p:cNvSpPr>
            <a:spLocks noChangeShapeType="1"/>
          </p:cNvSpPr>
          <p:nvPr/>
        </p:nvSpPr>
        <p:spPr bwMode="auto">
          <a:xfrm flipV="1">
            <a:off x="17526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1955" name="Group 35"/>
          <p:cNvGrpSpPr>
            <a:grpSpLocks/>
          </p:cNvGrpSpPr>
          <p:nvPr/>
        </p:nvGrpSpPr>
        <p:grpSpPr bwMode="auto">
          <a:xfrm>
            <a:off x="6477000" y="4267200"/>
            <a:ext cx="685800" cy="533400"/>
            <a:chOff x="2304" y="1296"/>
            <a:chExt cx="432" cy="336"/>
          </a:xfrm>
        </p:grpSpPr>
        <p:sp>
          <p:nvSpPr>
            <p:cNvPr id="721956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57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721958" name="Line 38"/>
          <p:cNvSpPr>
            <a:spLocks noChangeShapeType="1"/>
          </p:cNvSpPr>
          <p:nvPr/>
        </p:nvSpPr>
        <p:spPr bwMode="auto">
          <a:xfrm flipH="1">
            <a:off x="7010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1959" name="Group 39"/>
          <p:cNvGrpSpPr>
            <a:grpSpLocks/>
          </p:cNvGrpSpPr>
          <p:nvPr/>
        </p:nvGrpSpPr>
        <p:grpSpPr bwMode="auto">
          <a:xfrm>
            <a:off x="8001000" y="4267200"/>
            <a:ext cx="685800" cy="533400"/>
            <a:chOff x="2304" y="1296"/>
            <a:chExt cx="432" cy="336"/>
          </a:xfrm>
        </p:grpSpPr>
        <p:sp>
          <p:nvSpPr>
            <p:cNvPr id="721960" name="Oval 4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61" name="Text Box 4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20</a:t>
              </a:r>
            </a:p>
          </p:txBody>
        </p:sp>
      </p:grpSp>
      <p:sp>
        <p:nvSpPr>
          <p:cNvPr id="721962" name="Line 42"/>
          <p:cNvSpPr>
            <a:spLocks noChangeShapeType="1"/>
          </p:cNvSpPr>
          <p:nvPr/>
        </p:nvSpPr>
        <p:spPr bwMode="auto">
          <a:xfrm>
            <a:off x="7772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21963" name="Group 43"/>
          <p:cNvGrpSpPr>
            <a:grpSpLocks/>
          </p:cNvGrpSpPr>
          <p:nvPr/>
        </p:nvGrpSpPr>
        <p:grpSpPr bwMode="auto">
          <a:xfrm>
            <a:off x="7315200" y="5029200"/>
            <a:ext cx="685800" cy="533400"/>
            <a:chOff x="2304" y="1296"/>
            <a:chExt cx="432" cy="336"/>
          </a:xfrm>
        </p:grpSpPr>
        <p:sp>
          <p:nvSpPr>
            <p:cNvPr id="721964" name="Oval 4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65" name="Text Box 4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17</a:t>
              </a:r>
            </a:p>
          </p:txBody>
        </p:sp>
      </p:grpSp>
      <p:sp>
        <p:nvSpPr>
          <p:cNvPr id="721966" name="Line 46"/>
          <p:cNvSpPr>
            <a:spLocks noChangeShapeType="1"/>
          </p:cNvSpPr>
          <p:nvPr/>
        </p:nvSpPr>
        <p:spPr bwMode="auto">
          <a:xfrm flipH="1" flipV="1">
            <a:off x="70104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940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Implementation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8000FF"/>
                </a:solidFill>
                <a:highlight>
                  <a:srgbClr val="FFFFFF"/>
                </a:highlight>
              </a:rPr>
              <a:t>public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dirty="0">
                <a:solidFill>
                  <a:srgbClr val="8000FF"/>
                </a:solidFill>
                <a:highlight>
                  <a:srgbClr val="FFFFFF"/>
                </a:highlight>
              </a:rPr>
              <a:t>class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</a:rPr>
              <a:t>TreeNode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800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data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</a:rPr>
              <a:t>TreeNode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left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</a:rPr>
              <a:t>TreeNode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right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</a:rPr>
              <a:t>TreeNode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(int data)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FF"/>
                </a:highlight>
              </a:rPr>
              <a:t>this.data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dirty="0">
                <a:solidFill>
                  <a:srgbClr val="FF8000"/>
                </a:solidFill>
                <a:highlight>
                  <a:srgbClr val="FFFFFF"/>
                </a:highlight>
              </a:rPr>
              <a:t>data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       left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>
                <a:solidFill>
                  <a:srgbClr val="0000FF"/>
                </a:solidFill>
                <a:highlight>
                  <a:srgbClr val="FFFFFF"/>
                </a:highlight>
              </a:rPr>
              <a:t>null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       right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800" b="1" dirty="0">
                <a:solidFill>
                  <a:srgbClr val="0000FF"/>
                </a:solidFill>
                <a:highlight>
                  <a:srgbClr val="FFFFFF"/>
                </a:highlight>
              </a:rPr>
              <a:t>null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8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8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800" b="1" dirty="0">
              <a:latin typeface="Courier New" pitchFamily="49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37750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Implementation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1088571"/>
            <a:ext cx="8134350" cy="4778829"/>
          </a:xfrm>
        </p:spPr>
        <p:txBody>
          <a:bodyPr/>
          <a:lstStyle/>
          <a:p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nl-NL" sz="1200" dirty="0">
                <a:solidFill>
                  <a:srgbClr val="8000FF"/>
                </a:solidFill>
                <a:highlight>
                  <a:srgbClr val="FFFFFF"/>
                </a:highlight>
              </a:rPr>
              <a:t>void</a:t>
            </a:r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</a:rPr>
              <a:t> insert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</a:rPr>
              <a:t>TreeNode root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nl-NL" sz="1200" dirty="0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</a:rPr>
              <a:t> x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nl-NL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nl-NL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nl-NL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TreeNode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n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</a:rPr>
              <a:t>new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TreeNode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(x);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	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TreeNode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p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q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    p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q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root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</a:rPr>
              <a:t>while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x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!=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sz="12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data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&amp;&amp;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q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!=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</a:rPr>
              <a:t>null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        p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q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x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&lt;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sz="12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data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            q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sz="12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left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</a:rPr>
              <a:t>else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            q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sz="12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right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x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==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sz="12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data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System</a:t>
            </a:r>
            <a:r>
              <a:rPr lang="en-US" sz="12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out</a:t>
            </a:r>
            <a:r>
              <a:rPr lang="en-US" sz="12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print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200" dirty="0">
                <a:solidFill>
                  <a:srgbClr val="808080"/>
                </a:solidFill>
                <a:highlight>
                  <a:srgbClr val="FFFFFF"/>
                </a:highlight>
              </a:rPr>
              <a:t>"duplicate"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+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x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</a:rPr>
              <a:t>else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</a:rPr>
              <a:t>if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x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&lt;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sz="12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data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)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sz="12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left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n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</a:rPr>
              <a:t>else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       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p</a:t>
            </a:r>
            <a:r>
              <a:rPr lang="en-US" sz="12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.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</a:rPr>
              <a:t>right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n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200" dirty="0">
                <a:solidFill>
                  <a:srgbClr val="008000"/>
                </a:solidFill>
                <a:highlight>
                  <a:srgbClr val="FFFFFF"/>
                </a:highlight>
              </a:rPr>
              <a:t>// end of insert</a:t>
            </a: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</a:rPr>
              <a:t>} // end of class</a:t>
            </a:r>
            <a:endParaRPr lang="en-US" sz="1200" b="1" dirty="0">
              <a:latin typeface="Courier New" pitchFamily="49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7453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Implementation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public static void main(String[] </a:t>
            </a:r>
            <a:r>
              <a:rPr lang="en-US" sz="1800" b="1" dirty="0" err="1">
                <a:latin typeface="Courier New" pitchFamily="49" charset="0"/>
                <a:cs typeface="Times New Roman" pitchFamily="18" charset="0"/>
              </a:rPr>
              <a:t>args</a:t>
            </a: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) {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       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	</a:t>
            </a:r>
            <a:r>
              <a:rPr lang="en-US" sz="1800" b="1" dirty="0" err="1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 x[] = { 14, 15, 4, 9, 7, 18, 3, 5, 16,4, 20, 17, 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			 9, 14,5};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	</a:t>
            </a:r>
            <a:r>
              <a:rPr lang="en-US" sz="1800" b="1" dirty="0" err="1">
                <a:latin typeface="Courier New" pitchFamily="49" charset="0"/>
                <a:cs typeface="Times New Roman" pitchFamily="18" charset="0"/>
              </a:rPr>
              <a:t>TreeNode</a:t>
            </a: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 root = new </a:t>
            </a:r>
            <a:r>
              <a:rPr lang="en-US" sz="1800" b="1" dirty="0" err="1">
                <a:latin typeface="Courier New" pitchFamily="49" charset="0"/>
                <a:cs typeface="Times New Roman" pitchFamily="18" charset="0"/>
              </a:rPr>
              <a:t>TreeNode</a:t>
            </a: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(x[0]);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	for(int </a:t>
            </a:r>
            <a:r>
              <a:rPr lang="en-US" sz="18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=0; </a:t>
            </a:r>
            <a:r>
              <a:rPr lang="en-US" sz="1800" b="1" dirty="0" err="1">
                <a:latin typeface="Courier New" pitchFamily="49" charset="0"/>
                <a:cs typeface="Times New Roman" pitchFamily="18" charset="0"/>
              </a:rPr>
              <a:t>i</a:t>
            </a: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 &lt; </a:t>
            </a:r>
            <a:r>
              <a:rPr lang="en-US" sz="1800" b="1" dirty="0" err="1">
                <a:latin typeface="Courier New" pitchFamily="49" charset="0"/>
                <a:cs typeface="Times New Roman" pitchFamily="18" charset="0"/>
              </a:rPr>
              <a:t>x.length</a:t>
            </a: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; i++ )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	{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		</a:t>
            </a:r>
            <a:r>
              <a:rPr lang="en-US" sz="1800" b="1" dirty="0" err="1">
                <a:latin typeface="Courier New" pitchFamily="49" charset="0"/>
                <a:cs typeface="Times New Roman" pitchFamily="18" charset="0"/>
              </a:rPr>
              <a:t>root.insert</a:t>
            </a: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(root, x[i] );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	}</a:t>
            </a: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endParaRPr lang="en-US" sz="1800" b="1" dirty="0">
              <a:latin typeface="Courier New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69201597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Trace of insert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17, 9, 14, 5</a:t>
            </a:r>
          </a:p>
        </p:txBody>
      </p:sp>
      <p:grpSp>
        <p:nvGrpSpPr>
          <p:cNvPr id="736260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736261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62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736263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736264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65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736266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6267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736268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69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736270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6271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736272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73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736274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6275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736276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77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736278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6279" name="Group 23"/>
          <p:cNvGrpSpPr>
            <a:grpSpLocks/>
          </p:cNvGrpSpPr>
          <p:nvPr/>
        </p:nvGrpSpPr>
        <p:grpSpPr bwMode="auto">
          <a:xfrm>
            <a:off x="7239000" y="3581400"/>
            <a:ext cx="685800" cy="533400"/>
            <a:chOff x="2304" y="1296"/>
            <a:chExt cx="432" cy="336"/>
          </a:xfrm>
        </p:grpSpPr>
        <p:sp>
          <p:nvSpPr>
            <p:cNvPr id="736280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81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736282" name="Line 26"/>
          <p:cNvSpPr>
            <a:spLocks noChangeShapeType="1"/>
          </p:cNvSpPr>
          <p:nvPr/>
        </p:nvSpPr>
        <p:spPr bwMode="auto">
          <a:xfrm>
            <a:off x="65532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6283" name="Group 27"/>
          <p:cNvGrpSpPr>
            <a:grpSpLocks/>
          </p:cNvGrpSpPr>
          <p:nvPr/>
        </p:nvGrpSpPr>
        <p:grpSpPr bwMode="auto">
          <a:xfrm>
            <a:off x="381000" y="3581400"/>
            <a:ext cx="685800" cy="533400"/>
            <a:chOff x="2304" y="1296"/>
            <a:chExt cx="432" cy="336"/>
          </a:xfrm>
        </p:grpSpPr>
        <p:sp>
          <p:nvSpPr>
            <p:cNvPr id="736284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85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736286" name="Line 30"/>
          <p:cNvSpPr>
            <a:spLocks noChangeShapeType="1"/>
          </p:cNvSpPr>
          <p:nvPr/>
        </p:nvSpPr>
        <p:spPr bwMode="auto">
          <a:xfrm flipH="1">
            <a:off x="9144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6287" name="Group 31"/>
          <p:cNvGrpSpPr>
            <a:grpSpLocks/>
          </p:cNvGrpSpPr>
          <p:nvPr/>
        </p:nvGrpSpPr>
        <p:grpSpPr bwMode="auto">
          <a:xfrm>
            <a:off x="1219200" y="5029200"/>
            <a:ext cx="685800" cy="533400"/>
            <a:chOff x="2304" y="1296"/>
            <a:chExt cx="432" cy="336"/>
          </a:xfrm>
        </p:grpSpPr>
        <p:sp>
          <p:nvSpPr>
            <p:cNvPr id="736288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89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736290" name="Line 34"/>
          <p:cNvSpPr>
            <a:spLocks noChangeShapeType="1"/>
          </p:cNvSpPr>
          <p:nvPr/>
        </p:nvSpPr>
        <p:spPr bwMode="auto">
          <a:xfrm flipV="1">
            <a:off x="17526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6291" name="Group 35"/>
          <p:cNvGrpSpPr>
            <a:grpSpLocks/>
          </p:cNvGrpSpPr>
          <p:nvPr/>
        </p:nvGrpSpPr>
        <p:grpSpPr bwMode="auto">
          <a:xfrm>
            <a:off x="6477000" y="4267200"/>
            <a:ext cx="685800" cy="533400"/>
            <a:chOff x="2304" y="1296"/>
            <a:chExt cx="432" cy="336"/>
          </a:xfrm>
        </p:grpSpPr>
        <p:sp>
          <p:nvSpPr>
            <p:cNvPr id="736292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93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736294" name="Line 38"/>
          <p:cNvSpPr>
            <a:spLocks noChangeShapeType="1"/>
          </p:cNvSpPr>
          <p:nvPr/>
        </p:nvSpPr>
        <p:spPr bwMode="auto">
          <a:xfrm flipH="1">
            <a:off x="7010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6295" name="Group 39"/>
          <p:cNvGrpSpPr>
            <a:grpSpLocks/>
          </p:cNvGrpSpPr>
          <p:nvPr/>
        </p:nvGrpSpPr>
        <p:grpSpPr bwMode="auto">
          <a:xfrm>
            <a:off x="8001000" y="4267200"/>
            <a:ext cx="685800" cy="533400"/>
            <a:chOff x="2304" y="1296"/>
            <a:chExt cx="432" cy="336"/>
          </a:xfrm>
        </p:grpSpPr>
        <p:sp>
          <p:nvSpPr>
            <p:cNvPr id="736296" name="Oval 4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297" name="Text Box 4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20</a:t>
              </a:r>
            </a:p>
          </p:txBody>
        </p:sp>
      </p:grpSp>
      <p:sp>
        <p:nvSpPr>
          <p:cNvPr id="736298" name="Line 42"/>
          <p:cNvSpPr>
            <a:spLocks noChangeShapeType="1"/>
          </p:cNvSpPr>
          <p:nvPr/>
        </p:nvSpPr>
        <p:spPr bwMode="auto">
          <a:xfrm>
            <a:off x="7772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6299" name="Group 43"/>
          <p:cNvGrpSpPr>
            <a:grpSpLocks/>
          </p:cNvGrpSpPr>
          <p:nvPr/>
        </p:nvGrpSpPr>
        <p:grpSpPr bwMode="auto">
          <a:xfrm>
            <a:off x="685800" y="1828800"/>
            <a:ext cx="685800" cy="533400"/>
            <a:chOff x="2304" y="1296"/>
            <a:chExt cx="432" cy="336"/>
          </a:xfrm>
        </p:grpSpPr>
        <p:sp>
          <p:nvSpPr>
            <p:cNvPr id="736300" name="Oval 4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6301" name="Text Box 4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17</a:t>
              </a:r>
            </a:p>
          </p:txBody>
        </p:sp>
      </p:grpSp>
      <p:grpSp>
        <p:nvGrpSpPr>
          <p:cNvPr id="736310" name="Group 54"/>
          <p:cNvGrpSpPr>
            <a:grpSpLocks/>
          </p:cNvGrpSpPr>
          <p:nvPr/>
        </p:nvGrpSpPr>
        <p:grpSpPr bwMode="auto">
          <a:xfrm>
            <a:off x="3048000" y="1600200"/>
            <a:ext cx="730250" cy="519113"/>
            <a:chOff x="2804" y="2365"/>
            <a:chExt cx="460" cy="327"/>
          </a:xfrm>
        </p:grpSpPr>
        <p:sp>
          <p:nvSpPr>
            <p:cNvPr id="736302" name="Text Box 46"/>
            <p:cNvSpPr txBox="1">
              <a:spLocks noChangeArrowheads="1"/>
            </p:cNvSpPr>
            <p:nvPr/>
          </p:nvSpPr>
          <p:spPr bwMode="auto">
            <a:xfrm>
              <a:off x="2804" y="2365"/>
              <a:ext cx="2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i="1">
                  <a:latin typeface="Courier New" pitchFamily="49" charset="0"/>
                </a:rPr>
                <a:t>p</a:t>
              </a:r>
            </a:p>
          </p:txBody>
        </p:sp>
        <p:sp>
          <p:nvSpPr>
            <p:cNvPr id="736308" name="Line 52"/>
            <p:cNvSpPr>
              <a:spLocks noChangeShapeType="1"/>
            </p:cNvSpPr>
            <p:nvPr/>
          </p:nvSpPr>
          <p:spPr bwMode="auto">
            <a:xfrm>
              <a:off x="3024" y="254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36311" name="Group 55"/>
          <p:cNvGrpSpPr>
            <a:grpSpLocks/>
          </p:cNvGrpSpPr>
          <p:nvPr/>
        </p:nvGrpSpPr>
        <p:grpSpPr bwMode="auto">
          <a:xfrm>
            <a:off x="3086100" y="1828800"/>
            <a:ext cx="723900" cy="519113"/>
            <a:chOff x="2904" y="2697"/>
            <a:chExt cx="456" cy="327"/>
          </a:xfrm>
        </p:grpSpPr>
        <p:sp>
          <p:nvSpPr>
            <p:cNvPr id="736307" name="Text Box 51"/>
            <p:cNvSpPr txBox="1">
              <a:spLocks noChangeArrowheads="1"/>
            </p:cNvSpPr>
            <p:nvPr/>
          </p:nvSpPr>
          <p:spPr bwMode="auto">
            <a:xfrm>
              <a:off x="2904" y="2697"/>
              <a:ext cx="2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i="1">
                  <a:latin typeface="Courier New" pitchFamily="49" charset="0"/>
                </a:rPr>
                <a:t>q</a:t>
              </a:r>
            </a:p>
          </p:txBody>
        </p:sp>
        <p:sp>
          <p:nvSpPr>
            <p:cNvPr id="736309" name="Line 53"/>
            <p:cNvSpPr>
              <a:spLocks noChangeShapeType="1"/>
            </p:cNvSpPr>
            <p:nvPr/>
          </p:nvSpPr>
          <p:spPr bwMode="auto">
            <a:xfrm>
              <a:off x="3120" y="288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771764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Trace of insert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17, 9, 14, 5</a:t>
            </a:r>
          </a:p>
        </p:txBody>
      </p:sp>
      <p:grpSp>
        <p:nvGrpSpPr>
          <p:cNvPr id="738308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738309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310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738311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738312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313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738314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8315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738316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317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738318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8319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738320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321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738322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8323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738324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325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738326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8327" name="Group 23"/>
          <p:cNvGrpSpPr>
            <a:grpSpLocks/>
          </p:cNvGrpSpPr>
          <p:nvPr/>
        </p:nvGrpSpPr>
        <p:grpSpPr bwMode="auto">
          <a:xfrm>
            <a:off x="7239000" y="3581400"/>
            <a:ext cx="685800" cy="533400"/>
            <a:chOff x="2304" y="1296"/>
            <a:chExt cx="432" cy="336"/>
          </a:xfrm>
        </p:grpSpPr>
        <p:sp>
          <p:nvSpPr>
            <p:cNvPr id="738328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329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738330" name="Line 26"/>
          <p:cNvSpPr>
            <a:spLocks noChangeShapeType="1"/>
          </p:cNvSpPr>
          <p:nvPr/>
        </p:nvSpPr>
        <p:spPr bwMode="auto">
          <a:xfrm>
            <a:off x="65532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8331" name="Group 27"/>
          <p:cNvGrpSpPr>
            <a:grpSpLocks/>
          </p:cNvGrpSpPr>
          <p:nvPr/>
        </p:nvGrpSpPr>
        <p:grpSpPr bwMode="auto">
          <a:xfrm>
            <a:off x="381000" y="3581400"/>
            <a:ext cx="685800" cy="533400"/>
            <a:chOff x="2304" y="1296"/>
            <a:chExt cx="432" cy="336"/>
          </a:xfrm>
        </p:grpSpPr>
        <p:sp>
          <p:nvSpPr>
            <p:cNvPr id="738332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333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738334" name="Line 30"/>
          <p:cNvSpPr>
            <a:spLocks noChangeShapeType="1"/>
          </p:cNvSpPr>
          <p:nvPr/>
        </p:nvSpPr>
        <p:spPr bwMode="auto">
          <a:xfrm flipH="1">
            <a:off x="9144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8335" name="Group 31"/>
          <p:cNvGrpSpPr>
            <a:grpSpLocks/>
          </p:cNvGrpSpPr>
          <p:nvPr/>
        </p:nvGrpSpPr>
        <p:grpSpPr bwMode="auto">
          <a:xfrm>
            <a:off x="1219200" y="5029200"/>
            <a:ext cx="685800" cy="533400"/>
            <a:chOff x="2304" y="1296"/>
            <a:chExt cx="432" cy="336"/>
          </a:xfrm>
        </p:grpSpPr>
        <p:sp>
          <p:nvSpPr>
            <p:cNvPr id="738336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337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738338" name="Line 34"/>
          <p:cNvSpPr>
            <a:spLocks noChangeShapeType="1"/>
          </p:cNvSpPr>
          <p:nvPr/>
        </p:nvSpPr>
        <p:spPr bwMode="auto">
          <a:xfrm flipV="1">
            <a:off x="17526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8339" name="Group 35"/>
          <p:cNvGrpSpPr>
            <a:grpSpLocks/>
          </p:cNvGrpSpPr>
          <p:nvPr/>
        </p:nvGrpSpPr>
        <p:grpSpPr bwMode="auto">
          <a:xfrm>
            <a:off x="6477000" y="4267200"/>
            <a:ext cx="685800" cy="533400"/>
            <a:chOff x="2304" y="1296"/>
            <a:chExt cx="432" cy="336"/>
          </a:xfrm>
        </p:grpSpPr>
        <p:sp>
          <p:nvSpPr>
            <p:cNvPr id="738340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341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738342" name="Line 38"/>
          <p:cNvSpPr>
            <a:spLocks noChangeShapeType="1"/>
          </p:cNvSpPr>
          <p:nvPr/>
        </p:nvSpPr>
        <p:spPr bwMode="auto">
          <a:xfrm flipH="1">
            <a:off x="7010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8343" name="Group 39"/>
          <p:cNvGrpSpPr>
            <a:grpSpLocks/>
          </p:cNvGrpSpPr>
          <p:nvPr/>
        </p:nvGrpSpPr>
        <p:grpSpPr bwMode="auto">
          <a:xfrm>
            <a:off x="8001000" y="4267200"/>
            <a:ext cx="685800" cy="533400"/>
            <a:chOff x="2304" y="1296"/>
            <a:chExt cx="432" cy="336"/>
          </a:xfrm>
        </p:grpSpPr>
        <p:sp>
          <p:nvSpPr>
            <p:cNvPr id="738344" name="Oval 4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345" name="Text Box 4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20</a:t>
              </a:r>
            </a:p>
          </p:txBody>
        </p:sp>
      </p:grpSp>
      <p:sp>
        <p:nvSpPr>
          <p:cNvPr id="738346" name="Line 42"/>
          <p:cNvSpPr>
            <a:spLocks noChangeShapeType="1"/>
          </p:cNvSpPr>
          <p:nvPr/>
        </p:nvSpPr>
        <p:spPr bwMode="auto">
          <a:xfrm>
            <a:off x="7772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8347" name="Group 43"/>
          <p:cNvGrpSpPr>
            <a:grpSpLocks/>
          </p:cNvGrpSpPr>
          <p:nvPr/>
        </p:nvGrpSpPr>
        <p:grpSpPr bwMode="auto">
          <a:xfrm>
            <a:off x="685800" y="1828800"/>
            <a:ext cx="685800" cy="533400"/>
            <a:chOff x="2304" y="1296"/>
            <a:chExt cx="432" cy="336"/>
          </a:xfrm>
        </p:grpSpPr>
        <p:sp>
          <p:nvSpPr>
            <p:cNvPr id="738348" name="Oval 4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8349" name="Text Box 4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17</a:t>
              </a:r>
            </a:p>
          </p:txBody>
        </p:sp>
      </p:grpSp>
      <p:grpSp>
        <p:nvGrpSpPr>
          <p:cNvPr id="738350" name="Group 46"/>
          <p:cNvGrpSpPr>
            <a:grpSpLocks/>
          </p:cNvGrpSpPr>
          <p:nvPr/>
        </p:nvGrpSpPr>
        <p:grpSpPr bwMode="auto">
          <a:xfrm>
            <a:off x="3048000" y="1600200"/>
            <a:ext cx="730250" cy="519113"/>
            <a:chOff x="2804" y="2365"/>
            <a:chExt cx="460" cy="327"/>
          </a:xfrm>
        </p:grpSpPr>
        <p:sp>
          <p:nvSpPr>
            <p:cNvPr id="738351" name="Text Box 47"/>
            <p:cNvSpPr txBox="1">
              <a:spLocks noChangeArrowheads="1"/>
            </p:cNvSpPr>
            <p:nvPr/>
          </p:nvSpPr>
          <p:spPr bwMode="auto">
            <a:xfrm>
              <a:off x="2804" y="2365"/>
              <a:ext cx="2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i="1">
                  <a:latin typeface="Courier New" pitchFamily="49" charset="0"/>
                </a:rPr>
                <a:t>p</a:t>
              </a:r>
            </a:p>
          </p:txBody>
        </p:sp>
        <p:sp>
          <p:nvSpPr>
            <p:cNvPr id="738352" name="Line 48"/>
            <p:cNvSpPr>
              <a:spLocks noChangeShapeType="1"/>
            </p:cNvSpPr>
            <p:nvPr/>
          </p:nvSpPr>
          <p:spPr bwMode="auto">
            <a:xfrm>
              <a:off x="3024" y="254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38353" name="Group 49"/>
          <p:cNvGrpSpPr>
            <a:grpSpLocks/>
          </p:cNvGrpSpPr>
          <p:nvPr/>
        </p:nvGrpSpPr>
        <p:grpSpPr bwMode="auto">
          <a:xfrm>
            <a:off x="5295900" y="2743200"/>
            <a:ext cx="723900" cy="519113"/>
            <a:chOff x="2904" y="2697"/>
            <a:chExt cx="456" cy="327"/>
          </a:xfrm>
        </p:grpSpPr>
        <p:sp>
          <p:nvSpPr>
            <p:cNvPr id="738354" name="Text Box 50"/>
            <p:cNvSpPr txBox="1">
              <a:spLocks noChangeArrowheads="1"/>
            </p:cNvSpPr>
            <p:nvPr/>
          </p:nvSpPr>
          <p:spPr bwMode="auto">
            <a:xfrm>
              <a:off x="2904" y="2697"/>
              <a:ext cx="2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i="1">
                  <a:latin typeface="Courier New" pitchFamily="49" charset="0"/>
                </a:rPr>
                <a:t>q</a:t>
              </a:r>
            </a:p>
          </p:txBody>
        </p:sp>
        <p:sp>
          <p:nvSpPr>
            <p:cNvPr id="738355" name="Line 51"/>
            <p:cNvSpPr>
              <a:spLocks noChangeShapeType="1"/>
            </p:cNvSpPr>
            <p:nvPr/>
          </p:nvSpPr>
          <p:spPr bwMode="auto">
            <a:xfrm>
              <a:off x="3120" y="288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6261767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Trace of insert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17, 9, 14, 5</a:t>
            </a:r>
          </a:p>
        </p:txBody>
      </p:sp>
      <p:grpSp>
        <p:nvGrpSpPr>
          <p:cNvPr id="740356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740357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358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740359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740360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361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740362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0363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740364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365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740366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0367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740368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369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740370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0371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740372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373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740374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0375" name="Group 23"/>
          <p:cNvGrpSpPr>
            <a:grpSpLocks/>
          </p:cNvGrpSpPr>
          <p:nvPr/>
        </p:nvGrpSpPr>
        <p:grpSpPr bwMode="auto">
          <a:xfrm>
            <a:off x="7239000" y="3581400"/>
            <a:ext cx="685800" cy="533400"/>
            <a:chOff x="2304" y="1296"/>
            <a:chExt cx="432" cy="336"/>
          </a:xfrm>
        </p:grpSpPr>
        <p:sp>
          <p:nvSpPr>
            <p:cNvPr id="740376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377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740378" name="Line 26"/>
          <p:cNvSpPr>
            <a:spLocks noChangeShapeType="1"/>
          </p:cNvSpPr>
          <p:nvPr/>
        </p:nvSpPr>
        <p:spPr bwMode="auto">
          <a:xfrm>
            <a:off x="65532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0379" name="Group 27"/>
          <p:cNvGrpSpPr>
            <a:grpSpLocks/>
          </p:cNvGrpSpPr>
          <p:nvPr/>
        </p:nvGrpSpPr>
        <p:grpSpPr bwMode="auto">
          <a:xfrm>
            <a:off x="381000" y="3581400"/>
            <a:ext cx="685800" cy="533400"/>
            <a:chOff x="2304" y="1296"/>
            <a:chExt cx="432" cy="336"/>
          </a:xfrm>
        </p:grpSpPr>
        <p:sp>
          <p:nvSpPr>
            <p:cNvPr id="740380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381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740382" name="Line 30"/>
          <p:cNvSpPr>
            <a:spLocks noChangeShapeType="1"/>
          </p:cNvSpPr>
          <p:nvPr/>
        </p:nvSpPr>
        <p:spPr bwMode="auto">
          <a:xfrm flipH="1">
            <a:off x="9144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0383" name="Group 31"/>
          <p:cNvGrpSpPr>
            <a:grpSpLocks/>
          </p:cNvGrpSpPr>
          <p:nvPr/>
        </p:nvGrpSpPr>
        <p:grpSpPr bwMode="auto">
          <a:xfrm>
            <a:off x="1219200" y="5029200"/>
            <a:ext cx="685800" cy="533400"/>
            <a:chOff x="2304" y="1296"/>
            <a:chExt cx="432" cy="336"/>
          </a:xfrm>
        </p:grpSpPr>
        <p:sp>
          <p:nvSpPr>
            <p:cNvPr id="740384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385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740386" name="Line 34"/>
          <p:cNvSpPr>
            <a:spLocks noChangeShapeType="1"/>
          </p:cNvSpPr>
          <p:nvPr/>
        </p:nvSpPr>
        <p:spPr bwMode="auto">
          <a:xfrm flipV="1">
            <a:off x="17526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0387" name="Group 35"/>
          <p:cNvGrpSpPr>
            <a:grpSpLocks/>
          </p:cNvGrpSpPr>
          <p:nvPr/>
        </p:nvGrpSpPr>
        <p:grpSpPr bwMode="auto">
          <a:xfrm>
            <a:off x="6477000" y="4267200"/>
            <a:ext cx="685800" cy="533400"/>
            <a:chOff x="2304" y="1296"/>
            <a:chExt cx="432" cy="336"/>
          </a:xfrm>
        </p:grpSpPr>
        <p:sp>
          <p:nvSpPr>
            <p:cNvPr id="740388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389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740390" name="Line 38"/>
          <p:cNvSpPr>
            <a:spLocks noChangeShapeType="1"/>
          </p:cNvSpPr>
          <p:nvPr/>
        </p:nvSpPr>
        <p:spPr bwMode="auto">
          <a:xfrm flipH="1">
            <a:off x="7010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0391" name="Group 39"/>
          <p:cNvGrpSpPr>
            <a:grpSpLocks/>
          </p:cNvGrpSpPr>
          <p:nvPr/>
        </p:nvGrpSpPr>
        <p:grpSpPr bwMode="auto">
          <a:xfrm>
            <a:off x="8001000" y="4267200"/>
            <a:ext cx="685800" cy="533400"/>
            <a:chOff x="2304" y="1296"/>
            <a:chExt cx="432" cy="336"/>
          </a:xfrm>
        </p:grpSpPr>
        <p:sp>
          <p:nvSpPr>
            <p:cNvPr id="740392" name="Oval 4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393" name="Text Box 4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20</a:t>
              </a:r>
            </a:p>
          </p:txBody>
        </p:sp>
      </p:grpSp>
      <p:sp>
        <p:nvSpPr>
          <p:cNvPr id="740394" name="Line 42"/>
          <p:cNvSpPr>
            <a:spLocks noChangeShapeType="1"/>
          </p:cNvSpPr>
          <p:nvPr/>
        </p:nvSpPr>
        <p:spPr bwMode="auto">
          <a:xfrm>
            <a:off x="7772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0395" name="Group 43"/>
          <p:cNvGrpSpPr>
            <a:grpSpLocks/>
          </p:cNvGrpSpPr>
          <p:nvPr/>
        </p:nvGrpSpPr>
        <p:grpSpPr bwMode="auto">
          <a:xfrm>
            <a:off x="685800" y="1828800"/>
            <a:ext cx="685800" cy="533400"/>
            <a:chOff x="2304" y="1296"/>
            <a:chExt cx="432" cy="336"/>
          </a:xfrm>
        </p:grpSpPr>
        <p:sp>
          <p:nvSpPr>
            <p:cNvPr id="740396" name="Oval 4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0397" name="Text Box 4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17</a:t>
              </a:r>
            </a:p>
          </p:txBody>
        </p:sp>
      </p:grpSp>
      <p:grpSp>
        <p:nvGrpSpPr>
          <p:cNvPr id="740398" name="Group 46"/>
          <p:cNvGrpSpPr>
            <a:grpSpLocks/>
          </p:cNvGrpSpPr>
          <p:nvPr/>
        </p:nvGrpSpPr>
        <p:grpSpPr bwMode="auto">
          <a:xfrm>
            <a:off x="5213350" y="2605088"/>
            <a:ext cx="730250" cy="519112"/>
            <a:chOff x="2804" y="2365"/>
            <a:chExt cx="460" cy="327"/>
          </a:xfrm>
        </p:grpSpPr>
        <p:sp>
          <p:nvSpPr>
            <p:cNvPr id="740399" name="Text Box 47"/>
            <p:cNvSpPr txBox="1">
              <a:spLocks noChangeArrowheads="1"/>
            </p:cNvSpPr>
            <p:nvPr/>
          </p:nvSpPr>
          <p:spPr bwMode="auto">
            <a:xfrm>
              <a:off x="2804" y="2365"/>
              <a:ext cx="2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i="1">
                  <a:latin typeface="Courier New" pitchFamily="49" charset="0"/>
                </a:rPr>
                <a:t>p</a:t>
              </a:r>
            </a:p>
          </p:txBody>
        </p:sp>
        <p:sp>
          <p:nvSpPr>
            <p:cNvPr id="740400" name="Line 48"/>
            <p:cNvSpPr>
              <a:spLocks noChangeShapeType="1"/>
            </p:cNvSpPr>
            <p:nvPr/>
          </p:nvSpPr>
          <p:spPr bwMode="auto">
            <a:xfrm>
              <a:off x="3024" y="254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0401" name="Group 49"/>
          <p:cNvGrpSpPr>
            <a:grpSpLocks/>
          </p:cNvGrpSpPr>
          <p:nvPr/>
        </p:nvGrpSpPr>
        <p:grpSpPr bwMode="auto">
          <a:xfrm>
            <a:off x="5295900" y="2833688"/>
            <a:ext cx="723900" cy="519112"/>
            <a:chOff x="2904" y="2697"/>
            <a:chExt cx="456" cy="327"/>
          </a:xfrm>
        </p:grpSpPr>
        <p:sp>
          <p:nvSpPr>
            <p:cNvPr id="740402" name="Text Box 50"/>
            <p:cNvSpPr txBox="1">
              <a:spLocks noChangeArrowheads="1"/>
            </p:cNvSpPr>
            <p:nvPr/>
          </p:nvSpPr>
          <p:spPr bwMode="auto">
            <a:xfrm>
              <a:off x="2904" y="2697"/>
              <a:ext cx="2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i="1">
                  <a:latin typeface="Courier New" pitchFamily="49" charset="0"/>
                </a:rPr>
                <a:t>q</a:t>
              </a:r>
            </a:p>
          </p:txBody>
        </p:sp>
        <p:sp>
          <p:nvSpPr>
            <p:cNvPr id="740403" name="Line 51"/>
            <p:cNvSpPr>
              <a:spLocks noChangeShapeType="1"/>
            </p:cNvSpPr>
            <p:nvPr/>
          </p:nvSpPr>
          <p:spPr bwMode="auto">
            <a:xfrm>
              <a:off x="3120" y="288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2270901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Trace of insert</a:t>
            </a:r>
          </a:p>
        </p:txBody>
      </p:sp>
      <p:sp>
        <p:nvSpPr>
          <p:cNvPr id="74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17, 9, 14, 5</a:t>
            </a:r>
          </a:p>
        </p:txBody>
      </p:sp>
      <p:grpSp>
        <p:nvGrpSpPr>
          <p:cNvPr id="742404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742405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406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742407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742408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409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742410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2411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742412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413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742414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2415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742416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417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742418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2419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742420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421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742422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2423" name="Group 23"/>
          <p:cNvGrpSpPr>
            <a:grpSpLocks/>
          </p:cNvGrpSpPr>
          <p:nvPr/>
        </p:nvGrpSpPr>
        <p:grpSpPr bwMode="auto">
          <a:xfrm>
            <a:off x="7239000" y="3581400"/>
            <a:ext cx="685800" cy="533400"/>
            <a:chOff x="2304" y="1296"/>
            <a:chExt cx="432" cy="336"/>
          </a:xfrm>
        </p:grpSpPr>
        <p:sp>
          <p:nvSpPr>
            <p:cNvPr id="742424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425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742426" name="Line 26"/>
          <p:cNvSpPr>
            <a:spLocks noChangeShapeType="1"/>
          </p:cNvSpPr>
          <p:nvPr/>
        </p:nvSpPr>
        <p:spPr bwMode="auto">
          <a:xfrm>
            <a:off x="65532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2427" name="Group 27"/>
          <p:cNvGrpSpPr>
            <a:grpSpLocks/>
          </p:cNvGrpSpPr>
          <p:nvPr/>
        </p:nvGrpSpPr>
        <p:grpSpPr bwMode="auto">
          <a:xfrm>
            <a:off x="381000" y="3581400"/>
            <a:ext cx="685800" cy="533400"/>
            <a:chOff x="2304" y="1296"/>
            <a:chExt cx="432" cy="336"/>
          </a:xfrm>
        </p:grpSpPr>
        <p:sp>
          <p:nvSpPr>
            <p:cNvPr id="742428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429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742430" name="Line 30"/>
          <p:cNvSpPr>
            <a:spLocks noChangeShapeType="1"/>
          </p:cNvSpPr>
          <p:nvPr/>
        </p:nvSpPr>
        <p:spPr bwMode="auto">
          <a:xfrm flipH="1">
            <a:off x="9144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2431" name="Group 31"/>
          <p:cNvGrpSpPr>
            <a:grpSpLocks/>
          </p:cNvGrpSpPr>
          <p:nvPr/>
        </p:nvGrpSpPr>
        <p:grpSpPr bwMode="auto">
          <a:xfrm>
            <a:off x="1219200" y="5029200"/>
            <a:ext cx="685800" cy="533400"/>
            <a:chOff x="2304" y="1296"/>
            <a:chExt cx="432" cy="336"/>
          </a:xfrm>
        </p:grpSpPr>
        <p:sp>
          <p:nvSpPr>
            <p:cNvPr id="742432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433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742434" name="Line 34"/>
          <p:cNvSpPr>
            <a:spLocks noChangeShapeType="1"/>
          </p:cNvSpPr>
          <p:nvPr/>
        </p:nvSpPr>
        <p:spPr bwMode="auto">
          <a:xfrm flipV="1">
            <a:off x="17526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2435" name="Group 35"/>
          <p:cNvGrpSpPr>
            <a:grpSpLocks/>
          </p:cNvGrpSpPr>
          <p:nvPr/>
        </p:nvGrpSpPr>
        <p:grpSpPr bwMode="auto">
          <a:xfrm>
            <a:off x="6477000" y="4267200"/>
            <a:ext cx="685800" cy="533400"/>
            <a:chOff x="2304" y="1296"/>
            <a:chExt cx="432" cy="336"/>
          </a:xfrm>
        </p:grpSpPr>
        <p:sp>
          <p:nvSpPr>
            <p:cNvPr id="742436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437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742438" name="Line 38"/>
          <p:cNvSpPr>
            <a:spLocks noChangeShapeType="1"/>
          </p:cNvSpPr>
          <p:nvPr/>
        </p:nvSpPr>
        <p:spPr bwMode="auto">
          <a:xfrm flipH="1">
            <a:off x="7010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2439" name="Group 39"/>
          <p:cNvGrpSpPr>
            <a:grpSpLocks/>
          </p:cNvGrpSpPr>
          <p:nvPr/>
        </p:nvGrpSpPr>
        <p:grpSpPr bwMode="auto">
          <a:xfrm>
            <a:off x="8001000" y="4267200"/>
            <a:ext cx="685800" cy="533400"/>
            <a:chOff x="2304" y="1296"/>
            <a:chExt cx="432" cy="336"/>
          </a:xfrm>
        </p:grpSpPr>
        <p:sp>
          <p:nvSpPr>
            <p:cNvPr id="742440" name="Oval 4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441" name="Text Box 4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20</a:t>
              </a:r>
            </a:p>
          </p:txBody>
        </p:sp>
      </p:grpSp>
      <p:sp>
        <p:nvSpPr>
          <p:cNvPr id="742442" name="Line 42"/>
          <p:cNvSpPr>
            <a:spLocks noChangeShapeType="1"/>
          </p:cNvSpPr>
          <p:nvPr/>
        </p:nvSpPr>
        <p:spPr bwMode="auto">
          <a:xfrm>
            <a:off x="7772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2443" name="Group 43"/>
          <p:cNvGrpSpPr>
            <a:grpSpLocks/>
          </p:cNvGrpSpPr>
          <p:nvPr/>
        </p:nvGrpSpPr>
        <p:grpSpPr bwMode="auto">
          <a:xfrm>
            <a:off x="685800" y="1828800"/>
            <a:ext cx="685800" cy="533400"/>
            <a:chOff x="2304" y="1296"/>
            <a:chExt cx="432" cy="336"/>
          </a:xfrm>
        </p:grpSpPr>
        <p:sp>
          <p:nvSpPr>
            <p:cNvPr id="742444" name="Oval 4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2445" name="Text Box 4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17</a:t>
              </a:r>
            </a:p>
          </p:txBody>
        </p:sp>
      </p:grpSp>
      <p:grpSp>
        <p:nvGrpSpPr>
          <p:cNvPr id="742446" name="Group 46"/>
          <p:cNvGrpSpPr>
            <a:grpSpLocks/>
          </p:cNvGrpSpPr>
          <p:nvPr/>
        </p:nvGrpSpPr>
        <p:grpSpPr bwMode="auto">
          <a:xfrm>
            <a:off x="5213350" y="2605088"/>
            <a:ext cx="730250" cy="519112"/>
            <a:chOff x="2804" y="2365"/>
            <a:chExt cx="460" cy="327"/>
          </a:xfrm>
        </p:grpSpPr>
        <p:sp>
          <p:nvSpPr>
            <p:cNvPr id="742447" name="Text Box 47"/>
            <p:cNvSpPr txBox="1">
              <a:spLocks noChangeArrowheads="1"/>
            </p:cNvSpPr>
            <p:nvPr/>
          </p:nvSpPr>
          <p:spPr bwMode="auto">
            <a:xfrm>
              <a:off x="2804" y="2365"/>
              <a:ext cx="2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i="1">
                  <a:latin typeface="Courier New" pitchFamily="49" charset="0"/>
                </a:rPr>
                <a:t>p</a:t>
              </a:r>
            </a:p>
          </p:txBody>
        </p:sp>
        <p:sp>
          <p:nvSpPr>
            <p:cNvPr id="742448" name="Line 48"/>
            <p:cNvSpPr>
              <a:spLocks noChangeShapeType="1"/>
            </p:cNvSpPr>
            <p:nvPr/>
          </p:nvSpPr>
          <p:spPr bwMode="auto">
            <a:xfrm>
              <a:off x="3024" y="254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2449" name="Group 49"/>
          <p:cNvGrpSpPr>
            <a:grpSpLocks/>
          </p:cNvGrpSpPr>
          <p:nvPr/>
        </p:nvGrpSpPr>
        <p:grpSpPr bwMode="auto">
          <a:xfrm>
            <a:off x="6515100" y="3595688"/>
            <a:ext cx="723900" cy="519112"/>
            <a:chOff x="2904" y="2697"/>
            <a:chExt cx="456" cy="327"/>
          </a:xfrm>
        </p:grpSpPr>
        <p:sp>
          <p:nvSpPr>
            <p:cNvPr id="742450" name="Text Box 50"/>
            <p:cNvSpPr txBox="1">
              <a:spLocks noChangeArrowheads="1"/>
            </p:cNvSpPr>
            <p:nvPr/>
          </p:nvSpPr>
          <p:spPr bwMode="auto">
            <a:xfrm>
              <a:off x="2904" y="2697"/>
              <a:ext cx="2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i="1">
                  <a:latin typeface="Courier New" pitchFamily="49" charset="0"/>
                </a:rPr>
                <a:t>q</a:t>
              </a:r>
            </a:p>
          </p:txBody>
        </p:sp>
        <p:sp>
          <p:nvSpPr>
            <p:cNvPr id="742451" name="Line 51"/>
            <p:cNvSpPr>
              <a:spLocks noChangeShapeType="1"/>
            </p:cNvSpPr>
            <p:nvPr/>
          </p:nvSpPr>
          <p:spPr bwMode="auto">
            <a:xfrm>
              <a:off x="3120" y="288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044602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Trace of insert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17, 9, 14, 5</a:t>
            </a:r>
          </a:p>
        </p:txBody>
      </p:sp>
      <p:grpSp>
        <p:nvGrpSpPr>
          <p:cNvPr id="744452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744453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54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744455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744456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57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744458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4459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744460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61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744462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4463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744464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65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744466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4467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744468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69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744470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4471" name="Group 23"/>
          <p:cNvGrpSpPr>
            <a:grpSpLocks/>
          </p:cNvGrpSpPr>
          <p:nvPr/>
        </p:nvGrpSpPr>
        <p:grpSpPr bwMode="auto">
          <a:xfrm>
            <a:off x="7239000" y="3581400"/>
            <a:ext cx="685800" cy="533400"/>
            <a:chOff x="2304" y="1296"/>
            <a:chExt cx="432" cy="336"/>
          </a:xfrm>
        </p:grpSpPr>
        <p:sp>
          <p:nvSpPr>
            <p:cNvPr id="744472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73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744474" name="Line 26"/>
          <p:cNvSpPr>
            <a:spLocks noChangeShapeType="1"/>
          </p:cNvSpPr>
          <p:nvPr/>
        </p:nvSpPr>
        <p:spPr bwMode="auto">
          <a:xfrm>
            <a:off x="65532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4475" name="Group 27"/>
          <p:cNvGrpSpPr>
            <a:grpSpLocks/>
          </p:cNvGrpSpPr>
          <p:nvPr/>
        </p:nvGrpSpPr>
        <p:grpSpPr bwMode="auto">
          <a:xfrm>
            <a:off x="381000" y="3581400"/>
            <a:ext cx="685800" cy="533400"/>
            <a:chOff x="2304" y="1296"/>
            <a:chExt cx="432" cy="336"/>
          </a:xfrm>
        </p:grpSpPr>
        <p:sp>
          <p:nvSpPr>
            <p:cNvPr id="744476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77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744478" name="Line 30"/>
          <p:cNvSpPr>
            <a:spLocks noChangeShapeType="1"/>
          </p:cNvSpPr>
          <p:nvPr/>
        </p:nvSpPr>
        <p:spPr bwMode="auto">
          <a:xfrm flipH="1">
            <a:off x="9144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4479" name="Group 31"/>
          <p:cNvGrpSpPr>
            <a:grpSpLocks/>
          </p:cNvGrpSpPr>
          <p:nvPr/>
        </p:nvGrpSpPr>
        <p:grpSpPr bwMode="auto">
          <a:xfrm>
            <a:off x="1219200" y="5029200"/>
            <a:ext cx="685800" cy="533400"/>
            <a:chOff x="2304" y="1296"/>
            <a:chExt cx="432" cy="336"/>
          </a:xfrm>
        </p:grpSpPr>
        <p:sp>
          <p:nvSpPr>
            <p:cNvPr id="744480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81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744482" name="Line 34"/>
          <p:cNvSpPr>
            <a:spLocks noChangeShapeType="1"/>
          </p:cNvSpPr>
          <p:nvPr/>
        </p:nvSpPr>
        <p:spPr bwMode="auto">
          <a:xfrm flipV="1">
            <a:off x="17526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4483" name="Group 35"/>
          <p:cNvGrpSpPr>
            <a:grpSpLocks/>
          </p:cNvGrpSpPr>
          <p:nvPr/>
        </p:nvGrpSpPr>
        <p:grpSpPr bwMode="auto">
          <a:xfrm>
            <a:off x="6477000" y="4267200"/>
            <a:ext cx="685800" cy="533400"/>
            <a:chOff x="2304" y="1296"/>
            <a:chExt cx="432" cy="336"/>
          </a:xfrm>
        </p:grpSpPr>
        <p:sp>
          <p:nvSpPr>
            <p:cNvPr id="744484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85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744486" name="Line 38"/>
          <p:cNvSpPr>
            <a:spLocks noChangeShapeType="1"/>
          </p:cNvSpPr>
          <p:nvPr/>
        </p:nvSpPr>
        <p:spPr bwMode="auto">
          <a:xfrm flipH="1">
            <a:off x="7010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4487" name="Group 39"/>
          <p:cNvGrpSpPr>
            <a:grpSpLocks/>
          </p:cNvGrpSpPr>
          <p:nvPr/>
        </p:nvGrpSpPr>
        <p:grpSpPr bwMode="auto">
          <a:xfrm>
            <a:off x="8001000" y="4267200"/>
            <a:ext cx="685800" cy="533400"/>
            <a:chOff x="2304" y="1296"/>
            <a:chExt cx="432" cy="336"/>
          </a:xfrm>
        </p:grpSpPr>
        <p:sp>
          <p:nvSpPr>
            <p:cNvPr id="744488" name="Oval 4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89" name="Text Box 4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20</a:t>
              </a:r>
            </a:p>
          </p:txBody>
        </p:sp>
      </p:grpSp>
      <p:sp>
        <p:nvSpPr>
          <p:cNvPr id="744490" name="Line 42"/>
          <p:cNvSpPr>
            <a:spLocks noChangeShapeType="1"/>
          </p:cNvSpPr>
          <p:nvPr/>
        </p:nvSpPr>
        <p:spPr bwMode="auto">
          <a:xfrm>
            <a:off x="7772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4491" name="Group 43"/>
          <p:cNvGrpSpPr>
            <a:grpSpLocks/>
          </p:cNvGrpSpPr>
          <p:nvPr/>
        </p:nvGrpSpPr>
        <p:grpSpPr bwMode="auto">
          <a:xfrm>
            <a:off x="685800" y="1828800"/>
            <a:ext cx="685800" cy="533400"/>
            <a:chOff x="2304" y="1296"/>
            <a:chExt cx="432" cy="336"/>
          </a:xfrm>
        </p:grpSpPr>
        <p:sp>
          <p:nvSpPr>
            <p:cNvPr id="744492" name="Oval 4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4493" name="Text Box 4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17</a:t>
              </a:r>
            </a:p>
          </p:txBody>
        </p:sp>
      </p:grpSp>
      <p:grpSp>
        <p:nvGrpSpPr>
          <p:cNvPr id="744494" name="Group 46"/>
          <p:cNvGrpSpPr>
            <a:grpSpLocks/>
          </p:cNvGrpSpPr>
          <p:nvPr/>
        </p:nvGrpSpPr>
        <p:grpSpPr bwMode="auto">
          <a:xfrm>
            <a:off x="6432550" y="3519488"/>
            <a:ext cx="730250" cy="519112"/>
            <a:chOff x="2804" y="2365"/>
            <a:chExt cx="460" cy="327"/>
          </a:xfrm>
        </p:grpSpPr>
        <p:sp>
          <p:nvSpPr>
            <p:cNvPr id="744495" name="Text Box 47"/>
            <p:cNvSpPr txBox="1">
              <a:spLocks noChangeArrowheads="1"/>
            </p:cNvSpPr>
            <p:nvPr/>
          </p:nvSpPr>
          <p:spPr bwMode="auto">
            <a:xfrm>
              <a:off x="2804" y="2365"/>
              <a:ext cx="2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i="1">
                  <a:latin typeface="Courier New" pitchFamily="49" charset="0"/>
                </a:rPr>
                <a:t>p</a:t>
              </a:r>
            </a:p>
          </p:txBody>
        </p:sp>
        <p:sp>
          <p:nvSpPr>
            <p:cNvPr id="744496" name="Line 48"/>
            <p:cNvSpPr>
              <a:spLocks noChangeShapeType="1"/>
            </p:cNvSpPr>
            <p:nvPr/>
          </p:nvSpPr>
          <p:spPr bwMode="auto">
            <a:xfrm>
              <a:off x="3024" y="254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4497" name="Group 49"/>
          <p:cNvGrpSpPr>
            <a:grpSpLocks/>
          </p:cNvGrpSpPr>
          <p:nvPr/>
        </p:nvGrpSpPr>
        <p:grpSpPr bwMode="auto">
          <a:xfrm>
            <a:off x="6515100" y="3733800"/>
            <a:ext cx="723900" cy="519113"/>
            <a:chOff x="2904" y="2697"/>
            <a:chExt cx="456" cy="327"/>
          </a:xfrm>
        </p:grpSpPr>
        <p:sp>
          <p:nvSpPr>
            <p:cNvPr id="744498" name="Text Box 50"/>
            <p:cNvSpPr txBox="1">
              <a:spLocks noChangeArrowheads="1"/>
            </p:cNvSpPr>
            <p:nvPr/>
          </p:nvSpPr>
          <p:spPr bwMode="auto">
            <a:xfrm>
              <a:off x="2904" y="2697"/>
              <a:ext cx="2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i="1">
                  <a:latin typeface="Courier New" pitchFamily="49" charset="0"/>
                </a:rPr>
                <a:t>q</a:t>
              </a:r>
            </a:p>
          </p:txBody>
        </p:sp>
        <p:sp>
          <p:nvSpPr>
            <p:cNvPr id="744499" name="Line 51"/>
            <p:cNvSpPr>
              <a:spLocks noChangeShapeType="1"/>
            </p:cNvSpPr>
            <p:nvPr/>
          </p:nvSpPr>
          <p:spPr bwMode="auto">
            <a:xfrm>
              <a:off x="3120" y="288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5707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C80A2-013F-790B-ADEA-5EF64F0D3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188" y="115888"/>
            <a:ext cx="6645275" cy="686217"/>
          </a:xfrm>
        </p:spPr>
        <p:txBody>
          <a:bodyPr/>
          <a:lstStyle/>
          <a:p>
            <a:r>
              <a:rPr lang="en-US" dirty="0"/>
              <a:t>Binary Tree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41B08-CB0E-A1BC-F3D8-0DA27839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00ED6-787E-4E0C-8915-652AC110EA2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7C6301-3D68-6A2D-CDB3-8383B4328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1346200"/>
            <a:ext cx="8134350" cy="1220537"/>
          </a:xfrm>
        </p:spPr>
        <p:txBody>
          <a:bodyPr/>
          <a:lstStyle/>
          <a:p>
            <a:r>
              <a:rPr lang="en-US" dirty="0"/>
              <a:t>The topmost node in the tree is called the root</a:t>
            </a:r>
          </a:p>
          <a:p>
            <a:r>
              <a:rPr lang="en-US" dirty="0"/>
              <a:t> An empty tree is represented by NULL pointer</a:t>
            </a:r>
          </a:p>
        </p:txBody>
      </p:sp>
      <p:pic>
        <p:nvPicPr>
          <p:cNvPr id="1026" name="Picture 2" descr="Binary Tree and its Types | Data Structure Tutorial | Studytonight">
            <a:extLst>
              <a:ext uri="{FF2B5EF4-FFF2-40B4-BE49-F238E27FC236}">
                <a16:creationId xmlns:a16="http://schemas.microsoft.com/office/drawing/2014/main" id="{3776162C-17DA-3DB6-9A32-587039521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7" y="3110832"/>
            <a:ext cx="5286375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67152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Trace of insert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17, 9, 14, 5</a:t>
            </a:r>
          </a:p>
        </p:txBody>
      </p:sp>
      <p:grpSp>
        <p:nvGrpSpPr>
          <p:cNvPr id="746500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746501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502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746503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746504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505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746506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6507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746508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509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746510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6511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746512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513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746514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6515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746516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517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746518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6519" name="Group 23"/>
          <p:cNvGrpSpPr>
            <a:grpSpLocks/>
          </p:cNvGrpSpPr>
          <p:nvPr/>
        </p:nvGrpSpPr>
        <p:grpSpPr bwMode="auto">
          <a:xfrm>
            <a:off x="7239000" y="3581400"/>
            <a:ext cx="685800" cy="533400"/>
            <a:chOff x="2304" y="1296"/>
            <a:chExt cx="432" cy="336"/>
          </a:xfrm>
        </p:grpSpPr>
        <p:sp>
          <p:nvSpPr>
            <p:cNvPr id="746520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521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746522" name="Line 26"/>
          <p:cNvSpPr>
            <a:spLocks noChangeShapeType="1"/>
          </p:cNvSpPr>
          <p:nvPr/>
        </p:nvSpPr>
        <p:spPr bwMode="auto">
          <a:xfrm>
            <a:off x="65532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6523" name="Group 27"/>
          <p:cNvGrpSpPr>
            <a:grpSpLocks/>
          </p:cNvGrpSpPr>
          <p:nvPr/>
        </p:nvGrpSpPr>
        <p:grpSpPr bwMode="auto">
          <a:xfrm>
            <a:off x="381000" y="3581400"/>
            <a:ext cx="685800" cy="533400"/>
            <a:chOff x="2304" y="1296"/>
            <a:chExt cx="432" cy="336"/>
          </a:xfrm>
        </p:grpSpPr>
        <p:sp>
          <p:nvSpPr>
            <p:cNvPr id="746524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525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746526" name="Line 30"/>
          <p:cNvSpPr>
            <a:spLocks noChangeShapeType="1"/>
          </p:cNvSpPr>
          <p:nvPr/>
        </p:nvSpPr>
        <p:spPr bwMode="auto">
          <a:xfrm flipH="1">
            <a:off x="9144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6527" name="Group 31"/>
          <p:cNvGrpSpPr>
            <a:grpSpLocks/>
          </p:cNvGrpSpPr>
          <p:nvPr/>
        </p:nvGrpSpPr>
        <p:grpSpPr bwMode="auto">
          <a:xfrm>
            <a:off x="1219200" y="5029200"/>
            <a:ext cx="685800" cy="533400"/>
            <a:chOff x="2304" y="1296"/>
            <a:chExt cx="432" cy="336"/>
          </a:xfrm>
        </p:grpSpPr>
        <p:sp>
          <p:nvSpPr>
            <p:cNvPr id="746528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529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746530" name="Line 34"/>
          <p:cNvSpPr>
            <a:spLocks noChangeShapeType="1"/>
          </p:cNvSpPr>
          <p:nvPr/>
        </p:nvSpPr>
        <p:spPr bwMode="auto">
          <a:xfrm flipV="1">
            <a:off x="17526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6531" name="Group 35"/>
          <p:cNvGrpSpPr>
            <a:grpSpLocks/>
          </p:cNvGrpSpPr>
          <p:nvPr/>
        </p:nvGrpSpPr>
        <p:grpSpPr bwMode="auto">
          <a:xfrm>
            <a:off x="6477000" y="4267200"/>
            <a:ext cx="685800" cy="533400"/>
            <a:chOff x="2304" y="1296"/>
            <a:chExt cx="432" cy="336"/>
          </a:xfrm>
        </p:grpSpPr>
        <p:sp>
          <p:nvSpPr>
            <p:cNvPr id="746532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533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746534" name="Line 38"/>
          <p:cNvSpPr>
            <a:spLocks noChangeShapeType="1"/>
          </p:cNvSpPr>
          <p:nvPr/>
        </p:nvSpPr>
        <p:spPr bwMode="auto">
          <a:xfrm flipH="1">
            <a:off x="7010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6535" name="Group 39"/>
          <p:cNvGrpSpPr>
            <a:grpSpLocks/>
          </p:cNvGrpSpPr>
          <p:nvPr/>
        </p:nvGrpSpPr>
        <p:grpSpPr bwMode="auto">
          <a:xfrm>
            <a:off x="8001000" y="4267200"/>
            <a:ext cx="685800" cy="533400"/>
            <a:chOff x="2304" y="1296"/>
            <a:chExt cx="432" cy="336"/>
          </a:xfrm>
        </p:grpSpPr>
        <p:sp>
          <p:nvSpPr>
            <p:cNvPr id="746536" name="Oval 4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537" name="Text Box 4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20</a:t>
              </a:r>
            </a:p>
          </p:txBody>
        </p:sp>
      </p:grpSp>
      <p:sp>
        <p:nvSpPr>
          <p:cNvPr id="746538" name="Line 42"/>
          <p:cNvSpPr>
            <a:spLocks noChangeShapeType="1"/>
          </p:cNvSpPr>
          <p:nvPr/>
        </p:nvSpPr>
        <p:spPr bwMode="auto">
          <a:xfrm>
            <a:off x="7772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6539" name="Group 43"/>
          <p:cNvGrpSpPr>
            <a:grpSpLocks/>
          </p:cNvGrpSpPr>
          <p:nvPr/>
        </p:nvGrpSpPr>
        <p:grpSpPr bwMode="auto">
          <a:xfrm>
            <a:off x="685800" y="1828800"/>
            <a:ext cx="685800" cy="533400"/>
            <a:chOff x="2304" y="1296"/>
            <a:chExt cx="432" cy="336"/>
          </a:xfrm>
        </p:grpSpPr>
        <p:sp>
          <p:nvSpPr>
            <p:cNvPr id="746540" name="Oval 4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6541" name="Text Box 4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17</a:t>
              </a:r>
            </a:p>
          </p:txBody>
        </p:sp>
      </p:grpSp>
      <p:grpSp>
        <p:nvGrpSpPr>
          <p:cNvPr id="746542" name="Group 46"/>
          <p:cNvGrpSpPr>
            <a:grpSpLocks/>
          </p:cNvGrpSpPr>
          <p:nvPr/>
        </p:nvGrpSpPr>
        <p:grpSpPr bwMode="auto">
          <a:xfrm>
            <a:off x="6432550" y="3519488"/>
            <a:ext cx="730250" cy="519112"/>
            <a:chOff x="2804" y="2365"/>
            <a:chExt cx="460" cy="327"/>
          </a:xfrm>
        </p:grpSpPr>
        <p:sp>
          <p:nvSpPr>
            <p:cNvPr id="746543" name="Text Box 47"/>
            <p:cNvSpPr txBox="1">
              <a:spLocks noChangeArrowheads="1"/>
            </p:cNvSpPr>
            <p:nvPr/>
          </p:nvSpPr>
          <p:spPr bwMode="auto">
            <a:xfrm>
              <a:off x="2804" y="2365"/>
              <a:ext cx="2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i="1">
                  <a:latin typeface="Courier New" pitchFamily="49" charset="0"/>
                </a:rPr>
                <a:t>p</a:t>
              </a:r>
            </a:p>
          </p:txBody>
        </p:sp>
        <p:sp>
          <p:nvSpPr>
            <p:cNvPr id="746544" name="Line 48"/>
            <p:cNvSpPr>
              <a:spLocks noChangeShapeType="1"/>
            </p:cNvSpPr>
            <p:nvPr/>
          </p:nvSpPr>
          <p:spPr bwMode="auto">
            <a:xfrm>
              <a:off x="3024" y="254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6545" name="Group 49"/>
          <p:cNvGrpSpPr>
            <a:grpSpLocks/>
          </p:cNvGrpSpPr>
          <p:nvPr/>
        </p:nvGrpSpPr>
        <p:grpSpPr bwMode="auto">
          <a:xfrm>
            <a:off x="5791200" y="4267200"/>
            <a:ext cx="723900" cy="519113"/>
            <a:chOff x="2904" y="2697"/>
            <a:chExt cx="456" cy="327"/>
          </a:xfrm>
        </p:grpSpPr>
        <p:sp>
          <p:nvSpPr>
            <p:cNvPr id="746546" name="Text Box 50"/>
            <p:cNvSpPr txBox="1">
              <a:spLocks noChangeArrowheads="1"/>
            </p:cNvSpPr>
            <p:nvPr/>
          </p:nvSpPr>
          <p:spPr bwMode="auto">
            <a:xfrm>
              <a:off x="2904" y="2697"/>
              <a:ext cx="2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i="1">
                  <a:latin typeface="Courier New" pitchFamily="49" charset="0"/>
                </a:rPr>
                <a:t>q</a:t>
              </a:r>
            </a:p>
          </p:txBody>
        </p:sp>
        <p:sp>
          <p:nvSpPr>
            <p:cNvPr id="746547" name="Line 51"/>
            <p:cNvSpPr>
              <a:spLocks noChangeShapeType="1"/>
            </p:cNvSpPr>
            <p:nvPr/>
          </p:nvSpPr>
          <p:spPr bwMode="auto">
            <a:xfrm>
              <a:off x="3120" y="288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793442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Trace of insert</a:t>
            </a:r>
          </a:p>
        </p:txBody>
      </p:sp>
      <p:sp>
        <p:nvSpPr>
          <p:cNvPr id="74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17, 9, 14, 5</a:t>
            </a:r>
          </a:p>
        </p:txBody>
      </p:sp>
      <p:grpSp>
        <p:nvGrpSpPr>
          <p:cNvPr id="748548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748549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50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748551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748552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53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748554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8555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748556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57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748558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8559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748560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61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748562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8563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748564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65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748566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8567" name="Group 23"/>
          <p:cNvGrpSpPr>
            <a:grpSpLocks/>
          </p:cNvGrpSpPr>
          <p:nvPr/>
        </p:nvGrpSpPr>
        <p:grpSpPr bwMode="auto">
          <a:xfrm>
            <a:off x="7239000" y="3581400"/>
            <a:ext cx="685800" cy="533400"/>
            <a:chOff x="2304" y="1296"/>
            <a:chExt cx="432" cy="336"/>
          </a:xfrm>
        </p:grpSpPr>
        <p:sp>
          <p:nvSpPr>
            <p:cNvPr id="748568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69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748570" name="Line 26"/>
          <p:cNvSpPr>
            <a:spLocks noChangeShapeType="1"/>
          </p:cNvSpPr>
          <p:nvPr/>
        </p:nvSpPr>
        <p:spPr bwMode="auto">
          <a:xfrm>
            <a:off x="65532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8571" name="Group 27"/>
          <p:cNvGrpSpPr>
            <a:grpSpLocks/>
          </p:cNvGrpSpPr>
          <p:nvPr/>
        </p:nvGrpSpPr>
        <p:grpSpPr bwMode="auto">
          <a:xfrm>
            <a:off x="381000" y="3581400"/>
            <a:ext cx="685800" cy="533400"/>
            <a:chOff x="2304" y="1296"/>
            <a:chExt cx="432" cy="336"/>
          </a:xfrm>
        </p:grpSpPr>
        <p:sp>
          <p:nvSpPr>
            <p:cNvPr id="748572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73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748574" name="Line 30"/>
          <p:cNvSpPr>
            <a:spLocks noChangeShapeType="1"/>
          </p:cNvSpPr>
          <p:nvPr/>
        </p:nvSpPr>
        <p:spPr bwMode="auto">
          <a:xfrm flipH="1">
            <a:off x="9144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8575" name="Group 31"/>
          <p:cNvGrpSpPr>
            <a:grpSpLocks/>
          </p:cNvGrpSpPr>
          <p:nvPr/>
        </p:nvGrpSpPr>
        <p:grpSpPr bwMode="auto">
          <a:xfrm>
            <a:off x="1219200" y="5029200"/>
            <a:ext cx="685800" cy="533400"/>
            <a:chOff x="2304" y="1296"/>
            <a:chExt cx="432" cy="336"/>
          </a:xfrm>
        </p:grpSpPr>
        <p:sp>
          <p:nvSpPr>
            <p:cNvPr id="748576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77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748578" name="Line 34"/>
          <p:cNvSpPr>
            <a:spLocks noChangeShapeType="1"/>
          </p:cNvSpPr>
          <p:nvPr/>
        </p:nvSpPr>
        <p:spPr bwMode="auto">
          <a:xfrm flipV="1">
            <a:off x="17526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8579" name="Group 35"/>
          <p:cNvGrpSpPr>
            <a:grpSpLocks/>
          </p:cNvGrpSpPr>
          <p:nvPr/>
        </p:nvGrpSpPr>
        <p:grpSpPr bwMode="auto">
          <a:xfrm>
            <a:off x="6477000" y="4267200"/>
            <a:ext cx="685800" cy="533400"/>
            <a:chOff x="2304" y="1296"/>
            <a:chExt cx="432" cy="336"/>
          </a:xfrm>
        </p:grpSpPr>
        <p:sp>
          <p:nvSpPr>
            <p:cNvPr id="748580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81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748582" name="Line 38"/>
          <p:cNvSpPr>
            <a:spLocks noChangeShapeType="1"/>
          </p:cNvSpPr>
          <p:nvPr/>
        </p:nvSpPr>
        <p:spPr bwMode="auto">
          <a:xfrm flipH="1">
            <a:off x="7010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8583" name="Group 39"/>
          <p:cNvGrpSpPr>
            <a:grpSpLocks/>
          </p:cNvGrpSpPr>
          <p:nvPr/>
        </p:nvGrpSpPr>
        <p:grpSpPr bwMode="auto">
          <a:xfrm>
            <a:off x="8001000" y="4267200"/>
            <a:ext cx="685800" cy="533400"/>
            <a:chOff x="2304" y="1296"/>
            <a:chExt cx="432" cy="336"/>
          </a:xfrm>
        </p:grpSpPr>
        <p:sp>
          <p:nvSpPr>
            <p:cNvPr id="748584" name="Oval 4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85" name="Text Box 4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20</a:t>
              </a:r>
            </a:p>
          </p:txBody>
        </p:sp>
      </p:grpSp>
      <p:sp>
        <p:nvSpPr>
          <p:cNvPr id="748586" name="Line 42"/>
          <p:cNvSpPr>
            <a:spLocks noChangeShapeType="1"/>
          </p:cNvSpPr>
          <p:nvPr/>
        </p:nvSpPr>
        <p:spPr bwMode="auto">
          <a:xfrm>
            <a:off x="7772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8587" name="Group 43"/>
          <p:cNvGrpSpPr>
            <a:grpSpLocks/>
          </p:cNvGrpSpPr>
          <p:nvPr/>
        </p:nvGrpSpPr>
        <p:grpSpPr bwMode="auto">
          <a:xfrm>
            <a:off x="685800" y="1828800"/>
            <a:ext cx="685800" cy="533400"/>
            <a:chOff x="2304" y="1296"/>
            <a:chExt cx="432" cy="336"/>
          </a:xfrm>
        </p:grpSpPr>
        <p:sp>
          <p:nvSpPr>
            <p:cNvPr id="748588" name="Oval 4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589" name="Text Box 4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17</a:t>
              </a:r>
            </a:p>
          </p:txBody>
        </p:sp>
      </p:grpSp>
      <p:grpSp>
        <p:nvGrpSpPr>
          <p:cNvPr id="748590" name="Group 46"/>
          <p:cNvGrpSpPr>
            <a:grpSpLocks/>
          </p:cNvGrpSpPr>
          <p:nvPr/>
        </p:nvGrpSpPr>
        <p:grpSpPr bwMode="auto">
          <a:xfrm>
            <a:off x="5746750" y="4129088"/>
            <a:ext cx="730250" cy="519112"/>
            <a:chOff x="2804" y="2365"/>
            <a:chExt cx="460" cy="327"/>
          </a:xfrm>
        </p:grpSpPr>
        <p:sp>
          <p:nvSpPr>
            <p:cNvPr id="748591" name="Text Box 47"/>
            <p:cNvSpPr txBox="1">
              <a:spLocks noChangeArrowheads="1"/>
            </p:cNvSpPr>
            <p:nvPr/>
          </p:nvSpPr>
          <p:spPr bwMode="auto">
            <a:xfrm>
              <a:off x="2804" y="2365"/>
              <a:ext cx="2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i="1">
                  <a:latin typeface="Courier New" pitchFamily="49" charset="0"/>
                </a:rPr>
                <a:t>p</a:t>
              </a:r>
            </a:p>
          </p:txBody>
        </p:sp>
        <p:sp>
          <p:nvSpPr>
            <p:cNvPr id="748592" name="Line 48"/>
            <p:cNvSpPr>
              <a:spLocks noChangeShapeType="1"/>
            </p:cNvSpPr>
            <p:nvPr/>
          </p:nvSpPr>
          <p:spPr bwMode="auto">
            <a:xfrm>
              <a:off x="3024" y="254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8593" name="Group 49"/>
          <p:cNvGrpSpPr>
            <a:grpSpLocks/>
          </p:cNvGrpSpPr>
          <p:nvPr/>
        </p:nvGrpSpPr>
        <p:grpSpPr bwMode="auto">
          <a:xfrm>
            <a:off x="5791200" y="4343400"/>
            <a:ext cx="723900" cy="519113"/>
            <a:chOff x="2904" y="2697"/>
            <a:chExt cx="456" cy="327"/>
          </a:xfrm>
        </p:grpSpPr>
        <p:sp>
          <p:nvSpPr>
            <p:cNvPr id="748594" name="Text Box 50"/>
            <p:cNvSpPr txBox="1">
              <a:spLocks noChangeArrowheads="1"/>
            </p:cNvSpPr>
            <p:nvPr/>
          </p:nvSpPr>
          <p:spPr bwMode="auto">
            <a:xfrm>
              <a:off x="2904" y="2697"/>
              <a:ext cx="2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i="1">
                  <a:latin typeface="Courier New" pitchFamily="49" charset="0"/>
                </a:rPr>
                <a:t>q</a:t>
              </a:r>
            </a:p>
          </p:txBody>
        </p:sp>
        <p:sp>
          <p:nvSpPr>
            <p:cNvPr id="748595" name="Line 51"/>
            <p:cNvSpPr>
              <a:spLocks noChangeShapeType="1"/>
            </p:cNvSpPr>
            <p:nvPr/>
          </p:nvSpPr>
          <p:spPr bwMode="auto">
            <a:xfrm>
              <a:off x="3120" y="288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090351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Trace of insert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17, 9, 14, 5</a:t>
            </a:r>
          </a:p>
        </p:txBody>
      </p:sp>
      <p:grpSp>
        <p:nvGrpSpPr>
          <p:cNvPr id="750596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750597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0598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750599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750600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0601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750602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0603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750604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0605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750606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0607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750608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0609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750610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0611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750612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0613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750614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0615" name="Group 23"/>
          <p:cNvGrpSpPr>
            <a:grpSpLocks/>
          </p:cNvGrpSpPr>
          <p:nvPr/>
        </p:nvGrpSpPr>
        <p:grpSpPr bwMode="auto">
          <a:xfrm>
            <a:off x="7239000" y="3581400"/>
            <a:ext cx="685800" cy="533400"/>
            <a:chOff x="2304" y="1296"/>
            <a:chExt cx="432" cy="336"/>
          </a:xfrm>
        </p:grpSpPr>
        <p:sp>
          <p:nvSpPr>
            <p:cNvPr id="750616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0617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750618" name="Line 26"/>
          <p:cNvSpPr>
            <a:spLocks noChangeShapeType="1"/>
          </p:cNvSpPr>
          <p:nvPr/>
        </p:nvSpPr>
        <p:spPr bwMode="auto">
          <a:xfrm>
            <a:off x="65532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0619" name="Group 27"/>
          <p:cNvGrpSpPr>
            <a:grpSpLocks/>
          </p:cNvGrpSpPr>
          <p:nvPr/>
        </p:nvGrpSpPr>
        <p:grpSpPr bwMode="auto">
          <a:xfrm>
            <a:off x="381000" y="3581400"/>
            <a:ext cx="685800" cy="533400"/>
            <a:chOff x="2304" y="1296"/>
            <a:chExt cx="432" cy="336"/>
          </a:xfrm>
        </p:grpSpPr>
        <p:sp>
          <p:nvSpPr>
            <p:cNvPr id="750620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0621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750622" name="Line 30"/>
          <p:cNvSpPr>
            <a:spLocks noChangeShapeType="1"/>
          </p:cNvSpPr>
          <p:nvPr/>
        </p:nvSpPr>
        <p:spPr bwMode="auto">
          <a:xfrm flipH="1">
            <a:off x="9144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0623" name="Group 31"/>
          <p:cNvGrpSpPr>
            <a:grpSpLocks/>
          </p:cNvGrpSpPr>
          <p:nvPr/>
        </p:nvGrpSpPr>
        <p:grpSpPr bwMode="auto">
          <a:xfrm>
            <a:off x="1219200" y="5029200"/>
            <a:ext cx="685800" cy="533400"/>
            <a:chOff x="2304" y="1296"/>
            <a:chExt cx="432" cy="336"/>
          </a:xfrm>
        </p:grpSpPr>
        <p:sp>
          <p:nvSpPr>
            <p:cNvPr id="750624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0625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750626" name="Line 34"/>
          <p:cNvSpPr>
            <a:spLocks noChangeShapeType="1"/>
          </p:cNvSpPr>
          <p:nvPr/>
        </p:nvSpPr>
        <p:spPr bwMode="auto">
          <a:xfrm flipV="1">
            <a:off x="17526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0627" name="Group 35"/>
          <p:cNvGrpSpPr>
            <a:grpSpLocks/>
          </p:cNvGrpSpPr>
          <p:nvPr/>
        </p:nvGrpSpPr>
        <p:grpSpPr bwMode="auto">
          <a:xfrm>
            <a:off x="6477000" y="4267200"/>
            <a:ext cx="685800" cy="533400"/>
            <a:chOff x="2304" y="1296"/>
            <a:chExt cx="432" cy="336"/>
          </a:xfrm>
        </p:grpSpPr>
        <p:sp>
          <p:nvSpPr>
            <p:cNvPr id="750628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0629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750630" name="Line 38"/>
          <p:cNvSpPr>
            <a:spLocks noChangeShapeType="1"/>
          </p:cNvSpPr>
          <p:nvPr/>
        </p:nvSpPr>
        <p:spPr bwMode="auto">
          <a:xfrm flipH="1">
            <a:off x="7010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0631" name="Group 39"/>
          <p:cNvGrpSpPr>
            <a:grpSpLocks/>
          </p:cNvGrpSpPr>
          <p:nvPr/>
        </p:nvGrpSpPr>
        <p:grpSpPr bwMode="auto">
          <a:xfrm>
            <a:off x="8001000" y="4267200"/>
            <a:ext cx="685800" cy="533400"/>
            <a:chOff x="2304" y="1296"/>
            <a:chExt cx="432" cy="336"/>
          </a:xfrm>
        </p:grpSpPr>
        <p:sp>
          <p:nvSpPr>
            <p:cNvPr id="750632" name="Oval 4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0633" name="Text Box 4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20</a:t>
              </a:r>
            </a:p>
          </p:txBody>
        </p:sp>
      </p:grpSp>
      <p:sp>
        <p:nvSpPr>
          <p:cNvPr id="750634" name="Line 42"/>
          <p:cNvSpPr>
            <a:spLocks noChangeShapeType="1"/>
          </p:cNvSpPr>
          <p:nvPr/>
        </p:nvSpPr>
        <p:spPr bwMode="auto">
          <a:xfrm>
            <a:off x="7772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0635" name="Group 43"/>
          <p:cNvGrpSpPr>
            <a:grpSpLocks/>
          </p:cNvGrpSpPr>
          <p:nvPr/>
        </p:nvGrpSpPr>
        <p:grpSpPr bwMode="auto">
          <a:xfrm>
            <a:off x="685800" y="1828800"/>
            <a:ext cx="685800" cy="533400"/>
            <a:chOff x="2304" y="1296"/>
            <a:chExt cx="432" cy="336"/>
          </a:xfrm>
        </p:grpSpPr>
        <p:sp>
          <p:nvSpPr>
            <p:cNvPr id="750636" name="Oval 4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0637" name="Text Box 4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17</a:t>
              </a:r>
            </a:p>
          </p:txBody>
        </p:sp>
      </p:grpSp>
      <p:grpSp>
        <p:nvGrpSpPr>
          <p:cNvPr id="750638" name="Group 46"/>
          <p:cNvGrpSpPr>
            <a:grpSpLocks/>
          </p:cNvGrpSpPr>
          <p:nvPr/>
        </p:nvGrpSpPr>
        <p:grpSpPr bwMode="auto">
          <a:xfrm>
            <a:off x="5746750" y="4129088"/>
            <a:ext cx="730250" cy="519112"/>
            <a:chOff x="2804" y="2365"/>
            <a:chExt cx="460" cy="327"/>
          </a:xfrm>
        </p:grpSpPr>
        <p:sp>
          <p:nvSpPr>
            <p:cNvPr id="750639" name="Text Box 47"/>
            <p:cNvSpPr txBox="1">
              <a:spLocks noChangeArrowheads="1"/>
            </p:cNvSpPr>
            <p:nvPr/>
          </p:nvSpPr>
          <p:spPr bwMode="auto">
            <a:xfrm>
              <a:off x="2804" y="2365"/>
              <a:ext cx="2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i="1">
                  <a:latin typeface="Courier New" pitchFamily="49" charset="0"/>
                </a:rPr>
                <a:t>p</a:t>
              </a:r>
            </a:p>
          </p:txBody>
        </p:sp>
        <p:sp>
          <p:nvSpPr>
            <p:cNvPr id="750640" name="Line 48"/>
            <p:cNvSpPr>
              <a:spLocks noChangeShapeType="1"/>
            </p:cNvSpPr>
            <p:nvPr/>
          </p:nvSpPr>
          <p:spPr bwMode="auto">
            <a:xfrm>
              <a:off x="3024" y="254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50641" name="Group 49"/>
          <p:cNvGrpSpPr>
            <a:grpSpLocks/>
          </p:cNvGrpSpPr>
          <p:nvPr/>
        </p:nvGrpSpPr>
        <p:grpSpPr bwMode="auto">
          <a:xfrm>
            <a:off x="6896100" y="4891088"/>
            <a:ext cx="723900" cy="519112"/>
            <a:chOff x="2904" y="2697"/>
            <a:chExt cx="456" cy="327"/>
          </a:xfrm>
        </p:grpSpPr>
        <p:sp>
          <p:nvSpPr>
            <p:cNvPr id="750642" name="Text Box 50"/>
            <p:cNvSpPr txBox="1">
              <a:spLocks noChangeArrowheads="1"/>
            </p:cNvSpPr>
            <p:nvPr/>
          </p:nvSpPr>
          <p:spPr bwMode="auto">
            <a:xfrm>
              <a:off x="2904" y="2697"/>
              <a:ext cx="2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 b="1" i="1">
                  <a:latin typeface="Courier New" pitchFamily="49" charset="0"/>
                </a:rPr>
                <a:t>q</a:t>
              </a:r>
            </a:p>
          </p:txBody>
        </p:sp>
        <p:sp>
          <p:nvSpPr>
            <p:cNvPr id="750643" name="Line 51"/>
            <p:cNvSpPr>
              <a:spLocks noChangeShapeType="1"/>
            </p:cNvSpPr>
            <p:nvPr/>
          </p:nvSpPr>
          <p:spPr bwMode="auto">
            <a:xfrm>
              <a:off x="3120" y="288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50650" name="Group 58"/>
          <p:cNvGrpSpPr>
            <a:grpSpLocks/>
          </p:cNvGrpSpPr>
          <p:nvPr/>
        </p:nvGrpSpPr>
        <p:grpSpPr bwMode="auto">
          <a:xfrm>
            <a:off x="7391400" y="5181600"/>
            <a:ext cx="457200" cy="304800"/>
            <a:chOff x="2544" y="3600"/>
            <a:chExt cx="288" cy="192"/>
          </a:xfrm>
        </p:grpSpPr>
        <p:sp>
          <p:nvSpPr>
            <p:cNvPr id="750644" name="Line 52"/>
            <p:cNvSpPr>
              <a:spLocks noChangeShapeType="1"/>
            </p:cNvSpPr>
            <p:nvPr/>
          </p:nvSpPr>
          <p:spPr bwMode="auto">
            <a:xfrm>
              <a:off x="2544" y="3696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0645" name="Line 53"/>
            <p:cNvSpPr>
              <a:spLocks noChangeShapeType="1"/>
            </p:cNvSpPr>
            <p:nvPr/>
          </p:nvSpPr>
          <p:spPr bwMode="auto">
            <a:xfrm>
              <a:off x="2592" y="374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0646" name="Line 54"/>
            <p:cNvSpPr>
              <a:spLocks noChangeShapeType="1"/>
            </p:cNvSpPr>
            <p:nvPr/>
          </p:nvSpPr>
          <p:spPr bwMode="auto">
            <a:xfrm>
              <a:off x="2640" y="37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0649" name="Line 57"/>
            <p:cNvSpPr>
              <a:spLocks noChangeShapeType="1"/>
            </p:cNvSpPr>
            <p:nvPr/>
          </p:nvSpPr>
          <p:spPr bwMode="auto">
            <a:xfrm>
              <a:off x="2688" y="36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2475413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Trace of insert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800">
                <a:latin typeface="Helvetica" pitchFamily="34" charset="0"/>
                <a:cs typeface="Times New Roman" pitchFamily="18" charset="0"/>
              </a:rPr>
              <a:t>17, 9, 14, 5</a:t>
            </a:r>
          </a:p>
        </p:txBody>
      </p:sp>
      <p:grpSp>
        <p:nvGrpSpPr>
          <p:cNvPr id="752644" name="Group 4"/>
          <p:cNvGrpSpPr>
            <a:grpSpLocks/>
          </p:cNvGrpSpPr>
          <p:nvPr/>
        </p:nvGrpSpPr>
        <p:grpSpPr bwMode="auto">
          <a:xfrm>
            <a:off x="3810000" y="1828800"/>
            <a:ext cx="685800" cy="533400"/>
            <a:chOff x="2304" y="1296"/>
            <a:chExt cx="432" cy="336"/>
          </a:xfrm>
        </p:grpSpPr>
        <p:sp>
          <p:nvSpPr>
            <p:cNvPr id="752645" name="Oval 5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2646" name="Text Box 6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14</a:t>
              </a:r>
            </a:p>
          </p:txBody>
        </p:sp>
      </p:grpSp>
      <p:grpSp>
        <p:nvGrpSpPr>
          <p:cNvPr id="752647" name="Group 7"/>
          <p:cNvGrpSpPr>
            <a:grpSpLocks/>
          </p:cNvGrpSpPr>
          <p:nvPr/>
        </p:nvGrpSpPr>
        <p:grpSpPr bwMode="auto">
          <a:xfrm>
            <a:off x="6019800" y="2667000"/>
            <a:ext cx="685800" cy="533400"/>
            <a:chOff x="2304" y="1296"/>
            <a:chExt cx="432" cy="336"/>
          </a:xfrm>
        </p:grpSpPr>
        <p:sp>
          <p:nvSpPr>
            <p:cNvPr id="752648" name="Oval 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2649" name="Text Box 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15</a:t>
              </a:r>
            </a:p>
          </p:txBody>
        </p:sp>
      </p:grpSp>
      <p:sp>
        <p:nvSpPr>
          <p:cNvPr id="752650" name="Line 10"/>
          <p:cNvSpPr>
            <a:spLocks noChangeShapeType="1"/>
          </p:cNvSpPr>
          <p:nvPr/>
        </p:nvSpPr>
        <p:spPr bwMode="auto">
          <a:xfrm>
            <a:off x="44196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2651" name="Group 11"/>
          <p:cNvGrpSpPr>
            <a:grpSpLocks/>
          </p:cNvGrpSpPr>
          <p:nvPr/>
        </p:nvGrpSpPr>
        <p:grpSpPr bwMode="auto">
          <a:xfrm>
            <a:off x="1600200" y="2667000"/>
            <a:ext cx="685800" cy="533400"/>
            <a:chOff x="2304" y="1296"/>
            <a:chExt cx="432" cy="336"/>
          </a:xfrm>
        </p:grpSpPr>
        <p:sp>
          <p:nvSpPr>
            <p:cNvPr id="752652" name="Oval 1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2653" name="Text Box 1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4</a:t>
              </a:r>
            </a:p>
          </p:txBody>
        </p:sp>
      </p:grpSp>
      <p:sp>
        <p:nvSpPr>
          <p:cNvPr id="752654" name="Line 14"/>
          <p:cNvSpPr>
            <a:spLocks noChangeShapeType="1"/>
          </p:cNvSpPr>
          <p:nvPr/>
        </p:nvSpPr>
        <p:spPr bwMode="auto">
          <a:xfrm flipH="1">
            <a:off x="2209800" y="22098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2655" name="Group 15"/>
          <p:cNvGrpSpPr>
            <a:grpSpLocks/>
          </p:cNvGrpSpPr>
          <p:nvPr/>
        </p:nvGrpSpPr>
        <p:grpSpPr bwMode="auto">
          <a:xfrm>
            <a:off x="2819400" y="3581400"/>
            <a:ext cx="685800" cy="533400"/>
            <a:chOff x="2304" y="1296"/>
            <a:chExt cx="432" cy="336"/>
          </a:xfrm>
        </p:grpSpPr>
        <p:sp>
          <p:nvSpPr>
            <p:cNvPr id="752656" name="Oval 1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2657" name="Text Box 1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9</a:t>
              </a:r>
            </a:p>
          </p:txBody>
        </p:sp>
      </p:grpSp>
      <p:sp>
        <p:nvSpPr>
          <p:cNvPr id="752658" name="Line 18"/>
          <p:cNvSpPr>
            <a:spLocks noChangeShapeType="1"/>
          </p:cNvSpPr>
          <p:nvPr/>
        </p:nvSpPr>
        <p:spPr bwMode="auto">
          <a:xfrm>
            <a:off x="21336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2659" name="Group 19"/>
          <p:cNvGrpSpPr>
            <a:grpSpLocks/>
          </p:cNvGrpSpPr>
          <p:nvPr/>
        </p:nvGrpSpPr>
        <p:grpSpPr bwMode="auto">
          <a:xfrm>
            <a:off x="2057400" y="4267200"/>
            <a:ext cx="685800" cy="533400"/>
            <a:chOff x="2304" y="1296"/>
            <a:chExt cx="432" cy="336"/>
          </a:xfrm>
        </p:grpSpPr>
        <p:sp>
          <p:nvSpPr>
            <p:cNvPr id="752660" name="Oval 2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2661" name="Text Box 2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7</a:t>
              </a:r>
            </a:p>
          </p:txBody>
        </p:sp>
      </p:grpSp>
      <p:sp>
        <p:nvSpPr>
          <p:cNvPr id="752662" name="Line 22"/>
          <p:cNvSpPr>
            <a:spLocks noChangeShapeType="1"/>
          </p:cNvSpPr>
          <p:nvPr/>
        </p:nvSpPr>
        <p:spPr bwMode="auto">
          <a:xfrm flipH="1">
            <a:off x="25908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2663" name="Group 23"/>
          <p:cNvGrpSpPr>
            <a:grpSpLocks/>
          </p:cNvGrpSpPr>
          <p:nvPr/>
        </p:nvGrpSpPr>
        <p:grpSpPr bwMode="auto">
          <a:xfrm>
            <a:off x="7239000" y="3581400"/>
            <a:ext cx="685800" cy="533400"/>
            <a:chOff x="2304" y="1296"/>
            <a:chExt cx="432" cy="336"/>
          </a:xfrm>
        </p:grpSpPr>
        <p:sp>
          <p:nvSpPr>
            <p:cNvPr id="752664" name="Oval 2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2665" name="Text Box 2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18</a:t>
              </a:r>
            </a:p>
          </p:txBody>
        </p:sp>
      </p:grpSp>
      <p:sp>
        <p:nvSpPr>
          <p:cNvPr id="752666" name="Line 26"/>
          <p:cNvSpPr>
            <a:spLocks noChangeShapeType="1"/>
          </p:cNvSpPr>
          <p:nvPr/>
        </p:nvSpPr>
        <p:spPr bwMode="auto">
          <a:xfrm>
            <a:off x="65532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2667" name="Group 27"/>
          <p:cNvGrpSpPr>
            <a:grpSpLocks/>
          </p:cNvGrpSpPr>
          <p:nvPr/>
        </p:nvGrpSpPr>
        <p:grpSpPr bwMode="auto">
          <a:xfrm>
            <a:off x="381000" y="3581400"/>
            <a:ext cx="685800" cy="533400"/>
            <a:chOff x="2304" y="1296"/>
            <a:chExt cx="432" cy="336"/>
          </a:xfrm>
        </p:grpSpPr>
        <p:sp>
          <p:nvSpPr>
            <p:cNvPr id="752668" name="Oval 28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2669" name="Text Box 29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3</a:t>
              </a:r>
            </a:p>
          </p:txBody>
        </p:sp>
      </p:grpSp>
      <p:sp>
        <p:nvSpPr>
          <p:cNvPr id="752670" name="Line 30"/>
          <p:cNvSpPr>
            <a:spLocks noChangeShapeType="1"/>
          </p:cNvSpPr>
          <p:nvPr/>
        </p:nvSpPr>
        <p:spPr bwMode="auto">
          <a:xfrm flipH="1">
            <a:off x="914400" y="3124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2671" name="Group 31"/>
          <p:cNvGrpSpPr>
            <a:grpSpLocks/>
          </p:cNvGrpSpPr>
          <p:nvPr/>
        </p:nvGrpSpPr>
        <p:grpSpPr bwMode="auto">
          <a:xfrm>
            <a:off x="1219200" y="5029200"/>
            <a:ext cx="685800" cy="533400"/>
            <a:chOff x="2304" y="1296"/>
            <a:chExt cx="432" cy="336"/>
          </a:xfrm>
        </p:grpSpPr>
        <p:sp>
          <p:nvSpPr>
            <p:cNvPr id="752672" name="Oval 32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2673" name="Text Box 33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5</a:t>
              </a:r>
            </a:p>
          </p:txBody>
        </p:sp>
      </p:grpSp>
      <p:sp>
        <p:nvSpPr>
          <p:cNvPr id="752674" name="Line 34"/>
          <p:cNvSpPr>
            <a:spLocks noChangeShapeType="1"/>
          </p:cNvSpPr>
          <p:nvPr/>
        </p:nvSpPr>
        <p:spPr bwMode="auto">
          <a:xfrm flipV="1">
            <a:off x="17526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2675" name="Group 35"/>
          <p:cNvGrpSpPr>
            <a:grpSpLocks/>
          </p:cNvGrpSpPr>
          <p:nvPr/>
        </p:nvGrpSpPr>
        <p:grpSpPr bwMode="auto">
          <a:xfrm>
            <a:off x="6477000" y="4267200"/>
            <a:ext cx="685800" cy="533400"/>
            <a:chOff x="2304" y="1296"/>
            <a:chExt cx="432" cy="336"/>
          </a:xfrm>
        </p:grpSpPr>
        <p:sp>
          <p:nvSpPr>
            <p:cNvPr id="752676" name="Oval 36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2677" name="Text Box 37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16</a:t>
              </a:r>
            </a:p>
          </p:txBody>
        </p:sp>
      </p:grpSp>
      <p:sp>
        <p:nvSpPr>
          <p:cNvPr id="752678" name="Line 38"/>
          <p:cNvSpPr>
            <a:spLocks noChangeShapeType="1"/>
          </p:cNvSpPr>
          <p:nvPr/>
        </p:nvSpPr>
        <p:spPr bwMode="auto">
          <a:xfrm flipH="1">
            <a:off x="7010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2679" name="Group 39"/>
          <p:cNvGrpSpPr>
            <a:grpSpLocks/>
          </p:cNvGrpSpPr>
          <p:nvPr/>
        </p:nvGrpSpPr>
        <p:grpSpPr bwMode="auto">
          <a:xfrm>
            <a:off x="8001000" y="4267200"/>
            <a:ext cx="685800" cy="533400"/>
            <a:chOff x="2304" y="1296"/>
            <a:chExt cx="432" cy="336"/>
          </a:xfrm>
        </p:grpSpPr>
        <p:sp>
          <p:nvSpPr>
            <p:cNvPr id="752680" name="Oval 40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2681" name="Text Box 41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20</a:t>
              </a:r>
            </a:p>
          </p:txBody>
        </p:sp>
      </p:grpSp>
      <p:sp>
        <p:nvSpPr>
          <p:cNvPr id="752682" name="Line 42"/>
          <p:cNvSpPr>
            <a:spLocks noChangeShapeType="1"/>
          </p:cNvSpPr>
          <p:nvPr/>
        </p:nvSpPr>
        <p:spPr bwMode="auto">
          <a:xfrm>
            <a:off x="7772400" y="4038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2683" name="Group 43"/>
          <p:cNvGrpSpPr>
            <a:grpSpLocks/>
          </p:cNvGrpSpPr>
          <p:nvPr/>
        </p:nvGrpSpPr>
        <p:grpSpPr bwMode="auto">
          <a:xfrm>
            <a:off x="7315200" y="5029200"/>
            <a:ext cx="685800" cy="533400"/>
            <a:chOff x="2304" y="1296"/>
            <a:chExt cx="432" cy="336"/>
          </a:xfrm>
        </p:grpSpPr>
        <p:sp>
          <p:nvSpPr>
            <p:cNvPr id="752684" name="Oval 44"/>
            <p:cNvSpPr>
              <a:spLocks noChangeArrowheads="1"/>
            </p:cNvSpPr>
            <p:nvPr/>
          </p:nvSpPr>
          <p:spPr bwMode="auto">
            <a:xfrm>
              <a:off x="2352" y="1296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2685" name="Text Box 45"/>
            <p:cNvSpPr txBox="1">
              <a:spLocks noChangeArrowheads="1"/>
            </p:cNvSpPr>
            <p:nvPr/>
          </p:nvSpPr>
          <p:spPr bwMode="auto">
            <a:xfrm>
              <a:off x="2304" y="1334"/>
              <a:ext cx="4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latin typeface="Helvetica" pitchFamily="34" charset="0"/>
                </a:rPr>
                <a:t>17</a:t>
              </a:r>
            </a:p>
          </p:txBody>
        </p:sp>
      </p:grpSp>
      <p:grpSp>
        <p:nvGrpSpPr>
          <p:cNvPr id="752686" name="Group 46"/>
          <p:cNvGrpSpPr>
            <a:grpSpLocks/>
          </p:cNvGrpSpPr>
          <p:nvPr/>
        </p:nvGrpSpPr>
        <p:grpSpPr bwMode="auto">
          <a:xfrm>
            <a:off x="5746750" y="4281488"/>
            <a:ext cx="730250" cy="519112"/>
            <a:chOff x="2804" y="2365"/>
            <a:chExt cx="460" cy="327"/>
          </a:xfrm>
        </p:grpSpPr>
        <p:sp>
          <p:nvSpPr>
            <p:cNvPr id="752687" name="Text Box 47"/>
            <p:cNvSpPr txBox="1">
              <a:spLocks noChangeArrowheads="1"/>
            </p:cNvSpPr>
            <p:nvPr/>
          </p:nvSpPr>
          <p:spPr bwMode="auto">
            <a:xfrm>
              <a:off x="2804" y="2365"/>
              <a:ext cx="2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 i="1">
                  <a:latin typeface="Courier New" pitchFamily="49" charset="0"/>
                </a:rPr>
                <a:t>p</a:t>
              </a:r>
            </a:p>
          </p:txBody>
        </p:sp>
        <p:sp>
          <p:nvSpPr>
            <p:cNvPr id="752688" name="Line 48"/>
            <p:cNvSpPr>
              <a:spLocks noChangeShapeType="1"/>
            </p:cNvSpPr>
            <p:nvPr/>
          </p:nvSpPr>
          <p:spPr bwMode="auto">
            <a:xfrm>
              <a:off x="3024" y="2544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2697" name="Line 57"/>
          <p:cNvSpPr>
            <a:spLocks noChangeShapeType="1"/>
          </p:cNvSpPr>
          <p:nvPr/>
        </p:nvSpPr>
        <p:spPr bwMode="auto">
          <a:xfrm flipH="1" flipV="1">
            <a:off x="7010400" y="4724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2698" name="Text Box 58"/>
          <p:cNvSpPr txBox="1">
            <a:spLocks noChangeArrowheads="1"/>
          </p:cNvSpPr>
          <p:nvPr/>
        </p:nvSpPr>
        <p:spPr bwMode="auto">
          <a:xfrm>
            <a:off x="5029200" y="5715000"/>
            <a:ext cx="21852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p.right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=node;</a:t>
            </a:r>
          </a:p>
        </p:txBody>
      </p:sp>
      <p:sp>
        <p:nvSpPr>
          <p:cNvPr id="752700" name="Text Box 60"/>
          <p:cNvSpPr txBox="1">
            <a:spLocks noChangeArrowheads="1"/>
          </p:cNvSpPr>
          <p:nvPr/>
        </p:nvSpPr>
        <p:spPr bwMode="auto">
          <a:xfrm>
            <a:off x="6140450" y="5165725"/>
            <a:ext cx="793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i="1">
                <a:latin typeface="Courier New" pitchFamily="49" charset="0"/>
              </a:rPr>
              <a:t>node</a:t>
            </a:r>
          </a:p>
        </p:txBody>
      </p:sp>
      <p:sp>
        <p:nvSpPr>
          <p:cNvPr id="752701" name="Line 61"/>
          <p:cNvSpPr>
            <a:spLocks noChangeShapeType="1"/>
          </p:cNvSpPr>
          <p:nvPr/>
        </p:nvSpPr>
        <p:spPr bwMode="auto">
          <a:xfrm>
            <a:off x="6934200" y="533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3173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Helvetica" pitchFamily="34" charset="0"/>
              </a:rPr>
              <a:t>Cost of Search</a:t>
            </a:r>
          </a:p>
        </p:txBody>
      </p:sp>
      <p:sp>
        <p:nvSpPr>
          <p:cNvPr id="66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Given that a binary tree is level 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d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deep. How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long does it take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to find out whether a number is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already present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?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Consider the insert(17) in the example tree.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Each time around the while loop, we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did one comparison.</a:t>
            </a: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After the comparison, we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moved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a level </a:t>
            </a:r>
            <a:r>
              <a:rPr lang="en-US" i="1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down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657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2531" grpId="0" build="p" autoUpdateAnimBg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Cost of Search</a:t>
            </a:r>
          </a:p>
        </p:txBody>
      </p:sp>
      <p:sp>
        <p:nvSpPr>
          <p:cNvPr id="66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With the binary tree in place, we can write a routine </a:t>
            </a:r>
            <a:r>
              <a:rPr lang="en-US" i="1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find(x)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that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returns true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if the number 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x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is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present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in the tree,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false otherwise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  <a:p>
            <a:pPr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How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many comparison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are needed to find out if </a:t>
            </a:r>
            <a:r>
              <a:rPr lang="en-US" i="1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x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 is present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in the tree?</a:t>
            </a:r>
          </a:p>
          <a:p>
            <a:pPr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We do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one comparison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at each level of the tree until either </a:t>
            </a:r>
            <a:r>
              <a:rPr lang="en-US" i="1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x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 is found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or q becomes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NULL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736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4579" grpId="0" build="p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Cost of Search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If the binary tree is built out of </a:t>
            </a:r>
            <a:r>
              <a:rPr lang="en-US" i="1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n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 numbers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, how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many comparisons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are needed to find out if a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number </a:t>
            </a:r>
            <a:r>
              <a:rPr lang="en-US" i="1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x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 is in the tree?</a:t>
            </a:r>
          </a:p>
          <a:p>
            <a:pPr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Recall that the depth of the complete binary tree built using ‘</a:t>
            </a:r>
            <a:r>
              <a:rPr lang="en-US" i="1" dirty="0">
                <a:latin typeface="Helvetica" pitchFamily="34" charset="0"/>
                <a:cs typeface="Times New Roman" pitchFamily="18" charset="0"/>
              </a:rPr>
              <a:t>n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’ nodes will be </a:t>
            </a:r>
            <a:r>
              <a:rPr lang="en-US" i="1" dirty="0">
                <a:highlight>
                  <a:srgbClr val="00FF00"/>
                </a:highlight>
                <a:latin typeface="Helvetica" pitchFamily="34" charset="0"/>
                <a:cs typeface="Times New Roman" pitchFamily="18" charset="0"/>
              </a:rPr>
              <a:t>log</a:t>
            </a:r>
            <a:r>
              <a:rPr lang="en-US" i="1" baseline="-25000" dirty="0">
                <a:highlight>
                  <a:srgbClr val="00FF00"/>
                </a:highlight>
                <a:latin typeface="Helvetica" pitchFamily="34" charset="0"/>
                <a:cs typeface="Times New Roman" pitchFamily="18" charset="0"/>
              </a:rPr>
              <a:t>2</a:t>
            </a:r>
            <a:r>
              <a:rPr lang="en-US" i="1" dirty="0">
                <a:highlight>
                  <a:srgbClr val="00FF00"/>
                </a:highlight>
                <a:latin typeface="Helvetica" pitchFamily="34" charset="0"/>
                <a:cs typeface="Times New Roman" pitchFamily="18" charset="0"/>
              </a:rPr>
              <a:t>(n+1) – 1.</a:t>
            </a:r>
          </a:p>
          <a:p>
            <a:pPr>
              <a:buClr>
                <a:schemeClr val="tx1"/>
              </a:buClr>
            </a:pPr>
            <a:endParaRPr lang="en-US" dirty="0">
              <a:solidFill>
                <a:srgbClr val="C00000"/>
              </a:solidFill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For example, for n=100,000, log</a:t>
            </a:r>
            <a:r>
              <a:rPr lang="en-US" baseline="-25000" dirty="0">
                <a:latin typeface="Helvetica" pitchFamily="34" charset="0"/>
                <a:cs typeface="Times New Roman" pitchFamily="18" charset="0"/>
              </a:rPr>
              <a:t>2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(100001) is less than 20; the tree would be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20 levels deep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47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27" grpId="0" build="p" autoUpdateAnimBg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pitchFamily="34" charset="0"/>
              </a:rPr>
              <a:t>Cost of Search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If the tree is complete binary or nearly complete, searching through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100,000 numbers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will require a maximum of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20 comparisons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</a:t>
            </a:r>
          </a:p>
          <a:p>
            <a:pPr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Or in general,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approximately </a:t>
            </a:r>
            <a:r>
              <a:rPr lang="en-US" i="1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log</a:t>
            </a:r>
            <a:r>
              <a:rPr lang="en-US" i="1" baseline="-25000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(n)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.</a:t>
            </a:r>
          </a:p>
          <a:p>
            <a:pPr>
              <a:buClr>
                <a:schemeClr val="tx1"/>
              </a:buClr>
            </a:pPr>
            <a:endParaRPr lang="en-US" dirty="0">
              <a:latin typeface="Helvetica" pitchFamily="34" charset="0"/>
              <a:cs typeface="Times New Roman" pitchFamily="18" charset="0"/>
            </a:endParaRPr>
          </a:p>
          <a:p>
            <a:pPr>
              <a:buClr>
                <a:schemeClr val="tx1"/>
              </a:buClr>
            </a:pPr>
            <a:r>
              <a:rPr lang="en-US" dirty="0">
                <a:latin typeface="Helvetica" pitchFamily="34" charset="0"/>
                <a:cs typeface="Times New Roman" pitchFamily="18" charset="0"/>
              </a:rPr>
              <a:t>Compare this with a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linked list of 100,000 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numbers. The comparisons required could be a </a:t>
            </a:r>
            <a:r>
              <a:rPr lang="en-US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maximum of </a:t>
            </a:r>
            <a:r>
              <a:rPr lang="en-US" i="1" dirty="0">
                <a:solidFill>
                  <a:srgbClr val="C00000"/>
                </a:solidFill>
                <a:latin typeface="Helvetica" pitchFamily="34" charset="0"/>
                <a:cs typeface="Times New Roman" pitchFamily="18" charset="0"/>
              </a:rPr>
              <a:t>n</a:t>
            </a:r>
            <a:r>
              <a:rPr lang="en-US" dirty="0">
                <a:latin typeface="Helvetica" pitchFamily="34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384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8675" grpId="0" build="p" autoUpdateAnimBg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1600" y="177800"/>
            <a:ext cx="874324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hangingPunct="0"/>
            <a:r>
              <a:rPr kumimoji="1" lang="en-US" sz="4800" i="0" dirty="0">
                <a:solidFill>
                  <a:srgbClr val="FFC000"/>
                </a:solidFill>
                <a:latin typeface="Georgia" pitchFamily="18" charset="0"/>
              </a:rPr>
              <a:t>Summary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01600" y="1404972"/>
            <a:ext cx="8940800" cy="43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64452" lvl="1" indent="-564452" eaLnBrk="0" hangingPunct="0">
              <a:spcBef>
                <a:spcPct val="20000"/>
              </a:spcBef>
              <a:buClr>
                <a:srgbClr val="FFC000"/>
              </a:buClr>
              <a:buFont typeface="Wingdings" pitchFamily="2" charset="2"/>
              <a:buChar char="v"/>
              <a:defRPr/>
            </a:pPr>
            <a:r>
              <a:rPr lang="en-US" sz="1600" i="0" dirty="0">
                <a:solidFill>
                  <a:srgbClr val="000000"/>
                </a:solidFill>
                <a:latin typeface="Cambria" panose="02040503050406030204" pitchFamily="18" charset="0"/>
              </a:rPr>
              <a:t>Summary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9333" y="1261533"/>
            <a:ext cx="8737600" cy="0"/>
          </a:xfrm>
          <a:prstGeom prst="line">
            <a:avLst/>
          </a:prstGeom>
          <a:ln cmpd="dbl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 sz="1244" b="1" dirty="0"/>
              <a:t>COMSATS University Islamabad, Abbottabad Campus</a:t>
            </a:r>
          </a:p>
        </p:txBody>
      </p:sp>
    </p:spTree>
    <p:extLst>
      <p:ext uri="{BB962C8B-B14F-4D97-AF65-F5344CB8AC3E}">
        <p14:creationId xmlns:p14="http://schemas.microsoft.com/office/powerpoint/2010/main" val="248511257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FE3611-E0FC-BA0C-00BF-2A0D7CCDB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r>
              <a:rPr lang="en-US"/>
              <a:t>COMSATS University Islamabad, Abbottabad Campus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53A5502-15CE-CCEE-1880-A0907D6F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333" y="1735667"/>
            <a:ext cx="4470400" cy="29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THANK YOU</a:t>
            </a: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endParaRPr lang="en-US" sz="5333" i="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marL="0" lvl="1" algn="ctr" eaLnBrk="0" hangingPunct="0">
              <a:spcBef>
                <a:spcPct val="20000"/>
              </a:spcBef>
              <a:buClr>
                <a:srgbClr val="FFC000"/>
              </a:buClr>
              <a:defRPr/>
            </a:pPr>
            <a:r>
              <a:rPr lang="en-US" sz="5333" i="0" dirty="0">
                <a:solidFill>
                  <a:srgbClr val="000000"/>
                </a:solidFill>
                <a:latin typeface="Cambria" panose="02040503050406030204" pitchFamily="18" charset="0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804745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Binary Tree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>
                <a:latin typeface="Helvetica" pitchFamily="34" charset="0"/>
                <a:cs typeface="Times New Roman" pitchFamily="18" charset="0"/>
              </a:rPr>
              <a:t>Binary tree with 9 nodes.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4114800" y="2438400"/>
            <a:ext cx="457200" cy="457200"/>
            <a:chOff x="1152" y="1440"/>
            <a:chExt cx="288" cy="288"/>
          </a:xfrm>
        </p:grpSpPr>
        <p:sp>
          <p:nvSpPr>
            <p:cNvPr id="10272" name="Oval 5"/>
            <p:cNvSpPr>
              <a:spLocks noChangeArrowheads="1"/>
            </p:cNvSpPr>
            <p:nvPr/>
          </p:nvSpPr>
          <p:spPr bwMode="auto">
            <a:xfrm>
              <a:off x="1152" y="144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Text Box 6"/>
            <p:cNvSpPr txBox="1">
              <a:spLocks noChangeArrowheads="1"/>
            </p:cNvSpPr>
            <p:nvPr/>
          </p:nvSpPr>
          <p:spPr bwMode="auto">
            <a:xfrm>
              <a:off x="1200" y="1449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10245" name="Group 7"/>
          <p:cNvGrpSpPr>
            <a:grpSpLocks/>
          </p:cNvGrpSpPr>
          <p:nvPr/>
        </p:nvGrpSpPr>
        <p:grpSpPr bwMode="auto">
          <a:xfrm>
            <a:off x="2743200" y="3200400"/>
            <a:ext cx="457200" cy="457200"/>
            <a:chOff x="1248" y="1536"/>
            <a:chExt cx="288" cy="288"/>
          </a:xfrm>
        </p:grpSpPr>
        <p:sp>
          <p:nvSpPr>
            <p:cNvPr id="10270" name="Oval 8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Text Box 9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B</a:t>
              </a:r>
            </a:p>
          </p:txBody>
        </p:sp>
      </p:grpSp>
      <p:sp>
        <p:nvSpPr>
          <p:cNvPr id="10246" name="Oval 10"/>
          <p:cNvSpPr>
            <a:spLocks noChangeArrowheads="1"/>
          </p:cNvSpPr>
          <p:nvPr/>
        </p:nvSpPr>
        <p:spPr bwMode="auto">
          <a:xfrm>
            <a:off x="22098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2286000" y="4129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D</a:t>
            </a:r>
          </a:p>
        </p:txBody>
      </p:sp>
      <p:sp>
        <p:nvSpPr>
          <p:cNvPr id="10248" name="Oval 12"/>
          <p:cNvSpPr>
            <a:spLocks noChangeArrowheads="1"/>
          </p:cNvSpPr>
          <p:nvPr/>
        </p:nvSpPr>
        <p:spPr bwMode="auto">
          <a:xfrm>
            <a:off x="5486400" y="4953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5562600" y="49672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H</a:t>
            </a:r>
          </a:p>
        </p:txBody>
      </p:sp>
      <p:grpSp>
        <p:nvGrpSpPr>
          <p:cNvPr id="10250" name="Group 14"/>
          <p:cNvGrpSpPr>
            <a:grpSpLocks/>
          </p:cNvGrpSpPr>
          <p:nvPr/>
        </p:nvGrpSpPr>
        <p:grpSpPr bwMode="auto">
          <a:xfrm>
            <a:off x="5486400" y="3200400"/>
            <a:ext cx="457200" cy="457200"/>
            <a:chOff x="1248" y="1536"/>
            <a:chExt cx="288" cy="288"/>
          </a:xfrm>
        </p:grpSpPr>
        <p:sp>
          <p:nvSpPr>
            <p:cNvPr id="10268" name="Oval 15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Text Box 16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C</a:t>
              </a:r>
            </a:p>
          </p:txBody>
        </p:sp>
      </p:grpSp>
      <p:grpSp>
        <p:nvGrpSpPr>
          <p:cNvPr id="10251" name="Group 17"/>
          <p:cNvGrpSpPr>
            <a:grpSpLocks/>
          </p:cNvGrpSpPr>
          <p:nvPr/>
        </p:nvGrpSpPr>
        <p:grpSpPr bwMode="auto">
          <a:xfrm>
            <a:off x="3352800" y="4114800"/>
            <a:ext cx="457200" cy="457200"/>
            <a:chOff x="1248" y="1536"/>
            <a:chExt cx="288" cy="288"/>
          </a:xfrm>
        </p:grpSpPr>
        <p:sp>
          <p:nvSpPr>
            <p:cNvPr id="10266" name="Oval 18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7" name="Text Box 19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E</a:t>
              </a:r>
            </a:p>
          </p:txBody>
        </p:sp>
      </p:grpSp>
      <p:sp>
        <p:nvSpPr>
          <p:cNvPr id="10252" name="Oval 20"/>
          <p:cNvSpPr>
            <a:spLocks noChangeArrowheads="1"/>
          </p:cNvSpPr>
          <p:nvPr/>
        </p:nvSpPr>
        <p:spPr bwMode="auto">
          <a:xfrm>
            <a:off x="6096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Text Box 21"/>
          <p:cNvSpPr txBox="1">
            <a:spLocks noChangeArrowheads="1"/>
          </p:cNvSpPr>
          <p:nvPr/>
        </p:nvSpPr>
        <p:spPr bwMode="auto">
          <a:xfrm>
            <a:off x="6172200" y="4052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F</a:t>
            </a:r>
          </a:p>
        </p:txBody>
      </p:sp>
      <p:sp>
        <p:nvSpPr>
          <p:cNvPr id="10254" name="Oval 22"/>
          <p:cNvSpPr>
            <a:spLocks noChangeArrowheads="1"/>
          </p:cNvSpPr>
          <p:nvPr/>
        </p:nvSpPr>
        <p:spPr bwMode="auto">
          <a:xfrm>
            <a:off x="3048000" y="5029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Text Box 23"/>
          <p:cNvSpPr txBox="1">
            <a:spLocks noChangeArrowheads="1"/>
          </p:cNvSpPr>
          <p:nvPr/>
        </p:nvSpPr>
        <p:spPr bwMode="auto">
          <a:xfrm>
            <a:off x="3124200" y="5043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G</a:t>
            </a:r>
          </a:p>
        </p:txBody>
      </p:sp>
      <p:sp>
        <p:nvSpPr>
          <p:cNvPr id="10256" name="Oval 24"/>
          <p:cNvSpPr>
            <a:spLocks noChangeArrowheads="1"/>
          </p:cNvSpPr>
          <p:nvPr/>
        </p:nvSpPr>
        <p:spPr bwMode="auto">
          <a:xfrm>
            <a:off x="6705600" y="4953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Text Box 25"/>
          <p:cNvSpPr txBox="1">
            <a:spLocks noChangeArrowheads="1"/>
          </p:cNvSpPr>
          <p:nvPr/>
        </p:nvSpPr>
        <p:spPr bwMode="auto">
          <a:xfrm>
            <a:off x="6781800" y="49672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I</a:t>
            </a:r>
          </a:p>
        </p:txBody>
      </p:sp>
      <p:sp>
        <p:nvSpPr>
          <p:cNvPr id="10258" name="Line 26"/>
          <p:cNvSpPr>
            <a:spLocks noChangeShapeType="1"/>
          </p:cNvSpPr>
          <p:nvPr/>
        </p:nvSpPr>
        <p:spPr bwMode="auto">
          <a:xfrm flipH="1">
            <a:off x="3124200" y="2743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7"/>
          <p:cNvSpPr>
            <a:spLocks noChangeShapeType="1"/>
          </p:cNvSpPr>
          <p:nvPr/>
        </p:nvSpPr>
        <p:spPr bwMode="auto">
          <a:xfrm>
            <a:off x="4572000" y="2743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8"/>
          <p:cNvSpPr>
            <a:spLocks noChangeShapeType="1"/>
          </p:cNvSpPr>
          <p:nvPr/>
        </p:nvSpPr>
        <p:spPr bwMode="auto">
          <a:xfrm flipH="1">
            <a:off x="2514600" y="3581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9"/>
          <p:cNvSpPr>
            <a:spLocks noChangeShapeType="1"/>
          </p:cNvSpPr>
          <p:nvPr/>
        </p:nvSpPr>
        <p:spPr bwMode="auto">
          <a:xfrm>
            <a:off x="3124200" y="3581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30"/>
          <p:cNvSpPr>
            <a:spLocks noChangeShapeType="1"/>
          </p:cNvSpPr>
          <p:nvPr/>
        </p:nvSpPr>
        <p:spPr bwMode="auto">
          <a:xfrm flipH="1">
            <a:off x="3276600" y="4572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31"/>
          <p:cNvSpPr>
            <a:spLocks noChangeShapeType="1"/>
          </p:cNvSpPr>
          <p:nvPr/>
        </p:nvSpPr>
        <p:spPr bwMode="auto">
          <a:xfrm>
            <a:off x="5867400" y="3581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32"/>
          <p:cNvSpPr>
            <a:spLocks noChangeShapeType="1"/>
          </p:cNvSpPr>
          <p:nvPr/>
        </p:nvSpPr>
        <p:spPr bwMode="auto">
          <a:xfrm flipH="1">
            <a:off x="57912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33"/>
          <p:cNvSpPr>
            <a:spLocks noChangeShapeType="1"/>
          </p:cNvSpPr>
          <p:nvPr/>
        </p:nvSpPr>
        <p:spPr bwMode="auto">
          <a:xfrm>
            <a:off x="6477000" y="4419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6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auto">
          <a:xfrm>
            <a:off x="4648200" y="2438400"/>
            <a:ext cx="3213100" cy="3784600"/>
          </a:xfrm>
          <a:custGeom>
            <a:avLst/>
            <a:gdLst>
              <a:gd name="T0" fmla="*/ 495300 w 2024"/>
              <a:gd name="T1" fmla="*/ 469900 h 2384"/>
              <a:gd name="T2" fmla="*/ 419100 w 2024"/>
              <a:gd name="T3" fmla="*/ 3441700 h 2384"/>
              <a:gd name="T4" fmla="*/ 3009900 w 2024"/>
              <a:gd name="T5" fmla="*/ 2527300 h 2384"/>
              <a:gd name="T6" fmla="*/ 1638300 w 2024"/>
              <a:gd name="T7" fmla="*/ 622300 h 2384"/>
              <a:gd name="T8" fmla="*/ 495300 w 2024"/>
              <a:gd name="T9" fmla="*/ 469900 h 2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24" h="2384">
                <a:moveTo>
                  <a:pt x="312" y="296"/>
                </a:moveTo>
                <a:cubicBezTo>
                  <a:pt x="184" y="592"/>
                  <a:pt x="0" y="1952"/>
                  <a:pt x="264" y="2168"/>
                </a:cubicBezTo>
                <a:cubicBezTo>
                  <a:pt x="528" y="2384"/>
                  <a:pt x="1768" y="1888"/>
                  <a:pt x="1896" y="1592"/>
                </a:cubicBezTo>
                <a:cubicBezTo>
                  <a:pt x="2024" y="1296"/>
                  <a:pt x="1296" y="608"/>
                  <a:pt x="1032" y="392"/>
                </a:cubicBezTo>
                <a:cubicBezTo>
                  <a:pt x="768" y="176"/>
                  <a:pt x="440" y="0"/>
                  <a:pt x="312" y="296"/>
                </a:cubicBezTo>
                <a:close/>
              </a:path>
            </a:pathLst>
          </a:cu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990600" y="2336800"/>
            <a:ext cx="3771900" cy="3683000"/>
          </a:xfrm>
          <a:custGeom>
            <a:avLst/>
            <a:gdLst>
              <a:gd name="T0" fmla="*/ 2692400 w 2376"/>
              <a:gd name="T1" fmla="*/ 431800 h 2320"/>
              <a:gd name="T2" fmla="*/ 1397000 w 2376"/>
              <a:gd name="T3" fmla="*/ 736600 h 2320"/>
              <a:gd name="T4" fmla="*/ 330200 w 2376"/>
              <a:gd name="T5" fmla="*/ 2565400 h 2320"/>
              <a:gd name="T6" fmla="*/ 3378200 w 2376"/>
              <a:gd name="T7" fmla="*/ 3327400 h 2320"/>
              <a:gd name="T8" fmla="*/ 2692400 w 2376"/>
              <a:gd name="T9" fmla="*/ 431800 h 2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76" h="2320">
                <a:moveTo>
                  <a:pt x="1696" y="272"/>
                </a:moveTo>
                <a:cubicBezTo>
                  <a:pt x="1488" y="0"/>
                  <a:pt x="1128" y="240"/>
                  <a:pt x="880" y="464"/>
                </a:cubicBezTo>
                <a:cubicBezTo>
                  <a:pt x="632" y="688"/>
                  <a:pt x="0" y="1344"/>
                  <a:pt x="208" y="1616"/>
                </a:cubicBezTo>
                <a:cubicBezTo>
                  <a:pt x="416" y="1888"/>
                  <a:pt x="1880" y="2320"/>
                  <a:pt x="2128" y="2096"/>
                </a:cubicBezTo>
                <a:cubicBezTo>
                  <a:pt x="2376" y="1872"/>
                  <a:pt x="1904" y="544"/>
                  <a:pt x="1696" y="272"/>
                </a:cubicBezTo>
                <a:close/>
              </a:path>
            </a:pathLst>
          </a:custGeom>
          <a:solidFill>
            <a:srgbClr val="FF6600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3962400" y="1905000"/>
            <a:ext cx="762000" cy="7620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pitchFamily="34" charset="0"/>
              </a:rPr>
              <a:t>Binary Tree</a:t>
            </a:r>
          </a:p>
        </p:txBody>
      </p:sp>
      <p:grpSp>
        <p:nvGrpSpPr>
          <p:cNvPr id="11271" name="Group 7"/>
          <p:cNvGrpSpPr>
            <a:grpSpLocks/>
          </p:cNvGrpSpPr>
          <p:nvPr/>
        </p:nvGrpSpPr>
        <p:grpSpPr bwMode="auto">
          <a:xfrm>
            <a:off x="4114800" y="2057400"/>
            <a:ext cx="457200" cy="457200"/>
            <a:chOff x="1152" y="1440"/>
            <a:chExt cx="288" cy="288"/>
          </a:xfrm>
        </p:grpSpPr>
        <p:sp>
          <p:nvSpPr>
            <p:cNvPr id="11305" name="Oval 8"/>
            <p:cNvSpPr>
              <a:spLocks noChangeArrowheads="1"/>
            </p:cNvSpPr>
            <p:nvPr/>
          </p:nvSpPr>
          <p:spPr bwMode="auto">
            <a:xfrm>
              <a:off x="1152" y="1440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6" name="Text Box 9"/>
            <p:cNvSpPr txBox="1">
              <a:spLocks noChangeArrowheads="1"/>
            </p:cNvSpPr>
            <p:nvPr/>
          </p:nvSpPr>
          <p:spPr bwMode="auto">
            <a:xfrm>
              <a:off x="1200" y="1449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A</a:t>
              </a:r>
            </a:p>
          </p:txBody>
        </p:sp>
      </p:grpSp>
      <p:grpSp>
        <p:nvGrpSpPr>
          <p:cNvPr id="11272" name="Group 10"/>
          <p:cNvGrpSpPr>
            <a:grpSpLocks/>
          </p:cNvGrpSpPr>
          <p:nvPr/>
        </p:nvGrpSpPr>
        <p:grpSpPr bwMode="auto">
          <a:xfrm>
            <a:off x="2743200" y="2819400"/>
            <a:ext cx="457200" cy="457200"/>
            <a:chOff x="1248" y="1536"/>
            <a:chExt cx="288" cy="288"/>
          </a:xfrm>
        </p:grpSpPr>
        <p:sp>
          <p:nvSpPr>
            <p:cNvPr id="11303" name="Oval 11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Text Box 12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B</a:t>
              </a:r>
            </a:p>
          </p:txBody>
        </p:sp>
      </p:grpSp>
      <p:sp>
        <p:nvSpPr>
          <p:cNvPr id="11273" name="Oval 13"/>
          <p:cNvSpPr>
            <a:spLocks noChangeArrowheads="1"/>
          </p:cNvSpPr>
          <p:nvPr/>
        </p:nvSpPr>
        <p:spPr bwMode="auto">
          <a:xfrm>
            <a:off x="2209800" y="3733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14"/>
          <p:cNvSpPr txBox="1">
            <a:spLocks noChangeArrowheads="1"/>
          </p:cNvSpPr>
          <p:nvPr/>
        </p:nvSpPr>
        <p:spPr bwMode="auto">
          <a:xfrm>
            <a:off x="2286000" y="37480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D</a:t>
            </a:r>
          </a:p>
        </p:txBody>
      </p:sp>
      <p:sp>
        <p:nvSpPr>
          <p:cNvPr id="11275" name="Oval 15"/>
          <p:cNvSpPr>
            <a:spLocks noChangeArrowheads="1"/>
          </p:cNvSpPr>
          <p:nvPr/>
        </p:nvSpPr>
        <p:spPr bwMode="auto">
          <a:xfrm>
            <a:off x="5486400" y="4572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Text Box 16"/>
          <p:cNvSpPr txBox="1">
            <a:spLocks noChangeArrowheads="1"/>
          </p:cNvSpPr>
          <p:nvPr/>
        </p:nvSpPr>
        <p:spPr bwMode="auto">
          <a:xfrm>
            <a:off x="5562600" y="45862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H</a:t>
            </a:r>
          </a:p>
        </p:txBody>
      </p:sp>
      <p:grpSp>
        <p:nvGrpSpPr>
          <p:cNvPr id="11277" name="Group 17"/>
          <p:cNvGrpSpPr>
            <a:grpSpLocks/>
          </p:cNvGrpSpPr>
          <p:nvPr/>
        </p:nvGrpSpPr>
        <p:grpSpPr bwMode="auto">
          <a:xfrm>
            <a:off x="5486400" y="2819400"/>
            <a:ext cx="457200" cy="457200"/>
            <a:chOff x="1248" y="1536"/>
            <a:chExt cx="288" cy="288"/>
          </a:xfrm>
        </p:grpSpPr>
        <p:sp>
          <p:nvSpPr>
            <p:cNvPr id="11301" name="Oval 18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2" name="Text Box 19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C</a:t>
              </a:r>
            </a:p>
          </p:txBody>
        </p:sp>
      </p:grpSp>
      <p:grpSp>
        <p:nvGrpSpPr>
          <p:cNvPr id="11278" name="Group 20"/>
          <p:cNvGrpSpPr>
            <a:grpSpLocks/>
          </p:cNvGrpSpPr>
          <p:nvPr/>
        </p:nvGrpSpPr>
        <p:grpSpPr bwMode="auto">
          <a:xfrm>
            <a:off x="3352800" y="3733800"/>
            <a:ext cx="457200" cy="457200"/>
            <a:chOff x="1248" y="1536"/>
            <a:chExt cx="288" cy="288"/>
          </a:xfrm>
        </p:grpSpPr>
        <p:sp>
          <p:nvSpPr>
            <p:cNvPr id="11299" name="Oval 21"/>
            <p:cNvSpPr>
              <a:spLocks noChangeArrowheads="1"/>
            </p:cNvSpPr>
            <p:nvPr/>
          </p:nvSpPr>
          <p:spPr bwMode="auto">
            <a:xfrm>
              <a:off x="1248" y="1536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Text Box 22"/>
            <p:cNvSpPr txBox="1">
              <a:spLocks noChangeArrowheads="1"/>
            </p:cNvSpPr>
            <p:nvPr/>
          </p:nvSpPr>
          <p:spPr bwMode="auto">
            <a:xfrm>
              <a:off x="1296" y="1545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pitchFamily="34" charset="0"/>
                </a:rPr>
                <a:t>E</a:t>
              </a:r>
            </a:p>
          </p:txBody>
        </p:sp>
      </p:grpSp>
      <p:sp>
        <p:nvSpPr>
          <p:cNvPr id="11279" name="Oval 23"/>
          <p:cNvSpPr>
            <a:spLocks noChangeArrowheads="1"/>
          </p:cNvSpPr>
          <p:nvPr/>
        </p:nvSpPr>
        <p:spPr bwMode="auto">
          <a:xfrm>
            <a:off x="6096000" y="3657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Text Box 24"/>
          <p:cNvSpPr txBox="1">
            <a:spLocks noChangeArrowheads="1"/>
          </p:cNvSpPr>
          <p:nvPr/>
        </p:nvSpPr>
        <p:spPr bwMode="auto">
          <a:xfrm>
            <a:off x="6172200" y="3671888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F</a:t>
            </a:r>
          </a:p>
        </p:txBody>
      </p:sp>
      <p:sp>
        <p:nvSpPr>
          <p:cNvPr id="11281" name="Oval 25"/>
          <p:cNvSpPr>
            <a:spLocks noChangeArrowheads="1"/>
          </p:cNvSpPr>
          <p:nvPr/>
        </p:nvSpPr>
        <p:spPr bwMode="auto">
          <a:xfrm>
            <a:off x="3048000" y="4648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Text Box 26"/>
          <p:cNvSpPr txBox="1">
            <a:spLocks noChangeArrowheads="1"/>
          </p:cNvSpPr>
          <p:nvPr/>
        </p:nvSpPr>
        <p:spPr bwMode="auto">
          <a:xfrm>
            <a:off x="3124200" y="46624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G</a:t>
            </a:r>
          </a:p>
        </p:txBody>
      </p:sp>
      <p:sp>
        <p:nvSpPr>
          <p:cNvPr id="11283" name="Oval 27"/>
          <p:cNvSpPr>
            <a:spLocks noChangeArrowheads="1"/>
          </p:cNvSpPr>
          <p:nvPr/>
        </p:nvSpPr>
        <p:spPr bwMode="auto">
          <a:xfrm>
            <a:off x="6705600" y="4572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Text Box 28"/>
          <p:cNvSpPr txBox="1">
            <a:spLocks noChangeArrowheads="1"/>
          </p:cNvSpPr>
          <p:nvPr/>
        </p:nvSpPr>
        <p:spPr bwMode="auto">
          <a:xfrm>
            <a:off x="6781800" y="4586288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I</a:t>
            </a:r>
          </a:p>
        </p:txBody>
      </p:sp>
      <p:sp>
        <p:nvSpPr>
          <p:cNvPr id="11285" name="Line 29"/>
          <p:cNvSpPr>
            <a:spLocks noChangeShapeType="1"/>
          </p:cNvSpPr>
          <p:nvPr/>
        </p:nvSpPr>
        <p:spPr bwMode="auto">
          <a:xfrm flipH="1">
            <a:off x="3124200" y="2362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30"/>
          <p:cNvSpPr>
            <a:spLocks noChangeShapeType="1"/>
          </p:cNvSpPr>
          <p:nvPr/>
        </p:nvSpPr>
        <p:spPr bwMode="auto">
          <a:xfrm>
            <a:off x="4572000" y="23622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31"/>
          <p:cNvSpPr>
            <a:spLocks noChangeShapeType="1"/>
          </p:cNvSpPr>
          <p:nvPr/>
        </p:nvSpPr>
        <p:spPr bwMode="auto">
          <a:xfrm flipH="1">
            <a:off x="2514600" y="32004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32"/>
          <p:cNvSpPr>
            <a:spLocks noChangeShapeType="1"/>
          </p:cNvSpPr>
          <p:nvPr/>
        </p:nvSpPr>
        <p:spPr bwMode="auto">
          <a:xfrm>
            <a:off x="3124200" y="3200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33"/>
          <p:cNvSpPr>
            <a:spLocks noChangeShapeType="1"/>
          </p:cNvSpPr>
          <p:nvPr/>
        </p:nvSpPr>
        <p:spPr bwMode="auto">
          <a:xfrm flipH="1">
            <a:off x="3276600" y="4191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Line 34"/>
          <p:cNvSpPr>
            <a:spLocks noChangeShapeType="1"/>
          </p:cNvSpPr>
          <p:nvPr/>
        </p:nvSpPr>
        <p:spPr bwMode="auto">
          <a:xfrm>
            <a:off x="5867400" y="3200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35"/>
          <p:cNvSpPr>
            <a:spLocks noChangeShapeType="1"/>
          </p:cNvSpPr>
          <p:nvPr/>
        </p:nvSpPr>
        <p:spPr bwMode="auto">
          <a:xfrm flipH="1">
            <a:off x="5791200" y="4038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36"/>
          <p:cNvSpPr>
            <a:spLocks noChangeShapeType="1"/>
          </p:cNvSpPr>
          <p:nvPr/>
        </p:nvSpPr>
        <p:spPr bwMode="auto">
          <a:xfrm>
            <a:off x="6477000" y="4038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Text Box 37"/>
          <p:cNvSpPr txBox="1">
            <a:spLocks noChangeArrowheads="1"/>
          </p:cNvSpPr>
          <p:nvPr/>
        </p:nvSpPr>
        <p:spPr bwMode="auto">
          <a:xfrm>
            <a:off x="762000" y="5719763"/>
            <a:ext cx="14001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Left subtree</a:t>
            </a:r>
          </a:p>
        </p:txBody>
      </p:sp>
      <p:sp>
        <p:nvSpPr>
          <p:cNvPr id="11294" name="Text Box 38"/>
          <p:cNvSpPr txBox="1">
            <a:spLocks noChangeArrowheads="1"/>
          </p:cNvSpPr>
          <p:nvPr/>
        </p:nvSpPr>
        <p:spPr bwMode="auto">
          <a:xfrm>
            <a:off x="3048000" y="1524000"/>
            <a:ext cx="5873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root</a:t>
            </a:r>
          </a:p>
        </p:txBody>
      </p:sp>
      <p:sp>
        <p:nvSpPr>
          <p:cNvPr id="11295" name="Text Box 39"/>
          <p:cNvSpPr txBox="1">
            <a:spLocks noChangeArrowheads="1"/>
          </p:cNvSpPr>
          <p:nvPr/>
        </p:nvSpPr>
        <p:spPr bwMode="auto">
          <a:xfrm>
            <a:off x="6600825" y="5795963"/>
            <a:ext cx="15525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latin typeface="Helvetica" pitchFamily="34" charset="0"/>
              </a:rPr>
              <a:t>Right subtree</a:t>
            </a:r>
          </a:p>
        </p:txBody>
      </p:sp>
      <p:sp>
        <p:nvSpPr>
          <p:cNvPr id="11296" name="Line 40"/>
          <p:cNvSpPr>
            <a:spLocks noChangeShapeType="1"/>
          </p:cNvSpPr>
          <p:nvPr/>
        </p:nvSpPr>
        <p:spPr bwMode="auto">
          <a:xfrm flipV="1">
            <a:off x="1400175" y="5257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Line 41"/>
          <p:cNvSpPr>
            <a:spLocks noChangeShapeType="1"/>
          </p:cNvSpPr>
          <p:nvPr/>
        </p:nvSpPr>
        <p:spPr bwMode="auto">
          <a:xfrm flipH="1" flipV="1">
            <a:off x="7162800" y="5410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Line 42"/>
          <p:cNvSpPr>
            <a:spLocks noChangeShapeType="1"/>
          </p:cNvSpPr>
          <p:nvPr/>
        </p:nvSpPr>
        <p:spPr bwMode="auto">
          <a:xfrm>
            <a:off x="3581400" y="1676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80220"/>
      </p:ext>
    </p:extLst>
  </p:cSld>
  <p:clrMapOvr>
    <a:masterClrMapping/>
  </p:clrMapOvr>
</p:sld>
</file>

<file path=ppt/theme/theme1.xml><?xml version="1.0" encoding="utf-8"?>
<a:theme xmlns:a="http://schemas.openxmlformats.org/drawingml/2006/main" name="PawisTemplate">
  <a:themeElements>
    <a:clrScheme name="PawisTemplate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awis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awisTemplat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wisTemplat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wisTemplat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12914</TotalTime>
  <Words>3061</Words>
  <Application>Microsoft Office PowerPoint</Application>
  <PresentationFormat>On-screen Show (4:3)</PresentationFormat>
  <Paragraphs>841</Paragraphs>
  <Slides>79</Slides>
  <Notes>70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79</vt:i4>
      </vt:variant>
    </vt:vector>
  </HeadingPairs>
  <TitlesOfParts>
    <vt:vector size="92" baseType="lpstr">
      <vt:lpstr>Arial</vt:lpstr>
      <vt:lpstr>Arial Black</vt:lpstr>
      <vt:lpstr>Cambria</vt:lpstr>
      <vt:lpstr>Century Gothic</vt:lpstr>
      <vt:lpstr>Courier New</vt:lpstr>
      <vt:lpstr>Georgia</vt:lpstr>
      <vt:lpstr>Helvetica</vt:lpstr>
      <vt:lpstr>Tahoma</vt:lpstr>
      <vt:lpstr>Times New Roman</vt:lpstr>
      <vt:lpstr>Wingdings</vt:lpstr>
      <vt:lpstr>Wingdings 3</vt:lpstr>
      <vt:lpstr>PawisTemplate</vt:lpstr>
      <vt:lpstr>Slice</vt:lpstr>
      <vt:lpstr>PowerPoint Presentation</vt:lpstr>
      <vt:lpstr>PowerPoint Presentation</vt:lpstr>
      <vt:lpstr>Tree Data Structures</vt:lpstr>
      <vt:lpstr>Tree Data Structure</vt:lpstr>
      <vt:lpstr>Binary Tree</vt:lpstr>
      <vt:lpstr>Binary Tree</vt:lpstr>
      <vt:lpstr>Binary Tree</vt:lpstr>
      <vt:lpstr>Binary Tree</vt:lpstr>
      <vt:lpstr>Binary Tree</vt:lpstr>
      <vt:lpstr>Binary Tree</vt:lpstr>
      <vt:lpstr>Binary Tree</vt:lpstr>
      <vt:lpstr>Binary Tree</vt:lpstr>
      <vt:lpstr>Binary Tree</vt:lpstr>
      <vt:lpstr>Binary Tree</vt:lpstr>
      <vt:lpstr>Not a Tree</vt:lpstr>
      <vt:lpstr>Not a Tree</vt:lpstr>
      <vt:lpstr>Not a Tree</vt:lpstr>
      <vt:lpstr>Binary Tree: Terminology</vt:lpstr>
      <vt:lpstr>Binary Tree</vt:lpstr>
      <vt:lpstr>Level of a Binary Tree Node</vt:lpstr>
      <vt:lpstr>Level of a Binary Tree Node</vt:lpstr>
      <vt:lpstr>Types of Binary Tree</vt:lpstr>
      <vt:lpstr>Full Binary Tree</vt:lpstr>
      <vt:lpstr>Perfect Binary Tree</vt:lpstr>
      <vt:lpstr>Complete Binary Tree</vt:lpstr>
      <vt:lpstr>Complete Binary Tree</vt:lpstr>
      <vt:lpstr>Complete Binary Tree</vt:lpstr>
      <vt:lpstr>Complete Binary Tree</vt:lpstr>
      <vt:lpstr>Complete Binary Tree</vt:lpstr>
      <vt:lpstr>Degenerate Binary Tree</vt:lpstr>
      <vt:lpstr>Balanced Binary Tree</vt:lpstr>
      <vt:lpstr>Operations on Binary Tree</vt:lpstr>
      <vt:lpstr>Operations on Binary Tree</vt:lpstr>
      <vt:lpstr>Applications of Binary Trees</vt:lpstr>
      <vt:lpstr>Applications of Binary Trees</vt:lpstr>
      <vt:lpstr>Searching for Duplicates</vt:lpstr>
      <vt:lpstr>Searching for Duplicates</vt:lpstr>
      <vt:lpstr>Searching for Duplicates</vt:lpstr>
      <vt:lpstr>Searching for Duplicates</vt:lpstr>
      <vt:lpstr>Searching for Duplicates</vt:lpstr>
      <vt:lpstr>Searching for Duplicates</vt:lpstr>
      <vt:lpstr>Searching for Duplicates</vt:lpstr>
      <vt:lpstr>Searching for Duplicates</vt:lpstr>
      <vt:lpstr>Searching for Duplicates</vt:lpstr>
      <vt:lpstr>Searching for Duplicates</vt:lpstr>
      <vt:lpstr>Searching for Duplicates</vt:lpstr>
      <vt:lpstr>Searching for Duplicates</vt:lpstr>
      <vt:lpstr>Searching for Duplicates</vt:lpstr>
      <vt:lpstr>Searching for Duplicates</vt:lpstr>
      <vt:lpstr>Searching for Duplicates</vt:lpstr>
      <vt:lpstr>Searching for Duplicates</vt:lpstr>
      <vt:lpstr>Searching for Duplicates</vt:lpstr>
      <vt:lpstr>Searching for Duplicates</vt:lpstr>
      <vt:lpstr>Searching for Duplicates</vt:lpstr>
      <vt:lpstr>Searching for Duplicates</vt:lpstr>
      <vt:lpstr>Searching for Duplicates</vt:lpstr>
      <vt:lpstr>Searching for Duplicates</vt:lpstr>
      <vt:lpstr>Searching for Duplicates</vt:lpstr>
      <vt:lpstr>Searching for Duplicates</vt:lpstr>
      <vt:lpstr>Searching for Duplicates</vt:lpstr>
      <vt:lpstr>Searching for Duplicates</vt:lpstr>
      <vt:lpstr>Implementation</vt:lpstr>
      <vt:lpstr>Implementation</vt:lpstr>
      <vt:lpstr>Implementation</vt:lpstr>
      <vt:lpstr>Trace of insert</vt:lpstr>
      <vt:lpstr>Trace of insert</vt:lpstr>
      <vt:lpstr>Trace of insert</vt:lpstr>
      <vt:lpstr>Trace of insert</vt:lpstr>
      <vt:lpstr>Trace of insert</vt:lpstr>
      <vt:lpstr>Trace of insert</vt:lpstr>
      <vt:lpstr>Trace of insert</vt:lpstr>
      <vt:lpstr>Trace of insert</vt:lpstr>
      <vt:lpstr>Trace of insert</vt:lpstr>
      <vt:lpstr>Cost of Search</vt:lpstr>
      <vt:lpstr>Cost of Search</vt:lpstr>
      <vt:lpstr>Cost of Search</vt:lpstr>
      <vt:lpstr>Cost of Search</vt:lpstr>
      <vt:lpstr>PowerPoint Presentation</vt:lpstr>
      <vt:lpstr>PowerPoint Presentation</vt:lpstr>
    </vt:vector>
  </TitlesOfParts>
  <Company>COMSATS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Presentation template</dc:title>
  <dc:creator>Swati</dc:creator>
  <cp:lastModifiedBy>Dr. Waqas Jadoon</cp:lastModifiedBy>
  <cp:revision>1856</cp:revision>
  <cp:lastPrinted>2021-10-13T12:35:45Z</cp:lastPrinted>
  <dcterms:created xsi:type="dcterms:W3CDTF">2007-01-29T15:54:15Z</dcterms:created>
  <dcterms:modified xsi:type="dcterms:W3CDTF">2023-05-22T16:56:58Z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