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82"/>
  </p:notesMasterIdLst>
  <p:handoutMasterIdLst>
    <p:handoutMasterId r:id="rId83"/>
  </p:handoutMasterIdLst>
  <p:sldIdLst>
    <p:sldId id="263" r:id="rId3"/>
    <p:sldId id="264" r:id="rId4"/>
    <p:sldId id="356" r:id="rId5"/>
    <p:sldId id="357" r:id="rId6"/>
    <p:sldId id="358" r:id="rId7"/>
    <p:sldId id="476" r:id="rId8"/>
    <p:sldId id="477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479" r:id="rId24"/>
    <p:sldId id="478" r:id="rId25"/>
    <p:sldId id="480" r:id="rId26"/>
    <p:sldId id="373" r:id="rId27"/>
    <p:sldId id="481" r:id="rId28"/>
    <p:sldId id="374" r:id="rId29"/>
    <p:sldId id="375" r:id="rId30"/>
    <p:sldId id="376" r:id="rId31"/>
    <p:sldId id="482" r:id="rId32"/>
    <p:sldId id="483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401" r:id="rId58"/>
    <p:sldId id="402" r:id="rId59"/>
    <p:sldId id="403" r:id="rId60"/>
    <p:sldId id="404" r:id="rId61"/>
    <p:sldId id="405" r:id="rId62"/>
    <p:sldId id="406" r:id="rId63"/>
    <p:sldId id="407" r:id="rId64"/>
    <p:sldId id="441" r:id="rId65"/>
    <p:sldId id="411" r:id="rId66"/>
    <p:sldId id="414" r:id="rId67"/>
    <p:sldId id="415" r:id="rId68"/>
    <p:sldId id="416" r:id="rId69"/>
    <p:sldId id="417" r:id="rId70"/>
    <p:sldId id="418" r:id="rId71"/>
    <p:sldId id="419" r:id="rId72"/>
    <p:sldId id="420" r:id="rId73"/>
    <p:sldId id="421" r:id="rId74"/>
    <p:sldId id="422" r:id="rId75"/>
    <p:sldId id="424" r:id="rId76"/>
    <p:sldId id="425" r:id="rId77"/>
    <p:sldId id="426" r:id="rId78"/>
    <p:sldId id="427" r:id="rId79"/>
    <p:sldId id="484" r:id="rId80"/>
    <p:sldId id="485" r:id="rId81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3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16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08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ableStyles" Target="tableStyles.xml"/><Relationship Id="rId61" Type="http://schemas.openxmlformats.org/officeDocument/2006/relationships/slide" Target="slides/slide59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5/22/2023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5/22/2023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8375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3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69AD3A-4749-4C6D-948B-1BD8EE7F74BC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487791-AA49-4DC7-BA24-D378A5FFCEE8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B21F53-6C18-4181-AC09-1F44F23A9208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A84683-D28D-40F1-8862-9C841674872F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52C85D-ACBB-4F28-B48D-09655F574C95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3516B6-37D0-41F6-B0C2-FE6DFAEFF1BF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14C580-AADC-42E8-BC89-42A2D21C3CD2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1345EE-58F3-4ADC-819E-73452DC84386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B1DF072-E9FC-4ADD-858F-88D6132EE6FF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15EBC3-3D01-4F52-A636-D6D938366B41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B68D3D-61D2-4E3D-8A11-DCAAA249BF60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B68D3D-61D2-4E3D-8A11-DCAAA249BF60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50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4772DD-4B8C-4554-92DB-48E0DF2ED6CC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EB08B1-F2D2-4ADD-9AB9-9ED55EABBFB9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EC26E6-D8A9-4C4C-A8B7-CEAAF4D36346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FB4E2F-3362-461F-A8A6-746DEE8E9EE0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369EE2-36B8-48F4-BFC6-CFE68CA138DB}" type="slidenum">
              <a:rPr lang="en-US"/>
              <a:pPr/>
              <a:t>33</a:t>
            </a:fld>
            <a:endParaRPr lang="en-US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10DD5-AD2F-4F18-82FC-D36A4B7A9247}" type="slidenum">
              <a:rPr lang="en-US"/>
              <a:pPr/>
              <a:t>34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6A101-C3B2-4948-9D21-F41435E58CC0}" type="slidenum">
              <a:rPr lang="en-US"/>
              <a:pPr/>
              <a:t>35</a:t>
            </a:fld>
            <a:endParaRPr lang="en-US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0C5C31-C8BA-40E0-BCD7-EF708DF33389}" type="slidenum">
              <a:rPr lang="en-US"/>
              <a:pPr/>
              <a:t>36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3703BE-7C5D-44DF-B99C-B03BD11C1745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90AA8-6517-4079-B338-22FEDA7ABA93}" type="slidenum">
              <a:rPr lang="en-US"/>
              <a:pPr/>
              <a:t>37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E2CFB-20FE-4ECE-AA9D-8228BF986EBB}" type="slidenum">
              <a:rPr lang="en-US"/>
              <a:pPr/>
              <a:t>38</a:t>
            </a:fld>
            <a:endParaRPr lang="en-US"/>
          </a:p>
        </p:txBody>
      </p:sp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B81878-9924-4CCC-B528-AF3D9B4A540F}" type="slidenum">
              <a:rPr lang="en-US"/>
              <a:pPr/>
              <a:t>39</a:t>
            </a:fld>
            <a:endParaRPr lang="en-US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DAC1C-BCC9-413E-913B-8E5873EEA041}" type="slidenum">
              <a:rPr lang="en-US"/>
              <a:pPr/>
              <a:t>40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0BCB5-4414-4CE6-99CE-7FB7BDB4057F}" type="slidenum">
              <a:rPr lang="en-US"/>
              <a:pPr/>
              <a:t>41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8AE67-9641-4861-A6CD-AFA7292B2691}" type="slidenum">
              <a:rPr lang="en-US"/>
              <a:pPr/>
              <a:t>42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56320-04A7-4AA0-97A8-A7CA0325D98A}" type="slidenum">
              <a:rPr lang="en-US"/>
              <a:pPr/>
              <a:t>43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55CD1-A3CB-4DDE-9B87-F5245F821FD6}" type="slidenum">
              <a:rPr lang="en-US"/>
              <a:pPr/>
              <a:t>44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EF4C5-51BE-4310-B2E5-2DB8BC545082}" type="slidenum">
              <a:rPr lang="en-US"/>
              <a:pPr/>
              <a:t>45</a:t>
            </a:fld>
            <a:endParaRPr lang="en-U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A5B93-ECBF-4CA9-AC8B-1B42DC6F41B1}" type="slidenum">
              <a:rPr lang="en-US"/>
              <a:pPr/>
              <a:t>46</a:t>
            </a:fld>
            <a:endParaRPr lang="en-US"/>
          </a:p>
        </p:txBody>
      </p:sp>
      <p:sp>
        <p:nvSpPr>
          <p:cNvPr id="69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E007DF-B750-4F54-A0C6-E5539F2CA122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2E812-453F-4B3E-A8C7-035ADFCC9B6D}" type="slidenum">
              <a:rPr lang="en-US"/>
              <a:pPr/>
              <a:t>47</a:t>
            </a:fld>
            <a:endParaRPr lang="en-US"/>
          </a:p>
        </p:txBody>
      </p:sp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BD049-9B46-47ED-86E8-50204B4A799D}" type="slidenum">
              <a:rPr lang="en-US"/>
              <a:pPr/>
              <a:t>48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72969-3B6F-4EEB-9FFE-76F777542BE8}" type="slidenum">
              <a:rPr lang="en-US"/>
              <a:pPr/>
              <a:t>49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D1635-B085-4C7D-93D3-7C92EF172754}" type="slidenum">
              <a:rPr lang="en-US"/>
              <a:pPr/>
              <a:t>50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6DD64-A9F9-4FF8-800A-2145203307C2}" type="slidenum">
              <a:rPr lang="en-US"/>
              <a:pPr/>
              <a:t>51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53FF1-5282-42BC-855C-04F7031386D5}" type="slidenum">
              <a:rPr lang="en-US"/>
              <a:pPr/>
              <a:t>52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F91C5-8715-4355-AE1D-AB83DA0D67A5}" type="slidenum">
              <a:rPr lang="en-US"/>
              <a:pPr/>
              <a:t>53</a:t>
            </a:fld>
            <a:endParaRPr lang="en-US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C6B03-FC72-49CF-B458-FF961B163134}" type="slidenum">
              <a:rPr lang="en-US"/>
              <a:pPr/>
              <a:t>54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9F09F-7B46-4900-806E-CA7D0467B3E0}" type="slidenum">
              <a:rPr lang="en-US"/>
              <a:pPr/>
              <a:t>55</a:t>
            </a:fld>
            <a:endParaRPr lang="en-US"/>
          </a:p>
        </p:txBody>
      </p:sp>
      <p:sp>
        <p:nvSpPr>
          <p:cNvPr id="71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EDE847-5CDA-4FC7-885E-50C7CF1AD375}" type="slidenum">
              <a:rPr lang="en-US"/>
              <a:pPr/>
              <a:t>56</a:t>
            </a:fld>
            <a:endParaRPr lang="en-US"/>
          </a:p>
        </p:txBody>
      </p:sp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EF93B06-8191-4D9D-B87E-91691A6AF32D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8D443-4E20-4B14-A1DF-9B0C9386BA9E}" type="slidenum">
              <a:rPr lang="en-US"/>
              <a:pPr/>
              <a:t>57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0FD9F-45E3-43FA-8AAC-69A75BE55254}" type="slidenum">
              <a:rPr lang="en-US"/>
              <a:pPr/>
              <a:t>58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39271-9FAC-4760-B81B-FEA3FC58144A}" type="slidenum">
              <a:rPr lang="en-US"/>
              <a:pPr/>
              <a:t>59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A88A38-36B1-4518-A7DA-1FA721751264}" type="slidenum">
              <a:rPr lang="en-US"/>
              <a:pPr/>
              <a:t>60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4040F-5827-468E-A115-7BA61999C46C}" type="slidenum">
              <a:rPr lang="en-US"/>
              <a:pPr/>
              <a:t>61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F830F0-0CD2-495A-973C-17ACB350E069}" type="slidenum">
              <a:rPr lang="en-US"/>
              <a:pPr/>
              <a:t>62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F830F0-0CD2-495A-973C-17ACB350E069}" type="slidenum">
              <a:rPr lang="en-US"/>
              <a:pPr/>
              <a:t>63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ECEE6-90DA-4E4E-BB58-28719D248120}" type="slidenum">
              <a:rPr lang="en-US"/>
              <a:pPr/>
              <a:t>64</a:t>
            </a:fld>
            <a:endParaRPr 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F0B90-3D64-49C1-B06F-790EE28A03DB}" type="slidenum">
              <a:rPr lang="en-US"/>
              <a:pPr/>
              <a:t>65</a:t>
            </a:fld>
            <a:endParaRPr 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ACACA-5A44-4975-B530-E215A42B9930}" type="slidenum">
              <a:rPr lang="en-US"/>
              <a:pPr/>
              <a:t>66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E8C642-01EB-49B3-BEB4-1A411F826105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E7432-B37C-4A5D-8EB0-FDBA2509A07A}" type="slidenum">
              <a:rPr lang="en-US"/>
              <a:pPr/>
              <a:t>67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4E719-8AA3-421F-B796-6CEBCD7A7842}" type="slidenum">
              <a:rPr lang="en-US"/>
              <a:pPr/>
              <a:t>68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57310-ED31-4DF3-A787-A66D83891493}" type="slidenum">
              <a:rPr lang="en-US"/>
              <a:pPr/>
              <a:t>69</a:t>
            </a:fld>
            <a:endParaRPr 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E8D80-C87A-4D87-B0C4-4A87A4BEC3D1}" type="slidenum">
              <a:rPr lang="en-US"/>
              <a:pPr/>
              <a:t>70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89084-B7C4-43B6-A6A0-1AF5AB9D2C77}" type="slidenum">
              <a:rPr lang="en-US"/>
              <a:pPr/>
              <a:t>71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EBDA8D-54D2-4F0A-A3FC-D0909D7CB2E2}" type="slidenum">
              <a:rPr lang="en-US"/>
              <a:pPr/>
              <a:t>72</a:t>
            </a:fld>
            <a:endParaRPr 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DB182-E678-40FF-ACE1-539A737756A2}" type="slidenum">
              <a:rPr lang="en-US"/>
              <a:pPr/>
              <a:t>73</a:t>
            </a:fld>
            <a:endParaRPr 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12</a:t>
            </a: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8BD56-C850-4211-8D85-B036E4366665}" type="slidenum">
              <a:rPr lang="en-US"/>
              <a:pPr/>
              <a:t>74</a:t>
            </a:fld>
            <a:endParaRPr lang="en-US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8AFF0-5C06-417D-B6A4-E4BCD649F79E}" type="slidenum">
              <a:rPr lang="en-US"/>
              <a:pPr/>
              <a:t>75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A38C1-D606-446B-9144-E2A5A0CD077A}" type="slidenum">
              <a:rPr lang="en-US"/>
              <a:pPr/>
              <a:t>76</a:t>
            </a:fld>
            <a:endParaRPr lang="en-US"/>
          </a:p>
        </p:txBody>
      </p:sp>
      <p:sp>
        <p:nvSpPr>
          <p:cNvPr id="66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32AE18-5D23-4E3B-9527-80417C4A5E04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B594F-186C-4BFA-8923-9B58683A23CC}" type="slidenum">
              <a:rPr lang="en-US"/>
              <a:pPr/>
              <a:t>77</a:t>
            </a:fld>
            <a:endParaRPr lang="en-US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AAC14D-AAD0-4B1E-82EA-18F9C3B81AF2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57083" indent="-29118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64744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0642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096539" indent="-232949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62437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28335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494232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60130" indent="-232949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6F930B-305E-46CE-8741-39C2D6CEF9C6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cs typeface="+mn-cs"/>
              </a:rPr>
              <a:t>Salahuddin</a:t>
            </a:r>
            <a:r>
              <a:rPr lang="de-DE" sz="1400" b="1" baseline="0" dirty="0">
                <a:solidFill>
                  <a:schemeClr val="bg2"/>
                </a:solidFill>
                <a:cs typeface="+mn-cs"/>
              </a:rPr>
              <a:t> Swati</a:t>
            </a:r>
            <a:endParaRPr lang="de-DE" sz="1400" b="1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Unviverstiy Islamabad, Abbottabad Campus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A0BEAA2-F898-47D8-B170-202C76A13A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2" descr="main.jpg">
            <a:extLst>
              <a:ext uri="{FF2B5EF4-FFF2-40B4-BE49-F238E27FC236}">
                <a16:creationId xmlns:a16="http://schemas.microsoft.com/office/drawing/2014/main" id="{88C10F2F-BBD9-C26C-929B-9F7C5591D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95F4F60-C475-E24C-04BF-F790E56AF8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921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D3BDF-41DD-43BA-B0D0-73794255BEE9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13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4086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69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8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D3BDF-41DD-43BA-B0D0-73794255BEE9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00ED6-787E-4E0C-8915-652AC110E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9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0048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0614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4609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949371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3512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677184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3617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857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8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22.05.2023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19114" y="354842"/>
            <a:ext cx="8134349" cy="69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359856"/>
            <a:ext cx="581025" cy="27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6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7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16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Binary Tree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>
            <a:off x="2667000" y="3352800"/>
            <a:ext cx="2171700" cy="2298700"/>
          </a:xfrm>
          <a:custGeom>
            <a:avLst/>
            <a:gdLst>
              <a:gd name="T0" fmla="*/ 609600 w 1368"/>
              <a:gd name="T1" fmla="*/ 241300 h 1448"/>
              <a:gd name="T2" fmla="*/ 228600 w 1368"/>
              <a:gd name="T3" fmla="*/ 2070100 h 1448"/>
              <a:gd name="T4" fmla="*/ 1981200 w 1368"/>
              <a:gd name="T5" fmla="*/ 1612900 h 1448"/>
              <a:gd name="T6" fmla="*/ 1371600 w 1368"/>
              <a:gd name="T7" fmla="*/ 622300 h 1448"/>
              <a:gd name="T8" fmla="*/ 609600 w 1368"/>
              <a:gd name="T9" fmla="*/ 241300 h 14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8" h="1448">
                <a:moveTo>
                  <a:pt x="384" y="152"/>
                </a:moveTo>
                <a:cubicBezTo>
                  <a:pt x="264" y="304"/>
                  <a:pt x="0" y="1160"/>
                  <a:pt x="144" y="1304"/>
                </a:cubicBezTo>
                <a:cubicBezTo>
                  <a:pt x="288" y="1448"/>
                  <a:pt x="1128" y="1168"/>
                  <a:pt x="1248" y="1016"/>
                </a:cubicBezTo>
                <a:cubicBezTo>
                  <a:pt x="1368" y="864"/>
                  <a:pt x="1008" y="536"/>
                  <a:pt x="864" y="392"/>
                </a:cubicBezTo>
                <a:cubicBezTo>
                  <a:pt x="720" y="248"/>
                  <a:pt x="504" y="0"/>
                  <a:pt x="384" y="152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1778000" y="3479800"/>
            <a:ext cx="1168400" cy="889000"/>
          </a:xfrm>
          <a:custGeom>
            <a:avLst/>
            <a:gdLst>
              <a:gd name="T0" fmla="*/ 889000 w 736"/>
              <a:gd name="T1" fmla="*/ 25400 h 560"/>
              <a:gd name="T2" fmla="*/ 50800 w 736"/>
              <a:gd name="T3" fmla="*/ 558800 h 560"/>
              <a:gd name="T4" fmla="*/ 584200 w 736"/>
              <a:gd name="T5" fmla="*/ 863600 h 560"/>
              <a:gd name="T6" fmla="*/ 1117600 w 736"/>
              <a:gd name="T7" fmla="*/ 711200 h 560"/>
              <a:gd name="T8" fmla="*/ 889000 w 736"/>
              <a:gd name="T9" fmla="*/ 25400 h 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36" h="560">
                <a:moveTo>
                  <a:pt x="560" y="16"/>
                </a:moveTo>
                <a:cubicBezTo>
                  <a:pt x="448" y="0"/>
                  <a:pt x="64" y="264"/>
                  <a:pt x="32" y="352"/>
                </a:cubicBezTo>
                <a:cubicBezTo>
                  <a:pt x="0" y="440"/>
                  <a:pt x="256" y="528"/>
                  <a:pt x="368" y="544"/>
                </a:cubicBezTo>
                <a:cubicBezTo>
                  <a:pt x="480" y="560"/>
                  <a:pt x="672" y="536"/>
                  <a:pt x="704" y="448"/>
                </a:cubicBezTo>
                <a:cubicBezTo>
                  <a:pt x="736" y="360"/>
                  <a:pt x="672" y="32"/>
                  <a:pt x="560" y="16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590800" y="2667000"/>
            <a:ext cx="762000" cy="7620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Recursive definition</a:t>
            </a:r>
          </a:p>
        </p:txBody>
      </p:sp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2329" name="Oval 8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Text Box 9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2296" name="Group 10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2327" name="Oval 1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Text Box 1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2297" name="Oval 13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4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2299" name="Oval 15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6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2301" name="Group 17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232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2302" name="Group 20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2323" name="Oval 2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Text Box 2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2303" name="Oval 23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Text Box 24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2305" name="Oval 25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26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2307" name="Oval 27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Text Box 28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2309" name="Line 29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0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1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2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3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4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5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36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37"/>
          <p:cNvSpPr txBox="1">
            <a:spLocks noChangeArrowheads="1"/>
          </p:cNvSpPr>
          <p:nvPr/>
        </p:nvSpPr>
        <p:spPr bwMode="auto">
          <a:xfrm>
            <a:off x="733425" y="4576763"/>
            <a:ext cx="1400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Left subtree</a:t>
            </a:r>
          </a:p>
        </p:txBody>
      </p:sp>
      <p:sp>
        <p:nvSpPr>
          <p:cNvPr id="12318" name="Text Box 38"/>
          <p:cNvSpPr txBox="1">
            <a:spLocks noChangeArrowheads="1"/>
          </p:cNvSpPr>
          <p:nvPr/>
        </p:nvSpPr>
        <p:spPr bwMode="auto">
          <a:xfrm>
            <a:off x="1600200" y="2286000"/>
            <a:ext cx="86433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34" charset="0"/>
              </a:rPr>
              <a:t>Parent</a:t>
            </a:r>
          </a:p>
        </p:txBody>
      </p:sp>
      <p:sp>
        <p:nvSpPr>
          <p:cNvPr id="12319" name="Text Box 39"/>
          <p:cNvSpPr txBox="1">
            <a:spLocks noChangeArrowheads="1"/>
          </p:cNvSpPr>
          <p:nvPr/>
        </p:nvSpPr>
        <p:spPr bwMode="auto">
          <a:xfrm>
            <a:off x="3657600" y="5567363"/>
            <a:ext cx="15525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Right subtree</a:t>
            </a:r>
          </a:p>
        </p:txBody>
      </p:sp>
      <p:sp>
        <p:nvSpPr>
          <p:cNvPr id="12320" name="Line 40"/>
          <p:cNvSpPr>
            <a:spLocks noChangeShapeType="1"/>
          </p:cNvSpPr>
          <p:nvPr/>
        </p:nvSpPr>
        <p:spPr bwMode="auto">
          <a:xfrm flipV="1">
            <a:off x="13716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Line 41"/>
          <p:cNvSpPr>
            <a:spLocks noChangeShapeType="1"/>
          </p:cNvSpPr>
          <p:nvPr/>
        </p:nvSpPr>
        <p:spPr bwMode="auto">
          <a:xfrm flipH="1" flipV="1">
            <a:off x="4219575" y="5181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2" name="Line 42"/>
          <p:cNvSpPr>
            <a:spLocks noChangeShapeType="1"/>
          </p:cNvSpPr>
          <p:nvPr/>
        </p:nvSpPr>
        <p:spPr bwMode="auto">
          <a:xfrm>
            <a:off x="2209800" y="2514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2578100" y="4406900"/>
            <a:ext cx="1422400" cy="977900"/>
          </a:xfrm>
          <a:custGeom>
            <a:avLst/>
            <a:gdLst>
              <a:gd name="T0" fmla="*/ 774700 w 896"/>
              <a:gd name="T1" fmla="*/ 12700 h 616"/>
              <a:gd name="T2" fmla="*/ 88900 w 896"/>
              <a:gd name="T3" fmla="*/ 774700 h 616"/>
              <a:gd name="T4" fmla="*/ 1308100 w 896"/>
              <a:gd name="T5" fmla="*/ 850900 h 616"/>
              <a:gd name="T6" fmla="*/ 774700 w 896"/>
              <a:gd name="T7" fmla="*/ 12700 h 6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96" h="616">
                <a:moveTo>
                  <a:pt x="488" y="8"/>
                </a:moveTo>
                <a:cubicBezTo>
                  <a:pt x="360" y="0"/>
                  <a:pt x="0" y="400"/>
                  <a:pt x="56" y="488"/>
                </a:cubicBezTo>
                <a:cubicBezTo>
                  <a:pt x="112" y="576"/>
                  <a:pt x="752" y="616"/>
                  <a:pt x="824" y="536"/>
                </a:cubicBezTo>
                <a:cubicBezTo>
                  <a:pt x="896" y="456"/>
                  <a:pt x="616" y="16"/>
                  <a:pt x="488" y="8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3276600" y="3657600"/>
            <a:ext cx="685800" cy="6858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Recursive definition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3350" name="Oval 7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1" name="Text Box 8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3319" name="Group 9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3348" name="Oval 10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9" name="Text Box 11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3320" name="Oval 12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13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3322" name="Oval 14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3324" name="Group 16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3346" name="Oval 17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7" name="Text Box 18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3325" name="Group 19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3344" name="Oval 20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Text Box 21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3326" name="Oval 22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3328" name="Oval 24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3330" name="Oval 26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Text Box 27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3332" name="Line 28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9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30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31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32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33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34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35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Text Box 36"/>
          <p:cNvSpPr txBox="1">
            <a:spLocks noChangeArrowheads="1"/>
          </p:cNvSpPr>
          <p:nvPr/>
        </p:nvSpPr>
        <p:spPr bwMode="auto">
          <a:xfrm>
            <a:off x="1647825" y="5719763"/>
            <a:ext cx="1400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Left subtree</a:t>
            </a:r>
          </a:p>
        </p:txBody>
      </p:sp>
      <p:sp>
        <p:nvSpPr>
          <p:cNvPr id="13341" name="Text Box 37"/>
          <p:cNvSpPr txBox="1">
            <a:spLocks noChangeArrowheads="1"/>
          </p:cNvSpPr>
          <p:nvPr/>
        </p:nvSpPr>
        <p:spPr bwMode="auto">
          <a:xfrm>
            <a:off x="4114800" y="3200400"/>
            <a:ext cx="86433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34" charset="0"/>
              </a:rPr>
              <a:t>Parent</a:t>
            </a:r>
          </a:p>
        </p:txBody>
      </p:sp>
      <p:sp>
        <p:nvSpPr>
          <p:cNvPr id="13342" name="Line 38"/>
          <p:cNvSpPr>
            <a:spLocks noChangeShapeType="1"/>
          </p:cNvSpPr>
          <p:nvPr/>
        </p:nvSpPr>
        <p:spPr bwMode="auto">
          <a:xfrm flipV="1">
            <a:off x="2286000" y="5257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9"/>
          <p:cNvSpPr>
            <a:spLocks noChangeShapeType="1"/>
          </p:cNvSpPr>
          <p:nvPr/>
        </p:nvSpPr>
        <p:spPr bwMode="auto">
          <a:xfrm flipH="1">
            <a:off x="3810000" y="35814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59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2917825" y="4572000"/>
            <a:ext cx="685800" cy="6858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Recursive definition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4371" name="Oval 6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Text Box 7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4342" name="Group 8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4369" name="Oval 9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0" name="Text Box 10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4343" name="Oval 11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4345" name="Oval 13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4347" name="Group 15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4367" name="Oval 16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Text Box 17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4348" name="Group 18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4365" name="Oval 19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Text Box 20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4349" name="Oval 21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22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4351" name="Oval 23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24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4353" name="Oval 25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Text Box 26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4355" name="Line 27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8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9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30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31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32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33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34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35"/>
          <p:cNvSpPr txBox="1">
            <a:spLocks noChangeArrowheads="1"/>
          </p:cNvSpPr>
          <p:nvPr/>
        </p:nvSpPr>
        <p:spPr bwMode="auto">
          <a:xfrm>
            <a:off x="3756025" y="4424363"/>
            <a:ext cx="63350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34" charset="0"/>
              </a:rPr>
              <a:t>Leaf</a:t>
            </a:r>
          </a:p>
        </p:txBody>
      </p:sp>
      <p:sp>
        <p:nvSpPr>
          <p:cNvPr id="14364" name="Line 36"/>
          <p:cNvSpPr>
            <a:spLocks noChangeShapeType="1"/>
          </p:cNvSpPr>
          <p:nvPr/>
        </p:nvSpPr>
        <p:spPr bwMode="auto">
          <a:xfrm flipH="1">
            <a:off x="3451225" y="4495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3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4864100" y="3327400"/>
            <a:ext cx="2984500" cy="2311400"/>
          </a:xfrm>
          <a:custGeom>
            <a:avLst/>
            <a:gdLst>
              <a:gd name="T0" fmla="*/ 1168400 w 1880"/>
              <a:gd name="T1" fmla="*/ 228600 h 1456"/>
              <a:gd name="T2" fmla="*/ 254000 w 1880"/>
              <a:gd name="T3" fmla="*/ 2057400 h 1456"/>
              <a:gd name="T4" fmla="*/ 2692400 w 1880"/>
              <a:gd name="T5" fmla="*/ 1752600 h 1456"/>
              <a:gd name="T6" fmla="*/ 2006600 w 1880"/>
              <a:gd name="T7" fmla="*/ 685800 h 1456"/>
              <a:gd name="T8" fmla="*/ 1168400 w 1880"/>
              <a:gd name="T9" fmla="*/ 228600 h 1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80" h="1456">
                <a:moveTo>
                  <a:pt x="736" y="144"/>
                </a:moveTo>
                <a:cubicBezTo>
                  <a:pt x="552" y="288"/>
                  <a:pt x="0" y="1136"/>
                  <a:pt x="160" y="1296"/>
                </a:cubicBezTo>
                <a:cubicBezTo>
                  <a:pt x="320" y="1456"/>
                  <a:pt x="1512" y="1248"/>
                  <a:pt x="1696" y="1104"/>
                </a:cubicBezTo>
                <a:cubicBezTo>
                  <a:pt x="1880" y="960"/>
                  <a:pt x="1424" y="592"/>
                  <a:pt x="1264" y="432"/>
                </a:cubicBezTo>
                <a:cubicBezTo>
                  <a:pt x="1104" y="272"/>
                  <a:pt x="920" y="0"/>
                  <a:pt x="736" y="144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5356225" y="2667000"/>
            <a:ext cx="739775" cy="7620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Recursive definition</a:t>
            </a:r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5398" name="Oval 7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Text Box 8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5367" name="Group 9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5396" name="Oval 10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7" name="Text Box 11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5368" name="Oval 12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5370" name="Oval 14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5372" name="Group 16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5394" name="Oval 17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Text Box 18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5373" name="Group 19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5392" name="Oval 20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Text Box 21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5374" name="Oval 22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23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5376" name="Oval 24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Text Box 25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5378" name="Oval 26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27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5380" name="Line 28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9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30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31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32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33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34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35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Text Box 36"/>
          <p:cNvSpPr txBox="1">
            <a:spLocks noChangeArrowheads="1"/>
          </p:cNvSpPr>
          <p:nvPr/>
        </p:nvSpPr>
        <p:spPr bwMode="auto">
          <a:xfrm>
            <a:off x="6194425" y="2362200"/>
            <a:ext cx="86433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34" charset="0"/>
              </a:rPr>
              <a:t>Parent</a:t>
            </a:r>
          </a:p>
        </p:txBody>
      </p:sp>
      <p:sp>
        <p:nvSpPr>
          <p:cNvPr id="15389" name="Line 37"/>
          <p:cNvSpPr>
            <a:spLocks noChangeShapeType="1"/>
          </p:cNvSpPr>
          <p:nvPr/>
        </p:nvSpPr>
        <p:spPr bwMode="auto">
          <a:xfrm flipH="1">
            <a:off x="5889625" y="25860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38"/>
          <p:cNvSpPr txBox="1">
            <a:spLocks noChangeArrowheads="1"/>
          </p:cNvSpPr>
          <p:nvPr/>
        </p:nvSpPr>
        <p:spPr bwMode="auto">
          <a:xfrm>
            <a:off x="6296025" y="5567363"/>
            <a:ext cx="15525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Right subtree</a:t>
            </a:r>
          </a:p>
        </p:txBody>
      </p:sp>
      <p:sp>
        <p:nvSpPr>
          <p:cNvPr id="15391" name="Line 39"/>
          <p:cNvSpPr>
            <a:spLocks noChangeShapeType="1"/>
          </p:cNvSpPr>
          <p:nvPr/>
        </p:nvSpPr>
        <p:spPr bwMode="auto">
          <a:xfrm flipH="1" flipV="1">
            <a:off x="7086600" y="5257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37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/>
          <p:cNvSpPr>
            <a:spLocks/>
          </p:cNvSpPr>
          <p:nvPr/>
        </p:nvSpPr>
        <p:spPr bwMode="auto">
          <a:xfrm>
            <a:off x="4991100" y="4191000"/>
            <a:ext cx="1295400" cy="1219200"/>
          </a:xfrm>
          <a:custGeom>
            <a:avLst/>
            <a:gdLst>
              <a:gd name="T0" fmla="*/ 1028700 w 816"/>
              <a:gd name="T1" fmla="*/ 76200 h 768"/>
              <a:gd name="T2" fmla="*/ 114300 w 816"/>
              <a:gd name="T3" fmla="*/ 609600 h 768"/>
              <a:gd name="T4" fmla="*/ 342900 w 816"/>
              <a:gd name="T5" fmla="*/ 990600 h 768"/>
              <a:gd name="T6" fmla="*/ 1181100 w 816"/>
              <a:gd name="T7" fmla="*/ 1066800 h 768"/>
              <a:gd name="T8" fmla="*/ 1028700 w 816"/>
              <a:gd name="T9" fmla="*/ 7620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768">
                <a:moveTo>
                  <a:pt x="648" y="48"/>
                </a:moveTo>
                <a:cubicBezTo>
                  <a:pt x="536" y="0"/>
                  <a:pt x="144" y="288"/>
                  <a:pt x="72" y="384"/>
                </a:cubicBezTo>
                <a:cubicBezTo>
                  <a:pt x="0" y="480"/>
                  <a:pt x="104" y="576"/>
                  <a:pt x="216" y="624"/>
                </a:cubicBezTo>
                <a:cubicBezTo>
                  <a:pt x="328" y="672"/>
                  <a:pt x="672" y="768"/>
                  <a:pt x="744" y="672"/>
                </a:cubicBezTo>
                <a:cubicBezTo>
                  <a:pt x="816" y="576"/>
                  <a:pt x="760" y="96"/>
                  <a:pt x="648" y="48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Freeform 3"/>
          <p:cNvSpPr>
            <a:spLocks/>
          </p:cNvSpPr>
          <p:nvPr/>
        </p:nvSpPr>
        <p:spPr bwMode="auto">
          <a:xfrm>
            <a:off x="6477000" y="4229100"/>
            <a:ext cx="1066800" cy="1066800"/>
          </a:xfrm>
          <a:custGeom>
            <a:avLst/>
            <a:gdLst>
              <a:gd name="T0" fmla="*/ 215900 w 672"/>
              <a:gd name="T1" fmla="*/ 38100 h 672"/>
              <a:gd name="T2" fmla="*/ 139700 w 672"/>
              <a:gd name="T3" fmla="*/ 952500 h 672"/>
              <a:gd name="T4" fmla="*/ 1054100 w 672"/>
              <a:gd name="T5" fmla="*/ 723900 h 672"/>
              <a:gd name="T6" fmla="*/ 215900 w 672"/>
              <a:gd name="T7" fmla="*/ 38100 h 6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2" h="672">
                <a:moveTo>
                  <a:pt x="136" y="24"/>
                </a:moveTo>
                <a:cubicBezTo>
                  <a:pt x="40" y="48"/>
                  <a:pt x="0" y="528"/>
                  <a:pt x="88" y="600"/>
                </a:cubicBezTo>
                <a:cubicBezTo>
                  <a:pt x="176" y="672"/>
                  <a:pt x="656" y="552"/>
                  <a:pt x="664" y="456"/>
                </a:cubicBezTo>
                <a:cubicBezTo>
                  <a:pt x="672" y="360"/>
                  <a:pt x="232" y="0"/>
                  <a:pt x="136" y="24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943600" y="3505200"/>
            <a:ext cx="739775" cy="7620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Recursive definition</a:t>
            </a:r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6425" name="Oval 8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Text Box 9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6392" name="Group 10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6423" name="Oval 1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Text Box 1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6393" name="Oval 13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6395" name="Oval 15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6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6397" name="Group 17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6421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6398" name="Group 20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6419" name="Oval 2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6399" name="Oval 23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Text Box 24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6401" name="Oval 25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Text Box 26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6403" name="Oval 27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28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6405" name="Line 29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30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1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2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3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4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5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6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Text Box 37"/>
          <p:cNvSpPr txBox="1">
            <a:spLocks noChangeArrowheads="1"/>
          </p:cNvSpPr>
          <p:nvPr/>
        </p:nvSpPr>
        <p:spPr bwMode="auto">
          <a:xfrm>
            <a:off x="6781800" y="3200400"/>
            <a:ext cx="86433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Helvetica" pitchFamily="34" charset="0"/>
              </a:rPr>
              <a:t>Parent</a:t>
            </a:r>
          </a:p>
        </p:txBody>
      </p:sp>
      <p:sp>
        <p:nvSpPr>
          <p:cNvPr id="16414" name="Line 38"/>
          <p:cNvSpPr>
            <a:spLocks noChangeShapeType="1"/>
          </p:cNvSpPr>
          <p:nvPr/>
        </p:nvSpPr>
        <p:spPr bwMode="auto">
          <a:xfrm flipH="1">
            <a:off x="6477000" y="34242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Text Box 39"/>
          <p:cNvSpPr txBox="1">
            <a:spLocks noChangeArrowheads="1"/>
          </p:cNvSpPr>
          <p:nvPr/>
        </p:nvSpPr>
        <p:spPr bwMode="auto">
          <a:xfrm>
            <a:off x="6296025" y="5567363"/>
            <a:ext cx="15525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Right subtree</a:t>
            </a:r>
          </a:p>
        </p:txBody>
      </p:sp>
      <p:sp>
        <p:nvSpPr>
          <p:cNvPr id="16416" name="Line 40"/>
          <p:cNvSpPr>
            <a:spLocks noChangeShapeType="1"/>
          </p:cNvSpPr>
          <p:nvPr/>
        </p:nvSpPr>
        <p:spPr bwMode="auto">
          <a:xfrm flipH="1" flipV="1">
            <a:off x="7086600" y="5257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Text Box 41"/>
          <p:cNvSpPr txBox="1">
            <a:spLocks noChangeArrowheads="1"/>
          </p:cNvSpPr>
          <p:nvPr/>
        </p:nvSpPr>
        <p:spPr bwMode="auto">
          <a:xfrm>
            <a:off x="4038600" y="5491163"/>
            <a:ext cx="1400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Left subtree</a:t>
            </a:r>
          </a:p>
        </p:txBody>
      </p:sp>
      <p:sp>
        <p:nvSpPr>
          <p:cNvPr id="16418" name="Line 42"/>
          <p:cNvSpPr>
            <a:spLocks noChangeShapeType="1"/>
          </p:cNvSpPr>
          <p:nvPr/>
        </p:nvSpPr>
        <p:spPr bwMode="auto">
          <a:xfrm flipV="1">
            <a:off x="4905375" y="5181600"/>
            <a:ext cx="3524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3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Not a Tree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Structures that are not trees.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114800" y="2438400"/>
            <a:ext cx="457200" cy="457200"/>
            <a:chOff x="1152" y="1440"/>
            <a:chExt cx="288" cy="288"/>
          </a:xfrm>
        </p:grpSpPr>
        <p:sp>
          <p:nvSpPr>
            <p:cNvPr id="17441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7413" name="Group 7"/>
          <p:cNvGrpSpPr>
            <a:grpSpLocks/>
          </p:cNvGrpSpPr>
          <p:nvPr/>
        </p:nvGrpSpPr>
        <p:grpSpPr bwMode="auto">
          <a:xfrm>
            <a:off x="2743200" y="3200400"/>
            <a:ext cx="457200" cy="457200"/>
            <a:chOff x="1248" y="1536"/>
            <a:chExt cx="288" cy="288"/>
          </a:xfrm>
        </p:grpSpPr>
        <p:sp>
          <p:nvSpPr>
            <p:cNvPr id="17439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0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7414" name="Oval 10"/>
          <p:cNvSpPr>
            <a:spLocks noChangeArrowheads="1"/>
          </p:cNvSpPr>
          <p:nvPr/>
        </p:nvSpPr>
        <p:spPr bwMode="auto">
          <a:xfrm>
            <a:off x="22098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22860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7416" name="Oval 12"/>
          <p:cNvSpPr>
            <a:spLocks noChangeArrowheads="1"/>
          </p:cNvSpPr>
          <p:nvPr/>
        </p:nvSpPr>
        <p:spPr bwMode="auto">
          <a:xfrm>
            <a:off x="54864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55626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7418" name="Group 14"/>
          <p:cNvGrpSpPr>
            <a:grpSpLocks/>
          </p:cNvGrpSpPr>
          <p:nvPr/>
        </p:nvGrpSpPr>
        <p:grpSpPr bwMode="auto">
          <a:xfrm>
            <a:off x="5486400" y="3200400"/>
            <a:ext cx="457200" cy="457200"/>
            <a:chOff x="1248" y="1536"/>
            <a:chExt cx="288" cy="288"/>
          </a:xfrm>
        </p:grpSpPr>
        <p:sp>
          <p:nvSpPr>
            <p:cNvPr id="17437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7419" name="Group 17"/>
          <p:cNvGrpSpPr>
            <a:grpSpLocks/>
          </p:cNvGrpSpPr>
          <p:nvPr/>
        </p:nvGrpSpPr>
        <p:grpSpPr bwMode="auto">
          <a:xfrm>
            <a:off x="3352800" y="4114800"/>
            <a:ext cx="457200" cy="457200"/>
            <a:chOff x="1248" y="1536"/>
            <a:chExt cx="288" cy="288"/>
          </a:xfrm>
        </p:grpSpPr>
        <p:sp>
          <p:nvSpPr>
            <p:cNvPr id="1743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7420" name="Oval 20"/>
          <p:cNvSpPr>
            <a:spLocks noChangeArrowheads="1"/>
          </p:cNvSpPr>
          <p:nvPr/>
        </p:nvSpPr>
        <p:spPr bwMode="auto">
          <a:xfrm>
            <a:off x="6096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Text Box 21"/>
          <p:cNvSpPr txBox="1">
            <a:spLocks noChangeArrowheads="1"/>
          </p:cNvSpPr>
          <p:nvPr/>
        </p:nvSpPr>
        <p:spPr bwMode="auto">
          <a:xfrm>
            <a:off x="61722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7422" name="Oval 22"/>
          <p:cNvSpPr>
            <a:spLocks noChangeArrowheads="1"/>
          </p:cNvSpPr>
          <p:nvPr/>
        </p:nvSpPr>
        <p:spPr bwMode="auto">
          <a:xfrm>
            <a:off x="304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Text Box 23"/>
          <p:cNvSpPr txBox="1">
            <a:spLocks noChangeArrowheads="1"/>
          </p:cNvSpPr>
          <p:nvPr/>
        </p:nvSpPr>
        <p:spPr bwMode="auto">
          <a:xfrm>
            <a:off x="31242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7424" name="Oval 24"/>
          <p:cNvSpPr>
            <a:spLocks noChangeArrowheads="1"/>
          </p:cNvSpPr>
          <p:nvPr/>
        </p:nvSpPr>
        <p:spPr bwMode="auto">
          <a:xfrm>
            <a:off x="67056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 Box 25"/>
          <p:cNvSpPr txBox="1">
            <a:spLocks noChangeArrowheads="1"/>
          </p:cNvSpPr>
          <p:nvPr/>
        </p:nvSpPr>
        <p:spPr bwMode="auto">
          <a:xfrm>
            <a:off x="67818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 flipH="1">
            <a:off x="31242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27"/>
          <p:cNvSpPr>
            <a:spLocks noChangeShapeType="1"/>
          </p:cNvSpPr>
          <p:nvPr/>
        </p:nvSpPr>
        <p:spPr bwMode="auto">
          <a:xfrm>
            <a:off x="45720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8"/>
          <p:cNvSpPr>
            <a:spLocks noChangeShapeType="1"/>
          </p:cNvSpPr>
          <p:nvPr/>
        </p:nvSpPr>
        <p:spPr bwMode="auto">
          <a:xfrm flipH="1">
            <a:off x="25146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31242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30"/>
          <p:cNvSpPr>
            <a:spLocks noChangeShapeType="1"/>
          </p:cNvSpPr>
          <p:nvPr/>
        </p:nvSpPr>
        <p:spPr bwMode="auto">
          <a:xfrm flipH="1">
            <a:off x="32766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31"/>
          <p:cNvSpPr>
            <a:spLocks noChangeShapeType="1"/>
          </p:cNvSpPr>
          <p:nvPr/>
        </p:nvSpPr>
        <p:spPr bwMode="auto">
          <a:xfrm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32"/>
          <p:cNvSpPr>
            <a:spLocks noChangeShapeType="1"/>
          </p:cNvSpPr>
          <p:nvPr/>
        </p:nvSpPr>
        <p:spPr bwMode="auto">
          <a:xfrm flipH="1">
            <a:off x="57912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33"/>
          <p:cNvSpPr>
            <a:spLocks noChangeShapeType="1"/>
          </p:cNvSpPr>
          <p:nvPr/>
        </p:nvSpPr>
        <p:spPr bwMode="auto">
          <a:xfrm>
            <a:off x="6477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10" name="Line 34"/>
          <p:cNvSpPr>
            <a:spLocks noChangeShapeType="1"/>
          </p:cNvSpPr>
          <p:nvPr/>
        </p:nvSpPr>
        <p:spPr bwMode="auto">
          <a:xfrm>
            <a:off x="2514600" y="4572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3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4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Not a Tree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Structures that are not trees.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114800" y="2438400"/>
            <a:ext cx="457200" cy="457200"/>
            <a:chOff x="1152" y="1440"/>
            <a:chExt cx="288" cy="288"/>
          </a:xfrm>
        </p:grpSpPr>
        <p:sp>
          <p:nvSpPr>
            <p:cNvPr id="18465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2743200" y="3200400"/>
            <a:ext cx="457200" cy="457200"/>
            <a:chOff x="1248" y="1536"/>
            <a:chExt cx="288" cy="288"/>
          </a:xfrm>
        </p:grpSpPr>
        <p:sp>
          <p:nvSpPr>
            <p:cNvPr id="18463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8438" name="Oval 10"/>
          <p:cNvSpPr>
            <a:spLocks noChangeArrowheads="1"/>
          </p:cNvSpPr>
          <p:nvPr/>
        </p:nvSpPr>
        <p:spPr bwMode="auto">
          <a:xfrm>
            <a:off x="22098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11"/>
          <p:cNvSpPr txBox="1">
            <a:spLocks noChangeArrowheads="1"/>
          </p:cNvSpPr>
          <p:nvPr/>
        </p:nvSpPr>
        <p:spPr bwMode="auto">
          <a:xfrm>
            <a:off x="22860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8440" name="Oval 12"/>
          <p:cNvSpPr>
            <a:spLocks noChangeArrowheads="1"/>
          </p:cNvSpPr>
          <p:nvPr/>
        </p:nvSpPr>
        <p:spPr bwMode="auto">
          <a:xfrm>
            <a:off x="54864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55626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8442" name="Group 14"/>
          <p:cNvGrpSpPr>
            <a:grpSpLocks/>
          </p:cNvGrpSpPr>
          <p:nvPr/>
        </p:nvGrpSpPr>
        <p:grpSpPr bwMode="auto">
          <a:xfrm>
            <a:off x="5486400" y="3200400"/>
            <a:ext cx="457200" cy="457200"/>
            <a:chOff x="1248" y="1536"/>
            <a:chExt cx="288" cy="288"/>
          </a:xfrm>
        </p:grpSpPr>
        <p:sp>
          <p:nvSpPr>
            <p:cNvPr id="18461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8443" name="Group 17"/>
          <p:cNvGrpSpPr>
            <a:grpSpLocks/>
          </p:cNvGrpSpPr>
          <p:nvPr/>
        </p:nvGrpSpPr>
        <p:grpSpPr bwMode="auto">
          <a:xfrm>
            <a:off x="3352800" y="4114800"/>
            <a:ext cx="457200" cy="457200"/>
            <a:chOff x="1248" y="1536"/>
            <a:chExt cx="288" cy="288"/>
          </a:xfrm>
        </p:grpSpPr>
        <p:sp>
          <p:nvSpPr>
            <p:cNvPr id="18459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8444" name="Oval 20"/>
          <p:cNvSpPr>
            <a:spLocks noChangeArrowheads="1"/>
          </p:cNvSpPr>
          <p:nvPr/>
        </p:nvSpPr>
        <p:spPr bwMode="auto">
          <a:xfrm>
            <a:off x="6096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Text Box 21"/>
          <p:cNvSpPr txBox="1">
            <a:spLocks noChangeArrowheads="1"/>
          </p:cNvSpPr>
          <p:nvPr/>
        </p:nvSpPr>
        <p:spPr bwMode="auto">
          <a:xfrm>
            <a:off x="61722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8446" name="Oval 22"/>
          <p:cNvSpPr>
            <a:spLocks noChangeArrowheads="1"/>
          </p:cNvSpPr>
          <p:nvPr/>
        </p:nvSpPr>
        <p:spPr bwMode="auto">
          <a:xfrm>
            <a:off x="304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Text Box 23"/>
          <p:cNvSpPr txBox="1">
            <a:spLocks noChangeArrowheads="1"/>
          </p:cNvSpPr>
          <p:nvPr/>
        </p:nvSpPr>
        <p:spPr bwMode="auto">
          <a:xfrm>
            <a:off x="31242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8448" name="Oval 24"/>
          <p:cNvSpPr>
            <a:spLocks noChangeArrowheads="1"/>
          </p:cNvSpPr>
          <p:nvPr/>
        </p:nvSpPr>
        <p:spPr bwMode="auto">
          <a:xfrm>
            <a:off x="67056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Text Box 25"/>
          <p:cNvSpPr txBox="1">
            <a:spLocks noChangeArrowheads="1"/>
          </p:cNvSpPr>
          <p:nvPr/>
        </p:nvSpPr>
        <p:spPr bwMode="auto">
          <a:xfrm>
            <a:off x="67818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8450" name="Line 26"/>
          <p:cNvSpPr>
            <a:spLocks noChangeShapeType="1"/>
          </p:cNvSpPr>
          <p:nvPr/>
        </p:nvSpPr>
        <p:spPr bwMode="auto">
          <a:xfrm flipH="1">
            <a:off x="31242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7"/>
          <p:cNvSpPr>
            <a:spLocks noChangeShapeType="1"/>
          </p:cNvSpPr>
          <p:nvPr/>
        </p:nvSpPr>
        <p:spPr bwMode="auto">
          <a:xfrm>
            <a:off x="45720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8"/>
          <p:cNvSpPr>
            <a:spLocks noChangeShapeType="1"/>
          </p:cNvSpPr>
          <p:nvPr/>
        </p:nvSpPr>
        <p:spPr bwMode="auto">
          <a:xfrm flipH="1">
            <a:off x="25146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9"/>
          <p:cNvSpPr>
            <a:spLocks noChangeShapeType="1"/>
          </p:cNvSpPr>
          <p:nvPr/>
        </p:nvSpPr>
        <p:spPr bwMode="auto">
          <a:xfrm>
            <a:off x="31242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30"/>
          <p:cNvSpPr>
            <a:spLocks noChangeShapeType="1"/>
          </p:cNvSpPr>
          <p:nvPr/>
        </p:nvSpPr>
        <p:spPr bwMode="auto">
          <a:xfrm flipH="1">
            <a:off x="32766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31"/>
          <p:cNvSpPr>
            <a:spLocks noChangeShapeType="1"/>
          </p:cNvSpPr>
          <p:nvPr/>
        </p:nvSpPr>
        <p:spPr bwMode="auto">
          <a:xfrm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32"/>
          <p:cNvSpPr>
            <a:spLocks noChangeShapeType="1"/>
          </p:cNvSpPr>
          <p:nvPr/>
        </p:nvSpPr>
        <p:spPr bwMode="auto">
          <a:xfrm flipH="1">
            <a:off x="57912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33"/>
          <p:cNvSpPr>
            <a:spLocks noChangeShapeType="1"/>
          </p:cNvSpPr>
          <p:nvPr/>
        </p:nvSpPr>
        <p:spPr bwMode="auto">
          <a:xfrm>
            <a:off x="6477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58" name="Freeform 34"/>
          <p:cNvSpPr>
            <a:spLocks/>
          </p:cNvSpPr>
          <p:nvPr/>
        </p:nvSpPr>
        <p:spPr bwMode="auto">
          <a:xfrm>
            <a:off x="2895600" y="2514600"/>
            <a:ext cx="1295400" cy="685800"/>
          </a:xfrm>
          <a:custGeom>
            <a:avLst/>
            <a:gdLst>
              <a:gd name="T0" fmla="*/ 1295400 w 816"/>
              <a:gd name="T1" fmla="*/ 0 h 432"/>
              <a:gd name="T2" fmla="*/ 304800 w 816"/>
              <a:gd name="T3" fmla="*/ 152400 h 432"/>
              <a:gd name="T4" fmla="*/ 0 w 816"/>
              <a:gd name="T5" fmla="*/ 68580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432">
                <a:moveTo>
                  <a:pt x="816" y="0"/>
                </a:moveTo>
                <a:cubicBezTo>
                  <a:pt x="572" y="12"/>
                  <a:pt x="328" y="24"/>
                  <a:pt x="192" y="96"/>
                </a:cubicBezTo>
                <a:cubicBezTo>
                  <a:pt x="56" y="168"/>
                  <a:pt x="28" y="300"/>
                  <a:pt x="0" y="4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Not a Tree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Structures that are not trees.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114800" y="2438400"/>
            <a:ext cx="457200" cy="457200"/>
            <a:chOff x="1152" y="1440"/>
            <a:chExt cx="288" cy="288"/>
          </a:xfrm>
        </p:grpSpPr>
        <p:sp>
          <p:nvSpPr>
            <p:cNvPr id="19490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9461" name="Group 7"/>
          <p:cNvGrpSpPr>
            <a:grpSpLocks/>
          </p:cNvGrpSpPr>
          <p:nvPr/>
        </p:nvGrpSpPr>
        <p:grpSpPr bwMode="auto">
          <a:xfrm>
            <a:off x="2743200" y="3200400"/>
            <a:ext cx="457200" cy="457200"/>
            <a:chOff x="1248" y="1536"/>
            <a:chExt cx="288" cy="288"/>
          </a:xfrm>
        </p:grpSpPr>
        <p:sp>
          <p:nvSpPr>
            <p:cNvPr id="19488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22098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11"/>
          <p:cNvSpPr txBox="1">
            <a:spLocks noChangeArrowheads="1"/>
          </p:cNvSpPr>
          <p:nvPr/>
        </p:nvSpPr>
        <p:spPr bwMode="auto">
          <a:xfrm>
            <a:off x="22860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54864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13"/>
          <p:cNvSpPr txBox="1">
            <a:spLocks noChangeArrowheads="1"/>
          </p:cNvSpPr>
          <p:nvPr/>
        </p:nvSpPr>
        <p:spPr bwMode="auto">
          <a:xfrm>
            <a:off x="55626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9466" name="Group 14"/>
          <p:cNvGrpSpPr>
            <a:grpSpLocks/>
          </p:cNvGrpSpPr>
          <p:nvPr/>
        </p:nvGrpSpPr>
        <p:grpSpPr bwMode="auto">
          <a:xfrm>
            <a:off x="5486400" y="3200400"/>
            <a:ext cx="457200" cy="457200"/>
            <a:chOff x="1248" y="1536"/>
            <a:chExt cx="288" cy="288"/>
          </a:xfrm>
        </p:grpSpPr>
        <p:sp>
          <p:nvSpPr>
            <p:cNvPr id="19486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9467" name="Group 17"/>
          <p:cNvGrpSpPr>
            <a:grpSpLocks/>
          </p:cNvGrpSpPr>
          <p:nvPr/>
        </p:nvGrpSpPr>
        <p:grpSpPr bwMode="auto">
          <a:xfrm>
            <a:off x="3352800" y="4114800"/>
            <a:ext cx="457200" cy="457200"/>
            <a:chOff x="1248" y="1536"/>
            <a:chExt cx="288" cy="288"/>
          </a:xfrm>
        </p:grpSpPr>
        <p:sp>
          <p:nvSpPr>
            <p:cNvPr id="19484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9468" name="Oval 20"/>
          <p:cNvSpPr>
            <a:spLocks noChangeArrowheads="1"/>
          </p:cNvSpPr>
          <p:nvPr/>
        </p:nvSpPr>
        <p:spPr bwMode="auto">
          <a:xfrm>
            <a:off x="6096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21"/>
          <p:cNvSpPr txBox="1">
            <a:spLocks noChangeArrowheads="1"/>
          </p:cNvSpPr>
          <p:nvPr/>
        </p:nvSpPr>
        <p:spPr bwMode="auto">
          <a:xfrm>
            <a:off x="61722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9470" name="Oval 22"/>
          <p:cNvSpPr>
            <a:spLocks noChangeArrowheads="1"/>
          </p:cNvSpPr>
          <p:nvPr/>
        </p:nvSpPr>
        <p:spPr bwMode="auto">
          <a:xfrm>
            <a:off x="304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auto">
          <a:xfrm>
            <a:off x="31242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9472" name="Oval 24"/>
          <p:cNvSpPr>
            <a:spLocks noChangeArrowheads="1"/>
          </p:cNvSpPr>
          <p:nvPr/>
        </p:nvSpPr>
        <p:spPr bwMode="auto">
          <a:xfrm>
            <a:off x="67056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Text Box 25"/>
          <p:cNvSpPr txBox="1">
            <a:spLocks noChangeArrowheads="1"/>
          </p:cNvSpPr>
          <p:nvPr/>
        </p:nvSpPr>
        <p:spPr bwMode="auto">
          <a:xfrm>
            <a:off x="67818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9474" name="Line 26"/>
          <p:cNvSpPr>
            <a:spLocks noChangeShapeType="1"/>
          </p:cNvSpPr>
          <p:nvPr/>
        </p:nvSpPr>
        <p:spPr bwMode="auto">
          <a:xfrm flipH="1">
            <a:off x="31242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7"/>
          <p:cNvSpPr>
            <a:spLocks noChangeShapeType="1"/>
          </p:cNvSpPr>
          <p:nvPr/>
        </p:nvSpPr>
        <p:spPr bwMode="auto">
          <a:xfrm>
            <a:off x="45720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8"/>
          <p:cNvSpPr>
            <a:spLocks noChangeShapeType="1"/>
          </p:cNvSpPr>
          <p:nvPr/>
        </p:nvSpPr>
        <p:spPr bwMode="auto">
          <a:xfrm flipH="1">
            <a:off x="25146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9"/>
          <p:cNvSpPr>
            <a:spLocks noChangeShapeType="1"/>
          </p:cNvSpPr>
          <p:nvPr/>
        </p:nvSpPr>
        <p:spPr bwMode="auto">
          <a:xfrm>
            <a:off x="31242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30"/>
          <p:cNvSpPr>
            <a:spLocks noChangeShapeType="1"/>
          </p:cNvSpPr>
          <p:nvPr/>
        </p:nvSpPr>
        <p:spPr bwMode="auto">
          <a:xfrm flipH="1">
            <a:off x="32766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31"/>
          <p:cNvSpPr>
            <a:spLocks noChangeShapeType="1"/>
          </p:cNvSpPr>
          <p:nvPr/>
        </p:nvSpPr>
        <p:spPr bwMode="auto">
          <a:xfrm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32"/>
          <p:cNvSpPr>
            <a:spLocks noChangeShapeType="1"/>
          </p:cNvSpPr>
          <p:nvPr/>
        </p:nvSpPr>
        <p:spPr bwMode="auto">
          <a:xfrm flipH="1">
            <a:off x="57912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33"/>
          <p:cNvSpPr>
            <a:spLocks noChangeShapeType="1"/>
          </p:cNvSpPr>
          <p:nvPr/>
        </p:nvSpPr>
        <p:spPr bwMode="auto">
          <a:xfrm>
            <a:off x="6477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06" name="Line 34"/>
          <p:cNvSpPr>
            <a:spLocks noChangeShapeType="1"/>
          </p:cNvSpPr>
          <p:nvPr/>
        </p:nvSpPr>
        <p:spPr bwMode="auto">
          <a:xfrm flipH="1">
            <a:off x="3657600" y="28956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07" name="Line 35"/>
          <p:cNvSpPr>
            <a:spLocks noChangeShapeType="1"/>
          </p:cNvSpPr>
          <p:nvPr/>
        </p:nvSpPr>
        <p:spPr bwMode="auto">
          <a:xfrm flipV="1">
            <a:off x="3810000" y="4267200"/>
            <a:ext cx="2286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5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06" grpId="0" animBg="1"/>
      <p:bldP spid="6175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H="1">
            <a:off x="31242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45720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25146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32766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57912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477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Tree: Terminology</a:t>
            </a:r>
          </a:p>
        </p:txBody>
      </p:sp>
      <p:grpSp>
        <p:nvGrpSpPr>
          <p:cNvPr id="20491" name="Group 11"/>
          <p:cNvGrpSpPr>
            <a:grpSpLocks/>
          </p:cNvGrpSpPr>
          <p:nvPr/>
        </p:nvGrpSpPr>
        <p:grpSpPr bwMode="auto">
          <a:xfrm>
            <a:off x="4114800" y="2438400"/>
            <a:ext cx="457200" cy="457200"/>
            <a:chOff x="1152" y="1440"/>
            <a:chExt cx="288" cy="288"/>
          </a:xfrm>
        </p:grpSpPr>
        <p:sp>
          <p:nvSpPr>
            <p:cNvPr id="20524" name="Oval 12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Text Box 13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20492" name="Group 14"/>
          <p:cNvGrpSpPr>
            <a:grpSpLocks/>
          </p:cNvGrpSpPr>
          <p:nvPr/>
        </p:nvGrpSpPr>
        <p:grpSpPr bwMode="auto">
          <a:xfrm>
            <a:off x="2743200" y="3200400"/>
            <a:ext cx="457200" cy="457200"/>
            <a:chOff x="1248" y="1536"/>
            <a:chExt cx="288" cy="288"/>
          </a:xfrm>
        </p:grpSpPr>
        <p:sp>
          <p:nvSpPr>
            <p:cNvPr id="20522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20493" name="Oval 17"/>
          <p:cNvSpPr>
            <a:spLocks noChangeArrowheads="1"/>
          </p:cNvSpPr>
          <p:nvPr/>
        </p:nvSpPr>
        <p:spPr bwMode="auto">
          <a:xfrm>
            <a:off x="22098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Text Box 18"/>
          <p:cNvSpPr txBox="1">
            <a:spLocks noChangeArrowheads="1"/>
          </p:cNvSpPr>
          <p:nvPr/>
        </p:nvSpPr>
        <p:spPr bwMode="auto">
          <a:xfrm>
            <a:off x="22860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20495" name="Oval 19"/>
          <p:cNvSpPr>
            <a:spLocks noChangeArrowheads="1"/>
          </p:cNvSpPr>
          <p:nvPr/>
        </p:nvSpPr>
        <p:spPr bwMode="auto">
          <a:xfrm>
            <a:off x="54864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55626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20497" name="Group 21"/>
          <p:cNvGrpSpPr>
            <a:grpSpLocks/>
          </p:cNvGrpSpPr>
          <p:nvPr/>
        </p:nvGrpSpPr>
        <p:grpSpPr bwMode="auto">
          <a:xfrm>
            <a:off x="5486400" y="3200400"/>
            <a:ext cx="457200" cy="457200"/>
            <a:chOff x="1248" y="1536"/>
            <a:chExt cx="288" cy="288"/>
          </a:xfrm>
        </p:grpSpPr>
        <p:sp>
          <p:nvSpPr>
            <p:cNvPr id="20520" name="Oval 22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Text Box 23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20498" name="Group 24"/>
          <p:cNvGrpSpPr>
            <a:grpSpLocks/>
          </p:cNvGrpSpPr>
          <p:nvPr/>
        </p:nvGrpSpPr>
        <p:grpSpPr bwMode="auto">
          <a:xfrm>
            <a:off x="3352800" y="4114800"/>
            <a:ext cx="457200" cy="457200"/>
            <a:chOff x="1248" y="1536"/>
            <a:chExt cx="288" cy="288"/>
          </a:xfrm>
        </p:grpSpPr>
        <p:sp>
          <p:nvSpPr>
            <p:cNvPr id="20518" name="Oval 2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Text Box 2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20499" name="Oval 27"/>
          <p:cNvSpPr>
            <a:spLocks noChangeArrowheads="1"/>
          </p:cNvSpPr>
          <p:nvPr/>
        </p:nvSpPr>
        <p:spPr bwMode="auto">
          <a:xfrm>
            <a:off x="6096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Text Box 28"/>
          <p:cNvSpPr txBox="1">
            <a:spLocks noChangeArrowheads="1"/>
          </p:cNvSpPr>
          <p:nvPr/>
        </p:nvSpPr>
        <p:spPr bwMode="auto">
          <a:xfrm>
            <a:off x="61722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20501" name="Oval 29"/>
          <p:cNvSpPr>
            <a:spLocks noChangeArrowheads="1"/>
          </p:cNvSpPr>
          <p:nvPr/>
        </p:nvSpPr>
        <p:spPr bwMode="auto">
          <a:xfrm>
            <a:off x="304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Text Box 30"/>
          <p:cNvSpPr txBox="1">
            <a:spLocks noChangeArrowheads="1"/>
          </p:cNvSpPr>
          <p:nvPr/>
        </p:nvSpPr>
        <p:spPr bwMode="auto">
          <a:xfrm>
            <a:off x="31242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20503" name="Oval 31"/>
          <p:cNvSpPr>
            <a:spLocks noChangeArrowheads="1"/>
          </p:cNvSpPr>
          <p:nvPr/>
        </p:nvSpPr>
        <p:spPr bwMode="auto">
          <a:xfrm>
            <a:off x="67056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Text Box 32"/>
          <p:cNvSpPr txBox="1">
            <a:spLocks noChangeArrowheads="1"/>
          </p:cNvSpPr>
          <p:nvPr/>
        </p:nvSpPr>
        <p:spPr bwMode="auto">
          <a:xfrm>
            <a:off x="67818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20505" name="Line 33"/>
          <p:cNvSpPr>
            <a:spLocks noChangeShapeType="1"/>
          </p:cNvSpPr>
          <p:nvPr/>
        </p:nvSpPr>
        <p:spPr bwMode="auto">
          <a:xfrm>
            <a:off x="31242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Text Box 34"/>
          <p:cNvSpPr txBox="1">
            <a:spLocks noChangeArrowheads="1"/>
          </p:cNvSpPr>
          <p:nvPr/>
        </p:nvSpPr>
        <p:spPr bwMode="auto">
          <a:xfrm>
            <a:off x="3048000" y="2209800"/>
            <a:ext cx="8413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parent</a:t>
            </a:r>
          </a:p>
        </p:txBody>
      </p:sp>
      <p:sp>
        <p:nvSpPr>
          <p:cNvPr id="20507" name="Text Box 35"/>
          <p:cNvSpPr txBox="1">
            <a:spLocks noChangeArrowheads="1"/>
          </p:cNvSpPr>
          <p:nvPr/>
        </p:nvSpPr>
        <p:spPr bwMode="auto">
          <a:xfrm>
            <a:off x="609600" y="3205163"/>
            <a:ext cx="1882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Left  descendant</a:t>
            </a: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6257925" y="3205163"/>
            <a:ext cx="1971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Right descendant</a:t>
            </a:r>
          </a:p>
        </p:txBody>
      </p:sp>
      <p:sp>
        <p:nvSpPr>
          <p:cNvPr id="20509" name="Line 37"/>
          <p:cNvSpPr>
            <a:spLocks noChangeShapeType="1"/>
          </p:cNvSpPr>
          <p:nvPr/>
        </p:nvSpPr>
        <p:spPr bwMode="auto">
          <a:xfrm>
            <a:off x="3886200" y="2362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38"/>
          <p:cNvSpPr>
            <a:spLocks noChangeShapeType="1"/>
          </p:cNvSpPr>
          <p:nvPr/>
        </p:nvSpPr>
        <p:spPr bwMode="auto">
          <a:xfrm>
            <a:off x="2514600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39"/>
          <p:cNvSpPr>
            <a:spLocks noChangeShapeType="1"/>
          </p:cNvSpPr>
          <p:nvPr/>
        </p:nvSpPr>
        <p:spPr bwMode="auto">
          <a:xfrm flipH="1">
            <a:off x="5943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Text Box 40"/>
          <p:cNvSpPr txBox="1">
            <a:spLocks noChangeArrowheads="1"/>
          </p:cNvSpPr>
          <p:nvPr/>
        </p:nvSpPr>
        <p:spPr bwMode="auto">
          <a:xfrm>
            <a:off x="1041400" y="6024563"/>
            <a:ext cx="13239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Leaf nodes</a:t>
            </a:r>
          </a:p>
        </p:txBody>
      </p:sp>
      <p:sp>
        <p:nvSpPr>
          <p:cNvPr id="20513" name="Line 41"/>
          <p:cNvSpPr>
            <a:spLocks noChangeShapeType="1"/>
          </p:cNvSpPr>
          <p:nvPr/>
        </p:nvSpPr>
        <p:spPr bwMode="auto">
          <a:xfrm flipV="1">
            <a:off x="1828800" y="4800600"/>
            <a:ext cx="457200" cy="1219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42"/>
          <p:cNvSpPr>
            <a:spLocks noChangeShapeType="1"/>
          </p:cNvSpPr>
          <p:nvPr/>
        </p:nvSpPr>
        <p:spPr bwMode="auto">
          <a:xfrm flipV="1">
            <a:off x="1905000" y="5410200"/>
            <a:ext cx="990600" cy="609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Text Box 43"/>
          <p:cNvSpPr txBox="1">
            <a:spLocks noChangeArrowheads="1"/>
          </p:cNvSpPr>
          <p:nvPr/>
        </p:nvSpPr>
        <p:spPr bwMode="auto">
          <a:xfrm>
            <a:off x="5838825" y="6019800"/>
            <a:ext cx="13239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Leaf nodes</a:t>
            </a:r>
          </a:p>
        </p:txBody>
      </p:sp>
      <p:sp>
        <p:nvSpPr>
          <p:cNvPr id="20516" name="Line 44"/>
          <p:cNvSpPr>
            <a:spLocks noChangeShapeType="1"/>
          </p:cNvSpPr>
          <p:nvPr/>
        </p:nvSpPr>
        <p:spPr bwMode="auto">
          <a:xfrm flipH="1" flipV="1">
            <a:off x="5867400" y="5486400"/>
            <a:ext cx="457200" cy="533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45"/>
          <p:cNvSpPr>
            <a:spLocks noChangeShapeType="1"/>
          </p:cNvSpPr>
          <p:nvPr/>
        </p:nvSpPr>
        <p:spPr bwMode="auto">
          <a:xfrm flipV="1">
            <a:off x="6629400" y="5486400"/>
            <a:ext cx="3048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06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If every non-leaf node in a binary tree has non-empty left and right subtrees, the tree is termed a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strictly binary tree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114800" y="2743200"/>
            <a:ext cx="457200" cy="457200"/>
            <a:chOff x="1152" y="1440"/>
            <a:chExt cx="288" cy="288"/>
          </a:xfrm>
        </p:grpSpPr>
        <p:sp>
          <p:nvSpPr>
            <p:cNvPr id="21544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2743200" y="3505200"/>
            <a:ext cx="457200" cy="457200"/>
            <a:chOff x="1248" y="1536"/>
            <a:chExt cx="288" cy="288"/>
          </a:xfrm>
        </p:grpSpPr>
        <p:sp>
          <p:nvSpPr>
            <p:cNvPr id="21542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21510" name="Oval 10"/>
          <p:cNvSpPr>
            <a:spLocks noChangeArrowheads="1"/>
          </p:cNvSpPr>
          <p:nvPr/>
        </p:nvSpPr>
        <p:spPr bwMode="auto">
          <a:xfrm>
            <a:off x="2209800" y="441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2286000" y="44338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21512" name="Oval 12"/>
          <p:cNvSpPr>
            <a:spLocks noChangeArrowheads="1"/>
          </p:cNvSpPr>
          <p:nvPr/>
        </p:nvSpPr>
        <p:spPr bwMode="auto">
          <a:xfrm>
            <a:off x="54864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13"/>
          <p:cNvSpPr txBox="1">
            <a:spLocks noChangeArrowheads="1"/>
          </p:cNvSpPr>
          <p:nvPr/>
        </p:nvSpPr>
        <p:spPr bwMode="auto">
          <a:xfrm>
            <a:off x="5562600" y="5272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21514" name="Group 14"/>
          <p:cNvGrpSpPr>
            <a:grpSpLocks/>
          </p:cNvGrpSpPr>
          <p:nvPr/>
        </p:nvGrpSpPr>
        <p:grpSpPr bwMode="auto">
          <a:xfrm>
            <a:off x="5486400" y="3505200"/>
            <a:ext cx="457200" cy="457200"/>
            <a:chOff x="1248" y="1536"/>
            <a:chExt cx="288" cy="288"/>
          </a:xfrm>
        </p:grpSpPr>
        <p:sp>
          <p:nvSpPr>
            <p:cNvPr id="21540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21515" name="Group 17"/>
          <p:cNvGrpSpPr>
            <a:grpSpLocks/>
          </p:cNvGrpSpPr>
          <p:nvPr/>
        </p:nvGrpSpPr>
        <p:grpSpPr bwMode="auto">
          <a:xfrm>
            <a:off x="3352800" y="4419600"/>
            <a:ext cx="457200" cy="457200"/>
            <a:chOff x="1248" y="1536"/>
            <a:chExt cx="288" cy="288"/>
          </a:xfrm>
        </p:grpSpPr>
        <p:sp>
          <p:nvSpPr>
            <p:cNvPr id="21538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21516" name="Oval 20"/>
          <p:cNvSpPr>
            <a:spLocks noChangeArrowheads="1"/>
          </p:cNvSpPr>
          <p:nvPr/>
        </p:nvSpPr>
        <p:spPr bwMode="auto">
          <a:xfrm>
            <a:off x="60960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Text Box 21"/>
          <p:cNvSpPr txBox="1">
            <a:spLocks noChangeArrowheads="1"/>
          </p:cNvSpPr>
          <p:nvPr/>
        </p:nvSpPr>
        <p:spPr bwMode="auto">
          <a:xfrm>
            <a:off x="6172200" y="4357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21518" name="Oval 22"/>
          <p:cNvSpPr>
            <a:spLocks noChangeArrowheads="1"/>
          </p:cNvSpPr>
          <p:nvPr/>
        </p:nvSpPr>
        <p:spPr bwMode="auto">
          <a:xfrm>
            <a:off x="3048000" y="5334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3124200" y="5348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21520" name="Oval 24"/>
          <p:cNvSpPr>
            <a:spLocks noChangeArrowheads="1"/>
          </p:cNvSpPr>
          <p:nvPr/>
        </p:nvSpPr>
        <p:spPr bwMode="auto">
          <a:xfrm>
            <a:off x="6705600" y="5257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Text Box 25"/>
          <p:cNvSpPr txBox="1">
            <a:spLocks noChangeArrowheads="1"/>
          </p:cNvSpPr>
          <p:nvPr/>
        </p:nvSpPr>
        <p:spPr bwMode="auto">
          <a:xfrm>
            <a:off x="6781800" y="5272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21522" name="Line 26"/>
          <p:cNvSpPr>
            <a:spLocks noChangeShapeType="1"/>
          </p:cNvSpPr>
          <p:nvPr/>
        </p:nvSpPr>
        <p:spPr bwMode="auto">
          <a:xfrm flipH="1">
            <a:off x="3124200" y="30480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27"/>
          <p:cNvSpPr>
            <a:spLocks noChangeShapeType="1"/>
          </p:cNvSpPr>
          <p:nvPr/>
        </p:nvSpPr>
        <p:spPr bwMode="auto">
          <a:xfrm>
            <a:off x="4572000" y="30480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8"/>
          <p:cNvSpPr>
            <a:spLocks noChangeShapeType="1"/>
          </p:cNvSpPr>
          <p:nvPr/>
        </p:nvSpPr>
        <p:spPr bwMode="auto">
          <a:xfrm flipH="1">
            <a:off x="2514600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9"/>
          <p:cNvSpPr>
            <a:spLocks noChangeShapeType="1"/>
          </p:cNvSpPr>
          <p:nvPr/>
        </p:nvSpPr>
        <p:spPr bwMode="auto">
          <a:xfrm>
            <a:off x="3124200" y="3886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30"/>
          <p:cNvSpPr>
            <a:spLocks noChangeShapeType="1"/>
          </p:cNvSpPr>
          <p:nvPr/>
        </p:nvSpPr>
        <p:spPr bwMode="auto">
          <a:xfrm flipH="1">
            <a:off x="3276600" y="4876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31"/>
          <p:cNvSpPr>
            <a:spLocks noChangeShapeType="1"/>
          </p:cNvSpPr>
          <p:nvPr/>
        </p:nvSpPr>
        <p:spPr bwMode="auto">
          <a:xfrm>
            <a:off x="58674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32"/>
          <p:cNvSpPr>
            <a:spLocks noChangeShapeType="1"/>
          </p:cNvSpPr>
          <p:nvPr/>
        </p:nvSpPr>
        <p:spPr bwMode="auto">
          <a:xfrm flipH="1">
            <a:off x="5791200" y="4724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33"/>
          <p:cNvSpPr>
            <a:spLocks noChangeShapeType="1"/>
          </p:cNvSpPr>
          <p:nvPr/>
        </p:nvSpPr>
        <p:spPr bwMode="auto">
          <a:xfrm>
            <a:off x="6477000" y="4724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21602" name="Group 34"/>
          <p:cNvGrpSpPr>
            <a:grpSpLocks/>
          </p:cNvGrpSpPr>
          <p:nvPr/>
        </p:nvGrpSpPr>
        <p:grpSpPr bwMode="auto">
          <a:xfrm>
            <a:off x="4876800" y="3886200"/>
            <a:ext cx="685800" cy="990600"/>
            <a:chOff x="3072" y="2448"/>
            <a:chExt cx="432" cy="624"/>
          </a:xfrm>
        </p:grpSpPr>
        <p:sp>
          <p:nvSpPr>
            <p:cNvPr id="21535" name="Oval 35"/>
            <p:cNvSpPr>
              <a:spLocks noChangeArrowheads="1"/>
            </p:cNvSpPr>
            <p:nvPr/>
          </p:nvSpPr>
          <p:spPr bwMode="auto">
            <a:xfrm>
              <a:off x="3072" y="278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Text Box 36"/>
            <p:cNvSpPr txBox="1">
              <a:spLocks noChangeArrowheads="1"/>
            </p:cNvSpPr>
            <p:nvPr/>
          </p:nvSpPr>
          <p:spPr bwMode="auto">
            <a:xfrm>
              <a:off x="3120" y="2784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J</a:t>
              </a:r>
            </a:p>
          </p:txBody>
        </p:sp>
        <p:sp>
          <p:nvSpPr>
            <p:cNvPr id="21537" name="Line 37"/>
            <p:cNvSpPr>
              <a:spLocks noChangeShapeType="1"/>
            </p:cNvSpPr>
            <p:nvPr/>
          </p:nvSpPr>
          <p:spPr bwMode="auto">
            <a:xfrm flipH="1">
              <a:off x="3264" y="2448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1606" name="Group 38"/>
          <p:cNvGrpSpPr>
            <a:grpSpLocks/>
          </p:cNvGrpSpPr>
          <p:nvPr/>
        </p:nvGrpSpPr>
        <p:grpSpPr bwMode="auto">
          <a:xfrm>
            <a:off x="3733800" y="4800600"/>
            <a:ext cx="685800" cy="990600"/>
            <a:chOff x="2352" y="3024"/>
            <a:chExt cx="432" cy="624"/>
          </a:xfrm>
        </p:grpSpPr>
        <p:sp>
          <p:nvSpPr>
            <p:cNvPr id="21532" name="Oval 39"/>
            <p:cNvSpPr>
              <a:spLocks noChangeArrowheads="1"/>
            </p:cNvSpPr>
            <p:nvPr/>
          </p:nvSpPr>
          <p:spPr bwMode="auto">
            <a:xfrm>
              <a:off x="2496" y="336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3" name="Text Box 40"/>
            <p:cNvSpPr txBox="1">
              <a:spLocks noChangeArrowheads="1"/>
            </p:cNvSpPr>
            <p:nvPr/>
          </p:nvSpPr>
          <p:spPr bwMode="auto">
            <a:xfrm>
              <a:off x="2496" y="3369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K</a:t>
              </a:r>
            </a:p>
          </p:txBody>
        </p:sp>
        <p:sp>
          <p:nvSpPr>
            <p:cNvPr id="21534" name="Line 41"/>
            <p:cNvSpPr>
              <a:spLocks noChangeShapeType="1"/>
            </p:cNvSpPr>
            <p:nvPr/>
          </p:nvSpPr>
          <p:spPr bwMode="auto">
            <a:xfrm>
              <a:off x="2352" y="3024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58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Binary Tree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Binary Trees ADT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Properties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Realization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Binary Tree implementation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Array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Linked List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Level of a Binary Tree Node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level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of a node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a binary tree is defined as follows: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Root has level 0,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Level of any other node is one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more than the level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its parent (father).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depth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of a binary tree is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maximum level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of any leaf in the tree.</a:t>
            </a:r>
          </a:p>
        </p:txBody>
      </p:sp>
    </p:spTree>
    <p:extLst>
      <p:ext uri="{BB962C8B-B14F-4D97-AF65-F5344CB8AC3E}">
        <p14:creationId xmlns:p14="http://schemas.microsoft.com/office/powerpoint/2010/main" val="303703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Level of a Binary Tree Node</a:t>
            </a: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2819400" y="2438400"/>
            <a:ext cx="457200" cy="457200"/>
            <a:chOff x="1152" y="1440"/>
            <a:chExt cx="288" cy="288"/>
          </a:xfrm>
        </p:grpSpPr>
        <p:sp>
          <p:nvSpPr>
            <p:cNvPr id="23601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23557" name="Group 7"/>
          <p:cNvGrpSpPr>
            <a:grpSpLocks/>
          </p:cNvGrpSpPr>
          <p:nvPr/>
        </p:nvGrpSpPr>
        <p:grpSpPr bwMode="auto">
          <a:xfrm>
            <a:off x="1447800" y="3200400"/>
            <a:ext cx="457200" cy="457200"/>
            <a:chOff x="1248" y="1536"/>
            <a:chExt cx="288" cy="288"/>
          </a:xfrm>
        </p:grpSpPr>
        <p:sp>
          <p:nvSpPr>
            <p:cNvPr id="23599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23558" name="Oval 10"/>
          <p:cNvSpPr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11"/>
          <p:cNvSpPr txBox="1">
            <a:spLocks noChangeArrowheads="1"/>
          </p:cNvSpPr>
          <p:nvPr/>
        </p:nvSpPr>
        <p:spPr bwMode="auto">
          <a:xfrm>
            <a:off x="9906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23560" name="Oval 12"/>
          <p:cNvSpPr>
            <a:spLocks noChangeArrowheads="1"/>
          </p:cNvSpPr>
          <p:nvPr/>
        </p:nvSpPr>
        <p:spPr bwMode="auto">
          <a:xfrm>
            <a:off x="41910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13"/>
          <p:cNvSpPr txBox="1">
            <a:spLocks noChangeArrowheads="1"/>
          </p:cNvSpPr>
          <p:nvPr/>
        </p:nvSpPr>
        <p:spPr bwMode="auto">
          <a:xfrm>
            <a:off x="42672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23562" name="Group 14"/>
          <p:cNvGrpSpPr>
            <a:grpSpLocks/>
          </p:cNvGrpSpPr>
          <p:nvPr/>
        </p:nvGrpSpPr>
        <p:grpSpPr bwMode="auto">
          <a:xfrm>
            <a:off x="4191000" y="3200400"/>
            <a:ext cx="457200" cy="457200"/>
            <a:chOff x="1248" y="1536"/>
            <a:chExt cx="288" cy="288"/>
          </a:xfrm>
        </p:grpSpPr>
        <p:sp>
          <p:nvSpPr>
            <p:cNvPr id="23597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8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23563" name="Group 17"/>
          <p:cNvGrpSpPr>
            <a:grpSpLocks/>
          </p:cNvGrpSpPr>
          <p:nvPr/>
        </p:nvGrpSpPr>
        <p:grpSpPr bwMode="auto">
          <a:xfrm>
            <a:off x="2057400" y="4114800"/>
            <a:ext cx="457200" cy="457200"/>
            <a:chOff x="1248" y="1536"/>
            <a:chExt cx="288" cy="288"/>
          </a:xfrm>
        </p:grpSpPr>
        <p:sp>
          <p:nvSpPr>
            <p:cNvPr id="2359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6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23564" name="Oval 20"/>
          <p:cNvSpPr>
            <a:spLocks noChangeArrowheads="1"/>
          </p:cNvSpPr>
          <p:nvPr/>
        </p:nvSpPr>
        <p:spPr bwMode="auto">
          <a:xfrm>
            <a:off x="4800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21"/>
          <p:cNvSpPr txBox="1">
            <a:spLocks noChangeArrowheads="1"/>
          </p:cNvSpPr>
          <p:nvPr/>
        </p:nvSpPr>
        <p:spPr bwMode="auto">
          <a:xfrm>
            <a:off x="48768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23566" name="Oval 22"/>
          <p:cNvSpPr>
            <a:spLocks noChangeArrowheads="1"/>
          </p:cNvSpPr>
          <p:nvPr/>
        </p:nvSpPr>
        <p:spPr bwMode="auto">
          <a:xfrm>
            <a:off x="17526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Text Box 23"/>
          <p:cNvSpPr txBox="1">
            <a:spLocks noChangeArrowheads="1"/>
          </p:cNvSpPr>
          <p:nvPr/>
        </p:nvSpPr>
        <p:spPr bwMode="auto">
          <a:xfrm>
            <a:off x="18288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23568" name="Oval 24"/>
          <p:cNvSpPr>
            <a:spLocks noChangeArrowheads="1"/>
          </p:cNvSpPr>
          <p:nvPr/>
        </p:nvSpPr>
        <p:spPr bwMode="auto">
          <a:xfrm>
            <a:off x="54102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Text Box 25"/>
          <p:cNvSpPr txBox="1">
            <a:spLocks noChangeArrowheads="1"/>
          </p:cNvSpPr>
          <p:nvPr/>
        </p:nvSpPr>
        <p:spPr bwMode="auto">
          <a:xfrm>
            <a:off x="54864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23570" name="Line 26"/>
          <p:cNvSpPr>
            <a:spLocks noChangeShapeType="1"/>
          </p:cNvSpPr>
          <p:nvPr/>
        </p:nvSpPr>
        <p:spPr bwMode="auto">
          <a:xfrm flipH="1">
            <a:off x="18288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7"/>
          <p:cNvSpPr>
            <a:spLocks noChangeShapeType="1"/>
          </p:cNvSpPr>
          <p:nvPr/>
        </p:nvSpPr>
        <p:spPr bwMode="auto">
          <a:xfrm>
            <a:off x="32766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8"/>
          <p:cNvSpPr>
            <a:spLocks noChangeShapeType="1"/>
          </p:cNvSpPr>
          <p:nvPr/>
        </p:nvSpPr>
        <p:spPr bwMode="auto">
          <a:xfrm flipH="1">
            <a:off x="12192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9"/>
          <p:cNvSpPr>
            <a:spLocks noChangeShapeType="1"/>
          </p:cNvSpPr>
          <p:nvPr/>
        </p:nvSpPr>
        <p:spPr bwMode="auto">
          <a:xfrm>
            <a:off x="18288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 flipH="1">
            <a:off x="19812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45720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32"/>
          <p:cNvSpPr>
            <a:spLocks noChangeShapeType="1"/>
          </p:cNvSpPr>
          <p:nvPr/>
        </p:nvSpPr>
        <p:spPr bwMode="auto">
          <a:xfrm flipH="1">
            <a:off x="4495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33"/>
          <p:cNvSpPr>
            <a:spLocks noChangeShapeType="1"/>
          </p:cNvSpPr>
          <p:nvPr/>
        </p:nvSpPr>
        <p:spPr bwMode="auto">
          <a:xfrm>
            <a:off x="51816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Text Box 34"/>
          <p:cNvSpPr txBox="1">
            <a:spLocks noChangeArrowheads="1"/>
          </p:cNvSpPr>
          <p:nvPr/>
        </p:nvSpPr>
        <p:spPr bwMode="auto">
          <a:xfrm>
            <a:off x="1828800" y="3276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23579" name="Text Box 35"/>
          <p:cNvSpPr txBox="1">
            <a:spLocks noChangeArrowheads="1"/>
          </p:cNvSpPr>
          <p:nvPr/>
        </p:nvSpPr>
        <p:spPr bwMode="auto">
          <a:xfrm>
            <a:off x="3284538" y="24828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23580" name="Text Box 36"/>
          <p:cNvSpPr txBox="1">
            <a:spLocks noChangeArrowheads="1"/>
          </p:cNvSpPr>
          <p:nvPr/>
        </p:nvSpPr>
        <p:spPr bwMode="auto">
          <a:xfrm>
            <a:off x="4579938" y="3276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23581" name="Text Box 37"/>
          <p:cNvSpPr txBox="1">
            <a:spLocks noChangeArrowheads="1"/>
          </p:cNvSpPr>
          <p:nvPr/>
        </p:nvSpPr>
        <p:spPr bwMode="auto">
          <a:xfrm>
            <a:off x="1303338" y="4191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3582" name="Text Box 38"/>
          <p:cNvSpPr txBox="1">
            <a:spLocks noChangeArrowheads="1"/>
          </p:cNvSpPr>
          <p:nvPr/>
        </p:nvSpPr>
        <p:spPr bwMode="auto">
          <a:xfrm>
            <a:off x="2446338" y="4191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3583" name="Text Box 39"/>
          <p:cNvSpPr txBox="1">
            <a:spLocks noChangeArrowheads="1"/>
          </p:cNvSpPr>
          <p:nvPr/>
        </p:nvSpPr>
        <p:spPr bwMode="auto">
          <a:xfrm>
            <a:off x="5189538" y="41592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3584" name="Text Box 40"/>
          <p:cNvSpPr txBox="1">
            <a:spLocks noChangeArrowheads="1"/>
          </p:cNvSpPr>
          <p:nvPr/>
        </p:nvSpPr>
        <p:spPr bwMode="auto">
          <a:xfrm>
            <a:off x="2141538" y="51054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3585" name="Text Box 41"/>
          <p:cNvSpPr txBox="1">
            <a:spLocks noChangeArrowheads="1"/>
          </p:cNvSpPr>
          <p:nvPr/>
        </p:nvSpPr>
        <p:spPr bwMode="auto">
          <a:xfrm>
            <a:off x="4579938" y="5073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3586" name="Text Box 42"/>
          <p:cNvSpPr txBox="1">
            <a:spLocks noChangeArrowheads="1"/>
          </p:cNvSpPr>
          <p:nvPr/>
        </p:nvSpPr>
        <p:spPr bwMode="auto">
          <a:xfrm>
            <a:off x="5799138" y="5073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3587" name="Text Box 43"/>
          <p:cNvSpPr txBox="1">
            <a:spLocks noChangeArrowheads="1"/>
          </p:cNvSpPr>
          <p:nvPr/>
        </p:nvSpPr>
        <p:spPr bwMode="auto">
          <a:xfrm>
            <a:off x="6780213" y="2514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0</a:t>
            </a:r>
          </a:p>
        </p:txBody>
      </p:sp>
      <p:sp>
        <p:nvSpPr>
          <p:cNvPr id="23588" name="Text Box 44"/>
          <p:cNvSpPr txBox="1">
            <a:spLocks noChangeArrowheads="1"/>
          </p:cNvSpPr>
          <p:nvPr/>
        </p:nvSpPr>
        <p:spPr bwMode="auto">
          <a:xfrm>
            <a:off x="6780213" y="3276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1</a:t>
            </a:r>
          </a:p>
        </p:txBody>
      </p:sp>
      <p:sp>
        <p:nvSpPr>
          <p:cNvPr id="23589" name="Text Box 45"/>
          <p:cNvSpPr txBox="1">
            <a:spLocks noChangeArrowheads="1"/>
          </p:cNvSpPr>
          <p:nvPr/>
        </p:nvSpPr>
        <p:spPr bwMode="auto">
          <a:xfrm>
            <a:off x="6780213" y="41592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2</a:t>
            </a:r>
          </a:p>
        </p:txBody>
      </p:sp>
      <p:sp>
        <p:nvSpPr>
          <p:cNvPr id="23590" name="Text Box 46"/>
          <p:cNvSpPr txBox="1">
            <a:spLocks noChangeArrowheads="1"/>
          </p:cNvSpPr>
          <p:nvPr/>
        </p:nvSpPr>
        <p:spPr bwMode="auto">
          <a:xfrm>
            <a:off x="6780213" y="50736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3</a:t>
            </a:r>
          </a:p>
        </p:txBody>
      </p:sp>
      <p:sp>
        <p:nvSpPr>
          <p:cNvPr id="23591" name="Line 47"/>
          <p:cNvSpPr>
            <a:spLocks noChangeShapeType="1"/>
          </p:cNvSpPr>
          <p:nvPr/>
        </p:nvSpPr>
        <p:spPr bwMode="auto">
          <a:xfrm>
            <a:off x="4572000" y="2667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2" name="Line 48"/>
          <p:cNvSpPr>
            <a:spLocks noChangeShapeType="1"/>
          </p:cNvSpPr>
          <p:nvPr/>
        </p:nvSpPr>
        <p:spPr bwMode="auto">
          <a:xfrm>
            <a:off x="51816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49"/>
          <p:cNvSpPr>
            <a:spLocks noChangeShapeType="1"/>
          </p:cNvSpPr>
          <p:nvPr/>
        </p:nvSpPr>
        <p:spPr bwMode="auto">
          <a:xfrm>
            <a:off x="57150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50"/>
          <p:cNvSpPr>
            <a:spLocks noChangeShapeType="1"/>
          </p:cNvSpPr>
          <p:nvPr/>
        </p:nvSpPr>
        <p:spPr bwMode="auto">
          <a:xfrm>
            <a:off x="6096000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93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C658-F7EF-3763-8C73-4239FBC0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49EBC-DE4E-45E0-60C3-0781441D8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Structure following types/variants of binary trees exists:</a:t>
            </a:r>
          </a:p>
          <a:p>
            <a:endParaRPr lang="en-US" dirty="0"/>
          </a:p>
          <a:p>
            <a:pPr lvl="1"/>
            <a:r>
              <a:rPr lang="en-US" dirty="0"/>
              <a:t>Full Binary Tree</a:t>
            </a:r>
          </a:p>
          <a:p>
            <a:pPr lvl="1"/>
            <a:r>
              <a:rPr lang="en-US" dirty="0"/>
              <a:t>Perfect Binary Tree</a:t>
            </a:r>
          </a:p>
          <a:p>
            <a:pPr lvl="1"/>
            <a:r>
              <a:rPr lang="en-US" dirty="0"/>
              <a:t>Complete Binary Tree</a:t>
            </a:r>
          </a:p>
          <a:p>
            <a:pPr lvl="1"/>
            <a:r>
              <a:rPr lang="en-US" dirty="0"/>
              <a:t>Degenerate Binary Tree</a:t>
            </a:r>
          </a:p>
          <a:p>
            <a:pPr lvl="1"/>
            <a:r>
              <a:rPr lang="en-US" dirty="0"/>
              <a:t>Balance Binary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E136E-A1AE-2355-BCE5-028E8208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90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4F28-5EDB-79A4-9D89-4366EBB7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B217-7E60-2D9F-E230-F522CB78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2082800"/>
          </a:xfrm>
        </p:spPr>
        <p:txBody>
          <a:bodyPr/>
          <a:lstStyle/>
          <a:p>
            <a:r>
              <a:rPr lang="en-US" dirty="0"/>
              <a:t>It is a tree in which every node in the tree has either 0 or 2 children.</a:t>
            </a:r>
          </a:p>
          <a:p>
            <a:r>
              <a:rPr lang="en-US" dirty="0"/>
              <a:t>The number of nodes </a:t>
            </a:r>
            <a:r>
              <a:rPr lang="en-US" b="1" i="1" dirty="0"/>
              <a:t>n</a:t>
            </a:r>
            <a:r>
              <a:rPr lang="en-US" dirty="0"/>
              <a:t> is </a:t>
            </a:r>
            <a:r>
              <a:rPr lang="en-US" dirty="0" err="1"/>
              <a:t>atleast</a:t>
            </a:r>
            <a:r>
              <a:rPr lang="en-US" dirty="0"/>
              <a:t> </a:t>
            </a:r>
            <a:r>
              <a:rPr lang="en-US" b="1" i="1" dirty="0"/>
              <a:t>n = 2</a:t>
            </a:r>
            <a:r>
              <a:rPr lang="en-US" b="1" i="1" baseline="30000" dirty="0"/>
              <a:t>h</a:t>
            </a:r>
            <a:r>
              <a:rPr lang="en-US" b="1" i="1" dirty="0"/>
              <a:t> – 1</a:t>
            </a:r>
            <a:r>
              <a:rPr lang="en-US" dirty="0"/>
              <a:t>, and </a:t>
            </a:r>
            <a:r>
              <a:rPr lang="en-US" dirty="0" err="1"/>
              <a:t>atmost</a:t>
            </a:r>
            <a:r>
              <a:rPr lang="en-US" dirty="0"/>
              <a:t> </a:t>
            </a:r>
            <a:r>
              <a:rPr lang="en-US" b="1" i="1" dirty="0"/>
              <a:t>n = 2</a:t>
            </a:r>
            <a:r>
              <a:rPr lang="en-US" b="1" i="1" baseline="30000" dirty="0"/>
              <a:t>h+1 </a:t>
            </a:r>
            <a:r>
              <a:rPr lang="en-US" b="1" i="1" dirty="0"/>
              <a:t>– 1</a:t>
            </a:r>
            <a:r>
              <a:rPr lang="en-US" dirty="0"/>
              <a:t>, where h is the height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54E4F-80F7-AC33-FEED-A6CD55C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68B828-1013-D581-64FB-63174B338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337" y="3288798"/>
            <a:ext cx="32004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56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4F28-5EDB-79A4-9D89-4366EBB7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B217-7E60-2D9F-E230-F522CB78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2082800"/>
          </a:xfrm>
        </p:spPr>
        <p:txBody>
          <a:bodyPr/>
          <a:lstStyle/>
          <a:p>
            <a:r>
              <a:rPr lang="en-US" dirty="0"/>
              <a:t>All internal nodes have two children and all leaves have the same depth or same level.</a:t>
            </a:r>
          </a:p>
          <a:p>
            <a:r>
              <a:rPr lang="en-US" dirty="0"/>
              <a:t>A perfect binary tree with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leaves has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2l - 1</a:t>
            </a:r>
            <a:r>
              <a:rPr lang="en-US" b="1" i="1" dirty="0"/>
              <a:t> </a:t>
            </a:r>
            <a:r>
              <a:rPr lang="en-US" dirty="0"/>
              <a:t>nodes where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is no. of leaf nodes.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54E4F-80F7-AC33-FEED-A6CD55C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ED0DD5-5376-BE6A-22F7-FDA87ABC3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3429000"/>
            <a:ext cx="4038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42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Binary tree in which every level, except possibly the last, is completely filled, and all nodes are as far left as possible.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D450DB-2545-6547-999F-2AB0ADE7C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938" y="2905125"/>
            <a:ext cx="7029450" cy="2962275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9C388B47-4768-7080-8CF0-744A059C5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938" y="5261811"/>
            <a:ext cx="4493294" cy="605589"/>
          </a:xfrm>
          <a:prstGeom prst="rect">
            <a:avLst/>
          </a:prstGeom>
          <a:solidFill>
            <a:srgbClr val="FF9933">
              <a:alpha val="4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ChangeArrowheads="1"/>
          </p:cNvSpPr>
          <p:nvPr/>
        </p:nvSpPr>
        <p:spPr bwMode="auto">
          <a:xfrm>
            <a:off x="1066800" y="4876800"/>
            <a:ext cx="7467600" cy="9906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A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complete binary tree</a:t>
            </a:r>
            <a:r>
              <a:rPr lang="en-US" sz="28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of depth 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d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 is the strictly binary all of whose leaves are at level 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d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4343400" y="2590800"/>
            <a:ext cx="457200" cy="457200"/>
            <a:chOff x="1152" y="1440"/>
            <a:chExt cx="288" cy="288"/>
          </a:xfrm>
        </p:grpSpPr>
        <p:sp>
          <p:nvSpPr>
            <p:cNvPr id="24639" name="Oval 6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Text Box 7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24582" name="Group 8"/>
          <p:cNvGrpSpPr>
            <a:grpSpLocks/>
          </p:cNvGrpSpPr>
          <p:nvPr/>
        </p:nvGrpSpPr>
        <p:grpSpPr bwMode="auto">
          <a:xfrm>
            <a:off x="2667000" y="3352800"/>
            <a:ext cx="457200" cy="457200"/>
            <a:chOff x="1248" y="1536"/>
            <a:chExt cx="288" cy="288"/>
          </a:xfrm>
        </p:grpSpPr>
        <p:sp>
          <p:nvSpPr>
            <p:cNvPr id="24637" name="Oval 9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8" name="Text Box 10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24583" name="Oval 11"/>
          <p:cNvSpPr>
            <a:spLocks noChangeArrowheads="1"/>
          </p:cNvSpPr>
          <p:nvPr/>
        </p:nvSpPr>
        <p:spPr bwMode="auto">
          <a:xfrm>
            <a:off x="66294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6705600" y="5119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N</a:t>
            </a:r>
          </a:p>
        </p:txBody>
      </p:sp>
      <p:grpSp>
        <p:nvGrpSpPr>
          <p:cNvPr id="24585" name="Group 13"/>
          <p:cNvGrpSpPr>
            <a:grpSpLocks/>
          </p:cNvGrpSpPr>
          <p:nvPr/>
        </p:nvGrpSpPr>
        <p:grpSpPr bwMode="auto">
          <a:xfrm>
            <a:off x="6248400" y="3352800"/>
            <a:ext cx="457200" cy="457200"/>
            <a:chOff x="1248" y="1536"/>
            <a:chExt cx="288" cy="288"/>
          </a:xfrm>
        </p:grpSpPr>
        <p:sp>
          <p:nvSpPr>
            <p:cNvPr id="24635" name="Oval 14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6" name="Text Box 15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sp>
        <p:nvSpPr>
          <p:cNvPr id="24586" name="Oval 16"/>
          <p:cNvSpPr>
            <a:spLocks noChangeArrowheads="1"/>
          </p:cNvSpPr>
          <p:nvPr/>
        </p:nvSpPr>
        <p:spPr bwMode="auto">
          <a:xfrm>
            <a:off x="72390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7"/>
          <p:cNvSpPr txBox="1">
            <a:spLocks noChangeArrowheads="1"/>
          </p:cNvSpPr>
          <p:nvPr/>
        </p:nvSpPr>
        <p:spPr bwMode="auto">
          <a:xfrm>
            <a:off x="7315200" y="4205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24588" name="Oval 18"/>
          <p:cNvSpPr>
            <a:spLocks noChangeArrowheads="1"/>
          </p:cNvSpPr>
          <p:nvPr/>
        </p:nvSpPr>
        <p:spPr bwMode="auto">
          <a:xfrm>
            <a:off x="78486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9"/>
          <p:cNvSpPr txBox="1">
            <a:spLocks noChangeArrowheads="1"/>
          </p:cNvSpPr>
          <p:nvPr/>
        </p:nvSpPr>
        <p:spPr bwMode="auto">
          <a:xfrm>
            <a:off x="7924800" y="5119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O</a:t>
            </a:r>
          </a:p>
        </p:txBody>
      </p:sp>
      <p:sp>
        <p:nvSpPr>
          <p:cNvPr id="24590" name="Line 20"/>
          <p:cNvSpPr>
            <a:spLocks noChangeShapeType="1"/>
          </p:cNvSpPr>
          <p:nvPr/>
        </p:nvSpPr>
        <p:spPr bwMode="auto">
          <a:xfrm flipH="1">
            <a:off x="3048000" y="28194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21"/>
          <p:cNvSpPr>
            <a:spLocks noChangeShapeType="1"/>
          </p:cNvSpPr>
          <p:nvPr/>
        </p:nvSpPr>
        <p:spPr bwMode="auto">
          <a:xfrm>
            <a:off x="4800600" y="2819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22"/>
          <p:cNvSpPr>
            <a:spLocks noChangeShapeType="1"/>
          </p:cNvSpPr>
          <p:nvPr/>
        </p:nvSpPr>
        <p:spPr bwMode="auto">
          <a:xfrm flipH="1">
            <a:off x="21336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23"/>
          <p:cNvSpPr>
            <a:spLocks noChangeShapeType="1"/>
          </p:cNvSpPr>
          <p:nvPr/>
        </p:nvSpPr>
        <p:spPr bwMode="auto">
          <a:xfrm>
            <a:off x="3048000" y="3733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24"/>
          <p:cNvSpPr>
            <a:spLocks noChangeShapeType="1"/>
          </p:cNvSpPr>
          <p:nvPr/>
        </p:nvSpPr>
        <p:spPr bwMode="auto">
          <a:xfrm>
            <a:off x="6629400" y="3733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25"/>
          <p:cNvSpPr>
            <a:spLocks noChangeShapeType="1"/>
          </p:cNvSpPr>
          <p:nvPr/>
        </p:nvSpPr>
        <p:spPr bwMode="auto">
          <a:xfrm flipH="1">
            <a:off x="69342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6"/>
          <p:cNvSpPr>
            <a:spLocks noChangeShapeType="1"/>
          </p:cNvSpPr>
          <p:nvPr/>
        </p:nvSpPr>
        <p:spPr bwMode="auto">
          <a:xfrm>
            <a:off x="76200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Text Box 27"/>
          <p:cNvSpPr txBox="1">
            <a:spLocks noChangeArrowheads="1"/>
          </p:cNvSpPr>
          <p:nvPr/>
        </p:nvSpPr>
        <p:spPr bwMode="auto">
          <a:xfrm>
            <a:off x="3048000" y="34290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24598" name="Text Box 28"/>
          <p:cNvSpPr txBox="1">
            <a:spLocks noChangeArrowheads="1"/>
          </p:cNvSpPr>
          <p:nvPr/>
        </p:nvSpPr>
        <p:spPr bwMode="auto">
          <a:xfrm>
            <a:off x="4808538" y="2514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0</a:t>
            </a:r>
          </a:p>
        </p:txBody>
      </p:sp>
      <p:sp>
        <p:nvSpPr>
          <p:cNvPr id="24599" name="Text Box 29"/>
          <p:cNvSpPr txBox="1">
            <a:spLocks noChangeArrowheads="1"/>
          </p:cNvSpPr>
          <p:nvPr/>
        </p:nvSpPr>
        <p:spPr bwMode="auto">
          <a:xfrm>
            <a:off x="6637338" y="3429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24600" name="Text Box 30"/>
          <p:cNvSpPr txBox="1">
            <a:spLocks noChangeArrowheads="1"/>
          </p:cNvSpPr>
          <p:nvPr/>
        </p:nvSpPr>
        <p:spPr bwMode="auto">
          <a:xfrm>
            <a:off x="7627938" y="4311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4601" name="Text Box 31"/>
          <p:cNvSpPr txBox="1">
            <a:spLocks noChangeArrowheads="1"/>
          </p:cNvSpPr>
          <p:nvPr/>
        </p:nvSpPr>
        <p:spPr bwMode="auto">
          <a:xfrm>
            <a:off x="70183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02" name="Text Box 32"/>
          <p:cNvSpPr txBox="1">
            <a:spLocks noChangeArrowheads="1"/>
          </p:cNvSpPr>
          <p:nvPr/>
        </p:nvSpPr>
        <p:spPr bwMode="auto">
          <a:xfrm>
            <a:off x="82375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03" name="Oval 33"/>
          <p:cNvSpPr>
            <a:spLocks noChangeArrowheads="1"/>
          </p:cNvSpPr>
          <p:nvPr/>
        </p:nvSpPr>
        <p:spPr bwMode="auto">
          <a:xfrm>
            <a:off x="47244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34"/>
          <p:cNvSpPr txBox="1">
            <a:spLocks noChangeArrowheads="1"/>
          </p:cNvSpPr>
          <p:nvPr/>
        </p:nvSpPr>
        <p:spPr bwMode="auto">
          <a:xfrm>
            <a:off x="4800600" y="5119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</a:t>
            </a:r>
          </a:p>
        </p:txBody>
      </p:sp>
      <p:sp>
        <p:nvSpPr>
          <p:cNvPr id="24605" name="Oval 35"/>
          <p:cNvSpPr>
            <a:spLocks noChangeArrowheads="1"/>
          </p:cNvSpPr>
          <p:nvPr/>
        </p:nvSpPr>
        <p:spPr bwMode="auto">
          <a:xfrm>
            <a:off x="53340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Text Box 36"/>
          <p:cNvSpPr txBox="1">
            <a:spLocks noChangeArrowheads="1"/>
          </p:cNvSpPr>
          <p:nvPr/>
        </p:nvSpPr>
        <p:spPr bwMode="auto">
          <a:xfrm>
            <a:off x="5410200" y="4205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24607" name="Oval 37"/>
          <p:cNvSpPr>
            <a:spLocks noChangeArrowheads="1"/>
          </p:cNvSpPr>
          <p:nvPr/>
        </p:nvSpPr>
        <p:spPr bwMode="auto">
          <a:xfrm>
            <a:off x="59436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Text Box 38"/>
          <p:cNvSpPr txBox="1">
            <a:spLocks noChangeArrowheads="1"/>
          </p:cNvSpPr>
          <p:nvPr/>
        </p:nvSpPr>
        <p:spPr bwMode="auto">
          <a:xfrm>
            <a:off x="6019800" y="5119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M</a:t>
            </a:r>
          </a:p>
        </p:txBody>
      </p:sp>
      <p:sp>
        <p:nvSpPr>
          <p:cNvPr id="24609" name="Line 39"/>
          <p:cNvSpPr>
            <a:spLocks noChangeShapeType="1"/>
          </p:cNvSpPr>
          <p:nvPr/>
        </p:nvSpPr>
        <p:spPr bwMode="auto">
          <a:xfrm flipH="1">
            <a:off x="50292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Line 40"/>
          <p:cNvSpPr>
            <a:spLocks noChangeShapeType="1"/>
          </p:cNvSpPr>
          <p:nvPr/>
        </p:nvSpPr>
        <p:spPr bwMode="auto">
          <a:xfrm>
            <a:off x="57150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41"/>
          <p:cNvSpPr txBox="1">
            <a:spLocks noChangeArrowheads="1"/>
          </p:cNvSpPr>
          <p:nvPr/>
        </p:nvSpPr>
        <p:spPr bwMode="auto">
          <a:xfrm>
            <a:off x="5722938" y="4311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4612" name="Text Box 42"/>
          <p:cNvSpPr txBox="1">
            <a:spLocks noChangeArrowheads="1"/>
          </p:cNvSpPr>
          <p:nvPr/>
        </p:nvSpPr>
        <p:spPr bwMode="auto">
          <a:xfrm>
            <a:off x="51133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13" name="Text Box 43"/>
          <p:cNvSpPr txBox="1">
            <a:spLocks noChangeArrowheads="1"/>
          </p:cNvSpPr>
          <p:nvPr/>
        </p:nvSpPr>
        <p:spPr bwMode="auto">
          <a:xfrm>
            <a:off x="63325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14" name="Oval 44"/>
          <p:cNvSpPr>
            <a:spLocks noChangeArrowheads="1"/>
          </p:cNvSpPr>
          <p:nvPr/>
        </p:nvSpPr>
        <p:spPr bwMode="auto">
          <a:xfrm>
            <a:off x="11430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Text Box 45"/>
          <p:cNvSpPr txBox="1">
            <a:spLocks noChangeArrowheads="1"/>
          </p:cNvSpPr>
          <p:nvPr/>
        </p:nvSpPr>
        <p:spPr bwMode="auto">
          <a:xfrm>
            <a:off x="1219200" y="5119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sp>
        <p:nvSpPr>
          <p:cNvPr id="24616" name="Oval 46"/>
          <p:cNvSpPr>
            <a:spLocks noChangeArrowheads="1"/>
          </p:cNvSpPr>
          <p:nvPr/>
        </p:nvSpPr>
        <p:spPr bwMode="auto">
          <a:xfrm>
            <a:off x="1752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Text Box 47"/>
          <p:cNvSpPr txBox="1">
            <a:spLocks noChangeArrowheads="1"/>
          </p:cNvSpPr>
          <p:nvPr/>
        </p:nvSpPr>
        <p:spPr bwMode="auto">
          <a:xfrm>
            <a:off x="1828800" y="4205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24618" name="Oval 48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Text Box 49"/>
          <p:cNvSpPr txBox="1">
            <a:spLocks noChangeArrowheads="1"/>
          </p:cNvSpPr>
          <p:nvPr/>
        </p:nvSpPr>
        <p:spPr bwMode="auto">
          <a:xfrm>
            <a:off x="2438400" y="5119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24620" name="Line 50"/>
          <p:cNvSpPr>
            <a:spLocks noChangeShapeType="1"/>
          </p:cNvSpPr>
          <p:nvPr/>
        </p:nvSpPr>
        <p:spPr bwMode="auto">
          <a:xfrm flipH="1">
            <a:off x="14478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51"/>
          <p:cNvSpPr>
            <a:spLocks noChangeShapeType="1"/>
          </p:cNvSpPr>
          <p:nvPr/>
        </p:nvSpPr>
        <p:spPr bwMode="auto">
          <a:xfrm>
            <a:off x="21336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Text Box 52"/>
          <p:cNvSpPr txBox="1">
            <a:spLocks noChangeArrowheads="1"/>
          </p:cNvSpPr>
          <p:nvPr/>
        </p:nvSpPr>
        <p:spPr bwMode="auto">
          <a:xfrm>
            <a:off x="2141538" y="4311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4623" name="Text Box 53"/>
          <p:cNvSpPr txBox="1">
            <a:spLocks noChangeArrowheads="1"/>
          </p:cNvSpPr>
          <p:nvPr/>
        </p:nvSpPr>
        <p:spPr bwMode="auto">
          <a:xfrm>
            <a:off x="15319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24" name="Oval 54"/>
          <p:cNvSpPr>
            <a:spLocks noChangeArrowheads="1"/>
          </p:cNvSpPr>
          <p:nvPr/>
        </p:nvSpPr>
        <p:spPr bwMode="auto">
          <a:xfrm>
            <a:off x="28956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Text Box 55"/>
          <p:cNvSpPr txBox="1">
            <a:spLocks noChangeArrowheads="1"/>
          </p:cNvSpPr>
          <p:nvPr/>
        </p:nvSpPr>
        <p:spPr bwMode="auto">
          <a:xfrm>
            <a:off x="2971800" y="5119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J</a:t>
            </a:r>
          </a:p>
        </p:txBody>
      </p:sp>
      <p:sp>
        <p:nvSpPr>
          <p:cNvPr id="24626" name="Oval 56"/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Text Box 57"/>
          <p:cNvSpPr txBox="1">
            <a:spLocks noChangeArrowheads="1"/>
          </p:cNvSpPr>
          <p:nvPr/>
        </p:nvSpPr>
        <p:spPr bwMode="auto">
          <a:xfrm>
            <a:off x="3581400" y="4205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E</a:t>
            </a:r>
          </a:p>
        </p:txBody>
      </p:sp>
      <p:sp>
        <p:nvSpPr>
          <p:cNvPr id="24628" name="Oval 58"/>
          <p:cNvSpPr>
            <a:spLocks noChangeArrowheads="1"/>
          </p:cNvSpPr>
          <p:nvPr/>
        </p:nvSpPr>
        <p:spPr bwMode="auto">
          <a:xfrm>
            <a:off x="41148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Text Box 59"/>
          <p:cNvSpPr txBox="1">
            <a:spLocks noChangeArrowheads="1"/>
          </p:cNvSpPr>
          <p:nvPr/>
        </p:nvSpPr>
        <p:spPr bwMode="auto">
          <a:xfrm>
            <a:off x="4191000" y="5119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K</a:t>
            </a:r>
          </a:p>
        </p:txBody>
      </p:sp>
      <p:sp>
        <p:nvSpPr>
          <p:cNvPr id="24630" name="Line 60"/>
          <p:cNvSpPr>
            <a:spLocks noChangeShapeType="1"/>
          </p:cNvSpPr>
          <p:nvPr/>
        </p:nvSpPr>
        <p:spPr bwMode="auto">
          <a:xfrm flipH="1">
            <a:off x="32004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Line 61"/>
          <p:cNvSpPr>
            <a:spLocks noChangeShapeType="1"/>
          </p:cNvSpPr>
          <p:nvPr/>
        </p:nvSpPr>
        <p:spPr bwMode="auto">
          <a:xfrm>
            <a:off x="3886200" y="4572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2" name="Text Box 62"/>
          <p:cNvSpPr txBox="1">
            <a:spLocks noChangeArrowheads="1"/>
          </p:cNvSpPr>
          <p:nvPr/>
        </p:nvSpPr>
        <p:spPr bwMode="auto">
          <a:xfrm>
            <a:off x="3894138" y="43116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24633" name="Text Box 63"/>
          <p:cNvSpPr txBox="1">
            <a:spLocks noChangeArrowheads="1"/>
          </p:cNvSpPr>
          <p:nvPr/>
        </p:nvSpPr>
        <p:spPr bwMode="auto">
          <a:xfrm>
            <a:off x="3284538" y="52260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3</a:t>
            </a:r>
          </a:p>
        </p:txBody>
      </p:sp>
      <p:sp>
        <p:nvSpPr>
          <p:cNvPr id="24634" name="Line 64"/>
          <p:cNvSpPr>
            <a:spLocks noChangeShapeType="1"/>
          </p:cNvSpPr>
          <p:nvPr/>
        </p:nvSpPr>
        <p:spPr bwMode="auto">
          <a:xfrm flipH="1">
            <a:off x="57150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4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352800" y="2209800"/>
            <a:ext cx="457200" cy="457200"/>
            <a:chOff x="1152" y="1440"/>
            <a:chExt cx="288" cy="288"/>
          </a:xfrm>
        </p:grpSpPr>
        <p:sp>
          <p:nvSpPr>
            <p:cNvPr id="25657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981200" y="2895600"/>
            <a:ext cx="457200" cy="457200"/>
            <a:chOff x="1248" y="1536"/>
            <a:chExt cx="288" cy="288"/>
          </a:xfrm>
        </p:grpSpPr>
        <p:sp>
          <p:nvSpPr>
            <p:cNvPr id="25655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25606" name="Line 10"/>
          <p:cNvSpPr>
            <a:spLocks noChangeShapeType="1"/>
          </p:cNvSpPr>
          <p:nvPr/>
        </p:nvSpPr>
        <p:spPr bwMode="auto">
          <a:xfrm flipH="1">
            <a:off x="2362200" y="2514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>
            <a:off x="3810000" y="2514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12"/>
          <p:cNvSpPr>
            <a:spLocks noChangeShapeType="1"/>
          </p:cNvSpPr>
          <p:nvPr/>
        </p:nvSpPr>
        <p:spPr bwMode="auto">
          <a:xfrm flipH="1">
            <a:off x="1676400" y="3276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>
            <a:off x="2362200" y="3276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4"/>
          <p:cNvSpPr txBox="1">
            <a:spLocks noChangeArrowheads="1"/>
          </p:cNvSpPr>
          <p:nvPr/>
        </p:nvSpPr>
        <p:spPr bwMode="auto">
          <a:xfrm>
            <a:off x="6780213" y="2286000"/>
            <a:ext cx="1754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0: 2</a:t>
            </a:r>
            <a:r>
              <a:rPr lang="en-US" sz="1600" baseline="30000">
                <a:latin typeface="Helvetica" pitchFamily="34" charset="0"/>
              </a:rPr>
              <a:t>0</a:t>
            </a:r>
            <a:r>
              <a:rPr lang="en-US" sz="1600">
                <a:latin typeface="Helvetica" pitchFamily="34" charset="0"/>
              </a:rPr>
              <a:t> nodes</a:t>
            </a:r>
          </a:p>
        </p:txBody>
      </p:sp>
      <p:sp>
        <p:nvSpPr>
          <p:cNvPr id="25611" name="Oval 15"/>
          <p:cNvSpPr>
            <a:spLocks noChangeArrowheads="1"/>
          </p:cNvSpPr>
          <p:nvPr/>
        </p:nvSpPr>
        <p:spPr bwMode="auto">
          <a:xfrm>
            <a:off x="10668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1143000" y="46624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sp>
        <p:nvSpPr>
          <p:cNvPr id="25613" name="Oval 17"/>
          <p:cNvSpPr>
            <a:spLocks noChangeArrowheads="1"/>
          </p:cNvSpPr>
          <p:nvPr/>
        </p:nvSpPr>
        <p:spPr bwMode="auto">
          <a:xfrm>
            <a:off x="13716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Text Box 18"/>
          <p:cNvSpPr txBox="1">
            <a:spLocks noChangeArrowheads="1"/>
          </p:cNvSpPr>
          <p:nvPr/>
        </p:nvSpPr>
        <p:spPr bwMode="auto">
          <a:xfrm>
            <a:off x="1447800" y="3748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25615" name="Oval 19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17526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25617" name="Line 21"/>
          <p:cNvSpPr>
            <a:spLocks noChangeShapeType="1"/>
          </p:cNvSpPr>
          <p:nvPr/>
        </p:nvSpPr>
        <p:spPr bwMode="auto">
          <a:xfrm flipH="1">
            <a:off x="12954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22"/>
          <p:cNvSpPr>
            <a:spLocks noChangeShapeType="1"/>
          </p:cNvSpPr>
          <p:nvPr/>
        </p:nvSpPr>
        <p:spPr bwMode="auto">
          <a:xfrm>
            <a:off x="17526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Oval 23"/>
          <p:cNvSpPr>
            <a:spLocks noChangeArrowheads="1"/>
          </p:cNvSpPr>
          <p:nvPr/>
        </p:nvSpPr>
        <p:spPr bwMode="auto">
          <a:xfrm>
            <a:off x="2590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Text Box 24"/>
          <p:cNvSpPr txBox="1">
            <a:spLocks noChangeArrowheads="1"/>
          </p:cNvSpPr>
          <p:nvPr/>
        </p:nvSpPr>
        <p:spPr bwMode="auto">
          <a:xfrm>
            <a:off x="2667000" y="3748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E</a:t>
            </a:r>
          </a:p>
        </p:txBody>
      </p:sp>
      <p:sp>
        <p:nvSpPr>
          <p:cNvPr id="25621" name="Oval 25"/>
          <p:cNvSpPr>
            <a:spLocks noChangeArrowheads="1"/>
          </p:cNvSpPr>
          <p:nvPr/>
        </p:nvSpPr>
        <p:spPr bwMode="auto">
          <a:xfrm>
            <a:off x="2286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26"/>
          <p:cNvSpPr txBox="1">
            <a:spLocks noChangeArrowheads="1"/>
          </p:cNvSpPr>
          <p:nvPr/>
        </p:nvSpPr>
        <p:spPr bwMode="auto">
          <a:xfrm>
            <a:off x="2286000" y="4662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J</a:t>
            </a:r>
          </a:p>
        </p:txBody>
      </p:sp>
      <p:sp>
        <p:nvSpPr>
          <p:cNvPr id="25623" name="Oval 27"/>
          <p:cNvSpPr>
            <a:spLocks noChangeArrowheads="1"/>
          </p:cNvSpPr>
          <p:nvPr/>
        </p:nvSpPr>
        <p:spPr bwMode="auto">
          <a:xfrm>
            <a:off x="28956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28"/>
          <p:cNvSpPr txBox="1">
            <a:spLocks noChangeArrowheads="1"/>
          </p:cNvSpPr>
          <p:nvPr/>
        </p:nvSpPr>
        <p:spPr bwMode="auto">
          <a:xfrm>
            <a:off x="29718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K</a:t>
            </a:r>
          </a:p>
        </p:txBody>
      </p:sp>
      <p:sp>
        <p:nvSpPr>
          <p:cNvPr id="25625" name="Line 29"/>
          <p:cNvSpPr>
            <a:spLocks noChangeShapeType="1"/>
          </p:cNvSpPr>
          <p:nvPr/>
        </p:nvSpPr>
        <p:spPr bwMode="auto">
          <a:xfrm flipH="1">
            <a:off x="25146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30"/>
          <p:cNvSpPr>
            <a:spLocks noChangeShapeType="1"/>
          </p:cNvSpPr>
          <p:nvPr/>
        </p:nvSpPr>
        <p:spPr bwMode="auto">
          <a:xfrm>
            <a:off x="29718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27" name="Group 31"/>
          <p:cNvGrpSpPr>
            <a:grpSpLocks/>
          </p:cNvGrpSpPr>
          <p:nvPr/>
        </p:nvGrpSpPr>
        <p:grpSpPr bwMode="auto">
          <a:xfrm>
            <a:off x="4800600" y="2895600"/>
            <a:ext cx="457200" cy="457200"/>
            <a:chOff x="1248" y="1536"/>
            <a:chExt cx="288" cy="288"/>
          </a:xfrm>
        </p:grpSpPr>
        <p:sp>
          <p:nvSpPr>
            <p:cNvPr id="25653" name="Oval 32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Text Box 33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sp>
        <p:nvSpPr>
          <p:cNvPr id="25628" name="Line 34"/>
          <p:cNvSpPr>
            <a:spLocks noChangeShapeType="1"/>
          </p:cNvSpPr>
          <p:nvPr/>
        </p:nvSpPr>
        <p:spPr bwMode="auto">
          <a:xfrm flipH="1">
            <a:off x="4495800" y="3276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5"/>
          <p:cNvSpPr>
            <a:spLocks noChangeShapeType="1"/>
          </p:cNvSpPr>
          <p:nvPr/>
        </p:nvSpPr>
        <p:spPr bwMode="auto">
          <a:xfrm>
            <a:off x="5181600" y="3276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Oval 36"/>
          <p:cNvSpPr>
            <a:spLocks noChangeArrowheads="1"/>
          </p:cNvSpPr>
          <p:nvPr/>
        </p:nvSpPr>
        <p:spPr bwMode="auto">
          <a:xfrm>
            <a:off x="38862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Text Box 37"/>
          <p:cNvSpPr txBox="1">
            <a:spLocks noChangeArrowheads="1"/>
          </p:cNvSpPr>
          <p:nvPr/>
        </p:nvSpPr>
        <p:spPr bwMode="auto">
          <a:xfrm>
            <a:off x="39624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</a:t>
            </a:r>
          </a:p>
        </p:txBody>
      </p:sp>
      <p:sp>
        <p:nvSpPr>
          <p:cNvPr id="25632" name="Oval 38"/>
          <p:cNvSpPr>
            <a:spLocks noChangeArrowheads="1"/>
          </p:cNvSpPr>
          <p:nvPr/>
        </p:nvSpPr>
        <p:spPr bwMode="auto">
          <a:xfrm>
            <a:off x="41910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Text Box 39"/>
          <p:cNvSpPr txBox="1">
            <a:spLocks noChangeArrowheads="1"/>
          </p:cNvSpPr>
          <p:nvPr/>
        </p:nvSpPr>
        <p:spPr bwMode="auto">
          <a:xfrm>
            <a:off x="42672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25634" name="Oval 40"/>
          <p:cNvSpPr>
            <a:spLocks noChangeArrowheads="1"/>
          </p:cNvSpPr>
          <p:nvPr/>
        </p:nvSpPr>
        <p:spPr bwMode="auto">
          <a:xfrm>
            <a:off x="44958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Text Box 41"/>
          <p:cNvSpPr txBox="1">
            <a:spLocks noChangeArrowheads="1"/>
          </p:cNvSpPr>
          <p:nvPr/>
        </p:nvSpPr>
        <p:spPr bwMode="auto">
          <a:xfrm>
            <a:off x="45720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M</a:t>
            </a:r>
          </a:p>
        </p:txBody>
      </p:sp>
      <p:sp>
        <p:nvSpPr>
          <p:cNvPr id="25636" name="Line 42"/>
          <p:cNvSpPr>
            <a:spLocks noChangeShapeType="1"/>
          </p:cNvSpPr>
          <p:nvPr/>
        </p:nvSpPr>
        <p:spPr bwMode="auto">
          <a:xfrm flipH="1">
            <a:off x="41148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43"/>
          <p:cNvSpPr>
            <a:spLocks noChangeShapeType="1"/>
          </p:cNvSpPr>
          <p:nvPr/>
        </p:nvSpPr>
        <p:spPr bwMode="auto">
          <a:xfrm>
            <a:off x="45720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Oval 44"/>
          <p:cNvSpPr>
            <a:spLocks noChangeArrowheads="1"/>
          </p:cNvSpPr>
          <p:nvPr/>
        </p:nvSpPr>
        <p:spPr bwMode="auto">
          <a:xfrm>
            <a:off x="54102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Text Box 45"/>
          <p:cNvSpPr txBox="1">
            <a:spLocks noChangeArrowheads="1"/>
          </p:cNvSpPr>
          <p:nvPr/>
        </p:nvSpPr>
        <p:spPr bwMode="auto">
          <a:xfrm>
            <a:off x="54864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25640" name="Oval 46"/>
          <p:cNvSpPr>
            <a:spLocks noChangeArrowheads="1"/>
          </p:cNvSpPr>
          <p:nvPr/>
        </p:nvSpPr>
        <p:spPr bwMode="auto">
          <a:xfrm>
            <a:off x="51054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Text Box 47"/>
          <p:cNvSpPr txBox="1">
            <a:spLocks noChangeArrowheads="1"/>
          </p:cNvSpPr>
          <p:nvPr/>
        </p:nvSpPr>
        <p:spPr bwMode="auto">
          <a:xfrm>
            <a:off x="5181600" y="46624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N</a:t>
            </a:r>
          </a:p>
        </p:txBody>
      </p:sp>
      <p:sp>
        <p:nvSpPr>
          <p:cNvPr id="25642" name="Oval 48"/>
          <p:cNvSpPr>
            <a:spLocks noChangeArrowheads="1"/>
          </p:cNvSpPr>
          <p:nvPr/>
        </p:nvSpPr>
        <p:spPr bwMode="auto">
          <a:xfrm>
            <a:off x="5715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Text Box 49"/>
          <p:cNvSpPr txBox="1">
            <a:spLocks noChangeArrowheads="1"/>
          </p:cNvSpPr>
          <p:nvPr/>
        </p:nvSpPr>
        <p:spPr bwMode="auto">
          <a:xfrm>
            <a:off x="5791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O</a:t>
            </a:r>
          </a:p>
        </p:txBody>
      </p:sp>
      <p:sp>
        <p:nvSpPr>
          <p:cNvPr id="25644" name="Line 50"/>
          <p:cNvSpPr>
            <a:spLocks noChangeShapeType="1"/>
          </p:cNvSpPr>
          <p:nvPr/>
        </p:nvSpPr>
        <p:spPr bwMode="auto">
          <a:xfrm flipH="1">
            <a:off x="53340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5" name="Line 51"/>
          <p:cNvSpPr>
            <a:spLocks noChangeShapeType="1"/>
          </p:cNvSpPr>
          <p:nvPr/>
        </p:nvSpPr>
        <p:spPr bwMode="auto">
          <a:xfrm>
            <a:off x="5791200" y="4114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6" name="Text Box 52"/>
          <p:cNvSpPr txBox="1">
            <a:spLocks noChangeArrowheads="1"/>
          </p:cNvSpPr>
          <p:nvPr/>
        </p:nvSpPr>
        <p:spPr bwMode="auto">
          <a:xfrm>
            <a:off x="6780213" y="2971800"/>
            <a:ext cx="1754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1: 2</a:t>
            </a:r>
            <a:r>
              <a:rPr lang="en-US" sz="1600" baseline="30000">
                <a:latin typeface="Helvetica" pitchFamily="34" charset="0"/>
              </a:rPr>
              <a:t>1</a:t>
            </a:r>
            <a:r>
              <a:rPr lang="en-US" sz="1600">
                <a:latin typeface="Helvetica" pitchFamily="34" charset="0"/>
              </a:rPr>
              <a:t> nodes</a:t>
            </a:r>
          </a:p>
        </p:txBody>
      </p:sp>
      <p:sp>
        <p:nvSpPr>
          <p:cNvPr id="25647" name="Text Box 53"/>
          <p:cNvSpPr txBox="1">
            <a:spLocks noChangeArrowheads="1"/>
          </p:cNvSpPr>
          <p:nvPr/>
        </p:nvSpPr>
        <p:spPr bwMode="auto">
          <a:xfrm>
            <a:off x="6781800" y="3810000"/>
            <a:ext cx="1754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2: 2</a:t>
            </a:r>
            <a:r>
              <a:rPr lang="en-US" sz="1600" baseline="30000">
                <a:latin typeface="Helvetica" pitchFamily="34" charset="0"/>
              </a:rPr>
              <a:t>2</a:t>
            </a:r>
            <a:r>
              <a:rPr lang="en-US" sz="1600">
                <a:latin typeface="Helvetica" pitchFamily="34" charset="0"/>
              </a:rPr>
              <a:t> nodes</a:t>
            </a:r>
          </a:p>
        </p:txBody>
      </p:sp>
      <p:sp>
        <p:nvSpPr>
          <p:cNvPr id="25648" name="Text Box 54"/>
          <p:cNvSpPr txBox="1">
            <a:spLocks noChangeArrowheads="1"/>
          </p:cNvSpPr>
          <p:nvPr/>
        </p:nvSpPr>
        <p:spPr bwMode="auto">
          <a:xfrm>
            <a:off x="6780213" y="4692650"/>
            <a:ext cx="1754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latin typeface="Helvetica" pitchFamily="34" charset="0"/>
              </a:rPr>
              <a:t>Level 3: 2</a:t>
            </a:r>
            <a:r>
              <a:rPr lang="en-US" sz="1600" baseline="30000">
                <a:latin typeface="Helvetica" pitchFamily="34" charset="0"/>
              </a:rPr>
              <a:t>3</a:t>
            </a:r>
            <a:r>
              <a:rPr lang="en-US" sz="1600">
                <a:latin typeface="Helvetica" pitchFamily="34" charset="0"/>
              </a:rPr>
              <a:t> nodes</a:t>
            </a:r>
          </a:p>
        </p:txBody>
      </p:sp>
      <p:sp>
        <p:nvSpPr>
          <p:cNvPr id="25649" name="Line 55"/>
          <p:cNvSpPr>
            <a:spLocks noChangeShapeType="1"/>
          </p:cNvSpPr>
          <p:nvPr/>
        </p:nvSpPr>
        <p:spPr bwMode="auto">
          <a:xfrm>
            <a:off x="3962400" y="2438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56"/>
          <p:cNvSpPr>
            <a:spLocks noChangeShapeType="1"/>
          </p:cNvSpPr>
          <p:nvPr/>
        </p:nvSpPr>
        <p:spPr bwMode="auto">
          <a:xfrm>
            <a:off x="5410200" y="3124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57"/>
          <p:cNvSpPr>
            <a:spLocks noChangeShapeType="1"/>
          </p:cNvSpPr>
          <p:nvPr/>
        </p:nvSpPr>
        <p:spPr bwMode="auto">
          <a:xfrm>
            <a:off x="5943600" y="3962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58"/>
          <p:cNvSpPr>
            <a:spLocks noChangeShapeType="1"/>
          </p:cNvSpPr>
          <p:nvPr/>
        </p:nvSpPr>
        <p:spPr bwMode="auto">
          <a:xfrm>
            <a:off x="62484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10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At level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k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there are 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k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nodes.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Total number of nodes in the tree of depth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: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dirty="0">
                <a:latin typeface="Helvetica" pitchFamily="34" charset="0"/>
                <a:cs typeface="Times New Roman" pitchFamily="18" charset="0"/>
              </a:rPr>
              <a:t>  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0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+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1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+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2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+ ………. +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d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= ∑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Helvetica" pitchFamily="34" charset="0"/>
                <a:cs typeface="Times New Roman" pitchFamily="18" charset="0"/>
              </a:rPr>
              <a:t>j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= </a:t>
            </a:r>
            <a:r>
              <a:rPr lang="en-US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d+1 </a:t>
            </a:r>
            <a:r>
              <a:rPr lang="en-US" i="1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– 1</a:t>
            </a:r>
            <a:b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</a:br>
            <a:endParaRPr lang="en-US" i="1" dirty="0">
              <a:solidFill>
                <a:srgbClr val="C00000"/>
              </a:solidFill>
              <a:latin typeface="Helvetica" pitchFamily="34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a complete binary tree, there are </a:t>
            </a:r>
            <a:r>
              <a:rPr lang="en-US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baseline="30000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d</a:t>
            </a:r>
            <a:r>
              <a:rPr lang="en-US" i="1" baseline="30000" dirty="0"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leaf nodes and </a:t>
            </a:r>
            <a:r>
              <a:rPr lang="en-US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(2</a:t>
            </a:r>
            <a:r>
              <a:rPr lang="en-US" i="1" baseline="30000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d </a:t>
            </a:r>
            <a:r>
              <a:rPr lang="en-US" i="1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- 1)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non-leaf (inner) nodes.</a:t>
            </a:r>
            <a:endParaRPr lang="en-US" i="1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067175" y="2623325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 dirty="0">
                <a:latin typeface="Helvetica" pitchFamily="34" charset="0"/>
              </a:rPr>
              <a:t>j=0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067175" y="1962926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 dirty="0">
                <a:latin typeface="Helvetica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132433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If the tree is built out of ‘n’ nodes then</a:t>
            </a:r>
            <a:br>
              <a:rPr lang="en-US" sz="2800" dirty="0">
                <a:latin typeface="Helvetica" pitchFamily="34" charset="0"/>
                <a:cs typeface="Times New Roman" pitchFamily="18" charset="0"/>
              </a:rPr>
            </a:br>
            <a:br>
              <a:rPr lang="en-US" sz="2800" dirty="0">
                <a:latin typeface="Helvetica" pitchFamily="34" charset="0"/>
                <a:cs typeface="Times New Roman" pitchFamily="18" charset="0"/>
              </a:rPr>
            </a:br>
            <a:r>
              <a:rPr lang="en-US" sz="2800" dirty="0">
                <a:latin typeface="Helvetica" pitchFamily="34" charset="0"/>
                <a:cs typeface="Times New Roman" pitchFamily="18" charset="0"/>
              </a:rPr>
              <a:t>		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n =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sz="2800" i="1" baseline="30000" dirty="0">
                <a:latin typeface="Helvetica" pitchFamily="34" charset="0"/>
                <a:cs typeface="Times New Roman" pitchFamily="18" charset="0"/>
              </a:rPr>
              <a:t>d+1 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– 1</a:t>
            </a:r>
            <a:br>
              <a:rPr lang="en-US" sz="2800" i="1" dirty="0">
                <a:latin typeface="Helvetica" pitchFamily="34" charset="0"/>
                <a:cs typeface="Times New Roman" pitchFamily="18" charset="0"/>
              </a:rPr>
            </a:b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	or	log</a:t>
            </a:r>
            <a:r>
              <a:rPr lang="en-US" sz="2800" i="1" baseline="-25000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(n+1) = d+1</a:t>
            </a:r>
            <a:br>
              <a:rPr lang="en-US" sz="2800" i="1" dirty="0">
                <a:latin typeface="Helvetica" pitchFamily="34" charset="0"/>
                <a:cs typeface="Times New Roman" pitchFamily="18" charset="0"/>
              </a:rPr>
            </a:b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	or	</a:t>
            </a:r>
            <a:r>
              <a:rPr lang="en-US" sz="2800" i="1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d = log</a:t>
            </a:r>
            <a:r>
              <a:rPr lang="en-US" sz="2800" i="1" baseline="-25000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sz="2800" i="1" dirty="0">
                <a:solidFill>
                  <a:srgbClr val="C00000"/>
                </a:solidFill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(n+1) – 1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I.e., the depth of the complete binary tree built using ‘n’ nodes will be 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log</a:t>
            </a:r>
            <a:r>
              <a:rPr lang="en-US" sz="2800" i="1" baseline="-25000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(n+1) – 1.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For example, for n=1,000,000, log</a:t>
            </a:r>
            <a:r>
              <a:rPr lang="en-US" sz="2800" baseline="-25000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(1000001) is less than 20; the tree would be 20 levels deep.</a:t>
            </a:r>
          </a:p>
        </p:txBody>
      </p:sp>
    </p:spTree>
    <p:extLst>
      <p:ext uri="{BB962C8B-B14F-4D97-AF65-F5344CB8AC3E}">
        <p14:creationId xmlns:p14="http://schemas.microsoft.com/office/powerpoint/2010/main" val="15861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Tree Data Structures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There are a number of applications where linear data structures are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not appropriate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Consider a genealogy tree of a family.</a:t>
            </a:r>
          </a:p>
        </p:txBody>
      </p:sp>
      <p:sp>
        <p:nvSpPr>
          <p:cNvPr id="7172" name="Line 16"/>
          <p:cNvSpPr>
            <a:spLocks noChangeShapeType="1"/>
          </p:cNvSpPr>
          <p:nvPr/>
        </p:nvSpPr>
        <p:spPr bwMode="auto">
          <a:xfrm>
            <a:off x="4267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3" name="Group 35"/>
          <p:cNvGrpSpPr>
            <a:grpSpLocks/>
          </p:cNvGrpSpPr>
          <p:nvPr/>
        </p:nvGrpSpPr>
        <p:grpSpPr bwMode="auto">
          <a:xfrm>
            <a:off x="838200" y="3616325"/>
            <a:ext cx="8193088" cy="2139950"/>
            <a:chOff x="528" y="2278"/>
            <a:chExt cx="5161" cy="1348"/>
          </a:xfrm>
        </p:grpSpPr>
        <p:sp>
          <p:nvSpPr>
            <p:cNvPr id="7174" name="Text Box 4"/>
            <p:cNvSpPr txBox="1">
              <a:spLocks noChangeArrowheads="1"/>
            </p:cNvSpPr>
            <p:nvPr/>
          </p:nvSpPr>
          <p:spPr bwMode="auto">
            <a:xfrm>
              <a:off x="1946" y="2278"/>
              <a:ext cx="160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Mohammad Aslam Khan</a:t>
              </a:r>
            </a:p>
          </p:txBody>
        </p:sp>
        <p:sp>
          <p:nvSpPr>
            <p:cNvPr id="7175" name="Text Box 5"/>
            <p:cNvSpPr txBox="1">
              <a:spLocks noChangeArrowheads="1"/>
            </p:cNvSpPr>
            <p:nvPr/>
          </p:nvSpPr>
          <p:spPr bwMode="auto">
            <a:xfrm>
              <a:off x="708" y="2784"/>
              <a:ext cx="92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Sohail Aslam</a:t>
              </a:r>
            </a:p>
          </p:txBody>
        </p:sp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2256" y="2784"/>
              <a:ext cx="90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Javed Aslam</a:t>
              </a:r>
            </a:p>
          </p:txBody>
        </p:sp>
        <p:sp>
          <p:nvSpPr>
            <p:cNvPr id="7177" name="Text Box 7"/>
            <p:cNvSpPr txBox="1">
              <a:spLocks noChangeArrowheads="1"/>
            </p:cNvSpPr>
            <p:nvPr/>
          </p:nvSpPr>
          <p:spPr bwMode="auto">
            <a:xfrm>
              <a:off x="3840" y="2784"/>
              <a:ext cx="110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Yasmeen Aslam</a:t>
              </a:r>
            </a:p>
          </p:txBody>
        </p:sp>
        <p:sp>
          <p:nvSpPr>
            <p:cNvPr id="7178" name="Text Box 8"/>
            <p:cNvSpPr txBox="1">
              <a:spLocks noChangeArrowheads="1"/>
            </p:cNvSpPr>
            <p:nvPr/>
          </p:nvSpPr>
          <p:spPr bwMode="auto">
            <a:xfrm>
              <a:off x="1248" y="3408"/>
              <a:ext cx="42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Saad</a:t>
              </a:r>
            </a:p>
          </p:txBody>
        </p:sp>
        <p:sp>
          <p:nvSpPr>
            <p:cNvPr id="7179" name="Text Box 9"/>
            <p:cNvSpPr txBox="1">
              <a:spLocks noChangeArrowheads="1"/>
            </p:cNvSpPr>
            <p:nvPr/>
          </p:nvSpPr>
          <p:spPr bwMode="auto">
            <a:xfrm>
              <a:off x="528" y="3408"/>
              <a:ext cx="51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Haaris</a:t>
              </a:r>
            </a:p>
          </p:txBody>
        </p:sp>
        <p:sp>
          <p:nvSpPr>
            <p:cNvPr id="7180" name="Text Box 10"/>
            <p:cNvSpPr txBox="1">
              <a:spLocks noChangeArrowheads="1"/>
            </p:cNvSpPr>
            <p:nvPr/>
          </p:nvSpPr>
          <p:spPr bwMode="auto">
            <a:xfrm>
              <a:off x="2208" y="3408"/>
              <a:ext cx="51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Qasim</a:t>
              </a:r>
            </a:p>
          </p:txBody>
        </p:sp>
        <p:sp>
          <p:nvSpPr>
            <p:cNvPr id="7181" name="Text Box 11"/>
            <p:cNvSpPr txBox="1">
              <a:spLocks noChangeArrowheads="1"/>
            </p:cNvSpPr>
            <p:nvPr/>
          </p:nvSpPr>
          <p:spPr bwMode="auto">
            <a:xfrm>
              <a:off x="2879" y="3408"/>
              <a:ext cx="43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Asim</a:t>
              </a:r>
            </a:p>
          </p:txBody>
        </p:sp>
        <p:sp>
          <p:nvSpPr>
            <p:cNvPr id="7182" name="Text Box 12"/>
            <p:cNvSpPr txBox="1">
              <a:spLocks noChangeArrowheads="1"/>
            </p:cNvSpPr>
            <p:nvPr/>
          </p:nvSpPr>
          <p:spPr bwMode="auto">
            <a:xfrm>
              <a:off x="3552" y="3408"/>
              <a:ext cx="42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Fahd</a:t>
              </a:r>
            </a:p>
          </p:txBody>
        </p:sp>
        <p:sp>
          <p:nvSpPr>
            <p:cNvPr id="7183" name="Text Box 13"/>
            <p:cNvSpPr txBox="1">
              <a:spLocks noChangeArrowheads="1"/>
            </p:cNvSpPr>
            <p:nvPr/>
          </p:nvSpPr>
          <p:spPr bwMode="auto">
            <a:xfrm>
              <a:off x="4080" y="3408"/>
              <a:ext cx="5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Ahmad</a:t>
              </a:r>
            </a:p>
          </p:txBody>
        </p:sp>
        <p:sp>
          <p:nvSpPr>
            <p:cNvPr id="7184" name="Text Box 14"/>
            <p:cNvSpPr txBox="1">
              <a:spLocks noChangeArrowheads="1"/>
            </p:cNvSpPr>
            <p:nvPr/>
          </p:nvSpPr>
          <p:spPr bwMode="auto">
            <a:xfrm>
              <a:off x="4752" y="3408"/>
              <a:ext cx="39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Sara</a:t>
              </a:r>
            </a:p>
          </p:txBody>
        </p:sp>
        <p:sp>
          <p:nvSpPr>
            <p:cNvPr id="7185" name="Text Box 15"/>
            <p:cNvSpPr txBox="1">
              <a:spLocks noChangeArrowheads="1"/>
            </p:cNvSpPr>
            <p:nvPr/>
          </p:nvSpPr>
          <p:spPr bwMode="auto">
            <a:xfrm>
              <a:off x="5232" y="3408"/>
              <a:ext cx="45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Helvetica" pitchFamily="34" charset="0"/>
                </a:rPr>
                <a:t>Omer</a:t>
              </a:r>
            </a:p>
          </p:txBody>
        </p:sp>
        <p:sp>
          <p:nvSpPr>
            <p:cNvPr id="7186" name="Line 17"/>
            <p:cNvSpPr>
              <a:spLocks noChangeShapeType="1"/>
            </p:cNvSpPr>
            <p:nvPr/>
          </p:nvSpPr>
          <p:spPr bwMode="auto">
            <a:xfrm>
              <a:off x="1152" y="2688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8"/>
            <p:cNvSpPr>
              <a:spLocks noChangeShapeType="1"/>
            </p:cNvSpPr>
            <p:nvPr/>
          </p:nvSpPr>
          <p:spPr bwMode="auto">
            <a:xfrm>
              <a:off x="1152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9"/>
            <p:cNvSpPr>
              <a:spLocks noChangeShapeType="1"/>
            </p:cNvSpPr>
            <p:nvPr/>
          </p:nvSpPr>
          <p:spPr bwMode="auto">
            <a:xfrm>
              <a:off x="4608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20"/>
            <p:cNvSpPr>
              <a:spLocks noChangeShapeType="1"/>
            </p:cNvSpPr>
            <p:nvPr/>
          </p:nvSpPr>
          <p:spPr bwMode="auto">
            <a:xfrm>
              <a:off x="2688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1"/>
            <p:cNvSpPr>
              <a:spLocks noChangeShapeType="1"/>
            </p:cNvSpPr>
            <p:nvPr/>
          </p:nvSpPr>
          <p:spPr bwMode="auto">
            <a:xfrm>
              <a:off x="1152" y="30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22"/>
            <p:cNvSpPr>
              <a:spLocks noChangeShapeType="1"/>
            </p:cNvSpPr>
            <p:nvPr/>
          </p:nvSpPr>
          <p:spPr bwMode="auto">
            <a:xfrm>
              <a:off x="864" y="326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3"/>
            <p:cNvSpPr>
              <a:spLocks noChangeShapeType="1"/>
            </p:cNvSpPr>
            <p:nvPr/>
          </p:nvSpPr>
          <p:spPr bwMode="auto">
            <a:xfrm>
              <a:off x="864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24"/>
            <p:cNvSpPr>
              <a:spLocks noChangeShapeType="1"/>
            </p:cNvSpPr>
            <p:nvPr/>
          </p:nvSpPr>
          <p:spPr bwMode="auto">
            <a:xfrm>
              <a:off x="1440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5"/>
            <p:cNvSpPr>
              <a:spLocks noChangeShapeType="1"/>
            </p:cNvSpPr>
            <p:nvPr/>
          </p:nvSpPr>
          <p:spPr bwMode="auto">
            <a:xfrm>
              <a:off x="2688" y="30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6"/>
            <p:cNvSpPr>
              <a:spLocks noChangeShapeType="1"/>
            </p:cNvSpPr>
            <p:nvPr/>
          </p:nvSpPr>
          <p:spPr bwMode="auto">
            <a:xfrm>
              <a:off x="2400" y="326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7"/>
            <p:cNvSpPr>
              <a:spLocks noChangeShapeType="1"/>
            </p:cNvSpPr>
            <p:nvPr/>
          </p:nvSpPr>
          <p:spPr bwMode="auto">
            <a:xfrm>
              <a:off x="2400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8"/>
            <p:cNvSpPr>
              <a:spLocks noChangeShapeType="1"/>
            </p:cNvSpPr>
            <p:nvPr/>
          </p:nvSpPr>
          <p:spPr bwMode="auto">
            <a:xfrm>
              <a:off x="2976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29"/>
            <p:cNvSpPr>
              <a:spLocks noChangeShapeType="1"/>
            </p:cNvSpPr>
            <p:nvPr/>
          </p:nvSpPr>
          <p:spPr bwMode="auto">
            <a:xfrm>
              <a:off x="4608" y="30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30"/>
            <p:cNvSpPr>
              <a:spLocks noChangeShapeType="1"/>
            </p:cNvSpPr>
            <p:nvPr/>
          </p:nvSpPr>
          <p:spPr bwMode="auto">
            <a:xfrm>
              <a:off x="3792" y="3264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31"/>
            <p:cNvSpPr>
              <a:spLocks noChangeShapeType="1"/>
            </p:cNvSpPr>
            <p:nvPr/>
          </p:nvSpPr>
          <p:spPr bwMode="auto">
            <a:xfrm>
              <a:off x="4320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32"/>
            <p:cNvSpPr>
              <a:spLocks noChangeShapeType="1"/>
            </p:cNvSpPr>
            <p:nvPr/>
          </p:nvSpPr>
          <p:spPr bwMode="auto">
            <a:xfrm>
              <a:off x="4896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33"/>
            <p:cNvSpPr>
              <a:spLocks noChangeShapeType="1"/>
            </p:cNvSpPr>
            <p:nvPr/>
          </p:nvSpPr>
          <p:spPr bwMode="auto">
            <a:xfrm>
              <a:off x="3792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4"/>
            <p:cNvSpPr>
              <a:spLocks noChangeShapeType="1"/>
            </p:cNvSpPr>
            <p:nvPr/>
          </p:nvSpPr>
          <p:spPr bwMode="auto">
            <a:xfrm>
              <a:off x="5424" y="32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3123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4F28-5EDB-79A4-9D89-4366EBB7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Degenerate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B217-7E60-2D9F-E230-F522CB78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r>
              <a:rPr lang="en-US" dirty="0"/>
              <a:t>It is a tree is where each parent node has only one child node. It behaves like a linked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54E4F-80F7-AC33-FEED-A6CD55C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4C6636-86F0-5DDB-6214-019789CE5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2" y="2576512"/>
            <a:ext cx="28289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6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4F28-5EDB-79A4-9D89-4366EBB7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B217-7E60-2D9F-E230-F522CB78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46201"/>
            <a:ext cx="8134350" cy="2082800"/>
          </a:xfrm>
        </p:spPr>
        <p:txBody>
          <a:bodyPr/>
          <a:lstStyle/>
          <a:p>
            <a:r>
              <a:rPr lang="en-US" sz="2000" dirty="0"/>
              <a:t>A binary tree is height balanced if it satisfies these constraints: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The left and right subtrees' heights differ by at most one, AND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The left subtree is balanced, AND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The right subtree is balanced</a:t>
            </a:r>
          </a:p>
          <a:p>
            <a:r>
              <a:rPr lang="en-US" sz="2000" dirty="0"/>
              <a:t>The height of a balanced binary tree is </a:t>
            </a:r>
            <a:r>
              <a:rPr lang="en-US" sz="2000" b="1" i="1" dirty="0"/>
              <a:t>O(log</a:t>
            </a:r>
            <a:r>
              <a:rPr lang="en-US" sz="2000" b="1" i="1" baseline="-25000" dirty="0"/>
              <a:t>2</a:t>
            </a:r>
            <a:r>
              <a:rPr lang="en-US" sz="2000" b="1" i="1" dirty="0"/>
              <a:t> n) </a:t>
            </a:r>
            <a:r>
              <a:rPr lang="en-US" sz="2000" dirty="0"/>
              <a:t>where </a:t>
            </a:r>
            <a:r>
              <a:rPr lang="en-US" sz="2000" b="1" i="1" dirty="0"/>
              <a:t>n</a:t>
            </a:r>
            <a:r>
              <a:rPr lang="en-US" sz="2000" dirty="0"/>
              <a:t> is number of nodes.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54E4F-80F7-AC33-FEED-A6CD55C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755A54-296E-D0F0-684E-C06A823F8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396916"/>
            <a:ext cx="7662862" cy="313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201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Operations on Binary Tree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There are a number of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operations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that can be defined for a binary tree.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If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is pointing to a node in an existing tree then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left(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returns pointer to the left subtree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right(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returns pointer to right subtree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parent(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returns the father of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p</a:t>
            </a: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brother(</a:t>
            </a:r>
            <a:r>
              <a:rPr lang="en-US" i="1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returns brother of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p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info(p)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returns content of the node.</a:t>
            </a:r>
          </a:p>
        </p:txBody>
      </p:sp>
    </p:spTree>
    <p:extLst>
      <p:ext uri="{BB962C8B-B14F-4D97-AF65-F5344CB8AC3E}">
        <p14:creationId xmlns:p14="http://schemas.microsoft.com/office/powerpoint/2010/main" val="1048155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Operations on Binary Tree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order to construct a binary tree, the following can be useful:</a:t>
            </a:r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setLeft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p,x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creates the left child node of p. The child node contains the info ‘x’.</a:t>
            </a:r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setRight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p,x</a:t>
            </a:r>
            <a:r>
              <a:rPr lang="en-US" dirty="0">
                <a:solidFill>
                  <a:srgbClr val="FF0000"/>
                </a:solidFill>
                <a:latin typeface="Helvetica" pitchFamily="34" charset="0"/>
                <a:cs typeface="Times New Roman" pitchFamily="18" charset="0"/>
              </a:rPr>
              <a:t>)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creates the right child node of p. The child node contains the info ‘x’.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183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Applications of Binary Trees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binary tree is a useful data structure when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two-way decisions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must be made at each point in a process.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For example, suppose we wanted to find all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duplicates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in a list of numbers:</a:t>
            </a: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br>
              <a:rPr lang="en-US" dirty="0">
                <a:latin typeface="Helvetica" pitchFamily="34" charset="0"/>
                <a:cs typeface="Times New Roman" pitchFamily="18" charset="0"/>
              </a:rPr>
            </a:br>
            <a:r>
              <a:rPr lang="en-US" sz="2800" dirty="0">
                <a:latin typeface="Helvetica" pitchFamily="34" charset="0"/>
                <a:cs typeface="Times New Roman" pitchFamily="18" charset="0"/>
              </a:rPr>
              <a:t>14, 15, 4, 9, 7, 18, 3, 5, 16, 4, 20, 17, 9, 14, 5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US" sz="2800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6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53" name="Rectangle 13"/>
          <p:cNvSpPr>
            <a:spLocks noChangeArrowheads="1"/>
          </p:cNvSpPr>
          <p:nvPr/>
        </p:nvSpPr>
        <p:spPr bwMode="auto">
          <a:xfrm>
            <a:off x="1981200" y="5029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Applications of Binary Trees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One way of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finding duplicates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is to compare each number with all those that precede it.</a:t>
            </a:r>
            <a:endParaRPr lang="en-US" sz="2800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762000" y="3581400"/>
            <a:ext cx="7305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Helvetica" pitchFamily="34" charset="0"/>
                <a:cs typeface="Times New Roman" pitchFamily="18" charset="0"/>
              </a:rPr>
              <a:t>14, 15, 4, 9, 7, 18, 3, 5, 16, 4, 20, 17, 9, 14, 5</a:t>
            </a:r>
          </a:p>
        </p:txBody>
      </p:sp>
      <p:sp>
        <p:nvSpPr>
          <p:cNvPr id="650248" name="Line 8"/>
          <p:cNvSpPr>
            <a:spLocks noChangeShapeType="1"/>
          </p:cNvSpPr>
          <p:nvPr/>
        </p:nvSpPr>
        <p:spPr bwMode="auto">
          <a:xfrm>
            <a:off x="22098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249" name="Line 9"/>
          <p:cNvSpPr>
            <a:spLocks noChangeShapeType="1"/>
          </p:cNvSpPr>
          <p:nvPr/>
        </p:nvSpPr>
        <p:spPr bwMode="auto">
          <a:xfrm>
            <a:off x="8382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250" name="Text Box 10"/>
          <p:cNvSpPr txBox="1">
            <a:spLocks noChangeArrowheads="1"/>
          </p:cNvSpPr>
          <p:nvPr/>
        </p:nvSpPr>
        <p:spPr bwMode="auto">
          <a:xfrm>
            <a:off x="838200" y="4953000"/>
            <a:ext cx="7305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Helvetica" pitchFamily="34" charset="0"/>
                <a:cs typeface="Times New Roman" pitchFamily="18" charset="0"/>
              </a:rPr>
              <a:t>14, 15, 4, 9, 7, 18, 3, 5, 16, 4, 20, 17, 9, 14, 5</a:t>
            </a:r>
          </a:p>
        </p:txBody>
      </p:sp>
      <p:sp>
        <p:nvSpPr>
          <p:cNvPr id="650251" name="Line 11"/>
          <p:cNvSpPr>
            <a:spLocks noChangeShapeType="1"/>
          </p:cNvSpPr>
          <p:nvPr/>
        </p:nvSpPr>
        <p:spPr bwMode="auto">
          <a:xfrm>
            <a:off x="54102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252" name="Line 12"/>
          <p:cNvSpPr>
            <a:spLocks noChangeShapeType="1"/>
          </p:cNvSpPr>
          <p:nvPr/>
        </p:nvSpPr>
        <p:spPr bwMode="auto">
          <a:xfrm>
            <a:off x="914400" y="4953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6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If the list of numbers is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large and is growing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this procedure involves a large number of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comparisons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linked list could handle the growth but the comparisons would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still be large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number of comparisons can be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drastically reduced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by using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binary tree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tree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grows dynamically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like the linked list.</a:t>
            </a:r>
          </a:p>
        </p:txBody>
      </p:sp>
    </p:spTree>
    <p:extLst>
      <p:ext uri="{BB962C8B-B14F-4D97-AF65-F5344CB8AC3E}">
        <p14:creationId xmlns:p14="http://schemas.microsoft.com/office/powerpoint/2010/main" val="44679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binary tree is built in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special way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first number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the list is placed in a node that is designated as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root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of a binary tree.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Initially, both left and right subtrees of the root are empty.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take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next number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and compare it with the number placed in the root.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If it is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same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then we have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duplicate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7391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Otherwise, we create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new tree node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and put the new number in it.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new node is made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left child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of the root node if the second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number is less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than the one in the root.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new node is made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the right child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if the number is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greater than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the one in the root.</a:t>
            </a:r>
          </a:p>
        </p:txBody>
      </p:sp>
    </p:spTree>
    <p:extLst>
      <p:ext uri="{BB962C8B-B14F-4D97-AF65-F5344CB8AC3E}">
        <p14:creationId xmlns:p14="http://schemas.microsoft.com/office/powerpoint/2010/main" val="212232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14, 15, 4, 9, 7, 18, 3, 5, 16, 4, 20, 17, 9, 14, 5</a:t>
            </a:r>
          </a:p>
        </p:txBody>
      </p:sp>
      <p:grpSp>
        <p:nvGrpSpPr>
          <p:cNvPr id="658438" name="Group 6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58436" name="Oval 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8437" name="Text Box 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574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Tree Data Structure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linear linked list will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not be able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capture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tree-like relationship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with ease.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Shortly, we will see that for applications that require searching, linear data structures are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not suitable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will focus our attention on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binary trees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49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15, 4, 9, 7, 18, 3, 5, 16, 4, 20, 17, 9, 14, 5</a:t>
            </a:r>
          </a:p>
        </p:txBody>
      </p:sp>
      <p:grpSp>
        <p:nvGrpSpPr>
          <p:cNvPr id="67891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7891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78919" name="Group 7"/>
          <p:cNvGrpSpPr>
            <a:grpSpLocks/>
          </p:cNvGrpSpPr>
          <p:nvPr/>
        </p:nvGrpSpPr>
        <p:grpSpPr bwMode="auto">
          <a:xfrm>
            <a:off x="1143000" y="1828800"/>
            <a:ext cx="685800" cy="533400"/>
            <a:chOff x="2304" y="1296"/>
            <a:chExt cx="432" cy="336"/>
          </a:xfrm>
        </p:grpSpPr>
        <p:sp>
          <p:nvSpPr>
            <p:cNvPr id="67892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5134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15, 4, 9, 7, 18, 3, 5, 16, 4, 20, 17, 9, 14, 5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8096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8096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096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8096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8096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096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8097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497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4, 9, 7, 18, 3, 5, 16, 4, 20, 17, 9, 14, 5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8506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8506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6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8506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8506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6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8506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5067" name="Group 11"/>
          <p:cNvGrpSpPr>
            <a:grpSpLocks/>
          </p:cNvGrpSpPr>
          <p:nvPr/>
        </p:nvGrpSpPr>
        <p:grpSpPr bwMode="auto">
          <a:xfrm>
            <a:off x="1143000" y="1905000"/>
            <a:ext cx="685800" cy="533400"/>
            <a:chOff x="2304" y="1296"/>
            <a:chExt cx="432" cy="336"/>
          </a:xfrm>
        </p:grpSpPr>
        <p:sp>
          <p:nvSpPr>
            <p:cNvPr id="68506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6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223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4, 9, 7, 18, 3, 5, 16, 4, 20, 17, 9, 14, 5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83012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8301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01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83015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8301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01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83018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3019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8302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02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83022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050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9, 7, 18, 3, 5, 16, 4, 20, 17, 9, 14, 5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8710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8710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1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8711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8711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1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8711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711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8711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1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8711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7119" name="Group 15"/>
          <p:cNvGrpSpPr>
            <a:grpSpLocks/>
          </p:cNvGrpSpPr>
          <p:nvPr/>
        </p:nvGrpSpPr>
        <p:grpSpPr bwMode="auto">
          <a:xfrm>
            <a:off x="1143000" y="1905000"/>
            <a:ext cx="685800" cy="533400"/>
            <a:chOff x="2304" y="1296"/>
            <a:chExt cx="432" cy="336"/>
          </a:xfrm>
        </p:grpSpPr>
        <p:sp>
          <p:nvSpPr>
            <p:cNvPr id="68712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2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06273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9, 7, 18, 3, 5, 16, 4, 20, 17, 9, 14, 5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8915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8915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5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8915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8916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6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8916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916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8916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6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8916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916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8916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6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8917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780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7, 18, 3, 5, 16, 4, 20, 17, 9, 14, 5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9120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9120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20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9120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9120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20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9121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121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9121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21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9121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121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9121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21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9121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1219" name="Group 19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69122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22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50081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7, 18, 3, 5, 16, 4, 20, 17, 9, 14, 5</a:t>
            </a:r>
            <a:endParaRPr lang="en-US">
              <a:latin typeface="Helvetica" pitchFamily="34" charset="0"/>
              <a:cs typeface="Times New Roman" pitchFamily="18" charset="0"/>
            </a:endParaRPr>
          </a:p>
        </p:txBody>
      </p:sp>
      <p:grpSp>
        <p:nvGrpSpPr>
          <p:cNvPr id="693252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9325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5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93255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9325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5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93258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3259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9326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6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93262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3263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9326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6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93266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3267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69326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26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693270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042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18, 3, 5, 16, 4, 20, 17, 9, 14, 5</a:t>
            </a:r>
          </a:p>
        </p:txBody>
      </p:sp>
      <p:grpSp>
        <p:nvGrpSpPr>
          <p:cNvPr id="69530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9530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0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9530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9530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0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9530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07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9530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0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95310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11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9531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1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95314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15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69531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1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695318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5319" name="Group 23"/>
          <p:cNvGrpSpPr>
            <a:grpSpLocks/>
          </p:cNvGrpSpPr>
          <p:nvPr/>
        </p:nvGrpSpPr>
        <p:grpSpPr bwMode="auto">
          <a:xfrm>
            <a:off x="533400" y="1828800"/>
            <a:ext cx="685800" cy="533400"/>
            <a:chOff x="2304" y="1296"/>
            <a:chExt cx="432" cy="336"/>
          </a:xfrm>
        </p:grpSpPr>
        <p:sp>
          <p:nvSpPr>
            <p:cNvPr id="69532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32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35036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18, 3, 5, 16, 4, 20, 17, 9, 14, 5</a:t>
            </a:r>
          </a:p>
        </p:txBody>
      </p:sp>
      <p:grpSp>
        <p:nvGrpSpPr>
          <p:cNvPr id="69734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9734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5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9735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9735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5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9735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735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9735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5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9735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7359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9736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6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97362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7363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69736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6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697366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7367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69736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6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697370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5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28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A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binary tree</a:t>
            </a:r>
            <a:r>
              <a:rPr lang="en-US" sz="28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is a finite set of elements that is either empty or is partitioned into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three</a:t>
            </a:r>
            <a:r>
              <a:rPr lang="en-US" sz="28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disjoint subsets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The first subset contains a single element called the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root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 of the tree.</a:t>
            </a:r>
          </a:p>
          <a:p>
            <a:pPr eaLnBrk="1" hangingPunct="1"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The other two subsets are themselves binary trees called the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left</a:t>
            </a:r>
            <a:r>
              <a:rPr lang="en-US" sz="28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and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right </a:t>
            </a:r>
            <a:r>
              <a:rPr lang="en-US" sz="2800" i="1" dirty="0">
                <a:latin typeface="Helvetica" pitchFamily="34" charset="0"/>
                <a:cs typeface="Times New Roman" pitchFamily="18" charset="0"/>
              </a:rPr>
              <a:t>subtrees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 eaLnBrk="1" hangingPunct="1">
              <a:buClr>
                <a:schemeClr val="tx1"/>
              </a:buClr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Each element of a binary tree is called a </a:t>
            </a:r>
            <a:r>
              <a:rPr lang="en-US" sz="2800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node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 of the tree.</a:t>
            </a:r>
          </a:p>
          <a:p>
            <a:pPr eaLnBrk="1" hangingPunct="1">
              <a:buClr>
                <a:schemeClr val="tx1"/>
              </a:buClr>
            </a:pPr>
            <a:endParaRPr lang="en-US" sz="2800" dirty="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3, 5, 16, 4, 20, 17, 9, 14, 5</a:t>
            </a:r>
          </a:p>
        </p:txBody>
      </p:sp>
      <p:grpSp>
        <p:nvGrpSpPr>
          <p:cNvPr id="69939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69939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39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9939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69940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0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940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69940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0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9940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940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69940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0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69941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9411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69941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1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699414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9415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69941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1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9419" name="Group 27"/>
          <p:cNvGrpSpPr>
            <a:grpSpLocks/>
          </p:cNvGrpSpPr>
          <p:nvPr/>
        </p:nvGrpSpPr>
        <p:grpSpPr bwMode="auto">
          <a:xfrm>
            <a:off x="609600" y="1828800"/>
            <a:ext cx="685800" cy="533400"/>
            <a:chOff x="2304" y="1296"/>
            <a:chExt cx="432" cy="336"/>
          </a:xfrm>
        </p:grpSpPr>
        <p:sp>
          <p:nvSpPr>
            <p:cNvPr id="69942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42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12755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3, 5, 16, 4, 20, 17, 9, 14, 5</a:t>
            </a:r>
          </a:p>
        </p:txBody>
      </p:sp>
      <p:grpSp>
        <p:nvGrpSpPr>
          <p:cNvPr id="70144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0144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4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0144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0144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4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0145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145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0145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5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0145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145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0145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5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0145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1459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0146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6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01462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1463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0146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6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01466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1467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01468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469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01470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3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5, 16, 4, 20, 17, 9, 14, 5</a:t>
            </a:r>
          </a:p>
        </p:txBody>
      </p:sp>
      <p:grpSp>
        <p:nvGrpSpPr>
          <p:cNvPr id="703492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0349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49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03495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0349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49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03498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499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0350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0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03502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503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0350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0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03506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507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0350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0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03510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511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0351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1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03514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515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03516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17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03518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3519" name="Group 31"/>
          <p:cNvGrpSpPr>
            <a:grpSpLocks/>
          </p:cNvGrpSpPr>
          <p:nvPr/>
        </p:nvGrpSpPr>
        <p:grpSpPr bwMode="auto">
          <a:xfrm>
            <a:off x="457200" y="1828800"/>
            <a:ext cx="685800" cy="533400"/>
            <a:chOff x="2304" y="1296"/>
            <a:chExt cx="432" cy="336"/>
          </a:xfrm>
        </p:grpSpPr>
        <p:sp>
          <p:nvSpPr>
            <p:cNvPr id="70352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52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426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5, 16, 4, 20, 17, 9, 14, 5</a:t>
            </a:r>
          </a:p>
        </p:txBody>
      </p:sp>
      <p:grpSp>
        <p:nvGrpSpPr>
          <p:cNvPr id="70554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0554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4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0554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0554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4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0554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47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0554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4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05550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51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0555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5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05554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55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0555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5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05558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59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0556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6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05562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63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0556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6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05566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5567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0556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56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05570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466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16, 4, 20, 17, 9, 14, 5</a:t>
            </a:r>
          </a:p>
        </p:txBody>
      </p:sp>
      <p:grpSp>
        <p:nvGrpSpPr>
          <p:cNvPr id="70758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0758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0759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0759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0759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59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0759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0759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599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0760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07602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603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0760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07606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607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0760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07610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611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0761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07614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615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0761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07618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7619" name="Group 35"/>
          <p:cNvGrpSpPr>
            <a:grpSpLocks/>
          </p:cNvGrpSpPr>
          <p:nvPr/>
        </p:nvGrpSpPr>
        <p:grpSpPr bwMode="auto">
          <a:xfrm>
            <a:off x="609600" y="1828800"/>
            <a:ext cx="685800" cy="533400"/>
            <a:chOff x="2304" y="1296"/>
            <a:chExt cx="432" cy="336"/>
          </a:xfrm>
        </p:grpSpPr>
        <p:sp>
          <p:nvSpPr>
            <p:cNvPr id="70762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21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3615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16, 4, 20, 17, 9, 14, 5</a:t>
            </a:r>
          </a:p>
        </p:txBody>
      </p:sp>
      <p:grpSp>
        <p:nvGrpSpPr>
          <p:cNvPr id="70963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0963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3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0963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0964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4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0964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4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0964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4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0964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4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0964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4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0965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51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0965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5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09654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55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0965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5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09658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59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0966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6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09662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63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0966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6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09666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9667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0966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66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09670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804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4, 20, 17, 9, 14, 5</a:t>
            </a:r>
          </a:p>
        </p:txBody>
      </p:sp>
      <p:grpSp>
        <p:nvGrpSpPr>
          <p:cNvPr id="71168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1168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68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1168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1168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68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1169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69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1169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69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1169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69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1169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69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1169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699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1170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0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11702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703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1170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0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11706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707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11708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09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11710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711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1171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13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11714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715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1171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17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11718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1719" name="Group 39"/>
          <p:cNvGrpSpPr>
            <a:grpSpLocks/>
          </p:cNvGrpSpPr>
          <p:nvPr/>
        </p:nvGrpSpPr>
        <p:grpSpPr bwMode="auto">
          <a:xfrm>
            <a:off x="609600" y="1828800"/>
            <a:ext cx="685800" cy="533400"/>
            <a:chOff x="2304" y="1296"/>
            <a:chExt cx="432" cy="336"/>
          </a:xfrm>
        </p:grpSpPr>
        <p:sp>
          <p:nvSpPr>
            <p:cNvPr id="711720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721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47640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20, 17, 9, 14, 5</a:t>
            </a:r>
          </a:p>
        </p:txBody>
      </p:sp>
      <p:grpSp>
        <p:nvGrpSpPr>
          <p:cNvPr id="71987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1987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7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1987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1988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8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1988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88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1988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8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1988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88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1988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8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1989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891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1989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9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19894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895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1989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9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19898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899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1990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0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19902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903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1990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0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19906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907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1990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0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19910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911" name="Group 39"/>
          <p:cNvGrpSpPr>
            <a:grpSpLocks/>
          </p:cNvGrpSpPr>
          <p:nvPr/>
        </p:nvGrpSpPr>
        <p:grpSpPr bwMode="auto">
          <a:xfrm>
            <a:off x="609600" y="1828800"/>
            <a:ext cx="685800" cy="533400"/>
            <a:chOff x="2304" y="1296"/>
            <a:chExt cx="432" cy="336"/>
          </a:xfrm>
        </p:grpSpPr>
        <p:sp>
          <p:nvSpPr>
            <p:cNvPr id="719912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13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27468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20, 17, 9, 14, 5</a:t>
            </a:r>
          </a:p>
        </p:txBody>
      </p:sp>
      <p:grpSp>
        <p:nvGrpSpPr>
          <p:cNvPr id="713732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1373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3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13735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1373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3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13738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39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1374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4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13742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43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1374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4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13746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47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1374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4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13750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51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1375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5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13754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55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13756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57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13758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59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1376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6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13762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63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1376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65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13766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3767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13768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769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13770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13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1578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1578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78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1578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1578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78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1578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787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1578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78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15790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791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1579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79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15794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795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1579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79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15798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799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1580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0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15802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803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1580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0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15806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807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1580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0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15810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811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1581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13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15814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815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15816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17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15818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5819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15820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821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166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80A2-013F-790B-ADEA-5EF64F0D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686217"/>
          </a:xfrm>
        </p:spPr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55E11-7FC8-542E-7C07-04D585F58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19200"/>
            <a:ext cx="8134350" cy="4648200"/>
          </a:xfrm>
        </p:spPr>
        <p:txBody>
          <a:bodyPr/>
          <a:lstStyle/>
          <a:p>
            <a:r>
              <a:rPr lang="en-US" dirty="0"/>
              <a:t>A binary tree is a hierarchical data structure in which each node has at most two children generally referred as </a:t>
            </a:r>
            <a:r>
              <a:rPr lang="en-US" b="1" i="1" dirty="0"/>
              <a:t>left child </a:t>
            </a:r>
            <a:r>
              <a:rPr lang="en-US" dirty="0"/>
              <a:t>and </a:t>
            </a:r>
            <a:r>
              <a:rPr lang="en-US" b="1" i="1" dirty="0"/>
              <a:t>right child</a:t>
            </a:r>
            <a:r>
              <a:rPr lang="en-US" dirty="0"/>
              <a:t>.</a:t>
            </a:r>
          </a:p>
          <a:p>
            <a:endParaRPr lang="en-US" sz="2000" dirty="0"/>
          </a:p>
          <a:p>
            <a:r>
              <a:rPr lang="en-US" dirty="0"/>
              <a:t>Each node contains three components: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Reference to left subtree</a:t>
            </a:r>
          </a:p>
          <a:p>
            <a:pPr lvl="1"/>
            <a:r>
              <a:rPr lang="en-US" dirty="0"/>
              <a:t>Reference to right subtree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41B08-CB0E-A1BC-F3D8-0DA27839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492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1782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1782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3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1783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1783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3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1783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3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1783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3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1783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39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1784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4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17842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43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1784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4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17846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47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1784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4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17850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51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1785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5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17854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55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1785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5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17858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59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1786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61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17862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63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17864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65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17866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867" name="Group 43"/>
          <p:cNvGrpSpPr>
            <a:grpSpLocks/>
          </p:cNvGrpSpPr>
          <p:nvPr/>
        </p:nvGrpSpPr>
        <p:grpSpPr bwMode="auto">
          <a:xfrm>
            <a:off x="7315200" y="5029200"/>
            <a:ext cx="685800" cy="533400"/>
            <a:chOff x="2304" y="1296"/>
            <a:chExt cx="432" cy="336"/>
          </a:xfrm>
        </p:grpSpPr>
        <p:sp>
          <p:nvSpPr>
            <p:cNvPr id="717868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69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717870" name="Line 46"/>
          <p:cNvSpPr>
            <a:spLocks noChangeShapeType="1"/>
          </p:cNvSpPr>
          <p:nvPr/>
        </p:nvSpPr>
        <p:spPr bwMode="auto">
          <a:xfrm flipH="1" flipV="1">
            <a:off x="70104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109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Searching for Duplicates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9, 14, 5</a:t>
            </a:r>
          </a:p>
        </p:txBody>
      </p:sp>
      <p:grpSp>
        <p:nvGrpSpPr>
          <p:cNvPr id="72192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2192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2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2192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2192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2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2193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3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2193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3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2193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3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2193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3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2193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39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2194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4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21942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43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2194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4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21946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47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21948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49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21950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51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2195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53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21954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55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2195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57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21958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59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21960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61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21962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1963" name="Group 43"/>
          <p:cNvGrpSpPr>
            <a:grpSpLocks/>
          </p:cNvGrpSpPr>
          <p:nvPr/>
        </p:nvGrpSpPr>
        <p:grpSpPr bwMode="auto">
          <a:xfrm>
            <a:off x="7315200" y="5029200"/>
            <a:ext cx="685800" cy="533400"/>
            <a:chOff x="2304" y="1296"/>
            <a:chExt cx="432" cy="336"/>
          </a:xfrm>
        </p:grpSpPr>
        <p:sp>
          <p:nvSpPr>
            <p:cNvPr id="721964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65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721966" name="Line 46"/>
          <p:cNvSpPr>
            <a:spLocks noChangeShapeType="1"/>
          </p:cNvSpPr>
          <p:nvPr/>
        </p:nvSpPr>
        <p:spPr bwMode="auto">
          <a:xfrm flipH="1" flipV="1">
            <a:off x="70104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94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Implementation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8000FF"/>
                </a:solidFill>
                <a:highlight>
                  <a:srgbClr val="FFFFFF"/>
                </a:highlight>
              </a:rPr>
              <a:t>public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8000FF"/>
                </a:solidFill>
                <a:highlight>
                  <a:srgbClr val="FFFFFF"/>
                </a:highlight>
              </a:rPr>
              <a:t>class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dirty="0" err="1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data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left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right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(int data)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</a:rPr>
              <a:t>this.data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dirty="0">
                <a:solidFill>
                  <a:srgbClr val="FF8000"/>
                </a:solidFill>
                <a:highlight>
                  <a:srgbClr val="FFFFFF"/>
                </a:highlight>
              </a:rPr>
              <a:t>data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left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    right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8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800" b="1" dirty="0"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775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Implementation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088571"/>
            <a:ext cx="8134350" cy="4778829"/>
          </a:xfrm>
        </p:spPr>
        <p:txBody>
          <a:bodyPr/>
          <a:lstStyle/>
          <a:p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nl-NL" sz="1200" dirty="0">
                <a:solidFill>
                  <a:srgbClr val="8000FF"/>
                </a:solidFill>
                <a:highlight>
                  <a:srgbClr val="FFFFFF"/>
                </a:highlight>
              </a:rPr>
              <a:t>void</a:t>
            </a:r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 insert</a:t>
            </a:r>
            <a:r>
              <a:rPr lang="nl-NL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TreeNode root</a:t>
            </a:r>
            <a:r>
              <a:rPr lang="nl-NL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nl-NL" sz="1200" dirty="0">
                <a:solidFill>
                  <a:srgbClr val="8000FF"/>
                </a:solidFill>
                <a:highlight>
                  <a:srgbClr val="FFFFFF"/>
                </a:highlight>
              </a:rPr>
              <a:t>int</a:t>
            </a:r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nl-NL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nl-NL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nl-NL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nl-NL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n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(x);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TreeNode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p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q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p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q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root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while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&amp;&amp;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q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!=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p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q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&lt;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q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left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   q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right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System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out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print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808080"/>
                </a:solidFill>
                <a:highlight>
                  <a:srgbClr val="FFFFFF"/>
                </a:highlight>
              </a:rPr>
              <a:t>"duplicate"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+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&lt;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data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left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p</a:t>
            </a:r>
            <a:r>
              <a:rPr lang="en-US" sz="1200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right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n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</a:rPr>
              <a:t>// end of insert</a:t>
            </a:r>
          </a:p>
          <a:p>
            <a:r>
              <a:rPr lang="en-US" sz="1200" b="1" dirty="0">
                <a:solidFill>
                  <a:srgbClr val="000080"/>
                </a:solidFill>
                <a:highlight>
                  <a:srgbClr val="FFFFFF"/>
                </a:highlight>
              </a:rPr>
              <a:t>} // end of class</a:t>
            </a:r>
            <a:endParaRPr lang="en-US" sz="1200" b="1" dirty="0"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453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Implementation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public static void main(String[]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args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) {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  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x[] = { 14, 15, 4, 9, 7, 18, 3, 5, 16,4, 20, 17, 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		 9, 14,5};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root = new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(x[0]);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for(int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=0;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&lt; 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x.length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; i++ )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{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Times New Roman" pitchFamily="18" charset="0"/>
              </a:rPr>
              <a:t>root.insert</a:t>
            </a: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(root, x[i] );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	}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US" sz="1800" b="1" dirty="0"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6920159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3626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3626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6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3626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3626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6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3626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67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3626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6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36270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71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3627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7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36274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75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3627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7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36278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79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3628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8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36282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83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3628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8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36286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87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3628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8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36290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91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3629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93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36294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95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36296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97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36298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6299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36300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301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36310" name="Group 54"/>
          <p:cNvGrpSpPr>
            <a:grpSpLocks/>
          </p:cNvGrpSpPr>
          <p:nvPr/>
        </p:nvGrpSpPr>
        <p:grpSpPr bwMode="auto">
          <a:xfrm>
            <a:off x="3048000" y="1600200"/>
            <a:ext cx="730250" cy="519113"/>
            <a:chOff x="2804" y="2365"/>
            <a:chExt cx="460" cy="327"/>
          </a:xfrm>
        </p:grpSpPr>
        <p:sp>
          <p:nvSpPr>
            <p:cNvPr id="736302" name="Text Box 46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36308" name="Line 52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6311" name="Group 55"/>
          <p:cNvGrpSpPr>
            <a:grpSpLocks/>
          </p:cNvGrpSpPr>
          <p:nvPr/>
        </p:nvGrpSpPr>
        <p:grpSpPr bwMode="auto">
          <a:xfrm>
            <a:off x="3086100" y="1828800"/>
            <a:ext cx="723900" cy="519113"/>
            <a:chOff x="2904" y="2697"/>
            <a:chExt cx="456" cy="327"/>
          </a:xfrm>
        </p:grpSpPr>
        <p:sp>
          <p:nvSpPr>
            <p:cNvPr id="736307" name="Text Box 51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36309" name="Line 53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71764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3830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3830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1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3831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3831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1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3831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1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3831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1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3831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19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3832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2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38322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23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3832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2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38326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27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3832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2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38330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31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3833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3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38334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35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3833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3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38338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39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3834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41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38342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43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38344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45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38346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8347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38348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349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38350" name="Group 46"/>
          <p:cNvGrpSpPr>
            <a:grpSpLocks/>
          </p:cNvGrpSpPr>
          <p:nvPr/>
        </p:nvGrpSpPr>
        <p:grpSpPr bwMode="auto">
          <a:xfrm>
            <a:off x="3048000" y="1600200"/>
            <a:ext cx="730250" cy="519113"/>
            <a:chOff x="2804" y="2365"/>
            <a:chExt cx="460" cy="327"/>
          </a:xfrm>
        </p:grpSpPr>
        <p:sp>
          <p:nvSpPr>
            <p:cNvPr id="738351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38352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8353" name="Group 49"/>
          <p:cNvGrpSpPr>
            <a:grpSpLocks/>
          </p:cNvGrpSpPr>
          <p:nvPr/>
        </p:nvGrpSpPr>
        <p:grpSpPr bwMode="auto">
          <a:xfrm>
            <a:off x="5295900" y="2743200"/>
            <a:ext cx="723900" cy="519113"/>
            <a:chOff x="2904" y="2697"/>
            <a:chExt cx="456" cy="327"/>
          </a:xfrm>
        </p:grpSpPr>
        <p:sp>
          <p:nvSpPr>
            <p:cNvPr id="738354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38355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26176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4035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4035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5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4035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4036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6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4036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6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4036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6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4036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6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4036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6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4037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71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4037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7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40374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75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4037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7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40378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79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4038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8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40382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83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4038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8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40386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87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4038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8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40390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91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40392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93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40394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0395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40396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97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40398" name="Group 46"/>
          <p:cNvGrpSpPr>
            <a:grpSpLocks/>
          </p:cNvGrpSpPr>
          <p:nvPr/>
        </p:nvGrpSpPr>
        <p:grpSpPr bwMode="auto">
          <a:xfrm>
            <a:off x="5213350" y="2605088"/>
            <a:ext cx="730250" cy="519112"/>
            <a:chOff x="2804" y="2365"/>
            <a:chExt cx="460" cy="327"/>
          </a:xfrm>
        </p:grpSpPr>
        <p:sp>
          <p:nvSpPr>
            <p:cNvPr id="740399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40400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0401" name="Group 49"/>
          <p:cNvGrpSpPr>
            <a:grpSpLocks/>
          </p:cNvGrpSpPr>
          <p:nvPr/>
        </p:nvGrpSpPr>
        <p:grpSpPr bwMode="auto">
          <a:xfrm>
            <a:off x="5295900" y="2833688"/>
            <a:ext cx="723900" cy="519112"/>
            <a:chOff x="2904" y="2697"/>
            <a:chExt cx="456" cy="327"/>
          </a:xfrm>
        </p:grpSpPr>
        <p:sp>
          <p:nvSpPr>
            <p:cNvPr id="740402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40403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27090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4240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4240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0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4240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4240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0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4241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1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4241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1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4241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1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4241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1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4241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19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4242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2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42422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23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4242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2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42426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27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42428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29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42430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31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4243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33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42434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35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4243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37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42438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39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42440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41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42442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2443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42444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45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42446" name="Group 46"/>
          <p:cNvGrpSpPr>
            <a:grpSpLocks/>
          </p:cNvGrpSpPr>
          <p:nvPr/>
        </p:nvGrpSpPr>
        <p:grpSpPr bwMode="auto">
          <a:xfrm>
            <a:off x="5213350" y="2605088"/>
            <a:ext cx="730250" cy="519112"/>
            <a:chOff x="2804" y="2365"/>
            <a:chExt cx="460" cy="327"/>
          </a:xfrm>
        </p:grpSpPr>
        <p:sp>
          <p:nvSpPr>
            <p:cNvPr id="742447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42448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2449" name="Group 49"/>
          <p:cNvGrpSpPr>
            <a:grpSpLocks/>
          </p:cNvGrpSpPr>
          <p:nvPr/>
        </p:nvGrpSpPr>
        <p:grpSpPr bwMode="auto">
          <a:xfrm>
            <a:off x="6515100" y="3595688"/>
            <a:ext cx="723900" cy="519112"/>
            <a:chOff x="2904" y="2697"/>
            <a:chExt cx="456" cy="327"/>
          </a:xfrm>
        </p:grpSpPr>
        <p:sp>
          <p:nvSpPr>
            <p:cNvPr id="742450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42451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04460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44452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4445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5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44455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4445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5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44458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59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4446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6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44462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63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4446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6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44466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67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4446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6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44470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71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4447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7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44474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75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44476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77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44478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79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4448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8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44482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83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4448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85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44486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87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44488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89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44490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4491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44492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93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44494" name="Group 46"/>
          <p:cNvGrpSpPr>
            <a:grpSpLocks/>
          </p:cNvGrpSpPr>
          <p:nvPr/>
        </p:nvGrpSpPr>
        <p:grpSpPr bwMode="auto">
          <a:xfrm>
            <a:off x="6432550" y="3519488"/>
            <a:ext cx="730250" cy="519112"/>
            <a:chOff x="2804" y="2365"/>
            <a:chExt cx="460" cy="327"/>
          </a:xfrm>
        </p:grpSpPr>
        <p:sp>
          <p:nvSpPr>
            <p:cNvPr id="744495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44496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4497" name="Group 49"/>
          <p:cNvGrpSpPr>
            <a:grpSpLocks/>
          </p:cNvGrpSpPr>
          <p:nvPr/>
        </p:nvGrpSpPr>
        <p:grpSpPr bwMode="auto">
          <a:xfrm>
            <a:off x="6515100" y="3733800"/>
            <a:ext cx="723900" cy="519113"/>
            <a:chOff x="2904" y="2697"/>
            <a:chExt cx="456" cy="327"/>
          </a:xfrm>
        </p:grpSpPr>
        <p:sp>
          <p:nvSpPr>
            <p:cNvPr id="744498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44499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570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80A2-013F-790B-ADEA-5EF64F0D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686217"/>
          </a:xfrm>
        </p:spPr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41B08-CB0E-A1BC-F3D8-0DA27839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7C6301-3D68-6A2D-CDB3-8383B4328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346200"/>
            <a:ext cx="8134350" cy="1220537"/>
          </a:xfrm>
        </p:spPr>
        <p:txBody>
          <a:bodyPr/>
          <a:lstStyle/>
          <a:p>
            <a:r>
              <a:rPr lang="en-US" dirty="0"/>
              <a:t>The topmost node in the tree is called the root</a:t>
            </a:r>
          </a:p>
          <a:p>
            <a:r>
              <a:rPr lang="en-US" dirty="0"/>
              <a:t> An empty tree is represented by NULL pointer</a:t>
            </a:r>
          </a:p>
        </p:txBody>
      </p:sp>
      <p:pic>
        <p:nvPicPr>
          <p:cNvPr id="1026" name="Picture 2" descr="Binary Tree and its Types | Data Structure Tutorial | Studytonight">
            <a:extLst>
              <a:ext uri="{FF2B5EF4-FFF2-40B4-BE49-F238E27FC236}">
                <a16:creationId xmlns:a16="http://schemas.microsoft.com/office/drawing/2014/main" id="{3776162C-17DA-3DB6-9A32-587039521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7" y="3110832"/>
            <a:ext cx="52863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715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46500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4650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0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46503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4650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0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46506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07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4650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0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46510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11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4651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1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46514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15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4651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1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46518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19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4652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2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46522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23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4652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2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46526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27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4652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2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46530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31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4653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33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46534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35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46536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37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46538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6539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46540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41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46542" name="Group 46"/>
          <p:cNvGrpSpPr>
            <a:grpSpLocks/>
          </p:cNvGrpSpPr>
          <p:nvPr/>
        </p:nvGrpSpPr>
        <p:grpSpPr bwMode="auto">
          <a:xfrm>
            <a:off x="6432550" y="3519488"/>
            <a:ext cx="730250" cy="519112"/>
            <a:chOff x="2804" y="2365"/>
            <a:chExt cx="460" cy="327"/>
          </a:xfrm>
        </p:grpSpPr>
        <p:sp>
          <p:nvSpPr>
            <p:cNvPr id="746543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46544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6545" name="Group 49"/>
          <p:cNvGrpSpPr>
            <a:grpSpLocks/>
          </p:cNvGrpSpPr>
          <p:nvPr/>
        </p:nvGrpSpPr>
        <p:grpSpPr bwMode="auto">
          <a:xfrm>
            <a:off x="5791200" y="4267200"/>
            <a:ext cx="723900" cy="519113"/>
            <a:chOff x="2904" y="2697"/>
            <a:chExt cx="456" cy="327"/>
          </a:xfrm>
        </p:grpSpPr>
        <p:sp>
          <p:nvSpPr>
            <p:cNvPr id="746546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46547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793442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48548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48549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50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48551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48552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53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48554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55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4855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5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48558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59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4856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6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48562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63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4856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6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48566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67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4856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6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48570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71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4857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7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48574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75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4857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7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48578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79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4858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81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48582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83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48584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85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48586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8587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48588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89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48590" name="Group 46"/>
          <p:cNvGrpSpPr>
            <a:grpSpLocks/>
          </p:cNvGrpSpPr>
          <p:nvPr/>
        </p:nvGrpSpPr>
        <p:grpSpPr bwMode="auto">
          <a:xfrm>
            <a:off x="5746750" y="4129088"/>
            <a:ext cx="730250" cy="519112"/>
            <a:chOff x="2804" y="2365"/>
            <a:chExt cx="460" cy="327"/>
          </a:xfrm>
        </p:grpSpPr>
        <p:sp>
          <p:nvSpPr>
            <p:cNvPr id="748591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48592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8593" name="Group 49"/>
          <p:cNvGrpSpPr>
            <a:grpSpLocks/>
          </p:cNvGrpSpPr>
          <p:nvPr/>
        </p:nvGrpSpPr>
        <p:grpSpPr bwMode="auto">
          <a:xfrm>
            <a:off x="5791200" y="4343400"/>
            <a:ext cx="723900" cy="519113"/>
            <a:chOff x="2904" y="2697"/>
            <a:chExt cx="456" cy="327"/>
          </a:xfrm>
        </p:grpSpPr>
        <p:sp>
          <p:nvSpPr>
            <p:cNvPr id="748594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48595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090351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50596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50597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598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50599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50600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01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50602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03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50604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50606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07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50608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09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50610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11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5061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1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50614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15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5061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1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50618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19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50620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21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50622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23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50624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25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50626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27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5062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29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50630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31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50632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33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50634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0635" name="Group 43"/>
          <p:cNvGrpSpPr>
            <a:grpSpLocks/>
          </p:cNvGrpSpPr>
          <p:nvPr/>
        </p:nvGrpSpPr>
        <p:grpSpPr bwMode="auto">
          <a:xfrm>
            <a:off x="685800" y="1828800"/>
            <a:ext cx="685800" cy="533400"/>
            <a:chOff x="2304" y="1296"/>
            <a:chExt cx="432" cy="336"/>
          </a:xfrm>
        </p:grpSpPr>
        <p:sp>
          <p:nvSpPr>
            <p:cNvPr id="750636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637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50638" name="Group 46"/>
          <p:cNvGrpSpPr>
            <a:grpSpLocks/>
          </p:cNvGrpSpPr>
          <p:nvPr/>
        </p:nvGrpSpPr>
        <p:grpSpPr bwMode="auto">
          <a:xfrm>
            <a:off x="5746750" y="4129088"/>
            <a:ext cx="730250" cy="519112"/>
            <a:chOff x="2804" y="2365"/>
            <a:chExt cx="460" cy="327"/>
          </a:xfrm>
        </p:grpSpPr>
        <p:sp>
          <p:nvSpPr>
            <p:cNvPr id="750639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50640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0641" name="Group 49"/>
          <p:cNvGrpSpPr>
            <a:grpSpLocks/>
          </p:cNvGrpSpPr>
          <p:nvPr/>
        </p:nvGrpSpPr>
        <p:grpSpPr bwMode="auto">
          <a:xfrm>
            <a:off x="6896100" y="4891088"/>
            <a:ext cx="723900" cy="519112"/>
            <a:chOff x="2904" y="2697"/>
            <a:chExt cx="456" cy="327"/>
          </a:xfrm>
        </p:grpSpPr>
        <p:sp>
          <p:nvSpPr>
            <p:cNvPr id="750642" name="Text Box 50"/>
            <p:cNvSpPr txBox="1">
              <a:spLocks noChangeArrowheads="1"/>
            </p:cNvSpPr>
            <p:nvPr/>
          </p:nvSpPr>
          <p:spPr bwMode="auto">
            <a:xfrm>
              <a:off x="2904" y="2697"/>
              <a:ext cx="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q</a:t>
              </a:r>
            </a:p>
          </p:txBody>
        </p:sp>
        <p:sp>
          <p:nvSpPr>
            <p:cNvPr id="750643" name="Line 51"/>
            <p:cNvSpPr>
              <a:spLocks noChangeShapeType="1"/>
            </p:cNvSpPr>
            <p:nvPr/>
          </p:nvSpPr>
          <p:spPr bwMode="auto">
            <a:xfrm>
              <a:off x="3120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0650" name="Group 58"/>
          <p:cNvGrpSpPr>
            <a:grpSpLocks/>
          </p:cNvGrpSpPr>
          <p:nvPr/>
        </p:nvGrpSpPr>
        <p:grpSpPr bwMode="auto">
          <a:xfrm>
            <a:off x="7391400" y="5181600"/>
            <a:ext cx="457200" cy="304800"/>
            <a:chOff x="2544" y="3600"/>
            <a:chExt cx="288" cy="192"/>
          </a:xfrm>
        </p:grpSpPr>
        <p:sp>
          <p:nvSpPr>
            <p:cNvPr id="750644" name="Line 52"/>
            <p:cNvSpPr>
              <a:spLocks noChangeShapeType="1"/>
            </p:cNvSpPr>
            <p:nvPr/>
          </p:nvSpPr>
          <p:spPr bwMode="auto">
            <a:xfrm>
              <a:off x="2544" y="369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645" name="Line 53"/>
            <p:cNvSpPr>
              <a:spLocks noChangeShapeType="1"/>
            </p:cNvSpPr>
            <p:nvPr/>
          </p:nvSpPr>
          <p:spPr bwMode="auto">
            <a:xfrm>
              <a:off x="2592" y="37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646" name="Line 54"/>
            <p:cNvSpPr>
              <a:spLocks noChangeShapeType="1"/>
            </p:cNvSpPr>
            <p:nvPr/>
          </p:nvSpPr>
          <p:spPr bwMode="auto">
            <a:xfrm>
              <a:off x="2640" y="37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649" name="Line 57"/>
            <p:cNvSpPr>
              <a:spLocks noChangeShapeType="1"/>
            </p:cNvSpPr>
            <p:nvPr/>
          </p:nvSpPr>
          <p:spPr bwMode="auto">
            <a:xfrm>
              <a:off x="2688" y="36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47541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Trace of insert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17, 9, 14, 5</a:t>
            </a:r>
          </a:p>
        </p:txBody>
      </p:sp>
      <p:grpSp>
        <p:nvGrpSpPr>
          <p:cNvPr id="752644" name="Group 4"/>
          <p:cNvGrpSpPr>
            <a:grpSpLocks/>
          </p:cNvGrpSpPr>
          <p:nvPr/>
        </p:nvGrpSpPr>
        <p:grpSpPr bwMode="auto">
          <a:xfrm>
            <a:off x="3810000" y="1828800"/>
            <a:ext cx="685800" cy="533400"/>
            <a:chOff x="2304" y="1296"/>
            <a:chExt cx="432" cy="336"/>
          </a:xfrm>
        </p:grpSpPr>
        <p:sp>
          <p:nvSpPr>
            <p:cNvPr id="752645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46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52647" name="Group 7"/>
          <p:cNvGrpSpPr>
            <a:grpSpLocks/>
          </p:cNvGrpSpPr>
          <p:nvPr/>
        </p:nvGrpSpPr>
        <p:grpSpPr bwMode="auto">
          <a:xfrm>
            <a:off x="6019800" y="2667000"/>
            <a:ext cx="685800" cy="533400"/>
            <a:chOff x="2304" y="1296"/>
            <a:chExt cx="432" cy="336"/>
          </a:xfrm>
        </p:grpSpPr>
        <p:sp>
          <p:nvSpPr>
            <p:cNvPr id="752648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49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52650" name="Line 10"/>
          <p:cNvSpPr>
            <a:spLocks noChangeShapeType="1"/>
          </p:cNvSpPr>
          <p:nvPr/>
        </p:nvSpPr>
        <p:spPr bwMode="auto">
          <a:xfrm>
            <a:off x="44196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51" name="Group 11"/>
          <p:cNvGrpSpPr>
            <a:grpSpLocks/>
          </p:cNvGrpSpPr>
          <p:nvPr/>
        </p:nvGrpSpPr>
        <p:grpSpPr bwMode="auto">
          <a:xfrm>
            <a:off x="1600200" y="2667000"/>
            <a:ext cx="685800" cy="533400"/>
            <a:chOff x="2304" y="1296"/>
            <a:chExt cx="432" cy="336"/>
          </a:xfrm>
        </p:grpSpPr>
        <p:sp>
          <p:nvSpPr>
            <p:cNvPr id="75265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5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52654" name="Line 14"/>
          <p:cNvSpPr>
            <a:spLocks noChangeShapeType="1"/>
          </p:cNvSpPr>
          <p:nvPr/>
        </p:nvSpPr>
        <p:spPr bwMode="auto">
          <a:xfrm flipH="1">
            <a:off x="2209800" y="22098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55" name="Group 15"/>
          <p:cNvGrpSpPr>
            <a:grpSpLocks/>
          </p:cNvGrpSpPr>
          <p:nvPr/>
        </p:nvGrpSpPr>
        <p:grpSpPr bwMode="auto">
          <a:xfrm>
            <a:off x="2819400" y="3581400"/>
            <a:ext cx="685800" cy="533400"/>
            <a:chOff x="2304" y="1296"/>
            <a:chExt cx="432" cy="336"/>
          </a:xfrm>
        </p:grpSpPr>
        <p:sp>
          <p:nvSpPr>
            <p:cNvPr id="752656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57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52658" name="Line 18"/>
          <p:cNvSpPr>
            <a:spLocks noChangeShapeType="1"/>
          </p:cNvSpPr>
          <p:nvPr/>
        </p:nvSpPr>
        <p:spPr bwMode="auto">
          <a:xfrm>
            <a:off x="21336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59" name="Group 19"/>
          <p:cNvGrpSpPr>
            <a:grpSpLocks/>
          </p:cNvGrpSpPr>
          <p:nvPr/>
        </p:nvGrpSpPr>
        <p:grpSpPr bwMode="auto">
          <a:xfrm>
            <a:off x="2057400" y="4267200"/>
            <a:ext cx="685800" cy="533400"/>
            <a:chOff x="2304" y="1296"/>
            <a:chExt cx="432" cy="336"/>
          </a:xfrm>
        </p:grpSpPr>
        <p:sp>
          <p:nvSpPr>
            <p:cNvPr id="75266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6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52662" name="Line 22"/>
          <p:cNvSpPr>
            <a:spLocks noChangeShapeType="1"/>
          </p:cNvSpPr>
          <p:nvPr/>
        </p:nvSpPr>
        <p:spPr bwMode="auto">
          <a:xfrm flipH="1">
            <a:off x="2590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63" name="Group 23"/>
          <p:cNvGrpSpPr>
            <a:grpSpLocks/>
          </p:cNvGrpSpPr>
          <p:nvPr/>
        </p:nvGrpSpPr>
        <p:grpSpPr bwMode="auto">
          <a:xfrm>
            <a:off x="7239000" y="3581400"/>
            <a:ext cx="685800" cy="533400"/>
            <a:chOff x="2304" y="1296"/>
            <a:chExt cx="432" cy="336"/>
          </a:xfrm>
        </p:grpSpPr>
        <p:sp>
          <p:nvSpPr>
            <p:cNvPr id="75266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6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52666" name="Line 26"/>
          <p:cNvSpPr>
            <a:spLocks noChangeShapeType="1"/>
          </p:cNvSpPr>
          <p:nvPr/>
        </p:nvSpPr>
        <p:spPr bwMode="auto">
          <a:xfrm>
            <a:off x="65532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67" name="Group 27"/>
          <p:cNvGrpSpPr>
            <a:grpSpLocks/>
          </p:cNvGrpSpPr>
          <p:nvPr/>
        </p:nvGrpSpPr>
        <p:grpSpPr bwMode="auto">
          <a:xfrm>
            <a:off x="381000" y="3581400"/>
            <a:ext cx="685800" cy="533400"/>
            <a:chOff x="2304" y="1296"/>
            <a:chExt cx="432" cy="336"/>
          </a:xfrm>
        </p:grpSpPr>
        <p:sp>
          <p:nvSpPr>
            <p:cNvPr id="752668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69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52670" name="Line 30"/>
          <p:cNvSpPr>
            <a:spLocks noChangeShapeType="1"/>
          </p:cNvSpPr>
          <p:nvPr/>
        </p:nvSpPr>
        <p:spPr bwMode="auto">
          <a:xfrm flipH="1">
            <a:off x="914400" y="3124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71" name="Group 31"/>
          <p:cNvGrpSpPr>
            <a:grpSpLocks/>
          </p:cNvGrpSpPr>
          <p:nvPr/>
        </p:nvGrpSpPr>
        <p:grpSpPr bwMode="auto">
          <a:xfrm>
            <a:off x="1219200" y="5029200"/>
            <a:ext cx="685800" cy="533400"/>
            <a:chOff x="2304" y="1296"/>
            <a:chExt cx="432" cy="336"/>
          </a:xfrm>
        </p:grpSpPr>
        <p:sp>
          <p:nvSpPr>
            <p:cNvPr id="75267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73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52674" name="Line 34"/>
          <p:cNvSpPr>
            <a:spLocks noChangeShapeType="1"/>
          </p:cNvSpPr>
          <p:nvPr/>
        </p:nvSpPr>
        <p:spPr bwMode="auto">
          <a:xfrm flipV="1">
            <a:off x="17526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75" name="Group 35"/>
          <p:cNvGrpSpPr>
            <a:grpSpLocks/>
          </p:cNvGrpSpPr>
          <p:nvPr/>
        </p:nvGrpSpPr>
        <p:grpSpPr bwMode="auto">
          <a:xfrm>
            <a:off x="6477000" y="4267200"/>
            <a:ext cx="685800" cy="533400"/>
            <a:chOff x="2304" y="1296"/>
            <a:chExt cx="432" cy="336"/>
          </a:xfrm>
        </p:grpSpPr>
        <p:sp>
          <p:nvSpPr>
            <p:cNvPr id="75267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77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52678" name="Line 38"/>
          <p:cNvSpPr>
            <a:spLocks noChangeShapeType="1"/>
          </p:cNvSpPr>
          <p:nvPr/>
        </p:nvSpPr>
        <p:spPr bwMode="auto">
          <a:xfrm flipH="1">
            <a:off x="7010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79" name="Group 39"/>
          <p:cNvGrpSpPr>
            <a:grpSpLocks/>
          </p:cNvGrpSpPr>
          <p:nvPr/>
        </p:nvGrpSpPr>
        <p:grpSpPr bwMode="auto">
          <a:xfrm>
            <a:off x="8001000" y="4267200"/>
            <a:ext cx="685800" cy="533400"/>
            <a:chOff x="2304" y="1296"/>
            <a:chExt cx="432" cy="336"/>
          </a:xfrm>
        </p:grpSpPr>
        <p:sp>
          <p:nvSpPr>
            <p:cNvPr id="752680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81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52682" name="Line 42"/>
          <p:cNvSpPr>
            <a:spLocks noChangeShapeType="1"/>
          </p:cNvSpPr>
          <p:nvPr/>
        </p:nvSpPr>
        <p:spPr bwMode="auto">
          <a:xfrm>
            <a:off x="77724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2683" name="Group 43"/>
          <p:cNvGrpSpPr>
            <a:grpSpLocks/>
          </p:cNvGrpSpPr>
          <p:nvPr/>
        </p:nvGrpSpPr>
        <p:grpSpPr bwMode="auto">
          <a:xfrm>
            <a:off x="7315200" y="5029200"/>
            <a:ext cx="685800" cy="533400"/>
            <a:chOff x="2304" y="1296"/>
            <a:chExt cx="432" cy="336"/>
          </a:xfrm>
        </p:grpSpPr>
        <p:sp>
          <p:nvSpPr>
            <p:cNvPr id="752684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685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grpSp>
        <p:nvGrpSpPr>
          <p:cNvPr id="752686" name="Group 46"/>
          <p:cNvGrpSpPr>
            <a:grpSpLocks/>
          </p:cNvGrpSpPr>
          <p:nvPr/>
        </p:nvGrpSpPr>
        <p:grpSpPr bwMode="auto">
          <a:xfrm>
            <a:off x="5746750" y="4281488"/>
            <a:ext cx="730250" cy="519112"/>
            <a:chOff x="2804" y="2365"/>
            <a:chExt cx="460" cy="327"/>
          </a:xfrm>
        </p:grpSpPr>
        <p:sp>
          <p:nvSpPr>
            <p:cNvPr id="752687" name="Text Box 47"/>
            <p:cNvSpPr txBox="1">
              <a:spLocks noChangeArrowheads="1"/>
            </p:cNvSpPr>
            <p:nvPr/>
          </p:nvSpPr>
          <p:spPr bwMode="auto">
            <a:xfrm>
              <a:off x="2804" y="2365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752688" name="Line 48"/>
            <p:cNvSpPr>
              <a:spLocks noChangeShapeType="1"/>
            </p:cNvSpPr>
            <p:nvPr/>
          </p:nvSpPr>
          <p:spPr bwMode="auto">
            <a:xfrm>
              <a:off x="3024" y="254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2697" name="Line 57"/>
          <p:cNvSpPr>
            <a:spLocks noChangeShapeType="1"/>
          </p:cNvSpPr>
          <p:nvPr/>
        </p:nvSpPr>
        <p:spPr bwMode="auto">
          <a:xfrm flipH="1" flipV="1">
            <a:off x="7010400" y="4724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2698" name="Text Box 58"/>
          <p:cNvSpPr txBox="1">
            <a:spLocks noChangeArrowheads="1"/>
          </p:cNvSpPr>
          <p:nvPr/>
        </p:nvSpPr>
        <p:spPr bwMode="auto">
          <a:xfrm>
            <a:off x="5029200" y="5715000"/>
            <a:ext cx="21852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p.right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=node;</a:t>
            </a:r>
          </a:p>
        </p:txBody>
      </p:sp>
      <p:sp>
        <p:nvSpPr>
          <p:cNvPr id="752700" name="Text Box 60"/>
          <p:cNvSpPr txBox="1">
            <a:spLocks noChangeArrowheads="1"/>
          </p:cNvSpPr>
          <p:nvPr/>
        </p:nvSpPr>
        <p:spPr bwMode="auto">
          <a:xfrm>
            <a:off x="6140450" y="5165725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latin typeface="Courier New" pitchFamily="49" charset="0"/>
              </a:rPr>
              <a:t>node</a:t>
            </a:r>
          </a:p>
        </p:txBody>
      </p:sp>
      <p:sp>
        <p:nvSpPr>
          <p:cNvPr id="752701" name="Line 61"/>
          <p:cNvSpPr>
            <a:spLocks noChangeShapeType="1"/>
          </p:cNvSpPr>
          <p:nvPr/>
        </p:nvSpPr>
        <p:spPr bwMode="auto">
          <a:xfrm>
            <a:off x="6934200" y="533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3173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Helvetica" pitchFamily="34" charset="0"/>
              </a:rPr>
              <a:t>Cost of Search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Given that a binary tree is level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deep. How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long does it take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find out whether a number is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already present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Consider the insert(17) in the example tree.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Each time around the while loop, we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did one comparison.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After the comparison, we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moved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a level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down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657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1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Cost of Search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With the binary tree in place, we can write a routine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find(x)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that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returns true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if the number 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x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present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in the tree,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false otherwise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How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many comparison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are needed to find out if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is present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the tree?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do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one comparison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at each level of the tree until either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is found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or q becomes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NULL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36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9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Cost of Search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If the binary tree is built out of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numbers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how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many comparisons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are needed to find out if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number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x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is in the tree?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Recall that the depth of the complete binary tree built using ‘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’ nodes will be </a:t>
            </a:r>
            <a:r>
              <a:rPr lang="en-US" i="1" dirty="0"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log</a:t>
            </a:r>
            <a:r>
              <a:rPr lang="en-US" i="1" baseline="-25000" dirty="0"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dirty="0">
                <a:highlight>
                  <a:srgbClr val="00FF00"/>
                </a:highlight>
                <a:latin typeface="Helvetica" pitchFamily="34" charset="0"/>
                <a:cs typeface="Times New Roman" pitchFamily="18" charset="0"/>
              </a:rPr>
              <a:t>(n+1) – 1.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rgbClr val="C00000"/>
              </a:solidFill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For example, for n=100,000, log</a:t>
            </a:r>
            <a:r>
              <a:rPr lang="en-US" baseline="-25000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(100001) is less than 20; the tree would be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20 levels deep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47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7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Cost of Search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If the tree is complete binary or nearly complete, searching through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100,000 numbers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will require a maximum of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20 comparisons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Or in general,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approximately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log</a:t>
            </a:r>
            <a:r>
              <a:rPr lang="en-US" i="1" baseline="-250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(n)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Compare this with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linked list of 100,000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numbers. The comparisons required could be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maximum of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384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75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>
                <a:latin typeface="Helvetica" pitchFamily="34" charset="0"/>
                <a:cs typeface="Times New Roman" pitchFamily="18" charset="0"/>
              </a:rPr>
              <a:t>Binary tree with 9 nodes.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4114800" y="2438400"/>
            <a:ext cx="457200" cy="457200"/>
            <a:chOff x="1152" y="1440"/>
            <a:chExt cx="288" cy="288"/>
          </a:xfrm>
        </p:grpSpPr>
        <p:sp>
          <p:nvSpPr>
            <p:cNvPr id="10272" name="Oval 5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Text Box 6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0245" name="Group 7"/>
          <p:cNvGrpSpPr>
            <a:grpSpLocks/>
          </p:cNvGrpSpPr>
          <p:nvPr/>
        </p:nvGrpSpPr>
        <p:grpSpPr bwMode="auto">
          <a:xfrm>
            <a:off x="2743200" y="3200400"/>
            <a:ext cx="457200" cy="457200"/>
            <a:chOff x="1248" y="1536"/>
            <a:chExt cx="288" cy="288"/>
          </a:xfrm>
        </p:grpSpPr>
        <p:sp>
          <p:nvSpPr>
            <p:cNvPr id="10270" name="Oval 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Text Box 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0246" name="Oval 10"/>
          <p:cNvSpPr>
            <a:spLocks noChangeArrowheads="1"/>
          </p:cNvSpPr>
          <p:nvPr/>
        </p:nvSpPr>
        <p:spPr bwMode="auto">
          <a:xfrm>
            <a:off x="22098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2286000" y="4129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0248" name="Oval 12"/>
          <p:cNvSpPr>
            <a:spLocks noChangeArrowheads="1"/>
          </p:cNvSpPr>
          <p:nvPr/>
        </p:nvSpPr>
        <p:spPr bwMode="auto">
          <a:xfrm>
            <a:off x="54864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5562600" y="4967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0250" name="Group 14"/>
          <p:cNvGrpSpPr>
            <a:grpSpLocks/>
          </p:cNvGrpSpPr>
          <p:nvPr/>
        </p:nvGrpSpPr>
        <p:grpSpPr bwMode="auto">
          <a:xfrm>
            <a:off x="5486400" y="3200400"/>
            <a:ext cx="457200" cy="457200"/>
            <a:chOff x="1248" y="1536"/>
            <a:chExt cx="288" cy="288"/>
          </a:xfrm>
        </p:grpSpPr>
        <p:sp>
          <p:nvSpPr>
            <p:cNvPr id="10268" name="Oval 15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Text Box 16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0251" name="Group 17"/>
          <p:cNvGrpSpPr>
            <a:grpSpLocks/>
          </p:cNvGrpSpPr>
          <p:nvPr/>
        </p:nvGrpSpPr>
        <p:grpSpPr bwMode="auto">
          <a:xfrm>
            <a:off x="3352800" y="4114800"/>
            <a:ext cx="457200" cy="457200"/>
            <a:chOff x="1248" y="1536"/>
            <a:chExt cx="288" cy="288"/>
          </a:xfrm>
        </p:grpSpPr>
        <p:sp>
          <p:nvSpPr>
            <p:cNvPr id="10266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0252" name="Oval 20"/>
          <p:cNvSpPr>
            <a:spLocks noChangeArrowheads="1"/>
          </p:cNvSpPr>
          <p:nvPr/>
        </p:nvSpPr>
        <p:spPr bwMode="auto">
          <a:xfrm>
            <a:off x="6096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21"/>
          <p:cNvSpPr txBox="1">
            <a:spLocks noChangeArrowheads="1"/>
          </p:cNvSpPr>
          <p:nvPr/>
        </p:nvSpPr>
        <p:spPr bwMode="auto">
          <a:xfrm>
            <a:off x="6172200" y="4052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0254" name="Oval 22"/>
          <p:cNvSpPr>
            <a:spLocks noChangeArrowheads="1"/>
          </p:cNvSpPr>
          <p:nvPr/>
        </p:nvSpPr>
        <p:spPr bwMode="auto">
          <a:xfrm>
            <a:off x="30480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Text Box 23"/>
          <p:cNvSpPr txBox="1">
            <a:spLocks noChangeArrowheads="1"/>
          </p:cNvSpPr>
          <p:nvPr/>
        </p:nvSpPr>
        <p:spPr bwMode="auto">
          <a:xfrm>
            <a:off x="3124200" y="5043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0256" name="Oval 24"/>
          <p:cNvSpPr>
            <a:spLocks noChangeArrowheads="1"/>
          </p:cNvSpPr>
          <p:nvPr/>
        </p:nvSpPr>
        <p:spPr bwMode="auto">
          <a:xfrm>
            <a:off x="6705600" y="4953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Text Box 25"/>
          <p:cNvSpPr txBox="1">
            <a:spLocks noChangeArrowheads="1"/>
          </p:cNvSpPr>
          <p:nvPr/>
        </p:nvSpPr>
        <p:spPr bwMode="auto">
          <a:xfrm>
            <a:off x="6781800" y="4967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0258" name="Line 26"/>
          <p:cNvSpPr>
            <a:spLocks noChangeShapeType="1"/>
          </p:cNvSpPr>
          <p:nvPr/>
        </p:nvSpPr>
        <p:spPr bwMode="auto">
          <a:xfrm flipH="1">
            <a:off x="31242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27"/>
          <p:cNvSpPr>
            <a:spLocks noChangeShapeType="1"/>
          </p:cNvSpPr>
          <p:nvPr/>
        </p:nvSpPr>
        <p:spPr bwMode="auto">
          <a:xfrm>
            <a:off x="4572000" y="2743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8"/>
          <p:cNvSpPr>
            <a:spLocks noChangeShapeType="1"/>
          </p:cNvSpPr>
          <p:nvPr/>
        </p:nvSpPr>
        <p:spPr bwMode="auto">
          <a:xfrm flipH="1">
            <a:off x="2514600" y="3581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9"/>
          <p:cNvSpPr>
            <a:spLocks noChangeShapeType="1"/>
          </p:cNvSpPr>
          <p:nvPr/>
        </p:nvSpPr>
        <p:spPr bwMode="auto">
          <a:xfrm>
            <a:off x="3124200" y="3581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30"/>
          <p:cNvSpPr>
            <a:spLocks noChangeShapeType="1"/>
          </p:cNvSpPr>
          <p:nvPr/>
        </p:nvSpPr>
        <p:spPr bwMode="auto">
          <a:xfrm flipH="1">
            <a:off x="32766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31"/>
          <p:cNvSpPr>
            <a:spLocks noChangeShapeType="1"/>
          </p:cNvSpPr>
          <p:nvPr/>
        </p:nvSpPr>
        <p:spPr bwMode="auto">
          <a:xfrm>
            <a:off x="5867400" y="3581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32"/>
          <p:cNvSpPr>
            <a:spLocks noChangeShapeType="1"/>
          </p:cNvSpPr>
          <p:nvPr/>
        </p:nvSpPr>
        <p:spPr bwMode="auto">
          <a:xfrm flipH="1">
            <a:off x="57912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33"/>
          <p:cNvSpPr>
            <a:spLocks noChangeShapeType="1"/>
          </p:cNvSpPr>
          <p:nvPr/>
        </p:nvSpPr>
        <p:spPr bwMode="auto">
          <a:xfrm>
            <a:off x="6477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4648200" y="2438400"/>
            <a:ext cx="3213100" cy="3784600"/>
          </a:xfrm>
          <a:custGeom>
            <a:avLst/>
            <a:gdLst>
              <a:gd name="T0" fmla="*/ 495300 w 2024"/>
              <a:gd name="T1" fmla="*/ 469900 h 2384"/>
              <a:gd name="T2" fmla="*/ 419100 w 2024"/>
              <a:gd name="T3" fmla="*/ 3441700 h 2384"/>
              <a:gd name="T4" fmla="*/ 3009900 w 2024"/>
              <a:gd name="T5" fmla="*/ 2527300 h 2384"/>
              <a:gd name="T6" fmla="*/ 1638300 w 2024"/>
              <a:gd name="T7" fmla="*/ 622300 h 2384"/>
              <a:gd name="T8" fmla="*/ 495300 w 2024"/>
              <a:gd name="T9" fmla="*/ 469900 h 2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24" h="2384">
                <a:moveTo>
                  <a:pt x="312" y="296"/>
                </a:moveTo>
                <a:cubicBezTo>
                  <a:pt x="184" y="592"/>
                  <a:pt x="0" y="1952"/>
                  <a:pt x="264" y="2168"/>
                </a:cubicBezTo>
                <a:cubicBezTo>
                  <a:pt x="528" y="2384"/>
                  <a:pt x="1768" y="1888"/>
                  <a:pt x="1896" y="1592"/>
                </a:cubicBezTo>
                <a:cubicBezTo>
                  <a:pt x="2024" y="1296"/>
                  <a:pt x="1296" y="608"/>
                  <a:pt x="1032" y="392"/>
                </a:cubicBezTo>
                <a:cubicBezTo>
                  <a:pt x="768" y="176"/>
                  <a:pt x="440" y="0"/>
                  <a:pt x="312" y="296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990600" y="2336800"/>
            <a:ext cx="3771900" cy="3683000"/>
          </a:xfrm>
          <a:custGeom>
            <a:avLst/>
            <a:gdLst>
              <a:gd name="T0" fmla="*/ 2692400 w 2376"/>
              <a:gd name="T1" fmla="*/ 431800 h 2320"/>
              <a:gd name="T2" fmla="*/ 1397000 w 2376"/>
              <a:gd name="T3" fmla="*/ 736600 h 2320"/>
              <a:gd name="T4" fmla="*/ 330200 w 2376"/>
              <a:gd name="T5" fmla="*/ 2565400 h 2320"/>
              <a:gd name="T6" fmla="*/ 3378200 w 2376"/>
              <a:gd name="T7" fmla="*/ 3327400 h 2320"/>
              <a:gd name="T8" fmla="*/ 2692400 w 2376"/>
              <a:gd name="T9" fmla="*/ 431800 h 2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76" h="2320">
                <a:moveTo>
                  <a:pt x="1696" y="272"/>
                </a:moveTo>
                <a:cubicBezTo>
                  <a:pt x="1488" y="0"/>
                  <a:pt x="1128" y="240"/>
                  <a:pt x="880" y="464"/>
                </a:cubicBezTo>
                <a:cubicBezTo>
                  <a:pt x="632" y="688"/>
                  <a:pt x="0" y="1344"/>
                  <a:pt x="208" y="1616"/>
                </a:cubicBezTo>
                <a:cubicBezTo>
                  <a:pt x="416" y="1888"/>
                  <a:pt x="1880" y="2320"/>
                  <a:pt x="2128" y="2096"/>
                </a:cubicBezTo>
                <a:cubicBezTo>
                  <a:pt x="2376" y="1872"/>
                  <a:pt x="1904" y="544"/>
                  <a:pt x="1696" y="272"/>
                </a:cubicBez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962400" y="1905000"/>
            <a:ext cx="762000" cy="7620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pitchFamily="34" charset="0"/>
              </a:rPr>
              <a:t>Binary Tree</a:t>
            </a:r>
          </a:p>
        </p:txBody>
      </p: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4114800" y="2057400"/>
            <a:ext cx="457200" cy="457200"/>
            <a:chOff x="1152" y="1440"/>
            <a:chExt cx="288" cy="288"/>
          </a:xfrm>
        </p:grpSpPr>
        <p:sp>
          <p:nvSpPr>
            <p:cNvPr id="11305" name="Oval 8"/>
            <p:cNvSpPr>
              <a:spLocks noChangeArrowheads="1"/>
            </p:cNvSpPr>
            <p:nvPr/>
          </p:nvSpPr>
          <p:spPr bwMode="auto">
            <a:xfrm>
              <a:off x="1152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Text Box 9"/>
            <p:cNvSpPr txBox="1">
              <a:spLocks noChangeArrowheads="1"/>
            </p:cNvSpPr>
            <p:nvPr/>
          </p:nvSpPr>
          <p:spPr bwMode="auto">
            <a:xfrm>
              <a:off x="1200" y="1449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1272" name="Group 10"/>
          <p:cNvGrpSpPr>
            <a:grpSpLocks/>
          </p:cNvGrpSpPr>
          <p:nvPr/>
        </p:nvGrpSpPr>
        <p:grpSpPr bwMode="auto">
          <a:xfrm>
            <a:off x="2743200" y="2819400"/>
            <a:ext cx="457200" cy="457200"/>
            <a:chOff x="1248" y="1536"/>
            <a:chExt cx="288" cy="288"/>
          </a:xfrm>
        </p:grpSpPr>
        <p:sp>
          <p:nvSpPr>
            <p:cNvPr id="11303" name="Oval 1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Text Box 1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1273" name="Oval 13"/>
          <p:cNvSpPr>
            <a:spLocks noChangeArrowheads="1"/>
          </p:cNvSpPr>
          <p:nvPr/>
        </p:nvSpPr>
        <p:spPr bwMode="auto">
          <a:xfrm>
            <a:off x="2209800" y="3733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22860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D</a:t>
            </a:r>
          </a:p>
        </p:txBody>
      </p:sp>
      <p:sp>
        <p:nvSpPr>
          <p:cNvPr id="11275" name="Oval 15"/>
          <p:cNvSpPr>
            <a:spLocks noChangeArrowheads="1"/>
          </p:cNvSpPr>
          <p:nvPr/>
        </p:nvSpPr>
        <p:spPr bwMode="auto">
          <a:xfrm>
            <a:off x="54864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5562600" y="4586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H</a:t>
            </a:r>
          </a:p>
        </p:txBody>
      </p:sp>
      <p:grpSp>
        <p:nvGrpSpPr>
          <p:cNvPr id="11277" name="Group 17"/>
          <p:cNvGrpSpPr>
            <a:grpSpLocks/>
          </p:cNvGrpSpPr>
          <p:nvPr/>
        </p:nvGrpSpPr>
        <p:grpSpPr bwMode="auto">
          <a:xfrm>
            <a:off x="5486400" y="2819400"/>
            <a:ext cx="457200" cy="457200"/>
            <a:chOff x="1248" y="1536"/>
            <a:chExt cx="288" cy="288"/>
          </a:xfrm>
        </p:grpSpPr>
        <p:sp>
          <p:nvSpPr>
            <p:cNvPr id="11301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Text Box 19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1278" name="Group 20"/>
          <p:cNvGrpSpPr>
            <a:grpSpLocks/>
          </p:cNvGrpSpPr>
          <p:nvPr/>
        </p:nvGrpSpPr>
        <p:grpSpPr bwMode="auto">
          <a:xfrm>
            <a:off x="3352800" y="3733800"/>
            <a:ext cx="457200" cy="457200"/>
            <a:chOff x="1248" y="1536"/>
            <a:chExt cx="288" cy="288"/>
          </a:xfrm>
        </p:grpSpPr>
        <p:sp>
          <p:nvSpPr>
            <p:cNvPr id="11299" name="Oval 21"/>
            <p:cNvSpPr>
              <a:spLocks noChangeArrowheads="1"/>
            </p:cNvSpPr>
            <p:nvPr/>
          </p:nvSpPr>
          <p:spPr bwMode="auto">
            <a:xfrm>
              <a:off x="1248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Text Box 22"/>
            <p:cNvSpPr txBox="1">
              <a:spLocks noChangeArrowheads="1"/>
            </p:cNvSpPr>
            <p:nvPr/>
          </p:nvSpPr>
          <p:spPr bwMode="auto">
            <a:xfrm>
              <a:off x="1296" y="154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1279" name="Oval 23"/>
          <p:cNvSpPr>
            <a:spLocks noChangeArrowheads="1"/>
          </p:cNvSpPr>
          <p:nvPr/>
        </p:nvSpPr>
        <p:spPr bwMode="auto">
          <a:xfrm>
            <a:off x="6096000" y="3657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6172200" y="3671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F</a:t>
            </a:r>
          </a:p>
        </p:txBody>
      </p:sp>
      <p:sp>
        <p:nvSpPr>
          <p:cNvPr id="11281" name="Oval 25"/>
          <p:cNvSpPr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Text Box 26"/>
          <p:cNvSpPr txBox="1">
            <a:spLocks noChangeArrowheads="1"/>
          </p:cNvSpPr>
          <p:nvPr/>
        </p:nvSpPr>
        <p:spPr bwMode="auto">
          <a:xfrm>
            <a:off x="3124200" y="4662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G</a:t>
            </a:r>
          </a:p>
        </p:txBody>
      </p:sp>
      <p:sp>
        <p:nvSpPr>
          <p:cNvPr id="11283" name="Oval 27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8"/>
          <p:cNvSpPr txBox="1">
            <a:spLocks noChangeArrowheads="1"/>
          </p:cNvSpPr>
          <p:nvPr/>
        </p:nvSpPr>
        <p:spPr bwMode="auto">
          <a:xfrm>
            <a:off x="6781800" y="45862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I</a:t>
            </a:r>
          </a:p>
        </p:txBody>
      </p:sp>
      <p:sp>
        <p:nvSpPr>
          <p:cNvPr id="11285" name="Line 29"/>
          <p:cNvSpPr>
            <a:spLocks noChangeShapeType="1"/>
          </p:cNvSpPr>
          <p:nvPr/>
        </p:nvSpPr>
        <p:spPr bwMode="auto">
          <a:xfrm flipH="1">
            <a:off x="31242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30"/>
          <p:cNvSpPr>
            <a:spLocks noChangeShapeType="1"/>
          </p:cNvSpPr>
          <p:nvPr/>
        </p:nvSpPr>
        <p:spPr bwMode="auto">
          <a:xfrm>
            <a:off x="45720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31"/>
          <p:cNvSpPr>
            <a:spLocks noChangeShapeType="1"/>
          </p:cNvSpPr>
          <p:nvPr/>
        </p:nvSpPr>
        <p:spPr bwMode="auto">
          <a:xfrm flipH="1">
            <a:off x="2514600" y="3200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32"/>
          <p:cNvSpPr>
            <a:spLocks noChangeShapeType="1"/>
          </p:cNvSpPr>
          <p:nvPr/>
        </p:nvSpPr>
        <p:spPr bwMode="auto">
          <a:xfrm>
            <a:off x="3124200" y="3200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33"/>
          <p:cNvSpPr>
            <a:spLocks noChangeShapeType="1"/>
          </p:cNvSpPr>
          <p:nvPr/>
        </p:nvSpPr>
        <p:spPr bwMode="auto">
          <a:xfrm flipH="1">
            <a:off x="32766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34"/>
          <p:cNvSpPr>
            <a:spLocks noChangeShapeType="1"/>
          </p:cNvSpPr>
          <p:nvPr/>
        </p:nvSpPr>
        <p:spPr bwMode="auto">
          <a:xfrm>
            <a:off x="58674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35"/>
          <p:cNvSpPr>
            <a:spLocks noChangeShapeType="1"/>
          </p:cNvSpPr>
          <p:nvPr/>
        </p:nvSpPr>
        <p:spPr bwMode="auto">
          <a:xfrm flipH="1">
            <a:off x="57912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36"/>
          <p:cNvSpPr>
            <a:spLocks noChangeShapeType="1"/>
          </p:cNvSpPr>
          <p:nvPr/>
        </p:nvSpPr>
        <p:spPr bwMode="auto">
          <a:xfrm>
            <a:off x="6477000" y="4038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Text Box 37"/>
          <p:cNvSpPr txBox="1">
            <a:spLocks noChangeArrowheads="1"/>
          </p:cNvSpPr>
          <p:nvPr/>
        </p:nvSpPr>
        <p:spPr bwMode="auto">
          <a:xfrm>
            <a:off x="762000" y="5719763"/>
            <a:ext cx="1400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Left subtree</a:t>
            </a:r>
          </a:p>
        </p:txBody>
      </p:sp>
      <p:sp>
        <p:nvSpPr>
          <p:cNvPr id="11294" name="Text Box 38"/>
          <p:cNvSpPr txBox="1">
            <a:spLocks noChangeArrowheads="1"/>
          </p:cNvSpPr>
          <p:nvPr/>
        </p:nvSpPr>
        <p:spPr bwMode="auto">
          <a:xfrm>
            <a:off x="3048000" y="1524000"/>
            <a:ext cx="5873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root</a:t>
            </a:r>
          </a:p>
        </p:txBody>
      </p:sp>
      <p:sp>
        <p:nvSpPr>
          <p:cNvPr id="11295" name="Text Box 39"/>
          <p:cNvSpPr txBox="1">
            <a:spLocks noChangeArrowheads="1"/>
          </p:cNvSpPr>
          <p:nvPr/>
        </p:nvSpPr>
        <p:spPr bwMode="auto">
          <a:xfrm>
            <a:off x="6600825" y="5795963"/>
            <a:ext cx="15525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Helvetica" pitchFamily="34" charset="0"/>
              </a:rPr>
              <a:t>Right subtree</a:t>
            </a:r>
          </a:p>
        </p:txBody>
      </p:sp>
      <p:sp>
        <p:nvSpPr>
          <p:cNvPr id="11296" name="Line 40"/>
          <p:cNvSpPr>
            <a:spLocks noChangeShapeType="1"/>
          </p:cNvSpPr>
          <p:nvPr/>
        </p:nvSpPr>
        <p:spPr bwMode="auto">
          <a:xfrm flipV="1">
            <a:off x="1400175" y="5257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41"/>
          <p:cNvSpPr>
            <a:spLocks noChangeShapeType="1"/>
          </p:cNvSpPr>
          <p:nvPr/>
        </p:nvSpPr>
        <p:spPr bwMode="auto">
          <a:xfrm flipH="1" flipV="1">
            <a:off x="7162800" y="5410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42"/>
          <p:cNvSpPr>
            <a:spLocks noChangeShapeType="1"/>
          </p:cNvSpPr>
          <p:nvPr/>
        </p:nvSpPr>
        <p:spPr bwMode="auto">
          <a:xfrm>
            <a:off x="3581400" y="1676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80220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12914</TotalTime>
  <Words>3061</Words>
  <Application>Microsoft Office PowerPoint</Application>
  <PresentationFormat>On-screen Show (4:3)</PresentationFormat>
  <Paragraphs>841</Paragraphs>
  <Slides>79</Slides>
  <Notes>70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79</vt:i4>
      </vt:variant>
    </vt:vector>
  </HeadingPairs>
  <TitlesOfParts>
    <vt:vector size="92" baseType="lpstr">
      <vt:lpstr>Arial</vt:lpstr>
      <vt:lpstr>Arial Black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Tree Data Structures</vt:lpstr>
      <vt:lpstr>Tree Data Structure</vt:lpstr>
      <vt:lpstr>Binary Tree</vt:lpstr>
      <vt:lpstr>Binary Tree</vt:lpstr>
      <vt:lpstr>Binary Tree</vt:lpstr>
      <vt:lpstr>Binary Tree</vt:lpstr>
      <vt:lpstr>Binary Tree</vt:lpstr>
      <vt:lpstr>Binary Tree</vt:lpstr>
      <vt:lpstr>Binary Tree</vt:lpstr>
      <vt:lpstr>Binary Tree</vt:lpstr>
      <vt:lpstr>Binary Tree</vt:lpstr>
      <vt:lpstr>Binary Tree</vt:lpstr>
      <vt:lpstr>Not a Tree</vt:lpstr>
      <vt:lpstr>Not a Tree</vt:lpstr>
      <vt:lpstr>Not a Tree</vt:lpstr>
      <vt:lpstr>Binary Tree: Terminology</vt:lpstr>
      <vt:lpstr>Binary Tree</vt:lpstr>
      <vt:lpstr>Level of a Binary Tree Node</vt:lpstr>
      <vt:lpstr>Level of a Binary Tree Node</vt:lpstr>
      <vt:lpstr>Types of Binary Tree</vt:lpstr>
      <vt:lpstr>Full Binary Tree</vt:lpstr>
      <vt:lpstr>Perfect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Degenerate Binary Tree</vt:lpstr>
      <vt:lpstr>Balanced Binary Tree</vt:lpstr>
      <vt:lpstr>Operations on Binary Tree</vt:lpstr>
      <vt:lpstr>Operations on Binary Tree</vt:lpstr>
      <vt:lpstr>Applications of Binary Trees</vt:lpstr>
      <vt:lpstr>Applications of Binary Trees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Searching for Duplicates</vt:lpstr>
      <vt:lpstr>Implementation</vt:lpstr>
      <vt:lpstr>Implementation</vt:lpstr>
      <vt:lpstr>Implementation</vt:lpstr>
      <vt:lpstr>Trace of insert</vt:lpstr>
      <vt:lpstr>Trace of insert</vt:lpstr>
      <vt:lpstr>Trace of insert</vt:lpstr>
      <vt:lpstr>Trace of insert</vt:lpstr>
      <vt:lpstr>Trace of insert</vt:lpstr>
      <vt:lpstr>Trace of insert</vt:lpstr>
      <vt:lpstr>Trace of insert</vt:lpstr>
      <vt:lpstr>Trace of insert</vt:lpstr>
      <vt:lpstr>Trace of insert</vt:lpstr>
      <vt:lpstr>Cost of Search</vt:lpstr>
      <vt:lpstr>Cost of Search</vt:lpstr>
      <vt:lpstr>Cost of Search</vt:lpstr>
      <vt:lpstr>Cost of Search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Dr. Waqas Jadoon</cp:lastModifiedBy>
  <cp:revision>1856</cp:revision>
  <cp:lastPrinted>2021-10-13T12:35:45Z</cp:lastPrinted>
  <dcterms:created xsi:type="dcterms:W3CDTF">2007-01-29T15:54:15Z</dcterms:created>
  <dcterms:modified xsi:type="dcterms:W3CDTF">2023-05-22T16:56:58Z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