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</p:sldMasterIdLst>
  <p:notesMasterIdLst>
    <p:notesMasterId r:id="rId19"/>
  </p:notesMasterIdLst>
  <p:handoutMasterIdLst>
    <p:handoutMasterId r:id="rId20"/>
  </p:handoutMasterIdLst>
  <p:sldIdLst>
    <p:sldId id="263" r:id="rId2"/>
    <p:sldId id="264" r:id="rId3"/>
    <p:sldId id="265" r:id="rId4"/>
    <p:sldId id="266" r:id="rId5"/>
    <p:sldId id="275" r:id="rId6"/>
    <p:sldId id="268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415" r:id="rId17"/>
    <p:sldId id="416" r:id="rId18"/>
  </p:sldIdLst>
  <p:sldSz cx="10287000" cy="6858000" type="35mm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00"/>
    <a:srgbClr val="FFCC00"/>
    <a:srgbClr val="FFE48F"/>
    <a:srgbClr val="C8A200"/>
    <a:srgbClr val="004C00"/>
    <a:srgbClr val="006600"/>
    <a:srgbClr val="336600"/>
    <a:srgbClr val="6666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79219" autoAdjust="0"/>
  </p:normalViewPr>
  <p:slideViewPr>
    <p:cSldViewPr>
      <p:cViewPr varScale="1">
        <p:scale>
          <a:sx n="54" d="100"/>
          <a:sy n="54" d="100"/>
        </p:scale>
        <p:origin x="1590" y="7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8" rIns="92937" bIns="46468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8" rIns="92937" bIns="46468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37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8" rIns="92937" bIns="46468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37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7" tIns="46468" rIns="92937" bIns="46468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CEB76400-0A64-42F5-97D4-33DF0134D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263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639E078-96EC-477F-A514-E231A25C061D}" type="datetimeFigureOut">
              <a:rPr lang="en-US"/>
              <a:pPr>
                <a:defRPr/>
              </a:pPr>
              <a:t>9/11/2022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695325"/>
            <a:ext cx="521335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2946214-9B05-41F3-AF90-C1754DD84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3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2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946214-9B05-41F3-AF90-C1754DD847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6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876800" y="1169931"/>
            <a:ext cx="5416689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76" y="533401"/>
            <a:ext cx="6924052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075" y="3843868"/>
            <a:ext cx="5573531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CBA73-C07B-4A6A-A2FE-4FA939DA91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4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00075" y="533400"/>
            <a:ext cx="908685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857252" y="3843867"/>
            <a:ext cx="8191499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9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533400"/>
            <a:ext cx="908685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4114800"/>
            <a:ext cx="7181496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294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19" y="533400"/>
            <a:ext cx="7717260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0151" y="3429000"/>
            <a:ext cx="7202775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6" y="4301070"/>
            <a:ext cx="7180156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7176" y="710624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58226" y="2768601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6275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3429000"/>
            <a:ext cx="7180156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5132981"/>
            <a:ext cx="7181496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05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320" y="533400"/>
            <a:ext cx="7717259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0076" y="3886200"/>
            <a:ext cx="7180156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4953000"/>
            <a:ext cx="7180155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7176" y="710624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58226" y="2768601"/>
            <a:ext cx="514484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862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533400"/>
            <a:ext cx="8466365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0076" y="3928534"/>
            <a:ext cx="7180156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5" y="4766736"/>
            <a:ext cx="7180155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55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6" y="533401"/>
            <a:ext cx="7374225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FBEBD-FCE5-4BE8-884F-67A4CB0658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06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87207" y="533400"/>
            <a:ext cx="2299718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0075" y="533400"/>
            <a:ext cx="6581264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6B15BC-F221-4748-8C25-BADCF56BF4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00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71525" y="609600"/>
            <a:ext cx="874395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0A359-2702-42F6-B8CF-17266FAFE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6" y="533400"/>
            <a:ext cx="7374225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7047-C086-4BEF-97A2-9E33B47365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1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5" y="1981200"/>
            <a:ext cx="7202777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6" y="4487334"/>
            <a:ext cx="7202775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329847-80A2-4312-9B25-2EDC5183BC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6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600076" y="533401"/>
            <a:ext cx="4443713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5245157" y="533400"/>
            <a:ext cx="444176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59364-7ED7-45B8-9802-A0B5972A75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0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533400"/>
            <a:ext cx="4181474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0075" y="1143001"/>
            <a:ext cx="4438650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1894" y="566738"/>
            <a:ext cx="42345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45158" y="1143000"/>
            <a:ext cx="4451293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5F433-A08B-45DF-A291-A521816900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00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4ECD5-007E-4D88-9374-45F29C34B5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8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6B3E7-6B89-45D4-A130-1C367A9531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9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0" y="533400"/>
            <a:ext cx="360045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533400"/>
            <a:ext cx="4993599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2209803"/>
            <a:ext cx="360045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FD506-60C6-4890-9922-27CE4DCDA5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2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7775" y="1447800"/>
            <a:ext cx="4008665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857250" y="914400"/>
            <a:ext cx="3691096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8031" y="2743200"/>
            <a:ext cx="4009751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0075" y="6172201"/>
            <a:ext cx="6538190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69DD9A-18F5-4C96-8A8B-86859FEA465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1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504509" y="3894668"/>
            <a:ext cx="2779263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0076" y="4495800"/>
            <a:ext cx="7374225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76" y="533401"/>
            <a:ext cx="7374225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59026" y="6172204"/>
            <a:ext cx="135052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075" y="6172201"/>
            <a:ext cx="653819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6230" y="5578479"/>
            <a:ext cx="96402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002D3051-2742-47C9-BB3F-B9EB9BB872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74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714500" y="2459831"/>
            <a:ext cx="80772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r" eaLnBrk="0" hangingPunct="0"/>
            <a:r>
              <a:rPr kumimoji="1" lang="en-US" sz="44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Data Structures and Algorithms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76900" y="3161280"/>
            <a:ext cx="410935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Lecture No. 15</a:t>
            </a:r>
          </a:p>
          <a:p>
            <a:pPr algn="r">
              <a:defRPr/>
            </a:pPr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 Tree</a:t>
            </a:r>
          </a:p>
        </p:txBody>
      </p:sp>
      <p:sp>
        <p:nvSpPr>
          <p:cNvPr id="2054" name="TextBox 40"/>
          <p:cNvSpPr txBox="1">
            <a:spLocks noChangeArrowheads="1"/>
          </p:cNvSpPr>
          <p:nvPr/>
        </p:nvSpPr>
        <p:spPr bwMode="auto">
          <a:xfrm>
            <a:off x="114300" y="1277144"/>
            <a:ext cx="7239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</a:rPr>
              <a:t>Department of Computer Science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90500" y="1231333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09700" y="76200"/>
            <a:ext cx="7162800" cy="928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dirty="0">
                <a:solidFill>
                  <a:schemeClr val="bg1">
                    <a:lumMod val="95000"/>
                    <a:lumOff val="5000"/>
                  </a:schemeClr>
                </a:solidFill>
                <a:latin typeface="Georgia" pitchFamily="18" charset="0"/>
                <a:cs typeface="Arial" pitchFamily="34" charset="0"/>
              </a:rPr>
              <a:t>CUI Abbottabad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COMSATS University Islamabad, Abbottabad Campus</a:t>
            </a:r>
          </a:p>
        </p:txBody>
      </p:sp>
      <p:pic>
        <p:nvPicPr>
          <p:cNvPr id="3" name="Picture 2" descr="Cui Logo PNG Vectors Free Download">
            <a:extLst>
              <a:ext uri="{FF2B5EF4-FFF2-40B4-BE49-F238E27FC236}">
                <a16:creationId xmlns:a16="http://schemas.microsoft.com/office/drawing/2014/main" id="{2B7B6C1B-6A9A-3EFB-0C2C-EE38B0CB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76200"/>
            <a:ext cx="1073426" cy="1069848"/>
          </a:xfrm>
          <a:prstGeom prst="rect">
            <a:avLst/>
          </a:prstGeom>
          <a:noFill/>
          <a:effectLst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Basic Terminologies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8"/>
            <a:ext cx="10096500" cy="494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Degree of a Node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degree of a node is the total number of children of that node.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Visiting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Visiting refers to checking the value of a node when control is on the node. 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Tree Traversal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tree traversal algorithm helps in visiting a required node in the tree. Traversal means passing through the nodes of a tree in a specific order.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3566939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Basic Terminologies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8"/>
            <a:ext cx="10096500" cy="494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Key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Key represents a value of a node based on which a search operation is to be carried out.</a:t>
            </a:r>
          </a:p>
          <a:p>
            <a:pPr marL="1092200" lvl="1" indent="-635000" eaLnBrk="0" hangingPunct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Path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Path refers to the sequence of nodes along the edges of a tree.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Subtree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Subtree represents the descendants of a node.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622266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Basic Terminologies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9"/>
            <a:ext cx="10096500" cy="1515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Forest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A collection of disjoint trees is called a forest. You can create a forest by cutting the root of a tree.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628470-11E3-695F-992A-3B7DD69A9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139" y="2667001"/>
            <a:ext cx="6960721" cy="3187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20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Types of Tree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8"/>
            <a:ext cx="10096500" cy="494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Types of tree included in this course</a:t>
            </a:r>
          </a:p>
          <a:p>
            <a:pPr marL="914400" lvl="1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Binary Tree</a:t>
            </a:r>
          </a:p>
          <a:p>
            <a:pPr marL="914400" lvl="1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Binary Search Tree</a:t>
            </a:r>
          </a:p>
          <a:p>
            <a:pPr marL="914400" lvl="1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AVL Tree</a:t>
            </a:r>
          </a:p>
          <a:p>
            <a:pPr lvl="1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Other types of trees</a:t>
            </a:r>
            <a:endParaRPr 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914400" lvl="1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B-Tree</a:t>
            </a:r>
          </a:p>
          <a:p>
            <a:pPr marL="914400" lvl="1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B+ Tree</a:t>
            </a:r>
          </a:p>
          <a:p>
            <a:pPr marL="914400" lvl="1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Red Black Tree</a:t>
            </a:r>
          </a:p>
          <a:p>
            <a:pPr marL="914400" lvl="1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+mj-lt"/>
              <a:buAutoNum type="arabicPeriod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T-Tree</a:t>
            </a:r>
          </a:p>
          <a:p>
            <a:pPr marL="914400" lvl="1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+mj-lt"/>
              <a:buAutoNum type="arabicPeriod"/>
              <a:defRPr/>
            </a:pPr>
            <a:r>
              <a:rPr lang="en-US" dirty="0" err="1">
                <a:solidFill>
                  <a:srgbClr val="000000"/>
                </a:solidFill>
                <a:latin typeface="Cambria" panose="02040503050406030204" pitchFamily="18" charset="0"/>
              </a:rPr>
              <a:t>Trie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158670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Representation of Tree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8"/>
            <a:ext cx="9906000" cy="494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Tree is represented as a linked list with two references to a child node and sometimes a reference to a parent node.</a:t>
            </a: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914400" lvl="1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+mj-lt"/>
              <a:buAutoNum type="arabicPeriod"/>
              <a:defRPr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573088" lvl="1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defRPr/>
            </a:pPr>
            <a: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Node &lt;T&gt;</a:t>
            </a:r>
            <a:b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T data;</a:t>
            </a:r>
            <a:b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Node </a:t>
            </a:r>
            <a:r>
              <a:rPr lang="en-US" sz="1800" b="1" i="0" dirty="0" err="1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LeftChild</a:t>
            </a:r>
            <a: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	Node </a:t>
            </a:r>
            <a:r>
              <a:rPr lang="en-US" sz="1800" b="1" i="0" dirty="0" err="1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RightChild</a:t>
            </a:r>
            <a: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b="1" i="0" dirty="0"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000" dirty="0"/>
            </a:br>
            <a:endParaRPr lang="en-US" sz="2000" dirty="0"/>
          </a:p>
          <a:p>
            <a:pPr marL="457200" indent="-4572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anose="05000000000000000000" pitchFamily="2" charset="2"/>
              <a:buChar char="v"/>
              <a:defRPr/>
            </a:pPr>
            <a:r>
              <a:rPr lang="en-US" sz="2800" dirty="0">
                <a:solidFill>
                  <a:srgbClr val="000000"/>
                </a:solidFill>
                <a:latin typeface="Cambria" panose="02040503050406030204" pitchFamily="18" charset="0"/>
              </a:rPr>
              <a:t>Certain tree can also be represented using array which we will discuss later.</a:t>
            </a:r>
          </a:p>
          <a:p>
            <a:pPr lvl="1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defRPr/>
            </a:pPr>
            <a:endParaRPr lang="en-US" sz="28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156447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Applications of Tree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8"/>
            <a:ext cx="10058400" cy="494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Trees are used to quickly check whether an element is present in a set or not.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Trees are used to do the data compression.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Trees are used for expression evaluation and representation.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Trees are used in decision making algorithms.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Heap is a kind of tree that is used for heap sort.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A modified version of a tree called Tries is used in modern routers to store routing information.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Most popular databases use B-Trees and T-Trees, which are variants of the tree. 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Compilers use a syntax tree to validate the syntax of every program you write.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990469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673100" y="177800"/>
            <a:ext cx="8743244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4800" dirty="0">
                <a:solidFill>
                  <a:srgbClr val="FFC000"/>
                </a:solidFill>
                <a:latin typeface="Georgia" pitchFamily="18" charset="0"/>
              </a:rPr>
              <a:t>Summary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73100" y="1404972"/>
            <a:ext cx="8940800" cy="439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64452" lvl="1" indent="-564452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</a:rPr>
              <a:t>Summary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740833" y="1261533"/>
            <a:ext cx="87376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104900" y="6172201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 sz="1244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2485112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E3611-E0FC-BA0C-00BF-2A0D7CCDB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4900" y="6172201"/>
            <a:ext cx="5811724" cy="365125"/>
          </a:xfrm>
        </p:spPr>
        <p:txBody>
          <a:bodyPr/>
          <a:lstStyle/>
          <a:p>
            <a:pPr>
              <a:defRPr/>
            </a:pPr>
            <a:r>
              <a:rPr lang="en-US"/>
              <a:t>COMSATS University Islamabad, Abbottabad Campus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153A5502-15CE-CCEE-1880-A0907D6F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2833" y="1735667"/>
            <a:ext cx="4470400" cy="290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dirty="0">
                <a:solidFill>
                  <a:srgbClr val="000000"/>
                </a:solidFill>
                <a:latin typeface="Cambria" panose="02040503050406030204" pitchFamily="18" charset="0"/>
              </a:rPr>
              <a:t>THANK YOU</a:t>
            </a: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endParaRPr lang="en-US" sz="5333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lvl="1" algn="ctr" eaLnBrk="0" hangingPunct="0">
              <a:spcBef>
                <a:spcPct val="20000"/>
              </a:spcBef>
              <a:buClr>
                <a:srgbClr val="FFC000"/>
              </a:buClr>
              <a:defRPr/>
            </a:pPr>
            <a:r>
              <a:rPr lang="en-US" sz="5333" dirty="0">
                <a:solidFill>
                  <a:srgbClr val="000000"/>
                </a:solidFill>
                <a:latin typeface="Cambria" panose="02040503050406030204" pitchFamily="18" charset="0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804745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>
                <a:solidFill>
                  <a:srgbClr val="FFC000"/>
                </a:solidFill>
                <a:latin typeface="Georgia" pitchFamily="18" charset="0"/>
              </a:rPr>
              <a:t>Agenda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371600"/>
            <a:ext cx="100965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kumimoji="1" lang="en-US" sz="4400" dirty="0">
                <a:solidFill>
                  <a:srgbClr val="FFC000"/>
                </a:solidFill>
                <a:latin typeface="Georgia" pitchFamily="18" charset="0"/>
              </a:rPr>
              <a:t>Tree</a:t>
            </a:r>
            <a:endParaRPr kumimoji="1" lang="en-US" sz="4400" dirty="0">
              <a:solidFill>
                <a:schemeClr val="bg1"/>
              </a:solidFill>
              <a:latin typeface="Georgia" pitchFamily="18" charset="0"/>
            </a:endParaRPr>
          </a:p>
          <a:p>
            <a:pPr marL="1092200" lvl="1" indent="-411163" eaLnBrk="0" hangingPunct="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3200" dirty="0">
                <a:solidFill>
                  <a:schemeClr val="bg1"/>
                </a:solidFill>
                <a:latin typeface="Georgia" pitchFamily="18" charset="0"/>
              </a:rPr>
              <a:t>Introduction</a:t>
            </a:r>
          </a:p>
          <a:p>
            <a:pPr marL="1092200" lvl="1" indent="-411163" eaLnBrk="0" hangingPunct="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3200" dirty="0">
                <a:solidFill>
                  <a:schemeClr val="bg1"/>
                </a:solidFill>
                <a:latin typeface="Georgia" pitchFamily="18" charset="0"/>
              </a:rPr>
              <a:t>Basic Terminologies</a:t>
            </a:r>
          </a:p>
          <a:p>
            <a:pPr marL="1092200" lvl="1" indent="-411163" eaLnBrk="0" hangingPunct="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3200" dirty="0">
                <a:solidFill>
                  <a:schemeClr val="bg1"/>
                </a:solidFill>
                <a:latin typeface="Georgia" pitchFamily="18" charset="0"/>
              </a:rPr>
              <a:t>Types of Tree</a:t>
            </a:r>
          </a:p>
          <a:p>
            <a:pPr marL="1092200" lvl="1" indent="-411163" eaLnBrk="0" hangingPunct="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3200" dirty="0">
                <a:solidFill>
                  <a:schemeClr val="bg1"/>
                </a:solidFill>
                <a:latin typeface="Georgia" pitchFamily="18" charset="0"/>
              </a:rPr>
              <a:t>Representation of Tree</a:t>
            </a:r>
          </a:p>
          <a:p>
            <a:pPr marL="1092200" lvl="1" indent="-411163" eaLnBrk="0" hangingPunct="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r>
              <a:rPr kumimoji="1" lang="en-US" sz="3200" dirty="0">
                <a:solidFill>
                  <a:schemeClr val="bg1"/>
                </a:solidFill>
                <a:latin typeface="Georgia" pitchFamily="18" charset="0"/>
              </a:rPr>
              <a:t>Applications of a Tree</a:t>
            </a:r>
          </a:p>
          <a:p>
            <a:pPr marL="1092200" lvl="1" indent="-411163" eaLnBrk="0" hangingPunct="0">
              <a:spcBef>
                <a:spcPts val="600"/>
              </a:spcBef>
              <a:spcAft>
                <a:spcPts val="6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lang="en-US" sz="3200" b="1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635000" indent="-635000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4400" dirty="0">
              <a:solidFill>
                <a:schemeClr val="bg1"/>
              </a:solidFill>
              <a:latin typeface="Georgia" pitchFamily="18" charset="0"/>
            </a:endParaRPr>
          </a:p>
          <a:p>
            <a:pPr marL="1092200" lvl="1" indent="-466725" eaLnBrk="0" hangingPunct="0">
              <a:spcBef>
                <a:spcPct val="20000"/>
              </a:spcBef>
              <a:spcAft>
                <a:spcPts val="24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4400" dirty="0">
              <a:solidFill>
                <a:schemeClr val="bg1"/>
              </a:solidFill>
              <a:latin typeface="Georgia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8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Tree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371599"/>
            <a:ext cx="5562600" cy="4652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3200" b="0" i="0" dirty="0">
              <a:solidFill>
                <a:srgbClr val="000000"/>
              </a:solidFill>
              <a:effectLst/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 tree is a 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nonlinear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hierarchical data structure that consists of 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nodes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connected </a:t>
            </a:r>
            <a:r>
              <a:rPr lang="en-US" sz="3200" b="1" i="1" dirty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by edges</a:t>
            </a:r>
            <a:b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</a:br>
            <a:endParaRPr lang="en-US" sz="1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buClr>
                <a:srgbClr val="FFC000"/>
              </a:buClr>
              <a:buFont typeface="Wingdings" pitchFamily="2" charset="2"/>
              <a:buChar char="v"/>
              <a:defRPr/>
            </a:pPr>
            <a:endParaRPr kumimoji="1" lang="en-US" sz="4400" dirty="0">
              <a:solidFill>
                <a:schemeClr val="bg1"/>
              </a:solidFill>
              <a:latin typeface="Georgia" pitchFamily="18" charset="0"/>
            </a:endParaRPr>
          </a:p>
          <a:p>
            <a:pPr marL="1092200" lvl="1" indent="-466725" eaLnBrk="0" hangingPunct="0">
              <a:spcBef>
                <a:spcPct val="20000"/>
              </a:spcBef>
              <a:spcAft>
                <a:spcPts val="2400"/>
              </a:spcAft>
              <a:buClr>
                <a:srgbClr val="FFC000"/>
              </a:buClr>
              <a:buFont typeface="Wingdings" pitchFamily="2" charset="2"/>
              <a:buChar char="§"/>
              <a:defRPr/>
            </a:pPr>
            <a:endParaRPr kumimoji="1" lang="en-US" sz="4400" dirty="0">
              <a:solidFill>
                <a:schemeClr val="bg1"/>
              </a:solidFill>
              <a:latin typeface="Georgia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Clr>
                <a:srgbClr val="FFC000"/>
              </a:buClr>
              <a:buFont typeface="Arial" pitchFamily="34" charset="0"/>
              <a:buChar char="•"/>
              <a:defRPr/>
            </a:pPr>
            <a:endParaRPr kumimoji="1" lang="en-US" sz="48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FD0677-37A2-6440-F999-F1D322C11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5500" y="1371599"/>
            <a:ext cx="4114800" cy="4652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9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Why Tree?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371600"/>
            <a:ext cx="10096500" cy="472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Other data structures such as arrays, linked list, stack, and queue are linear data structures that store data sequentially.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In order to perform any operation in a linear data structure, the time complexity increases with the increase in the data size.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It is not acceptable in today's computational world. </a:t>
            </a:r>
            <a:endParaRPr kumimoji="1" lang="en-US" sz="3600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210406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Why Tree?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371600"/>
            <a:ext cx="10096500" cy="472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Consider a search operation in a linear or sequential data structure what will be the cost of search operation?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14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3200" dirty="0">
                <a:solidFill>
                  <a:srgbClr val="000000"/>
                </a:solidFill>
                <a:latin typeface="Cambria" panose="02040503050406030204" pitchFamily="18" charset="0"/>
              </a:rPr>
              <a:t>Different tree data structures allow quicker and easier access to the data as it is a nonlinear data structure. </a:t>
            </a: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(We will go into details of each one by one)</a:t>
            </a:r>
            <a:endParaRPr lang="en-US" sz="320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10763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Basic Terminologies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9"/>
            <a:ext cx="10096500" cy="2810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Node: 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It contains a key or value and pointers to its child nodes.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last nodes of each path are called leaf nodes.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Leaf nodes do not contain any child nodes. </a:t>
            </a:r>
          </a:p>
          <a:p>
            <a:pPr marL="635000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Edge: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It is the link between any two nodes.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4E0440-6E3D-E1DE-5C90-466BE7E2A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475" y="4036757"/>
            <a:ext cx="2971800" cy="206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Basic Terminologies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8"/>
            <a:ext cx="10096500" cy="494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Root: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It is the topmost node of a tree from which the tree starts.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There is only one root per tree and one path from the root node to any node.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Parent: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Any node (except root) node has upward edge to a node called parent.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Child: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The node below a given node connected by an edge downward is called child node.</a:t>
            </a: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Leaf: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200" dirty="0">
                <a:solidFill>
                  <a:srgbClr val="000000"/>
                </a:solidFill>
                <a:latin typeface="Cambria" panose="02040503050406030204" pitchFamily="18" charset="0"/>
              </a:rPr>
              <a:t>The node which does not have any child node is called the leaf node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1016828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Basic Terminologies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8"/>
            <a:ext cx="10096500" cy="4944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Height of a Node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height of a node is the number of edges from the node to the deepest leaf.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Depth of a Node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depth of a node is the number of edges from the root to the node.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sz="8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Levels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Level of a node represents the generation of a node. If the root node is at level 0, then its next child node is at level 1, its grandchild is at level 2, and so on.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</p:spTree>
    <p:extLst>
      <p:ext uri="{BB962C8B-B14F-4D97-AF65-F5344CB8AC3E}">
        <p14:creationId xmlns:p14="http://schemas.microsoft.com/office/powerpoint/2010/main" val="873489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114300" y="-228600"/>
            <a:ext cx="9836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/>
            <a:r>
              <a:rPr kumimoji="1" lang="en-US" sz="5400" dirty="0">
                <a:solidFill>
                  <a:srgbClr val="FFC000"/>
                </a:solidFill>
                <a:latin typeface="Georgia" pitchFamily="18" charset="0"/>
              </a:rPr>
              <a:t>Basic Terminologies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14300" y="1151969"/>
            <a:ext cx="10096500" cy="1405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Height of a Tree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height of a tree is the number of edges from the deepest leaf to the root.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0500" y="990600"/>
            <a:ext cx="9829800" cy="0"/>
          </a:xfrm>
          <a:prstGeom prst="line">
            <a:avLst/>
          </a:prstGeom>
          <a:ln cmpd="dbl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/>
              <a:t>COMSATS University Islamabad, Abbottabad Campus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510F25-7600-BA48-C4C4-9C17F3587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0700" y="2428874"/>
            <a:ext cx="4349751" cy="3561128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F5C23940-7713-166B-4DC1-2092B9DCE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2480984"/>
            <a:ext cx="5029200" cy="270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350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0000"/>
                </a:solidFill>
                <a:latin typeface="Cambria" panose="02040503050406030204" pitchFamily="18" charset="0"/>
              </a:rPr>
              <a:t>Depth of a Tree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The depth of a tree is the number of edges from the root to the deepest leaf.</a:t>
            </a:r>
          </a:p>
          <a:p>
            <a:pPr marL="1092200" lvl="1" indent="-635000" eaLnBrk="0" hangingPunct="0">
              <a:spcBef>
                <a:spcPct val="20000"/>
              </a:spcBef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v"/>
              <a:defRPr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30340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5890</TotalTime>
  <Words>885</Words>
  <Application>Microsoft Office PowerPoint</Application>
  <PresentationFormat>35mm Slides</PresentationFormat>
  <Paragraphs>131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Cambria</vt:lpstr>
      <vt:lpstr>Century Gothic</vt:lpstr>
      <vt:lpstr>Courier New</vt:lpstr>
      <vt:lpstr>Georgia</vt:lpstr>
      <vt:lpstr>Times New Roman</vt:lpstr>
      <vt:lpstr>Wingdings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NDSU-Graphics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Grindahl</dc:creator>
  <cp:lastModifiedBy>Waqar Khurshid</cp:lastModifiedBy>
  <cp:revision>374</cp:revision>
  <dcterms:created xsi:type="dcterms:W3CDTF">2001-05-02T20:38:31Z</dcterms:created>
  <dcterms:modified xsi:type="dcterms:W3CDTF">2022-09-11T14:26:14Z</dcterms:modified>
</cp:coreProperties>
</file>