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415" r:id="rId13"/>
    <p:sldId id="416" r:id="rId14"/>
  </p:sldIdLst>
  <p:sldSz cx="10287000" cy="6858000" type="35mm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FFCC00"/>
    <a:srgbClr val="FFE48F"/>
    <a:srgbClr val="C8A200"/>
    <a:srgbClr val="004C00"/>
    <a:srgbClr val="006600"/>
    <a:srgbClr val="336600"/>
    <a:srgbClr val="6666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9219" autoAdjust="0"/>
  </p:normalViewPr>
  <p:slideViewPr>
    <p:cSldViewPr>
      <p:cViewPr varScale="1">
        <p:scale>
          <a:sx n="54" d="100"/>
          <a:sy n="54" d="100"/>
        </p:scale>
        <p:origin x="1590" y="7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EB76400-0A64-42F5-97D4-33DF0134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39E078-96EC-477F-A514-E231A25C061D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695325"/>
            <a:ext cx="52133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946214-9B05-41F3-AF90-C1754DD8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876800" y="1169931"/>
            <a:ext cx="5416689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6" y="533401"/>
            <a:ext cx="6924052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3843868"/>
            <a:ext cx="5573531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CBA73-C07B-4A6A-A2FE-4FA939DA91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4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0075" y="533400"/>
            <a:ext cx="908685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57252" y="3843867"/>
            <a:ext cx="8191499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533400"/>
            <a:ext cx="908685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114800"/>
            <a:ext cx="7181496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9" y="533400"/>
            <a:ext cx="7717260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1" y="3429000"/>
            <a:ext cx="7202775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4301070"/>
            <a:ext cx="7180156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76" y="710624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2768601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27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3429000"/>
            <a:ext cx="7180156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5132981"/>
            <a:ext cx="7181496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20" y="533400"/>
            <a:ext cx="7717259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3886200"/>
            <a:ext cx="7180156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953000"/>
            <a:ext cx="7180155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76" y="710624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2768601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62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533400"/>
            <a:ext cx="8466365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3928534"/>
            <a:ext cx="7180156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766736"/>
            <a:ext cx="7180155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5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533401"/>
            <a:ext cx="7374225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FBEBD-FCE5-4BE8-884F-67A4CB065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0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7207" y="533400"/>
            <a:ext cx="2299718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533400"/>
            <a:ext cx="6581264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B15BC-F221-4748-8C25-BADCF56BF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0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609600"/>
            <a:ext cx="87439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533400"/>
            <a:ext cx="7374225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7047-C086-4BEF-97A2-9E33B4736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981200"/>
            <a:ext cx="720277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4487334"/>
            <a:ext cx="7202775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29847-80A2-4312-9B25-2EDC5183BC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6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0076" y="533401"/>
            <a:ext cx="4443713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245157" y="533400"/>
            <a:ext cx="444176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59364-7ED7-45B8-9802-A0B5972A75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533400"/>
            <a:ext cx="4181474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75" y="1143001"/>
            <a:ext cx="4438650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1894" y="566738"/>
            <a:ext cx="42345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5158" y="1143000"/>
            <a:ext cx="4451293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5F433-A08B-45DF-A291-A52181690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0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4ECD5-007E-4D88-9374-45F29C34B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6B3E7-6B89-45D4-A130-1C367A9531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533400"/>
            <a:ext cx="360045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533400"/>
            <a:ext cx="4993599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2209803"/>
            <a:ext cx="360045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D506-60C6-4890-9922-27CE4DCDA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775" y="1447800"/>
            <a:ext cx="4008665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57250" y="914400"/>
            <a:ext cx="3691096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8031" y="2743200"/>
            <a:ext cx="4009751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075" y="6172201"/>
            <a:ext cx="6538190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9DD9A-18F5-4C96-8A8B-86859FEA4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504509" y="3894668"/>
            <a:ext cx="2779263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533401"/>
            <a:ext cx="7374225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59026" y="6172204"/>
            <a:ext cx="135052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075" y="6172201"/>
            <a:ext cx="653819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30" y="5578479"/>
            <a:ext cx="96402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4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14500" y="2459831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4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6900" y="3161280"/>
            <a:ext cx="41093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14</a:t>
            </a:r>
          </a:p>
          <a:p>
            <a:pPr algn="r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Applications of Queues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14300" y="1277144"/>
            <a:ext cx="723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90500" y="1231333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09700" y="76200"/>
            <a:ext cx="7162800" cy="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76200"/>
            <a:ext cx="1073426" cy="1069848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0"/>
            <a:ext cx="983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Spooling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60939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Spooling is a specialized form of queue for the purpose of temporary holding data between different devices.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It is usually used for mediating between a computer application and a slow peripheral, such as a printer.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Spooling allows programs to "hand off" work to be done by the peripheral and then proceed to other tasks.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Spooler, maintains an orderly sequence of jobs for the peripheral and feeds it data at its own rate.</a:t>
            </a:r>
            <a:endParaRPr kumimoji="1" lang="en-US" sz="32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82384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0"/>
            <a:ext cx="9836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Spooling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" y="5520209"/>
            <a:ext cx="9829799" cy="5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6725" indent="-466725" algn="just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800" dirty="0">
                <a:solidFill>
                  <a:srgbClr val="9A0000"/>
                </a:solidFill>
                <a:latin typeface="Cambria" panose="02040503050406030204" pitchFamily="18" charset="0"/>
              </a:rPr>
              <a:t>There are many other uses of queues in computer sciences field that you will study in detail in other courses such as Operating Systems and Computer Networks and many others.</a:t>
            </a:r>
            <a:endParaRPr kumimoji="1" lang="en-US" sz="1800" dirty="0">
              <a:solidFill>
                <a:srgbClr val="9A0000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098" name="Picture 2" descr="diagram of how a spool works">
            <a:extLst>
              <a:ext uri="{FF2B5EF4-FFF2-40B4-BE49-F238E27FC236}">
                <a16:creationId xmlns:a16="http://schemas.microsoft.com/office/drawing/2014/main" id="{0F985FAB-2239-441B-2B83-E257C9B0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34" y="1071150"/>
            <a:ext cx="6596881" cy="444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3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731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731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408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04900" y="6172201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6172201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4400" dirty="0">
                <a:solidFill>
                  <a:srgbClr val="FFC000"/>
                </a:solidFill>
                <a:latin typeface="Georgia" pitchFamily="18" charset="0"/>
              </a:rPr>
              <a:t>Applications of Queue</a:t>
            </a:r>
            <a:r>
              <a:rPr kumimoji="1" lang="en-US" sz="4400" dirty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Job Scheduling in Operating System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Buffers in Computer Networks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Spoolers in Hardware Devices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1092200" lvl="1" indent="-466725" eaLnBrk="0" hangingPunct="0">
              <a:spcBef>
                <a:spcPct val="20000"/>
              </a:spcBef>
              <a:spcAft>
                <a:spcPts val="24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8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Application of Queues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Implementation of a queue is also an important factor in IT sector.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Job scheduling of CPU in Operating Systems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Packets buffers in Networking.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Spooling in Printers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Resource allocation to customer services in industry. </a:t>
            </a:r>
            <a:b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1092200" lvl="1" indent="-466725" eaLnBrk="0" hangingPunct="0">
              <a:spcBef>
                <a:spcPct val="20000"/>
              </a:spcBef>
              <a:spcAft>
                <a:spcPts val="24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8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0291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Job Scheduling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Nowadays computer handles: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Multiuser environment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multiprogramming environment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time-sharing environment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In this environment a system handles several jobs at a time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Queue is used to handle these jobs.</a:t>
            </a:r>
            <a:endParaRPr kumimoji="1" lang="en-US" sz="3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21040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Job Scheduling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It may happen that processes in the ready queue can be divided into</a:t>
            </a:r>
            <a:b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different classes where each class has its own scheduling needs.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common division is: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Foreground (interactive) processes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Background (batch) processes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System processes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These classes have different scheduling needs. For this kind of situation Multilevel Queue Scheduling is used where priority is implemented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35260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Job Scheduling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25506" y="1134038"/>
            <a:ext cx="10096500" cy="496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Now, let us see how it works: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Ready Queue is divided into separate queues for each class of processes.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let us take three different types of process: </a:t>
            </a:r>
          </a:p>
          <a:p>
            <a:pPr marL="1549400" lvl="2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System processes</a:t>
            </a:r>
          </a:p>
          <a:p>
            <a:pPr marL="1549400" lvl="2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Interactive processes </a:t>
            </a:r>
          </a:p>
          <a:p>
            <a:pPr marL="1549400" lvl="2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Batch Processes</a:t>
            </a:r>
          </a:p>
          <a:p>
            <a:pPr marL="1549400" lvl="2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i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All three types of processes have their own queue.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97343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Job Scheduling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25506" y="1295401"/>
            <a:ext cx="5398994" cy="32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System Processes: The CPU itself has its own process to run which is generally termed as System Process.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1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Interactive Processes: An Interactive Process is a type of process in which there should be same type of interaction.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2050" name="Picture 2" descr="Lightbox">
            <a:extLst>
              <a:ext uri="{FF2B5EF4-FFF2-40B4-BE49-F238E27FC236}">
                <a16:creationId xmlns:a16="http://schemas.microsoft.com/office/drawing/2014/main" id="{29D9FCE1-A589-CDB5-E6D9-31D5D41BE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295400"/>
            <a:ext cx="4495800" cy="325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906D20EB-06B2-EF1E-A772-C254EE9F3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6" y="4755796"/>
            <a:ext cx="9824944" cy="132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Batch Processes: Batch processing is generally a technique in the Operating system that collects the programs and data together in the form of the batch before the processing starts.</a:t>
            </a:r>
          </a:p>
        </p:txBody>
      </p:sp>
    </p:spTree>
    <p:extLst>
      <p:ext uri="{BB962C8B-B14F-4D97-AF65-F5344CB8AC3E}">
        <p14:creationId xmlns:p14="http://schemas.microsoft.com/office/powerpoint/2010/main" val="399871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Network Device Buffers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44710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Buffer is a region of physical memory storage (queue) used to temporarily store data while it is being moved from one place to another.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Typically, the data is stored in a buffer it is retrieved from an input device (such as audio/video) or just before it is sent to an output device (such as speakers/screen).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However, a buffer may be used when moving data between processes within a computer. </a:t>
            </a:r>
            <a:endParaRPr kumimoji="1" lang="en-US" sz="32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09640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Network Device Buffers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44710"/>
            <a:ext cx="10096500" cy="193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is comparable to buffers in telecommunication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where one systems sends data to other while the other systems receives and decode data it saves it in a temporary space based on queues.</a:t>
            </a:r>
            <a:endParaRPr kumimoji="1" lang="en-US" sz="32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1DF537-4EB4-C765-AB05-CF65C1FA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3412543"/>
            <a:ext cx="7086600" cy="26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154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5830</TotalTime>
  <Words>622</Words>
  <Application>Microsoft Office PowerPoint</Application>
  <PresentationFormat>35mm Slides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Century Gothic</vt:lpstr>
      <vt:lpstr>Georgia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NDSU-Graphics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Grindahl</dc:creator>
  <cp:lastModifiedBy>Waqar Khurshid</cp:lastModifiedBy>
  <cp:revision>366</cp:revision>
  <dcterms:created xsi:type="dcterms:W3CDTF">2001-05-02T20:38:31Z</dcterms:created>
  <dcterms:modified xsi:type="dcterms:W3CDTF">2022-09-11T14:25:37Z</dcterms:modified>
</cp:coreProperties>
</file>