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88" r:id="rId2"/>
  </p:sldMasterIdLst>
  <p:notesMasterIdLst>
    <p:notesMasterId r:id="rId16"/>
  </p:notesMasterIdLst>
  <p:sldIdLst>
    <p:sldId id="263" r:id="rId3"/>
    <p:sldId id="264" r:id="rId4"/>
    <p:sldId id="270" r:id="rId5"/>
    <p:sldId id="271" r:id="rId6"/>
    <p:sldId id="292" r:id="rId7"/>
    <p:sldId id="293" r:id="rId8"/>
    <p:sldId id="294" r:id="rId9"/>
    <p:sldId id="295" r:id="rId10"/>
    <p:sldId id="272" r:id="rId11"/>
    <p:sldId id="291" r:id="rId12"/>
    <p:sldId id="296" r:id="rId13"/>
    <p:sldId id="415" r:id="rId14"/>
    <p:sldId id="416" r:id="rId15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79" autoAdjust="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3AF20-FE65-430B-A939-9C4EEFA676B0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86821-C0E0-4781-BA60-DB8E0F05C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925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946214-9B05-41F3-AF90-C1754DD847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7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29A34-8D9A-49B0-86D8-8BBB6980986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572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E5685BAB-1DC5-45D5-C57F-23807079F8E3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F8F38E15-B68D-1855-1D9E-5178451B6F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A3062EFF-C338-5368-2C56-94C2F794E1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EEB640C9-0C3E-0FCC-F3DC-F55C355F7C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88C586B2-CC20-4013-6827-9A4285330F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08F9885-D4ED-6CE8-F603-F8DD4F5042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8E7E660-909C-47A6-CD98-6281E2FFD9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C633FE65-2770-BBF5-54DD-7C1BD7860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EFF2F256-EEB6-483C-D564-BF32772512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5E49DAB9-109E-775B-D48F-D3BFDF65AD7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AU"/>
              <a:t>Click to edit Master subtitle style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060ADEFE-8AB9-D4BD-3BA1-38294C2F2A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1E3531A0-D32E-5700-D02F-2A969D3949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DC0C8CB0-3BA6-4E7D-22F9-090BEE7873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A6CADBC-6FD9-4563-BC73-3D416629B365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949666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90873CD-8F3C-2A88-C785-F94DB83226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F68794B-46BB-6BED-5C10-8F151857C8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1EB4585-B441-23E5-CAAB-F877AD4224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B154C9-9FD4-439F-BB74-EAC500B7DCD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12947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B036792-B0EF-97B8-9981-7E26DE82AA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1113803-6DE5-0F18-B845-61DA29D7ED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56A77A2-1824-D336-85AE-C8EC59D9D6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137D83-FBE9-4CCF-A2CF-95793F81FD55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568184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7DEF1122-D33F-DFDB-F5A8-6024C0266E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D1E5B9C1-5122-B697-7F27-6911AA93AC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7EF324EF-8F50-D934-9384-2037E55C07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BD4C40-43BF-41C4-9F1B-A8556C723B89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09064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ADBC-6FD9-4563-BC73-3D416629B365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90714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A97-49BB-42F9-8C42-05511B385CA3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655375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0D22-C84A-41EE-80AC-76ED99013D33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853152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04AD9-322A-4131-B6A1-5CE8CC3FAE89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122024077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EE17A-31C8-4BC1-957B-A0243D85B0CF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5635116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9C9-C5B2-43F2-99C9-7ACB9F7C7989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5890572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342C-D91D-42A4-8C88-D24BBFC88D94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59761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96F9A9D-82FF-DC55-3BF6-954B36B409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75CB523-FFDC-8086-DFB9-33C18D0BDB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0FE372E-11FB-C451-594A-B8EF873DFB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160A97-49BB-42F9-8C42-05511B385CA3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644131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2C02D-900A-4DFF-92B4-AD6B68F97054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0142202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04AD9-322A-4131-B6A1-5CE8CC3FAE89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727757878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04AD9-322A-4131-B6A1-5CE8CC3FAE89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285152107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04AD9-322A-4131-B6A1-5CE8CC3FAE89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655461888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04AD9-322A-4131-B6A1-5CE8CC3FAE89}" type="slidenum">
              <a:rPr lang="en-AU" altLang="en-US" smtClean="0"/>
              <a:pPr/>
              <a:t>‹#›</a:t>
            </a:fld>
            <a:endParaRPr lang="en-AU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2021624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04AD9-322A-4131-B6A1-5CE8CC3FAE89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505285185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04AD9-322A-4131-B6A1-5CE8CC3FAE89}" type="slidenum">
              <a:rPr lang="en-AU" altLang="en-US" smtClean="0"/>
              <a:pPr/>
              <a:t>‹#›</a:t>
            </a:fld>
            <a:endParaRPr lang="en-AU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2590023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04AD9-322A-4131-B6A1-5CE8CC3FAE89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749972058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54C9-9FD4-439F-BB74-EAC500B7DCD4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082583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7D83-FBE9-4CCF-A2CF-95793F81FD55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99608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5045548-65B6-F8C4-A5BE-9139545CE7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D022C91-A2BC-2604-2F00-EA7EBA4212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2198D69-C86F-3F07-E209-8CD0A3F358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A00D22-C84A-41EE-80AC-76ED99013D33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299142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9456FD2-8542-38A6-8E49-3A668801AA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840FEE3-4AAE-4F43-6C97-2C783DEF32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ECC2C42-F644-C66E-9A1A-0C5765A65B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4E9680-3789-4C2E-80BE-AA7A3F93E9A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598215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215944D6-9ED3-5B30-ADF4-39D020951F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DAE6A1B5-FA94-ECBB-495D-9938892BC4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2386AD2A-7A70-1094-E8CB-A4BB2B132F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FEE17A-31C8-4BC1-957B-A0243D85B0CF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67915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CF574B5B-2664-7231-FF1C-573F742252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7E5303A3-1F10-BE4B-CC88-C0F24C5D6F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FEC35774-C9F5-75E7-A655-717BDEE9DC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9D59C9-C5B2-43F2-99C9-7ACB9F7C7989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818322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373136E3-D8BC-40B4-796E-87CD7C68C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60E12E02-4C0E-DF10-BE7B-ED20E30603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B4A99887-E5D6-5404-6DF4-D8500CC7EC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1B342C-D91D-42A4-8C88-D24BBFC88D9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77220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53AEBD0B-48CA-A504-65D6-9FBEEDC281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7B5FB270-0D06-A3DB-3C92-A1D08BE715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29BA9FB-875F-7963-2C9B-3A342EA54C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52C02D-900A-4DFF-92B4-AD6B68F9705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549259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7D08307-2DA7-C75C-0841-BA65E0D46F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3AF61F8-257F-AF11-606F-B01F303F3E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EA88FCA-CBFF-C78A-17C9-40D168D126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647505-1265-45E7-929F-B03E4F6DD7F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442895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>
            <a:extLst>
              <a:ext uri="{FF2B5EF4-FFF2-40B4-BE49-F238E27FC236}">
                <a16:creationId xmlns:a16="http://schemas.microsoft.com/office/drawing/2014/main" id="{76ACFEDC-1431-8966-B8F7-325C0B53F5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214313"/>
            <a:ext cx="8764463" cy="83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title style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4EB5A78C-AE65-B778-1DA5-A065FBF64F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9512" y="1340768"/>
            <a:ext cx="8775576" cy="4791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4C013F22-F859-F46E-4B73-19C32973694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309320"/>
            <a:ext cx="1905000" cy="334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fld id="{5B104AD9-322A-4131-B6A1-5CE8CC3FAE89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6" r:id="rId2"/>
    <p:sldLayoutId id="2147483685" r:id="rId3"/>
    <p:sldLayoutId id="2147483684" r:id="rId4"/>
    <p:sldLayoutId id="2147483683" r:id="rId5"/>
    <p:sldLayoutId id="2147483682" r:id="rId6"/>
    <p:sldLayoutId id="2147483681" r:id="rId7"/>
    <p:sldLayoutId id="2147483680" r:id="rId8"/>
    <p:sldLayoutId id="2147483679" r:id="rId9"/>
    <p:sldLayoutId id="2147483678" r:id="rId10"/>
    <p:sldLayoutId id="2147483677" r:id="rId11"/>
    <p:sldLayoutId id="214748367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C000"/>
          </a:solidFill>
          <a:latin typeface="Georgia" panose="02040502050405020303" pitchFamily="18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B104AD9-322A-4131-B6A1-5CE8CC3FAE89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9918742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524000" y="2567517"/>
            <a:ext cx="7179733" cy="61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0" hangingPunct="0"/>
            <a:r>
              <a:rPr kumimoji="1" lang="en-US" sz="3911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Data Structures and Algorithms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6134" y="3191027"/>
            <a:ext cx="3652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Lecture No. 13</a:t>
            </a:r>
          </a:p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 Queue Variants - II</a:t>
            </a:r>
          </a:p>
        </p:txBody>
      </p:sp>
      <p:sp>
        <p:nvSpPr>
          <p:cNvPr id="2054" name="TextBox 40"/>
          <p:cNvSpPr txBox="1">
            <a:spLocks noChangeArrowheads="1"/>
          </p:cNvSpPr>
          <p:nvPr/>
        </p:nvSpPr>
        <p:spPr bwMode="auto">
          <a:xfrm>
            <a:off x="101600" y="1516239"/>
            <a:ext cx="6434667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133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Department of Computer Science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69333" y="1475518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53067" y="448734"/>
            <a:ext cx="6366933" cy="825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267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CUI Abbottabad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COMSATS University Islamabad, Abbottabad Campus</a:t>
            </a:r>
          </a:p>
        </p:txBody>
      </p:sp>
      <p:pic>
        <p:nvPicPr>
          <p:cNvPr id="3" name="Picture 2" descr="Cui Logo PNG Vectors Free Download">
            <a:extLst>
              <a:ext uri="{FF2B5EF4-FFF2-40B4-BE49-F238E27FC236}">
                <a16:creationId xmlns:a16="http://schemas.microsoft.com/office/drawing/2014/main" id="{2B7B6C1B-6A9A-3EFB-0C2C-EE38B0CB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448733"/>
            <a:ext cx="954156" cy="95097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D6D7717-347B-1508-6FC5-098C679FCD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</a:rPr>
              <a:t>Priority Queue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C12F6239-2012-0399-928C-6F616E69F7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en-US">
                <a:latin typeface="Times New Roman" panose="02020603050405020304" pitchFamily="18" charset="0"/>
              </a:rPr>
              <a:t>If there are elements with same priority, then the element added first in the queue would get processed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Here, smallest number that is most highest priority and greater number that is less priority.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Priority queues are used for implementing job scheduling by the operating system.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Where jobs with higher priorities are to be processed first.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Another application of priority queue is simulation systems where priority corresponds to event times.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2F4641-1110-6AD8-8E0E-387A90A96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342C-D91D-42A4-8C88-D24BBFC88D94}" type="slidenum">
              <a:rPr lang="en-AU" altLang="en-US" smtClean="0"/>
              <a:pPr/>
              <a:t>10</a:t>
            </a:fld>
            <a:endParaRPr lang="en-AU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D6D7717-347B-1508-6FC5-098C679FCD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</a:rPr>
              <a:t>Priority Queue using Multiple Queues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C12F6239-2012-0399-928C-6F616E69F7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457200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dirty="0">
                <a:latin typeface="Times New Roman" panose="02020603050405020304" pitchFamily="18" charset="0"/>
              </a:rPr>
              <a:t>Can we implement a priority Queue using multiple simple queues?</a:t>
            </a:r>
          </a:p>
          <a:p>
            <a:pPr marL="514350" indent="-457200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dirty="0">
                <a:latin typeface="Times New Roman" panose="02020603050405020304" pitchFamily="18" charset="0"/>
              </a:rPr>
              <a:t>Exercise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4F071E4-1B98-206E-14BE-89013449A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342C-D91D-42A4-8C88-D24BBFC88D94}" type="slidenum">
              <a:rPr lang="en-AU" altLang="en-US" smtClean="0"/>
              <a:pPr/>
              <a:t>11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849583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Summary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404972"/>
            <a:ext cx="8940800" cy="439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lvl="1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1600" i="0" dirty="0">
                <a:solidFill>
                  <a:srgbClr val="000000"/>
                </a:solidFill>
                <a:latin typeface="Cambria" panose="02040503050406030204" pitchFamily="18" charset="0"/>
              </a:rPr>
              <a:t>Summary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2485112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E3611-E0FC-BA0C-00BF-2A0D7CCD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153A5502-15CE-CCEE-1880-A0907D6F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333" y="1735667"/>
            <a:ext cx="4470400" cy="290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THANK YOU</a:t>
            </a: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endParaRPr lang="en-US" sz="5333" i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804745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Agenda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600200"/>
            <a:ext cx="8974667" cy="4199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kumimoji="1" lang="en-US" sz="3911" i="0" dirty="0">
                <a:solidFill>
                  <a:srgbClr val="FFC000"/>
                </a:solidFill>
                <a:latin typeface="Georgia" pitchFamily="18" charset="0"/>
              </a:rPr>
              <a:t>Variants of Queue</a:t>
            </a: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fr-FR" sz="2844" i="0" dirty="0">
                <a:solidFill>
                  <a:schemeClr val="bg1"/>
                </a:solidFill>
                <a:latin typeface="Georgia" pitchFamily="18" charset="0"/>
              </a:rPr>
              <a:t>DE-que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fr-FR" sz="2844" i="0" dirty="0">
                <a:solidFill>
                  <a:schemeClr val="bg1"/>
                </a:solidFill>
                <a:latin typeface="Georgia" pitchFamily="18" charset="0"/>
              </a:rPr>
              <a:t>Multiple  Queues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fr-FR" sz="2844" i="0" dirty="0" err="1">
                <a:solidFill>
                  <a:schemeClr val="bg1"/>
                </a:solidFill>
                <a:latin typeface="Georgia" pitchFamily="18" charset="0"/>
              </a:rPr>
              <a:t>Priority</a:t>
            </a:r>
            <a:r>
              <a:rPr kumimoji="1" lang="fr-FR" sz="2844" i="0" dirty="0">
                <a:solidFill>
                  <a:schemeClr val="bg1"/>
                </a:solidFill>
                <a:latin typeface="Georgia" pitchFamily="18" charset="0"/>
              </a:rPr>
              <a:t>  Queues.</a:t>
            </a:r>
            <a:endParaRPr lang="en-US" sz="2844" b="1" i="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414872" eaLnBrk="0" hangingPunct="0">
              <a:spcBef>
                <a:spcPct val="20000"/>
              </a:spcBef>
              <a:spcAft>
                <a:spcPts val="21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406405" indent="-406405" eaLnBrk="0" hangingPunct="0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endParaRPr kumimoji="1" lang="en-US" sz="4267" i="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247046BB-8F26-5CAF-F91A-8F981DE86E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latin typeface="Times New Roman" panose="02020603050405020304" pitchFamily="18" charset="0"/>
              </a:rPr>
              <a:t>Double Ended Queue (Deque)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2A239B8-CD88-97ED-5849-3B93D9F282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It is also a homogeneous list of elements in which insertion and deletion operations are performed from both the ends.</a:t>
            </a: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That is, we can insert elements from the rear end or from the front ends.</a:t>
            </a: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Hence it is called double-ended queue. It is commonly referred as a </a:t>
            </a:r>
            <a:r>
              <a:rPr lang="en-US" altLang="en-US" sz="2800" b="1" dirty="0">
                <a:latin typeface="Times New Roman" panose="02020603050405020304" pitchFamily="18" charset="0"/>
              </a:rPr>
              <a:t>Deque.</a:t>
            </a: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There are two types of Deque. These two types are due to the restrictions put to perform either the insertions or deletions only at one end.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432D3CA-77A9-BED4-16D0-73158730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A97-49BB-42F9-8C42-05511B385CA3}" type="slidenum">
              <a:rPr lang="en-AU" altLang="en-US" smtClean="0"/>
              <a:pPr/>
              <a:t>3</a:t>
            </a:fld>
            <a:endParaRPr lang="en-AU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43857EBE-3DC6-4985-C3F7-5193B5226B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latin typeface="Times New Roman" panose="02020603050405020304" pitchFamily="18" charset="0"/>
              </a:rPr>
              <a:t>Double Ended Queue (Deque)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F1FCDC6-5438-3ADC-B7F9-C553353852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latin typeface="Times New Roman" panose="02020603050405020304" pitchFamily="18" charset="0"/>
              </a:rPr>
              <a:t>There are:</a:t>
            </a:r>
          </a:p>
          <a:p>
            <a:pPr lvl="1" eaLnBrk="1" hangingPunct="1"/>
            <a:r>
              <a:rPr lang="en-US" altLang="en-US">
                <a:latin typeface="Times New Roman" panose="02020603050405020304" pitchFamily="18" charset="0"/>
              </a:rPr>
              <a:t>Input-restricted Deque.</a:t>
            </a:r>
          </a:p>
          <a:p>
            <a:pPr lvl="1" eaLnBrk="1" hangingPunct="1"/>
            <a:r>
              <a:rPr lang="en-US" altLang="en-US">
                <a:latin typeface="Times New Roman" panose="02020603050405020304" pitchFamily="18" charset="0"/>
              </a:rPr>
              <a:t>Output-restricted Deque.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</a:rPr>
              <a:t>Bellow show a figure a empty Deque Q[5] which can accommodate five elements.</a:t>
            </a: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35C349C-41C6-382F-E751-0FB4DBFC7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A97-49BB-42F9-8C42-05511B385CA3}" type="slidenum">
              <a:rPr lang="en-AU" altLang="en-US" smtClean="0"/>
              <a:pPr/>
              <a:t>4</a:t>
            </a:fld>
            <a:endParaRPr lang="en-AU" altLang="en-US"/>
          </a:p>
        </p:txBody>
      </p:sp>
      <p:graphicFrame>
        <p:nvGraphicFramePr>
          <p:cNvPr id="19461" name="Group 5">
            <a:extLst>
              <a:ext uri="{FF2B5EF4-FFF2-40B4-BE49-F238E27FC236}">
                <a16:creationId xmlns:a16="http://schemas.microsoft.com/office/drawing/2014/main" id="{78E62D85-7794-F218-AE6F-4E2C84E8354D}"/>
              </a:ext>
            </a:extLst>
          </p:cNvPr>
          <p:cNvGraphicFramePr>
            <a:graphicFrameLocks noGrp="1"/>
          </p:cNvGraphicFramePr>
          <p:nvPr/>
        </p:nvGraphicFramePr>
        <p:xfrm>
          <a:off x="2555875" y="4933950"/>
          <a:ext cx="3311525" cy="592138"/>
        </p:xfrm>
        <a:graphic>
          <a:graphicData uri="http://schemas.openxmlformats.org/drawingml/2006/table">
            <a:tbl>
              <a:tblPr/>
              <a:tblGrid>
                <a:gridCol w="661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1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1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546" name="Text Box 19">
            <a:extLst>
              <a:ext uri="{FF2B5EF4-FFF2-40B4-BE49-F238E27FC236}">
                <a16:creationId xmlns:a16="http://schemas.microsoft.com/office/drawing/2014/main" id="{471254A2-A183-09AC-90D8-3CD71381F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5510213"/>
            <a:ext cx="719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Q[0]</a:t>
            </a:r>
          </a:p>
        </p:txBody>
      </p:sp>
      <p:sp>
        <p:nvSpPr>
          <p:cNvPr id="22547" name="Text Box 20">
            <a:extLst>
              <a:ext uri="{FF2B5EF4-FFF2-40B4-BE49-F238E27FC236}">
                <a16:creationId xmlns:a16="http://schemas.microsoft.com/office/drawing/2014/main" id="{2CA81E5F-2B7C-C6AD-6AF7-C7FEA9AC5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510213"/>
            <a:ext cx="719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Q[1]</a:t>
            </a:r>
          </a:p>
        </p:txBody>
      </p:sp>
      <p:sp>
        <p:nvSpPr>
          <p:cNvPr id="22548" name="Text Box 21">
            <a:extLst>
              <a:ext uri="{FF2B5EF4-FFF2-40B4-BE49-F238E27FC236}">
                <a16:creationId xmlns:a16="http://schemas.microsoft.com/office/drawing/2014/main" id="{73F31FBA-460C-8432-5109-06CA3B55A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2863" y="5510213"/>
            <a:ext cx="7191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Q[2]</a:t>
            </a:r>
          </a:p>
        </p:txBody>
      </p:sp>
      <p:sp>
        <p:nvSpPr>
          <p:cNvPr id="22549" name="Text Box 22">
            <a:extLst>
              <a:ext uri="{FF2B5EF4-FFF2-40B4-BE49-F238E27FC236}">
                <a16:creationId xmlns:a16="http://schemas.microsoft.com/office/drawing/2014/main" id="{58F41C46-5F56-C8A4-EC4B-46D2F01A19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5510213"/>
            <a:ext cx="7191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Q[3]</a:t>
            </a:r>
          </a:p>
        </p:txBody>
      </p:sp>
      <p:sp>
        <p:nvSpPr>
          <p:cNvPr id="22550" name="Text Box 23">
            <a:extLst>
              <a:ext uri="{FF2B5EF4-FFF2-40B4-BE49-F238E27FC236}">
                <a16:creationId xmlns:a16="http://schemas.microsoft.com/office/drawing/2014/main" id="{F4ACAC16-0F43-4867-5B34-339E06D75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5510213"/>
            <a:ext cx="719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Q[4]</a:t>
            </a:r>
          </a:p>
        </p:txBody>
      </p:sp>
      <p:sp>
        <p:nvSpPr>
          <p:cNvPr id="22551" name="Line 25">
            <a:extLst>
              <a:ext uri="{FF2B5EF4-FFF2-40B4-BE49-F238E27FC236}">
                <a16:creationId xmlns:a16="http://schemas.microsoft.com/office/drawing/2014/main" id="{1574C16C-7BEF-D726-E6D5-DD54BE80E1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54451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26">
            <a:extLst>
              <a:ext uri="{FF2B5EF4-FFF2-40B4-BE49-F238E27FC236}">
                <a16:creationId xmlns:a16="http://schemas.microsoft.com/office/drawing/2014/main" id="{A5DD7067-BD20-7912-12A9-E4D75500755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1863" y="54451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27">
            <a:extLst>
              <a:ext uri="{FF2B5EF4-FFF2-40B4-BE49-F238E27FC236}">
                <a16:creationId xmlns:a16="http://schemas.microsoft.com/office/drawing/2014/main" id="{C9BE018E-A900-F576-0610-DCACC2A978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1863" y="5157788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28">
            <a:extLst>
              <a:ext uri="{FF2B5EF4-FFF2-40B4-BE49-F238E27FC236}">
                <a16:creationId xmlns:a16="http://schemas.microsoft.com/office/drawing/2014/main" id="{3CDD50CA-E561-761B-6787-FF5DF36A3C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1913" y="5157788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5" name="Text Box 29">
            <a:extLst>
              <a:ext uri="{FF2B5EF4-FFF2-40B4-BE49-F238E27FC236}">
                <a16:creationId xmlns:a16="http://schemas.microsoft.com/office/drawing/2014/main" id="{E1003B1D-76C7-3625-2512-EC2911E17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88" y="4941888"/>
            <a:ext cx="10429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deletion</a:t>
            </a:r>
          </a:p>
        </p:txBody>
      </p:sp>
      <p:sp>
        <p:nvSpPr>
          <p:cNvPr id="22556" name="Text Box 30">
            <a:extLst>
              <a:ext uri="{FF2B5EF4-FFF2-40B4-BE49-F238E27FC236}">
                <a16:creationId xmlns:a16="http://schemas.microsoft.com/office/drawing/2014/main" id="{798B668D-1842-8BCB-2974-3BA006251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9463" y="5222875"/>
            <a:ext cx="10429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deletion</a:t>
            </a:r>
          </a:p>
        </p:txBody>
      </p:sp>
      <p:sp>
        <p:nvSpPr>
          <p:cNvPr id="22557" name="Text Box 31">
            <a:extLst>
              <a:ext uri="{FF2B5EF4-FFF2-40B4-BE49-F238E27FC236}">
                <a16:creationId xmlns:a16="http://schemas.microsoft.com/office/drawing/2014/main" id="{EBA30E0C-9209-8E01-88D5-8292B358B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8025" y="4941888"/>
            <a:ext cx="10429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insertion</a:t>
            </a:r>
          </a:p>
        </p:txBody>
      </p:sp>
      <p:sp>
        <p:nvSpPr>
          <p:cNvPr id="22558" name="Text Box 32">
            <a:extLst>
              <a:ext uri="{FF2B5EF4-FFF2-40B4-BE49-F238E27FC236}">
                <a16:creationId xmlns:a16="http://schemas.microsoft.com/office/drawing/2014/main" id="{F787D5BD-789E-9E8D-3A84-416D2CB22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222875"/>
            <a:ext cx="10429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insertion</a:t>
            </a:r>
          </a:p>
        </p:txBody>
      </p:sp>
      <p:sp>
        <p:nvSpPr>
          <p:cNvPr id="22559" name="Text Box 33">
            <a:extLst>
              <a:ext uri="{FF2B5EF4-FFF2-40B4-BE49-F238E27FC236}">
                <a16:creationId xmlns:a16="http://schemas.microsoft.com/office/drawing/2014/main" id="{DC639A92-651E-2AE6-D70B-0ADE8C0E6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6092825"/>
            <a:ext cx="34559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Fig: A Deque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1A0F18E-9618-3F09-0CD1-2243ED1A6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latin typeface="Times New Roman" panose="02020603050405020304" pitchFamily="18" charset="0"/>
              </a:rPr>
              <a:t>Double Ended Queue (Deque)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82CEEBB-88EE-FF3C-9B36-12C7BE76A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A97-49BB-42F9-8C42-05511B385CA3}" type="slidenum">
              <a:rPr lang="en-AU" altLang="en-US" smtClean="0"/>
              <a:pPr/>
              <a:t>5</a:t>
            </a:fld>
            <a:endParaRPr lang="en-AU" altLang="en-US"/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C520EDA0-FF0E-45A4-790E-787CBAB3D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017713"/>
            <a:ext cx="798353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800" kern="0" dirty="0">
                <a:cs typeface="+mn-cs"/>
              </a:rPr>
              <a:t>There are: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/>
            </a:pPr>
            <a:r>
              <a:rPr lang="en-US" sz="2800" kern="0" dirty="0">
                <a:cs typeface="+mn-cs"/>
              </a:rPr>
              <a:t>Input-restricted Deque: An input restricted Deque restricts the insertion of the elements at one end only, the deletion of elements can be done at both the end of a queue.</a:t>
            </a:r>
          </a:p>
        </p:txBody>
      </p:sp>
      <p:graphicFrame>
        <p:nvGraphicFramePr>
          <p:cNvPr id="21" name="Group 5">
            <a:extLst>
              <a:ext uri="{FF2B5EF4-FFF2-40B4-BE49-F238E27FC236}">
                <a16:creationId xmlns:a16="http://schemas.microsoft.com/office/drawing/2014/main" id="{C5380775-62AF-8DE2-B7E9-EEDDDA0856DF}"/>
              </a:ext>
            </a:extLst>
          </p:cNvPr>
          <p:cNvGraphicFramePr>
            <a:graphicFrameLocks noGrp="1"/>
          </p:cNvGraphicFramePr>
          <p:nvPr/>
        </p:nvGraphicFramePr>
        <p:xfrm>
          <a:off x="2555875" y="4933950"/>
          <a:ext cx="3311525" cy="592138"/>
        </p:xfrm>
        <a:graphic>
          <a:graphicData uri="http://schemas.openxmlformats.org/drawingml/2006/table">
            <a:tbl>
              <a:tblPr/>
              <a:tblGrid>
                <a:gridCol w="661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1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1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570" name="Text Box 19">
            <a:extLst>
              <a:ext uri="{FF2B5EF4-FFF2-40B4-BE49-F238E27FC236}">
                <a16:creationId xmlns:a16="http://schemas.microsoft.com/office/drawing/2014/main" id="{3D80A44D-8FD7-1152-0B2E-A369C4AF8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5510213"/>
            <a:ext cx="719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Q[0]</a:t>
            </a:r>
          </a:p>
        </p:txBody>
      </p:sp>
      <p:sp>
        <p:nvSpPr>
          <p:cNvPr id="23571" name="Text Box 20">
            <a:extLst>
              <a:ext uri="{FF2B5EF4-FFF2-40B4-BE49-F238E27FC236}">
                <a16:creationId xmlns:a16="http://schemas.microsoft.com/office/drawing/2014/main" id="{DC3460F2-D9EB-C7A6-97DD-9D5118F5E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510213"/>
            <a:ext cx="719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Q[1]</a:t>
            </a:r>
          </a:p>
        </p:txBody>
      </p:sp>
      <p:sp>
        <p:nvSpPr>
          <p:cNvPr id="23572" name="Text Box 21">
            <a:extLst>
              <a:ext uri="{FF2B5EF4-FFF2-40B4-BE49-F238E27FC236}">
                <a16:creationId xmlns:a16="http://schemas.microsoft.com/office/drawing/2014/main" id="{CABB7F8D-7AA1-3152-0358-6FAF9FA57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2863" y="5510213"/>
            <a:ext cx="7191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Q[2]</a:t>
            </a:r>
          </a:p>
        </p:txBody>
      </p:sp>
      <p:sp>
        <p:nvSpPr>
          <p:cNvPr id="23573" name="Text Box 22">
            <a:extLst>
              <a:ext uri="{FF2B5EF4-FFF2-40B4-BE49-F238E27FC236}">
                <a16:creationId xmlns:a16="http://schemas.microsoft.com/office/drawing/2014/main" id="{FF128403-7DD4-6725-A566-AB73FD858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5510213"/>
            <a:ext cx="7191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Q[3]</a:t>
            </a:r>
          </a:p>
        </p:txBody>
      </p:sp>
      <p:sp>
        <p:nvSpPr>
          <p:cNvPr id="23574" name="Text Box 23">
            <a:extLst>
              <a:ext uri="{FF2B5EF4-FFF2-40B4-BE49-F238E27FC236}">
                <a16:creationId xmlns:a16="http://schemas.microsoft.com/office/drawing/2014/main" id="{6311AECF-5EF9-A6D5-6DFA-C6FE55244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5510213"/>
            <a:ext cx="719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Q[4]</a:t>
            </a:r>
          </a:p>
        </p:txBody>
      </p:sp>
      <p:sp>
        <p:nvSpPr>
          <p:cNvPr id="23575" name="Line 26">
            <a:extLst>
              <a:ext uri="{FF2B5EF4-FFF2-40B4-BE49-F238E27FC236}">
                <a16:creationId xmlns:a16="http://schemas.microsoft.com/office/drawing/2014/main" id="{FE089900-5BA3-1BF5-004C-B672E493695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1863" y="54451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7">
            <a:extLst>
              <a:ext uri="{FF2B5EF4-FFF2-40B4-BE49-F238E27FC236}">
                <a16:creationId xmlns:a16="http://schemas.microsoft.com/office/drawing/2014/main" id="{F3C08400-08CC-82A0-3D6A-6B241BDC5A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1863" y="5157788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Line 28">
            <a:extLst>
              <a:ext uri="{FF2B5EF4-FFF2-40B4-BE49-F238E27FC236}">
                <a16:creationId xmlns:a16="http://schemas.microsoft.com/office/drawing/2014/main" id="{1AF15764-47FD-7A9F-7517-4F34FF6A7F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1913" y="5157788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8" name="Text Box 29">
            <a:extLst>
              <a:ext uri="{FF2B5EF4-FFF2-40B4-BE49-F238E27FC236}">
                <a16:creationId xmlns:a16="http://schemas.microsoft.com/office/drawing/2014/main" id="{29BD41B8-48CD-111C-0D45-87C4CC1F3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88" y="4941888"/>
            <a:ext cx="10429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deletion</a:t>
            </a:r>
          </a:p>
        </p:txBody>
      </p:sp>
      <p:sp>
        <p:nvSpPr>
          <p:cNvPr id="23579" name="Text Box 30">
            <a:extLst>
              <a:ext uri="{FF2B5EF4-FFF2-40B4-BE49-F238E27FC236}">
                <a16:creationId xmlns:a16="http://schemas.microsoft.com/office/drawing/2014/main" id="{C2FC6FE4-2E21-C95F-DA4E-9CE1A3D76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9463" y="5222875"/>
            <a:ext cx="10429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deletion</a:t>
            </a:r>
          </a:p>
        </p:txBody>
      </p:sp>
      <p:sp>
        <p:nvSpPr>
          <p:cNvPr id="23580" name="Text Box 31">
            <a:extLst>
              <a:ext uri="{FF2B5EF4-FFF2-40B4-BE49-F238E27FC236}">
                <a16:creationId xmlns:a16="http://schemas.microsoft.com/office/drawing/2014/main" id="{52AEF0EA-DB2A-72F6-737C-C8344F3F9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8025" y="4941888"/>
            <a:ext cx="10429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insertion</a:t>
            </a:r>
          </a:p>
        </p:txBody>
      </p:sp>
      <p:sp>
        <p:nvSpPr>
          <p:cNvPr id="33" name="Text Box 33">
            <a:extLst>
              <a:ext uri="{FF2B5EF4-FFF2-40B4-BE49-F238E27FC236}">
                <a16:creationId xmlns:a16="http://schemas.microsoft.com/office/drawing/2014/main" id="{402B83F1-4173-FD80-7646-80C2B19E0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6092825"/>
            <a:ext cx="76438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/>
              <a:t>Fig: A representation of an input-</a:t>
            </a:r>
            <a:r>
              <a:rPr lang="en-US" sz="2800" kern="0" dirty="0"/>
              <a:t>restricted</a:t>
            </a:r>
            <a:r>
              <a:rPr lang="en-US" sz="2800" dirty="0"/>
              <a:t> Deque</a:t>
            </a:r>
          </a:p>
        </p:txBody>
      </p:sp>
      <p:sp>
        <p:nvSpPr>
          <p:cNvPr id="23582" name="Line 97">
            <a:extLst>
              <a:ext uri="{FF2B5EF4-FFF2-40B4-BE49-F238E27FC236}">
                <a16:creationId xmlns:a16="http://schemas.microsoft.com/office/drawing/2014/main" id="{F20B5EE8-B9EC-3C61-6E7D-DB9D8BF5D5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73338" y="55006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3" name="Line 98">
            <a:extLst>
              <a:ext uri="{FF2B5EF4-FFF2-40B4-BE49-F238E27FC236}">
                <a16:creationId xmlns:a16="http://schemas.microsoft.com/office/drawing/2014/main" id="{E4CE69AD-1EF4-A477-3AF3-B8406C3334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56288" y="55006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4" name="Text Box 99">
            <a:extLst>
              <a:ext uri="{FF2B5EF4-FFF2-40B4-BE49-F238E27FC236}">
                <a16:creationId xmlns:a16="http://schemas.microsoft.com/office/drawing/2014/main" id="{EC2F67AB-6D00-9CC7-805D-9005F6C76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8875" y="5926138"/>
            <a:ext cx="431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F</a:t>
            </a:r>
          </a:p>
        </p:txBody>
      </p:sp>
      <p:sp>
        <p:nvSpPr>
          <p:cNvPr id="23585" name="Text Box 100">
            <a:extLst>
              <a:ext uri="{FF2B5EF4-FFF2-40B4-BE49-F238E27FC236}">
                <a16:creationId xmlns:a16="http://schemas.microsoft.com/office/drawing/2014/main" id="{16E53568-5939-4F89-D4D1-28B6C97CA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1825" y="5932488"/>
            <a:ext cx="431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A287EC01-D27D-BFBB-A6D0-CBEF4BFA6D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latin typeface="Times New Roman" panose="02020603050405020304" pitchFamily="18" charset="0"/>
              </a:rPr>
              <a:t>Double Ended Queue (Deque)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05FA6B4-70FE-EF96-B82C-627A96869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A97-49BB-42F9-8C42-05511B385CA3}" type="slidenum">
              <a:rPr lang="en-AU" altLang="en-US" smtClean="0"/>
              <a:pPr/>
              <a:t>6</a:t>
            </a:fld>
            <a:endParaRPr lang="en-AU" altLang="en-US"/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5065E265-8B89-0254-1B54-5EBAFEF91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017713"/>
            <a:ext cx="798353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800" kern="0" dirty="0">
                <a:cs typeface="+mn-cs"/>
              </a:rPr>
              <a:t>There are: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/>
            </a:pPr>
            <a:r>
              <a:rPr lang="en-US" sz="2800" kern="0" dirty="0">
                <a:cs typeface="+mn-cs"/>
              </a:rPr>
              <a:t>Output-restricted Deque: on the contrary, an </a:t>
            </a:r>
            <a:r>
              <a:rPr lang="en-US" sz="2800" kern="0" dirty="0"/>
              <a:t>Output-restricted Deque, restricts the deletion of elements at one end only, and allows insertion to be done at both the ends of a Deque.</a:t>
            </a:r>
            <a:endParaRPr lang="en-US" sz="2800" kern="0" dirty="0">
              <a:cs typeface="+mn-cs"/>
            </a:endParaRPr>
          </a:p>
        </p:txBody>
      </p:sp>
      <p:graphicFrame>
        <p:nvGraphicFramePr>
          <p:cNvPr id="33" name="Group 5">
            <a:extLst>
              <a:ext uri="{FF2B5EF4-FFF2-40B4-BE49-F238E27FC236}">
                <a16:creationId xmlns:a16="http://schemas.microsoft.com/office/drawing/2014/main" id="{A62E78A4-4B50-F04B-9177-C5F26CF7DDB8}"/>
              </a:ext>
            </a:extLst>
          </p:cNvPr>
          <p:cNvGraphicFramePr>
            <a:graphicFrameLocks noGrp="1"/>
          </p:cNvGraphicFramePr>
          <p:nvPr/>
        </p:nvGraphicFramePr>
        <p:xfrm>
          <a:off x="2698750" y="4933950"/>
          <a:ext cx="3311525" cy="592138"/>
        </p:xfrm>
        <a:graphic>
          <a:graphicData uri="http://schemas.openxmlformats.org/drawingml/2006/table">
            <a:tbl>
              <a:tblPr/>
              <a:tblGrid>
                <a:gridCol w="661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1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1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594" name="Text Box 19">
            <a:extLst>
              <a:ext uri="{FF2B5EF4-FFF2-40B4-BE49-F238E27FC236}">
                <a16:creationId xmlns:a16="http://schemas.microsoft.com/office/drawing/2014/main" id="{6A33A94F-F1C3-FD2D-B068-1CAC04B42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0" y="5510213"/>
            <a:ext cx="719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Q[0]</a:t>
            </a:r>
          </a:p>
        </p:txBody>
      </p:sp>
      <p:sp>
        <p:nvSpPr>
          <p:cNvPr id="24595" name="Text Box 20">
            <a:extLst>
              <a:ext uri="{FF2B5EF4-FFF2-40B4-BE49-F238E27FC236}">
                <a16:creationId xmlns:a16="http://schemas.microsoft.com/office/drawing/2014/main" id="{6F5DD193-EADE-C0F6-9F14-BD3C483CC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6450" y="5510213"/>
            <a:ext cx="719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Q[1]</a:t>
            </a:r>
          </a:p>
        </p:txBody>
      </p:sp>
      <p:sp>
        <p:nvSpPr>
          <p:cNvPr id="24596" name="Text Box 21">
            <a:extLst>
              <a:ext uri="{FF2B5EF4-FFF2-40B4-BE49-F238E27FC236}">
                <a16:creationId xmlns:a16="http://schemas.microsoft.com/office/drawing/2014/main" id="{440EE9A8-78DC-E845-6076-8139BF455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738" y="5510213"/>
            <a:ext cx="7191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Q[2]</a:t>
            </a:r>
          </a:p>
        </p:txBody>
      </p:sp>
      <p:sp>
        <p:nvSpPr>
          <p:cNvPr id="24597" name="Text Box 22">
            <a:extLst>
              <a:ext uri="{FF2B5EF4-FFF2-40B4-BE49-F238E27FC236}">
                <a16:creationId xmlns:a16="http://schemas.microsoft.com/office/drawing/2014/main" id="{25D293A3-B862-2513-1332-66C545D36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5510213"/>
            <a:ext cx="7191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Q[3]</a:t>
            </a:r>
          </a:p>
        </p:txBody>
      </p:sp>
      <p:sp>
        <p:nvSpPr>
          <p:cNvPr id="24598" name="Text Box 23">
            <a:extLst>
              <a:ext uri="{FF2B5EF4-FFF2-40B4-BE49-F238E27FC236}">
                <a16:creationId xmlns:a16="http://schemas.microsoft.com/office/drawing/2014/main" id="{8BDF7A9D-6FAF-3F52-1C6A-00C32E029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2575" y="5510213"/>
            <a:ext cx="719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Q[4]</a:t>
            </a:r>
          </a:p>
        </p:txBody>
      </p:sp>
      <p:sp>
        <p:nvSpPr>
          <p:cNvPr id="24599" name="Line 26">
            <a:extLst>
              <a:ext uri="{FF2B5EF4-FFF2-40B4-BE49-F238E27FC236}">
                <a16:creationId xmlns:a16="http://schemas.microsoft.com/office/drawing/2014/main" id="{DE74018F-AEBF-BEF5-91A2-9917788D4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3350" y="541337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7">
            <a:extLst>
              <a:ext uri="{FF2B5EF4-FFF2-40B4-BE49-F238E27FC236}">
                <a16:creationId xmlns:a16="http://schemas.microsoft.com/office/drawing/2014/main" id="{F8508D2B-37EC-F6BE-60DF-1C75245963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54738" y="5157788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Line 28">
            <a:extLst>
              <a:ext uri="{FF2B5EF4-FFF2-40B4-BE49-F238E27FC236}">
                <a16:creationId xmlns:a16="http://schemas.microsoft.com/office/drawing/2014/main" id="{319619D2-A6BF-F16C-1596-400F2C5B2B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74788" y="5157788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2" name="Text Box 29">
            <a:extLst>
              <a:ext uri="{FF2B5EF4-FFF2-40B4-BE49-F238E27FC236}">
                <a16:creationId xmlns:a16="http://schemas.microsoft.com/office/drawing/2014/main" id="{EDC3A9E7-66EF-9757-73AE-BF5ABCB4A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3" y="4941888"/>
            <a:ext cx="10429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insertion</a:t>
            </a:r>
          </a:p>
        </p:txBody>
      </p:sp>
      <p:sp>
        <p:nvSpPr>
          <p:cNvPr id="24603" name="Text Box 30">
            <a:extLst>
              <a:ext uri="{FF2B5EF4-FFF2-40B4-BE49-F238E27FC236}">
                <a16:creationId xmlns:a16="http://schemas.microsoft.com/office/drawing/2014/main" id="{94C46298-676C-68CE-556C-4225E6923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39" y="5230019"/>
            <a:ext cx="10429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dirty="0"/>
              <a:t>deletion</a:t>
            </a:r>
          </a:p>
        </p:txBody>
      </p:sp>
      <p:sp>
        <p:nvSpPr>
          <p:cNvPr id="24604" name="Text Box 31">
            <a:extLst>
              <a:ext uri="{FF2B5EF4-FFF2-40B4-BE49-F238E27FC236}">
                <a16:creationId xmlns:a16="http://schemas.microsoft.com/office/drawing/2014/main" id="{17208DFB-58ED-64B4-7A6E-B9A8FC0F5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900" y="4941888"/>
            <a:ext cx="10429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insertion</a:t>
            </a:r>
          </a:p>
        </p:txBody>
      </p:sp>
      <p:sp>
        <p:nvSpPr>
          <p:cNvPr id="45" name="Text Box 33">
            <a:extLst>
              <a:ext uri="{FF2B5EF4-FFF2-40B4-BE49-F238E27FC236}">
                <a16:creationId xmlns:a16="http://schemas.microsoft.com/office/drawing/2014/main" id="{2B35DD72-5C60-F405-0A94-DE7F83B4E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813" y="6092825"/>
            <a:ext cx="76438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/>
              <a:t>Fig: A representation of an </a:t>
            </a:r>
            <a:r>
              <a:rPr lang="en-US" sz="2800" kern="0" dirty="0"/>
              <a:t>Output</a:t>
            </a:r>
            <a:r>
              <a:rPr lang="en-US" sz="2800" dirty="0"/>
              <a:t>-</a:t>
            </a:r>
            <a:r>
              <a:rPr lang="en-US" sz="2800" kern="0" dirty="0"/>
              <a:t>restricted</a:t>
            </a:r>
            <a:r>
              <a:rPr lang="en-US" sz="2800" dirty="0"/>
              <a:t> Deque</a:t>
            </a:r>
          </a:p>
        </p:txBody>
      </p:sp>
      <p:sp>
        <p:nvSpPr>
          <p:cNvPr id="24606" name="Line 97">
            <a:extLst>
              <a:ext uri="{FF2B5EF4-FFF2-40B4-BE49-F238E27FC236}">
                <a16:creationId xmlns:a16="http://schemas.microsoft.com/office/drawing/2014/main" id="{10F2E369-AA30-69BE-3058-036A1AAB0D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55006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7" name="Text Box 99">
            <a:extLst>
              <a:ext uri="{FF2B5EF4-FFF2-40B4-BE49-F238E27FC236}">
                <a16:creationId xmlns:a16="http://schemas.microsoft.com/office/drawing/2014/main" id="{47C6592F-21EF-E52D-A81B-2E81120D6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0" y="5926138"/>
            <a:ext cx="431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F</a:t>
            </a:r>
          </a:p>
        </p:txBody>
      </p:sp>
      <p:sp>
        <p:nvSpPr>
          <p:cNvPr id="24608" name="Line 98">
            <a:extLst>
              <a:ext uri="{FF2B5EF4-FFF2-40B4-BE49-F238E27FC236}">
                <a16:creationId xmlns:a16="http://schemas.microsoft.com/office/drawing/2014/main" id="{9B0AA1BF-98E5-E775-C38D-AB6F3E0858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99163" y="55006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9" name="Text Box 100">
            <a:extLst>
              <a:ext uri="{FF2B5EF4-FFF2-40B4-BE49-F238E27FC236}">
                <a16:creationId xmlns:a16="http://schemas.microsoft.com/office/drawing/2014/main" id="{16F67C4A-546E-C275-4DD0-69953FB56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4700" y="5932488"/>
            <a:ext cx="431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7A0F20F-D7B7-BFE4-3F5A-365C45B893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latin typeface="Times New Roman" panose="02020603050405020304" pitchFamily="18" charset="0"/>
              </a:rPr>
              <a:t>Double Ended Queue (Deque)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DE63CE-1650-622D-63A7-80052CE61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A97-49BB-42F9-8C42-05511B385CA3}" type="slidenum">
              <a:rPr lang="en-AU" altLang="en-US" smtClean="0"/>
              <a:pPr/>
              <a:t>7</a:t>
            </a:fld>
            <a:endParaRPr lang="en-AU" altLang="en-US"/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53A12440-E970-D09D-FFF4-8F5EF0946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017713"/>
            <a:ext cx="798353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800" kern="0" dirty="0"/>
              <a:t>The programs for input-restricted Deque and output-restricted Deque would be similar to the previous program of Deque except for a small difference.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800" kern="0" dirty="0"/>
              <a:t>The program for the input-restricted Deque would not contain the function addqatbeg().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800" kern="0" dirty="0"/>
              <a:t>Similarly the program for the output-restricted Deque would not contain the function delatbeg().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4F316-C77E-D86A-77B0-B363324A3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9CD17-6A52-65A0-D8AA-4E4821BB5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implement a DE-Que?</a:t>
            </a:r>
          </a:p>
          <a:p>
            <a:r>
              <a:rPr lang="en-US" dirty="0"/>
              <a:t>Exercise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ADCD65-41DA-914E-A249-321B06F2E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A97-49BB-42F9-8C42-05511B385CA3}" type="slidenum">
              <a:rPr lang="en-AU" altLang="en-US" smtClean="0"/>
              <a:pPr/>
              <a:t>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066064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9AA80395-84AA-D1A3-1242-C4850E0DAE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</a:rPr>
              <a:t>Priority Queue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1A5352F9-A1CA-7A66-2226-A951D4DCBA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latin typeface="Times New Roman" panose="02020603050405020304" pitchFamily="18" charset="0"/>
              </a:rPr>
              <a:t>A priority queue is a collection of elements where the elements are stored according to their priority levels.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</a:rPr>
              <a:t>The order in which the elements should get added or removed is decided by the priority or the element.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</a:rPr>
              <a:t>Following rules are applied to maintain a priority queue.</a:t>
            </a:r>
          </a:p>
          <a:p>
            <a:pPr lvl="1" eaLnBrk="1" hangingPunct="1"/>
            <a:r>
              <a:rPr lang="en-US" altLang="en-US">
                <a:latin typeface="Times New Roman" panose="02020603050405020304" pitchFamily="18" charset="0"/>
              </a:rPr>
              <a:t>The element with a higher priority is processes before any element of lower priority.</a:t>
            </a:r>
          </a:p>
          <a:p>
            <a:pPr eaLnBrk="1" hangingPunct="1"/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01F7A0-CA85-CA8D-66B7-55BF9BA42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A97-49BB-42F9-8C42-05511B385CA3}" type="slidenum">
              <a:rPr lang="en-AU" altLang="en-US" smtClean="0"/>
              <a:pPr/>
              <a:t>9</a:t>
            </a:fld>
            <a:endParaRPr lang="en-AU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1634</TotalTime>
  <Words>604</Words>
  <Application>Microsoft Office PowerPoint</Application>
  <PresentationFormat>On-screen Show (4:3)</PresentationFormat>
  <Paragraphs>110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Calibri</vt:lpstr>
      <vt:lpstr>Cambria</vt:lpstr>
      <vt:lpstr>Century Gothic</vt:lpstr>
      <vt:lpstr>Georgia</vt:lpstr>
      <vt:lpstr>Tahoma</vt:lpstr>
      <vt:lpstr>Times New Roman</vt:lpstr>
      <vt:lpstr>Wingdings</vt:lpstr>
      <vt:lpstr>Wingdings 3</vt:lpstr>
      <vt:lpstr>Blends</vt:lpstr>
      <vt:lpstr>Slice</vt:lpstr>
      <vt:lpstr>PowerPoint Presentation</vt:lpstr>
      <vt:lpstr>PowerPoint Presentation</vt:lpstr>
      <vt:lpstr>Double Ended Queue (Deque)</vt:lpstr>
      <vt:lpstr>Double Ended Queue (Deque)</vt:lpstr>
      <vt:lpstr>Double Ended Queue (Deque)</vt:lpstr>
      <vt:lpstr>Double Ended Queue (Deque)</vt:lpstr>
      <vt:lpstr>Double Ended Queue (Deque)</vt:lpstr>
      <vt:lpstr>Implementation</vt:lpstr>
      <vt:lpstr>Priority Queue</vt:lpstr>
      <vt:lpstr>Priority Queue</vt:lpstr>
      <vt:lpstr>Priority Queue using Multiple Queues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 to  Data Structures</dc:title>
  <dc:creator>swetu</dc:creator>
  <cp:lastModifiedBy>Dr. Waqas Jadoon</cp:lastModifiedBy>
  <cp:revision>330</cp:revision>
  <dcterms:created xsi:type="dcterms:W3CDTF">2010-02-01T11:02:31Z</dcterms:created>
  <dcterms:modified xsi:type="dcterms:W3CDTF">2023-05-22T08:10:16Z</dcterms:modified>
</cp:coreProperties>
</file>