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15"/>
  </p:notesMasterIdLst>
  <p:handoutMasterIdLst>
    <p:handoutMasterId r:id="rId16"/>
  </p:handoutMasterIdLst>
  <p:sldIdLst>
    <p:sldId id="263" r:id="rId3"/>
    <p:sldId id="264" r:id="rId4"/>
    <p:sldId id="268" r:id="rId5"/>
    <p:sldId id="269" r:id="rId6"/>
    <p:sldId id="289" r:id="rId7"/>
    <p:sldId id="375" r:id="rId8"/>
    <p:sldId id="376" r:id="rId9"/>
    <p:sldId id="377" r:id="rId10"/>
    <p:sldId id="378" r:id="rId11"/>
    <p:sldId id="379" r:id="rId12"/>
    <p:sldId id="415" r:id="rId13"/>
    <p:sldId id="416" r:id="rId1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9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08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8375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3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5E648-1768-4045-913E-956670C67CA4}" type="slidenum">
              <a:rPr lang="en-US"/>
              <a:pPr/>
              <a:t>6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72D1A-D167-4210-A4B5-709D1D901620}" type="slidenum">
              <a:rPr lang="en-US"/>
              <a:pPr/>
              <a:t>7</a:t>
            </a:fld>
            <a:endParaRPr lang="en-US"/>
          </a:p>
        </p:txBody>
      </p:sp>
      <p:sp>
        <p:nvSpPr>
          <p:cNvPr id="4853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537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E73F9-2E04-45C2-B47C-EF08342A7FB9}" type="slidenum">
              <a:rPr lang="en-US"/>
              <a:pPr/>
              <a:t>8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EEEB0-20F8-4B8C-A3E0-5D94E75BBD0D}" type="slidenum">
              <a:rPr lang="en-US"/>
              <a:pPr/>
              <a:t>9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2DAB3-B8E2-4093-B6E6-5DD207686A62}" type="slidenum">
              <a:rPr lang="en-US"/>
              <a:pPr/>
              <a:t>10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94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9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4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583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3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46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8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76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5234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1579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6503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00665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78171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57605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24638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4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1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19114" y="115888"/>
            <a:ext cx="81343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35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6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22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12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Queue Variants - 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147415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Use of Queues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Queues are used in networks to buffer packets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Queues are used by operating system for Job Scheduling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Queues are also used in printers for spooling.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Out of the numerous uses of the queues, one of the most useful is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simulation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600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Variants of Queue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Circular Queue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Representation using Arrays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Advantages of Circular Queue</a:t>
            </a: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B8E09F8-AA73-C5E5-DF23-A50A583AE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Limitation of Simple Queue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024B2FB-67BF-68E5-F3EA-500553383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4" y="1371600"/>
            <a:ext cx="7983538" cy="4114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At that time our program will flash the message “Queue is full”.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But if the queue is too large of say 5000 elements it will be a tedious job to do and time consuming too.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To remove this problem we use circular queue.</a:t>
            </a:r>
          </a:p>
          <a:p>
            <a:pPr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B662550-76DC-D71D-6872-D94EE758E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Circular Queue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B99089B-30ED-4632-1392-D794D9853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4" y="1616661"/>
            <a:ext cx="7983538" cy="4364037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A circular queue is one in which the insertion of a new element is done at the very first location of the queue if the last location of the queue is full.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In other words if we have a queue Q of say n elements, then after inserting an element last (n-1th) location of the array the next elements will be inserted at the very first location (0) of the array.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It is possible to insert new elements, if and only if those location (slots) are empty.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925EE5C-9214-AEC3-E26C-68A6E29A33B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rgbClr val="FFC000"/>
                </a:solidFill>
              </a:rPr>
              <a:t>Circular Queue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C33FC5E-27DE-E38D-3003-7039496F85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94520" y="1456240"/>
            <a:ext cx="7983538" cy="4435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</a:rPr>
              <a:t>We can say that a circular queue is one in which the first element comes just after the last element.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</a:rPr>
              <a:t>It can be viewed as a mesh or loop of wire, in which the two ends of the wire are connected together.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</a:rPr>
              <a:t>A circular queue overcomes the problem of unutilized space in linear queues implemented as arrays.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latin typeface="Times New Roman" panose="02020603050405020304" pitchFamily="18" charset="0"/>
              </a:rPr>
              <a:t>A circular queue also have a Front and Rear to keep the track of the elements to be deleted and inserted and therefore to maintain the unique characteristic of the queue.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45817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Queue using Array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1219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Basic idea is to picture the array as a </a:t>
            </a:r>
            <a:r>
              <a:rPr lang="en-US" i="1">
                <a:latin typeface="Helvetica" pitchFamily="34" charset="0"/>
                <a:cs typeface="Times New Roman" pitchFamily="18" charset="0"/>
              </a:rPr>
              <a:t>circular array</a:t>
            </a:r>
            <a:r>
              <a:rPr lang="en-US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990600" y="35052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1560513" y="4083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1206500" y="4083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7975" name="AutoShape 7"/>
          <p:cNvSpPr>
            <a:spLocks noChangeArrowheads="1"/>
          </p:cNvSpPr>
          <p:nvPr/>
        </p:nvSpPr>
        <p:spPr bwMode="auto">
          <a:xfrm>
            <a:off x="3505200" y="39624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2806700" y="35052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7977" name="Line 9"/>
          <p:cNvSpPr>
            <a:spLocks noChangeShapeType="1"/>
          </p:cNvSpPr>
          <p:nvPr/>
        </p:nvSpPr>
        <p:spPr bwMode="auto">
          <a:xfrm>
            <a:off x="1354138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978" name="Line 10"/>
          <p:cNvSpPr>
            <a:spLocks noChangeShapeType="1"/>
          </p:cNvSpPr>
          <p:nvPr/>
        </p:nvSpPr>
        <p:spPr bwMode="auto">
          <a:xfrm>
            <a:off x="3082925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988" name="Text Box 20"/>
          <p:cNvSpPr txBox="1">
            <a:spLocks noChangeArrowheads="1"/>
          </p:cNvSpPr>
          <p:nvPr/>
        </p:nvSpPr>
        <p:spPr bwMode="auto">
          <a:xfrm>
            <a:off x="7165975" y="3702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7994" name="Text Box 26"/>
          <p:cNvSpPr txBox="1">
            <a:spLocks noChangeArrowheads="1"/>
          </p:cNvSpPr>
          <p:nvPr/>
        </p:nvSpPr>
        <p:spPr bwMode="auto">
          <a:xfrm>
            <a:off x="7010400" y="339725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7999" name="Text Box 31"/>
          <p:cNvSpPr txBox="1">
            <a:spLocks noChangeArrowheads="1"/>
          </p:cNvSpPr>
          <p:nvPr/>
        </p:nvSpPr>
        <p:spPr bwMode="auto">
          <a:xfrm>
            <a:off x="7170738" y="47244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8000" name="Text Box 32"/>
          <p:cNvSpPr txBox="1">
            <a:spLocks noChangeArrowheads="1"/>
          </p:cNvSpPr>
          <p:nvPr/>
        </p:nvSpPr>
        <p:spPr bwMode="auto">
          <a:xfrm>
            <a:off x="6977063" y="4419600"/>
            <a:ext cx="642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8001" name="Line 33"/>
          <p:cNvSpPr>
            <a:spLocks noChangeShapeType="1"/>
          </p:cNvSpPr>
          <p:nvPr/>
        </p:nvSpPr>
        <p:spPr bwMode="auto">
          <a:xfrm>
            <a:off x="7081838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2" name="Line 34"/>
          <p:cNvSpPr>
            <a:spLocks noChangeShapeType="1"/>
          </p:cNvSpPr>
          <p:nvPr/>
        </p:nvSpPr>
        <p:spPr bwMode="auto">
          <a:xfrm>
            <a:off x="7086600" y="47561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3" name="Text Box 35"/>
          <p:cNvSpPr txBox="1">
            <a:spLocks noChangeArrowheads="1"/>
          </p:cNvSpPr>
          <p:nvPr/>
        </p:nvSpPr>
        <p:spPr bwMode="auto">
          <a:xfrm>
            <a:off x="1914525" y="4083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8005" name="Text Box 37"/>
          <p:cNvSpPr txBox="1">
            <a:spLocks noChangeArrowheads="1"/>
          </p:cNvSpPr>
          <p:nvPr/>
        </p:nvSpPr>
        <p:spPr bwMode="auto">
          <a:xfrm>
            <a:off x="2268538" y="4083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68007" name="Text Box 39"/>
          <p:cNvSpPr txBox="1">
            <a:spLocks noChangeArrowheads="1"/>
          </p:cNvSpPr>
          <p:nvPr/>
        </p:nvSpPr>
        <p:spPr bwMode="auto">
          <a:xfrm>
            <a:off x="2598738" y="4083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68009" name="Text Box 41"/>
          <p:cNvSpPr txBox="1">
            <a:spLocks noChangeArrowheads="1"/>
          </p:cNvSpPr>
          <p:nvPr/>
        </p:nvSpPr>
        <p:spPr bwMode="auto">
          <a:xfrm>
            <a:off x="2867025" y="40830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grpSp>
        <p:nvGrpSpPr>
          <p:cNvPr id="468022" name="Group 54"/>
          <p:cNvGrpSpPr>
            <a:grpSpLocks/>
          </p:cNvGrpSpPr>
          <p:nvPr/>
        </p:nvGrpSpPr>
        <p:grpSpPr bwMode="auto">
          <a:xfrm>
            <a:off x="4427538" y="3200400"/>
            <a:ext cx="2125662" cy="1981200"/>
            <a:chOff x="3984" y="3072"/>
            <a:chExt cx="1339" cy="1248"/>
          </a:xfrm>
        </p:grpSpPr>
        <p:sp>
          <p:nvSpPr>
            <p:cNvPr id="467985" name="Text Box 17"/>
            <p:cNvSpPr txBox="1">
              <a:spLocks noChangeArrowheads="1"/>
            </p:cNvSpPr>
            <p:nvPr/>
          </p:nvSpPr>
          <p:spPr bwMode="auto">
            <a:xfrm>
              <a:off x="3984" y="379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467986" name="Text Box 18"/>
            <p:cNvSpPr txBox="1">
              <a:spLocks noChangeArrowheads="1"/>
            </p:cNvSpPr>
            <p:nvPr/>
          </p:nvSpPr>
          <p:spPr bwMode="auto">
            <a:xfrm>
              <a:off x="4320" y="410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67987" name="Text Box 19"/>
            <p:cNvSpPr txBox="1">
              <a:spLocks noChangeArrowheads="1"/>
            </p:cNvSpPr>
            <p:nvPr/>
          </p:nvSpPr>
          <p:spPr bwMode="auto">
            <a:xfrm>
              <a:off x="3984" y="33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467989" name="Text Box 21"/>
            <p:cNvSpPr txBox="1">
              <a:spLocks noChangeArrowheads="1"/>
            </p:cNvSpPr>
            <p:nvPr/>
          </p:nvSpPr>
          <p:spPr bwMode="auto">
            <a:xfrm>
              <a:off x="4325" y="307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0</a:t>
              </a:r>
            </a:p>
          </p:txBody>
        </p:sp>
        <p:sp>
          <p:nvSpPr>
            <p:cNvPr id="467990" name="Text Box 22"/>
            <p:cNvSpPr txBox="1">
              <a:spLocks noChangeArrowheads="1"/>
            </p:cNvSpPr>
            <p:nvPr/>
          </p:nvSpPr>
          <p:spPr bwMode="auto">
            <a:xfrm>
              <a:off x="4757" y="307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67991" name="Text Box 23"/>
            <p:cNvSpPr txBox="1">
              <a:spLocks noChangeArrowheads="1"/>
            </p:cNvSpPr>
            <p:nvPr/>
          </p:nvSpPr>
          <p:spPr bwMode="auto">
            <a:xfrm>
              <a:off x="5136" y="384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3</a:t>
              </a:r>
            </a:p>
          </p:txBody>
        </p:sp>
        <p:sp>
          <p:nvSpPr>
            <p:cNvPr id="467992" name="Text Box 24"/>
            <p:cNvSpPr txBox="1">
              <a:spLocks noChangeArrowheads="1"/>
            </p:cNvSpPr>
            <p:nvPr/>
          </p:nvSpPr>
          <p:spPr bwMode="auto">
            <a:xfrm>
              <a:off x="5136" y="33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67993" name="Text Box 25"/>
            <p:cNvSpPr txBox="1">
              <a:spLocks noChangeArrowheads="1"/>
            </p:cNvSpPr>
            <p:nvPr/>
          </p:nvSpPr>
          <p:spPr bwMode="auto">
            <a:xfrm>
              <a:off x="4800" y="410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4</a:t>
              </a:r>
            </a:p>
          </p:txBody>
        </p:sp>
        <p:sp>
          <p:nvSpPr>
            <p:cNvPr id="468013" name="Oval 45"/>
            <p:cNvSpPr>
              <a:spLocks noChangeArrowheads="1"/>
            </p:cNvSpPr>
            <p:nvPr/>
          </p:nvSpPr>
          <p:spPr bwMode="auto">
            <a:xfrm>
              <a:off x="4176" y="3216"/>
              <a:ext cx="960" cy="9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2" name="Oval 44"/>
            <p:cNvSpPr>
              <a:spLocks noChangeArrowheads="1"/>
            </p:cNvSpPr>
            <p:nvPr/>
          </p:nvSpPr>
          <p:spPr bwMode="auto">
            <a:xfrm>
              <a:off x="4464" y="3504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014" name="Line 46"/>
            <p:cNvSpPr>
              <a:spLocks noChangeShapeType="1"/>
            </p:cNvSpPr>
            <p:nvPr/>
          </p:nvSpPr>
          <p:spPr bwMode="auto">
            <a:xfrm>
              <a:off x="4848" y="369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15" name="Line 47"/>
            <p:cNvSpPr>
              <a:spLocks noChangeShapeType="1"/>
            </p:cNvSpPr>
            <p:nvPr/>
          </p:nvSpPr>
          <p:spPr bwMode="auto">
            <a:xfrm>
              <a:off x="4176" y="369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16" name="Line 48"/>
            <p:cNvSpPr>
              <a:spLocks noChangeShapeType="1"/>
            </p:cNvSpPr>
            <p:nvPr/>
          </p:nvSpPr>
          <p:spPr bwMode="auto">
            <a:xfrm>
              <a:off x="4656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17" name="Line 49"/>
            <p:cNvSpPr>
              <a:spLocks noChangeShapeType="1"/>
            </p:cNvSpPr>
            <p:nvPr/>
          </p:nvSpPr>
          <p:spPr bwMode="auto">
            <a:xfrm>
              <a:off x="4656" y="38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18" name="Line 50"/>
            <p:cNvSpPr>
              <a:spLocks noChangeShapeType="1"/>
            </p:cNvSpPr>
            <p:nvPr/>
          </p:nvSpPr>
          <p:spPr bwMode="auto">
            <a:xfrm flipV="1">
              <a:off x="4800" y="336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19" name="Line 51"/>
            <p:cNvSpPr>
              <a:spLocks noChangeShapeType="1"/>
            </p:cNvSpPr>
            <p:nvPr/>
          </p:nvSpPr>
          <p:spPr bwMode="auto">
            <a:xfrm flipH="1" flipV="1">
              <a:off x="4320" y="336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20" name="Line 52"/>
            <p:cNvSpPr>
              <a:spLocks noChangeShapeType="1"/>
            </p:cNvSpPr>
            <p:nvPr/>
          </p:nvSpPr>
          <p:spPr bwMode="auto">
            <a:xfrm flipH="1" flipV="1">
              <a:off x="4800" y="384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021" name="Line 53"/>
            <p:cNvSpPr>
              <a:spLocks noChangeShapeType="1"/>
            </p:cNvSpPr>
            <p:nvPr/>
          </p:nvSpPr>
          <p:spPr bwMode="auto">
            <a:xfrm flipV="1">
              <a:off x="4320" y="384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7997" name="Text Box 29"/>
            <p:cNvSpPr txBox="1">
              <a:spLocks noChangeArrowheads="1"/>
            </p:cNvSpPr>
            <p:nvPr/>
          </p:nvSpPr>
          <p:spPr bwMode="auto">
            <a:xfrm>
              <a:off x="4896" y="345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67998" name="Text Box 30"/>
            <p:cNvSpPr txBox="1">
              <a:spLocks noChangeArrowheads="1"/>
            </p:cNvSpPr>
            <p:nvPr/>
          </p:nvSpPr>
          <p:spPr bwMode="auto">
            <a:xfrm>
              <a:off x="4896" y="374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68004" name="Text Box 36"/>
            <p:cNvSpPr txBox="1">
              <a:spLocks noChangeArrowheads="1"/>
            </p:cNvSpPr>
            <p:nvPr/>
          </p:nvSpPr>
          <p:spPr bwMode="auto">
            <a:xfrm>
              <a:off x="4656" y="388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468006" name="Text Box 38"/>
            <p:cNvSpPr txBox="1">
              <a:spLocks noChangeArrowheads="1"/>
            </p:cNvSpPr>
            <p:nvPr/>
          </p:nvSpPr>
          <p:spPr bwMode="auto">
            <a:xfrm>
              <a:off x="4416" y="388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  <p:sp>
          <p:nvSpPr>
            <p:cNvPr id="468008" name="Text Box 40"/>
            <p:cNvSpPr txBox="1">
              <a:spLocks noChangeArrowheads="1"/>
            </p:cNvSpPr>
            <p:nvPr/>
          </p:nvSpPr>
          <p:spPr bwMode="auto">
            <a:xfrm>
              <a:off x="4224" y="374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9</a:t>
              </a:r>
            </a:p>
          </p:txBody>
        </p:sp>
        <p:sp>
          <p:nvSpPr>
            <p:cNvPr id="468010" name="Text Box 42"/>
            <p:cNvSpPr txBox="1">
              <a:spLocks noChangeArrowheads="1"/>
            </p:cNvSpPr>
            <p:nvPr/>
          </p:nvSpPr>
          <p:spPr bwMode="auto">
            <a:xfrm>
              <a:off x="4176" y="3456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074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60331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Queue using Array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038600"/>
            <a:ext cx="5486400" cy="1981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enqueue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x)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rear = (rear+1)%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qMaxSize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array[rear] = 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	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noElements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noElements+1;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762000" y="2286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1331913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4358" name="Text Box 6"/>
          <p:cNvSpPr txBox="1">
            <a:spLocks noChangeArrowheads="1"/>
          </p:cNvSpPr>
          <p:nvPr/>
        </p:nvSpPr>
        <p:spPr bwMode="auto">
          <a:xfrm>
            <a:off x="977900" y="2863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4359" name="AutoShape 7"/>
          <p:cNvSpPr>
            <a:spLocks noChangeArrowheads="1"/>
          </p:cNvSpPr>
          <p:nvPr/>
        </p:nvSpPr>
        <p:spPr bwMode="auto">
          <a:xfrm>
            <a:off x="3581400" y="2743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60" name="Text Box 8"/>
          <p:cNvSpPr txBox="1">
            <a:spLocks noChangeArrowheads="1"/>
          </p:cNvSpPr>
          <p:nvPr/>
        </p:nvSpPr>
        <p:spPr bwMode="auto">
          <a:xfrm>
            <a:off x="2895600" y="2286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84361" name="Line 9"/>
          <p:cNvSpPr>
            <a:spLocks noChangeShapeType="1"/>
          </p:cNvSpPr>
          <p:nvPr/>
        </p:nvSpPr>
        <p:spPr bwMode="auto">
          <a:xfrm>
            <a:off x="1125538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62" name="Line 10"/>
          <p:cNvSpPr>
            <a:spLocks noChangeShapeType="1"/>
          </p:cNvSpPr>
          <p:nvPr/>
        </p:nvSpPr>
        <p:spPr bwMode="auto">
          <a:xfrm>
            <a:off x="3171825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4407" name="Group 55"/>
          <p:cNvGrpSpPr>
            <a:grpSpLocks/>
          </p:cNvGrpSpPr>
          <p:nvPr/>
        </p:nvGrpSpPr>
        <p:grpSpPr bwMode="auto">
          <a:xfrm>
            <a:off x="6662738" y="2209800"/>
            <a:ext cx="592137" cy="641350"/>
            <a:chOff x="4197" y="1948"/>
            <a:chExt cx="373" cy="404"/>
          </a:xfrm>
        </p:grpSpPr>
        <p:sp>
          <p:nvSpPr>
            <p:cNvPr id="484363" name="Text Box 11"/>
            <p:cNvSpPr txBox="1">
              <a:spLocks noChangeArrowheads="1"/>
            </p:cNvSpPr>
            <p:nvPr/>
          </p:nvSpPr>
          <p:spPr bwMode="auto">
            <a:xfrm>
              <a:off x="4295" y="214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84364" name="Text Box 12"/>
            <p:cNvSpPr txBox="1">
              <a:spLocks noChangeArrowheads="1"/>
            </p:cNvSpPr>
            <p:nvPr/>
          </p:nvSpPr>
          <p:spPr bwMode="auto">
            <a:xfrm>
              <a:off x="4197" y="194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84367" name="Line 15"/>
            <p:cNvSpPr>
              <a:spLocks noChangeShapeType="1"/>
            </p:cNvSpPr>
            <p:nvPr/>
          </p:nvSpPr>
          <p:spPr bwMode="auto">
            <a:xfrm>
              <a:off x="4242" y="21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4411" name="Group 59"/>
          <p:cNvGrpSpPr>
            <a:grpSpLocks/>
          </p:cNvGrpSpPr>
          <p:nvPr/>
        </p:nvGrpSpPr>
        <p:grpSpPr bwMode="auto">
          <a:xfrm>
            <a:off x="6629400" y="3200400"/>
            <a:ext cx="642938" cy="641350"/>
            <a:chOff x="4176" y="2592"/>
            <a:chExt cx="405" cy="404"/>
          </a:xfrm>
        </p:grpSpPr>
        <p:sp>
          <p:nvSpPr>
            <p:cNvPr id="484365" name="Text Box 13"/>
            <p:cNvSpPr txBox="1">
              <a:spLocks noChangeArrowheads="1"/>
            </p:cNvSpPr>
            <p:nvPr/>
          </p:nvSpPr>
          <p:spPr bwMode="auto">
            <a:xfrm>
              <a:off x="4298" y="278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0</a:t>
              </a:r>
            </a:p>
          </p:txBody>
        </p:sp>
        <p:sp>
          <p:nvSpPr>
            <p:cNvPr id="484366" name="Text Box 14"/>
            <p:cNvSpPr txBox="1">
              <a:spLocks noChangeArrowheads="1"/>
            </p:cNvSpPr>
            <p:nvPr/>
          </p:nvSpPr>
          <p:spPr bwMode="auto">
            <a:xfrm>
              <a:off x="4176" y="2592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84368" name="Line 16"/>
            <p:cNvSpPr>
              <a:spLocks noChangeShapeType="1"/>
            </p:cNvSpPr>
            <p:nvPr/>
          </p:nvSpPr>
          <p:spPr bwMode="auto">
            <a:xfrm>
              <a:off x="4245" y="28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4369" name="Text Box 17"/>
          <p:cNvSpPr txBox="1">
            <a:spLocks noChangeArrowheads="1"/>
          </p:cNvSpPr>
          <p:nvPr/>
        </p:nvSpPr>
        <p:spPr bwMode="auto">
          <a:xfrm>
            <a:off x="1685925" y="2863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4370" name="Text Box 18"/>
          <p:cNvSpPr txBox="1">
            <a:spLocks noChangeArrowheads="1"/>
          </p:cNvSpPr>
          <p:nvPr/>
        </p:nvSpPr>
        <p:spPr bwMode="auto">
          <a:xfrm>
            <a:off x="2039938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4371" name="Text Box 19"/>
          <p:cNvSpPr txBox="1">
            <a:spLocks noChangeArrowheads="1"/>
          </p:cNvSpPr>
          <p:nvPr/>
        </p:nvSpPr>
        <p:spPr bwMode="auto">
          <a:xfrm>
            <a:off x="2370138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4372" name="Text Box 20"/>
          <p:cNvSpPr txBox="1">
            <a:spLocks noChangeArrowheads="1"/>
          </p:cNvSpPr>
          <p:nvPr/>
        </p:nvSpPr>
        <p:spPr bwMode="auto">
          <a:xfrm>
            <a:off x="2638425" y="28638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4374" name="Text Box 22"/>
          <p:cNvSpPr txBox="1">
            <a:spLocks noChangeArrowheads="1"/>
          </p:cNvSpPr>
          <p:nvPr/>
        </p:nvSpPr>
        <p:spPr bwMode="auto">
          <a:xfrm>
            <a:off x="4267200" y="3124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4375" name="Text Box 23"/>
          <p:cNvSpPr txBox="1">
            <a:spLocks noChangeArrowheads="1"/>
          </p:cNvSpPr>
          <p:nvPr/>
        </p:nvSpPr>
        <p:spPr bwMode="auto">
          <a:xfrm>
            <a:off x="4800600" y="3625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4376" name="Text Box 24"/>
          <p:cNvSpPr txBox="1">
            <a:spLocks noChangeArrowheads="1"/>
          </p:cNvSpPr>
          <p:nvPr/>
        </p:nvSpPr>
        <p:spPr bwMode="auto">
          <a:xfrm>
            <a:off x="4267200" y="2438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4377" name="Text Box 25"/>
          <p:cNvSpPr txBox="1">
            <a:spLocks noChangeArrowheads="1"/>
          </p:cNvSpPr>
          <p:nvPr/>
        </p:nvSpPr>
        <p:spPr bwMode="auto">
          <a:xfrm>
            <a:off x="48085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84378" name="Text Box 26"/>
          <p:cNvSpPr txBox="1">
            <a:spLocks noChangeArrowheads="1"/>
          </p:cNvSpPr>
          <p:nvPr/>
        </p:nvSpPr>
        <p:spPr bwMode="auto">
          <a:xfrm>
            <a:off x="54943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84379" name="Text Box 27"/>
          <p:cNvSpPr txBox="1">
            <a:spLocks noChangeArrowheads="1"/>
          </p:cNvSpPr>
          <p:nvPr/>
        </p:nvSpPr>
        <p:spPr bwMode="auto">
          <a:xfrm>
            <a:off x="6096000" y="3200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84380" name="Text Box 28"/>
          <p:cNvSpPr txBox="1">
            <a:spLocks noChangeArrowheads="1"/>
          </p:cNvSpPr>
          <p:nvPr/>
        </p:nvSpPr>
        <p:spPr bwMode="auto">
          <a:xfrm>
            <a:off x="6096000" y="2438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4381" name="Text Box 29"/>
          <p:cNvSpPr txBox="1">
            <a:spLocks noChangeArrowheads="1"/>
          </p:cNvSpPr>
          <p:nvPr/>
        </p:nvSpPr>
        <p:spPr bwMode="auto">
          <a:xfrm>
            <a:off x="5562600" y="3625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84382" name="Oval 30"/>
          <p:cNvSpPr>
            <a:spLocks noChangeArrowheads="1"/>
          </p:cNvSpPr>
          <p:nvPr/>
        </p:nvSpPr>
        <p:spPr bwMode="auto">
          <a:xfrm>
            <a:off x="4572000" y="2209800"/>
            <a:ext cx="15240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83" name="Oval 31"/>
          <p:cNvSpPr>
            <a:spLocks noChangeArrowheads="1"/>
          </p:cNvSpPr>
          <p:nvPr/>
        </p:nvSpPr>
        <p:spPr bwMode="auto">
          <a:xfrm>
            <a:off x="5029200" y="2667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84" name="Line 32"/>
          <p:cNvSpPr>
            <a:spLocks noChangeShapeType="1"/>
          </p:cNvSpPr>
          <p:nvPr/>
        </p:nvSpPr>
        <p:spPr bwMode="auto">
          <a:xfrm>
            <a:off x="56388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5" name="Line 33"/>
          <p:cNvSpPr>
            <a:spLocks noChangeShapeType="1"/>
          </p:cNvSpPr>
          <p:nvPr/>
        </p:nvSpPr>
        <p:spPr bwMode="auto">
          <a:xfrm>
            <a:off x="45720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6" name="Line 34"/>
          <p:cNvSpPr>
            <a:spLocks noChangeShapeType="1"/>
          </p:cNvSpPr>
          <p:nvPr/>
        </p:nvSpPr>
        <p:spPr bwMode="auto">
          <a:xfrm>
            <a:off x="53340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7" name="Line 35"/>
          <p:cNvSpPr>
            <a:spLocks noChangeShapeType="1"/>
          </p:cNvSpPr>
          <p:nvPr/>
        </p:nvSpPr>
        <p:spPr bwMode="auto">
          <a:xfrm>
            <a:off x="53340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8" name="Line 36"/>
          <p:cNvSpPr>
            <a:spLocks noChangeShapeType="1"/>
          </p:cNvSpPr>
          <p:nvPr/>
        </p:nvSpPr>
        <p:spPr bwMode="auto">
          <a:xfrm flipV="1">
            <a:off x="5562600" y="2438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9" name="Line 37"/>
          <p:cNvSpPr>
            <a:spLocks noChangeShapeType="1"/>
          </p:cNvSpPr>
          <p:nvPr/>
        </p:nvSpPr>
        <p:spPr bwMode="auto">
          <a:xfrm flipH="1" flipV="1">
            <a:off x="4800600" y="2438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90" name="Line 38"/>
          <p:cNvSpPr>
            <a:spLocks noChangeShapeType="1"/>
          </p:cNvSpPr>
          <p:nvPr/>
        </p:nvSpPr>
        <p:spPr bwMode="auto">
          <a:xfrm flipH="1" flipV="1">
            <a:off x="5562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91" name="Line 39"/>
          <p:cNvSpPr>
            <a:spLocks noChangeShapeType="1"/>
          </p:cNvSpPr>
          <p:nvPr/>
        </p:nvSpPr>
        <p:spPr bwMode="auto">
          <a:xfrm flipV="1">
            <a:off x="4800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92" name="Text Box 40"/>
          <p:cNvSpPr txBox="1">
            <a:spLocks noChangeArrowheads="1"/>
          </p:cNvSpPr>
          <p:nvPr/>
        </p:nvSpPr>
        <p:spPr bwMode="auto">
          <a:xfrm>
            <a:off x="5715000" y="25908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4393" name="Text Box 41"/>
          <p:cNvSpPr txBox="1">
            <a:spLocks noChangeArrowheads="1"/>
          </p:cNvSpPr>
          <p:nvPr/>
        </p:nvSpPr>
        <p:spPr bwMode="auto">
          <a:xfrm>
            <a:off x="57150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4394" name="Text Box 42"/>
          <p:cNvSpPr txBox="1">
            <a:spLocks noChangeArrowheads="1"/>
          </p:cNvSpPr>
          <p:nvPr/>
        </p:nvSpPr>
        <p:spPr bwMode="auto">
          <a:xfrm>
            <a:off x="53340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4395" name="Text Box 43"/>
          <p:cNvSpPr txBox="1">
            <a:spLocks noChangeArrowheads="1"/>
          </p:cNvSpPr>
          <p:nvPr/>
        </p:nvSpPr>
        <p:spPr bwMode="auto">
          <a:xfrm>
            <a:off x="49530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4396" name="Text Box 44"/>
          <p:cNvSpPr txBox="1">
            <a:spLocks noChangeArrowheads="1"/>
          </p:cNvSpPr>
          <p:nvPr/>
        </p:nvSpPr>
        <p:spPr bwMode="auto">
          <a:xfrm>
            <a:off x="4648200" y="3048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4397" name="Text Box 45"/>
          <p:cNvSpPr txBox="1">
            <a:spLocks noChangeArrowheads="1"/>
          </p:cNvSpPr>
          <p:nvPr/>
        </p:nvSpPr>
        <p:spPr bwMode="auto">
          <a:xfrm>
            <a:off x="4572000" y="25908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4398" name="Text Box 46"/>
          <p:cNvSpPr txBox="1">
            <a:spLocks noChangeArrowheads="1"/>
          </p:cNvSpPr>
          <p:nvPr/>
        </p:nvSpPr>
        <p:spPr bwMode="auto">
          <a:xfrm>
            <a:off x="762000" y="1600200"/>
            <a:ext cx="191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pitchFamily="34" charset="0"/>
              </a:rPr>
              <a:t>enqueue(21)</a:t>
            </a:r>
          </a:p>
        </p:txBody>
      </p:sp>
      <p:sp>
        <p:nvSpPr>
          <p:cNvPr id="484399" name="Text Box 47"/>
          <p:cNvSpPr txBox="1">
            <a:spLocks noChangeArrowheads="1"/>
          </p:cNvSpPr>
          <p:nvPr/>
        </p:nvSpPr>
        <p:spPr bwMode="auto">
          <a:xfrm>
            <a:off x="3019425" y="28638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sp>
        <p:nvSpPr>
          <p:cNvPr id="484400" name="Text Box 48"/>
          <p:cNvSpPr txBox="1">
            <a:spLocks noChangeArrowheads="1"/>
          </p:cNvSpPr>
          <p:nvPr/>
        </p:nvSpPr>
        <p:spPr bwMode="auto">
          <a:xfrm>
            <a:off x="4916488" y="22860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grpSp>
        <p:nvGrpSpPr>
          <p:cNvPr id="484409" name="Group 57"/>
          <p:cNvGrpSpPr>
            <a:grpSpLocks/>
          </p:cNvGrpSpPr>
          <p:nvPr/>
        </p:nvGrpSpPr>
        <p:grpSpPr bwMode="auto">
          <a:xfrm>
            <a:off x="7532688" y="2209800"/>
            <a:ext cx="544512" cy="641350"/>
            <a:chOff x="4745" y="1968"/>
            <a:chExt cx="343" cy="404"/>
          </a:xfrm>
        </p:grpSpPr>
        <p:sp>
          <p:nvSpPr>
            <p:cNvPr id="484401" name="Text Box 49"/>
            <p:cNvSpPr txBox="1">
              <a:spLocks noChangeArrowheads="1"/>
            </p:cNvSpPr>
            <p:nvPr/>
          </p:nvSpPr>
          <p:spPr bwMode="auto">
            <a:xfrm>
              <a:off x="4828" y="21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  <p:sp>
          <p:nvSpPr>
            <p:cNvPr id="484402" name="Text Box 50"/>
            <p:cNvSpPr txBox="1">
              <a:spLocks noChangeArrowheads="1"/>
            </p:cNvSpPr>
            <p:nvPr/>
          </p:nvSpPr>
          <p:spPr bwMode="auto">
            <a:xfrm>
              <a:off x="4745" y="1968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size</a:t>
              </a:r>
            </a:p>
          </p:txBody>
        </p:sp>
        <p:sp>
          <p:nvSpPr>
            <p:cNvPr id="484405" name="Line 53"/>
            <p:cNvSpPr>
              <a:spLocks noChangeShapeType="1"/>
            </p:cNvSpPr>
            <p:nvPr/>
          </p:nvSpPr>
          <p:spPr bwMode="auto">
            <a:xfrm>
              <a:off x="4775" y="21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4403" name="Text Box 51"/>
          <p:cNvSpPr txBox="1">
            <a:spLocks noChangeArrowheads="1"/>
          </p:cNvSpPr>
          <p:nvPr/>
        </p:nvSpPr>
        <p:spPr bwMode="auto">
          <a:xfrm>
            <a:off x="7620000" y="34925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4404" name="Text Box 52"/>
          <p:cNvSpPr txBox="1">
            <a:spLocks noChangeArrowheads="1"/>
          </p:cNvSpPr>
          <p:nvPr/>
        </p:nvSpPr>
        <p:spPr bwMode="auto">
          <a:xfrm>
            <a:off x="7475538" y="3200400"/>
            <a:ext cx="1287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noElements</a:t>
            </a:r>
          </a:p>
        </p:txBody>
      </p:sp>
      <p:sp>
        <p:nvSpPr>
          <p:cNvPr id="484408" name="Line 56"/>
          <p:cNvSpPr>
            <a:spLocks noChangeShapeType="1"/>
          </p:cNvSpPr>
          <p:nvPr/>
        </p:nvSpPr>
        <p:spPr bwMode="auto">
          <a:xfrm>
            <a:off x="7620000" y="353695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2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60331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Queue using Array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886200"/>
            <a:ext cx="5486400" cy="2590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isFull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return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noElements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==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qMaxSize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isEmpty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	  return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noElements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== 0;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027113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6406" name="Text Box 6"/>
          <p:cNvSpPr txBox="1">
            <a:spLocks noChangeArrowheads="1"/>
          </p:cNvSpPr>
          <p:nvPr/>
        </p:nvSpPr>
        <p:spPr bwMode="auto">
          <a:xfrm>
            <a:off x="673100" y="2863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6407" name="AutoShape 7"/>
          <p:cNvSpPr>
            <a:spLocks noChangeArrowheads="1"/>
          </p:cNvSpPr>
          <p:nvPr/>
        </p:nvSpPr>
        <p:spPr bwMode="auto">
          <a:xfrm>
            <a:off x="3581400" y="2743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2882900" y="2286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86409" name="Line 9"/>
          <p:cNvSpPr>
            <a:spLocks noChangeShapeType="1"/>
          </p:cNvSpPr>
          <p:nvPr/>
        </p:nvSpPr>
        <p:spPr bwMode="auto">
          <a:xfrm>
            <a:off x="820738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3159125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6411" name="Group 11"/>
          <p:cNvGrpSpPr>
            <a:grpSpLocks/>
          </p:cNvGrpSpPr>
          <p:nvPr/>
        </p:nvGrpSpPr>
        <p:grpSpPr bwMode="auto">
          <a:xfrm>
            <a:off x="6662738" y="2209800"/>
            <a:ext cx="592137" cy="641350"/>
            <a:chOff x="4197" y="1948"/>
            <a:chExt cx="373" cy="404"/>
          </a:xfrm>
        </p:grpSpPr>
        <p:sp>
          <p:nvSpPr>
            <p:cNvPr id="486412" name="Text Box 12"/>
            <p:cNvSpPr txBox="1">
              <a:spLocks noChangeArrowheads="1"/>
            </p:cNvSpPr>
            <p:nvPr/>
          </p:nvSpPr>
          <p:spPr bwMode="auto">
            <a:xfrm>
              <a:off x="4295" y="214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86413" name="Text Box 13"/>
            <p:cNvSpPr txBox="1">
              <a:spLocks noChangeArrowheads="1"/>
            </p:cNvSpPr>
            <p:nvPr/>
          </p:nvSpPr>
          <p:spPr bwMode="auto">
            <a:xfrm>
              <a:off x="4197" y="194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86414" name="Line 14"/>
            <p:cNvSpPr>
              <a:spLocks noChangeShapeType="1"/>
            </p:cNvSpPr>
            <p:nvPr/>
          </p:nvSpPr>
          <p:spPr bwMode="auto">
            <a:xfrm>
              <a:off x="4242" y="21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6415" name="Group 15"/>
          <p:cNvGrpSpPr>
            <a:grpSpLocks/>
          </p:cNvGrpSpPr>
          <p:nvPr/>
        </p:nvGrpSpPr>
        <p:grpSpPr bwMode="auto">
          <a:xfrm>
            <a:off x="6629400" y="3200400"/>
            <a:ext cx="642938" cy="641350"/>
            <a:chOff x="4176" y="2592"/>
            <a:chExt cx="405" cy="404"/>
          </a:xfrm>
        </p:grpSpPr>
        <p:sp>
          <p:nvSpPr>
            <p:cNvPr id="486416" name="Text Box 16"/>
            <p:cNvSpPr txBox="1">
              <a:spLocks noChangeArrowheads="1"/>
            </p:cNvSpPr>
            <p:nvPr/>
          </p:nvSpPr>
          <p:spPr bwMode="auto">
            <a:xfrm>
              <a:off x="4298" y="278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86417" name="Text Box 17"/>
            <p:cNvSpPr txBox="1">
              <a:spLocks noChangeArrowheads="1"/>
            </p:cNvSpPr>
            <p:nvPr/>
          </p:nvSpPr>
          <p:spPr bwMode="auto">
            <a:xfrm>
              <a:off x="4176" y="2592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86418" name="Line 18"/>
            <p:cNvSpPr>
              <a:spLocks noChangeShapeType="1"/>
            </p:cNvSpPr>
            <p:nvPr/>
          </p:nvSpPr>
          <p:spPr bwMode="auto">
            <a:xfrm>
              <a:off x="4245" y="28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6419" name="Text Box 19"/>
          <p:cNvSpPr txBox="1">
            <a:spLocks noChangeArrowheads="1"/>
          </p:cNvSpPr>
          <p:nvPr/>
        </p:nvSpPr>
        <p:spPr bwMode="auto">
          <a:xfrm>
            <a:off x="1381125" y="2863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6420" name="Text Box 20"/>
          <p:cNvSpPr txBox="1">
            <a:spLocks noChangeArrowheads="1"/>
          </p:cNvSpPr>
          <p:nvPr/>
        </p:nvSpPr>
        <p:spPr bwMode="auto">
          <a:xfrm>
            <a:off x="1735138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6421" name="Text Box 21"/>
          <p:cNvSpPr txBox="1">
            <a:spLocks noChangeArrowheads="1"/>
          </p:cNvSpPr>
          <p:nvPr/>
        </p:nvSpPr>
        <p:spPr bwMode="auto">
          <a:xfrm>
            <a:off x="2065338" y="2863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6422" name="Text Box 22"/>
          <p:cNvSpPr txBox="1">
            <a:spLocks noChangeArrowheads="1"/>
          </p:cNvSpPr>
          <p:nvPr/>
        </p:nvSpPr>
        <p:spPr bwMode="auto">
          <a:xfrm>
            <a:off x="2333625" y="28638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6423" name="Text Box 23"/>
          <p:cNvSpPr txBox="1">
            <a:spLocks noChangeArrowheads="1"/>
          </p:cNvSpPr>
          <p:nvPr/>
        </p:nvSpPr>
        <p:spPr bwMode="auto">
          <a:xfrm>
            <a:off x="4267200" y="3124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6424" name="Text Box 24"/>
          <p:cNvSpPr txBox="1">
            <a:spLocks noChangeArrowheads="1"/>
          </p:cNvSpPr>
          <p:nvPr/>
        </p:nvSpPr>
        <p:spPr bwMode="auto">
          <a:xfrm>
            <a:off x="4800600" y="3625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6425" name="Text Box 25"/>
          <p:cNvSpPr txBox="1">
            <a:spLocks noChangeArrowheads="1"/>
          </p:cNvSpPr>
          <p:nvPr/>
        </p:nvSpPr>
        <p:spPr bwMode="auto">
          <a:xfrm>
            <a:off x="4267200" y="2438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6426" name="Text Box 26"/>
          <p:cNvSpPr txBox="1">
            <a:spLocks noChangeArrowheads="1"/>
          </p:cNvSpPr>
          <p:nvPr/>
        </p:nvSpPr>
        <p:spPr bwMode="auto">
          <a:xfrm>
            <a:off x="48085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86427" name="Text Box 27"/>
          <p:cNvSpPr txBox="1">
            <a:spLocks noChangeArrowheads="1"/>
          </p:cNvSpPr>
          <p:nvPr/>
        </p:nvSpPr>
        <p:spPr bwMode="auto">
          <a:xfrm>
            <a:off x="54943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86428" name="Text Box 28"/>
          <p:cNvSpPr txBox="1">
            <a:spLocks noChangeArrowheads="1"/>
          </p:cNvSpPr>
          <p:nvPr/>
        </p:nvSpPr>
        <p:spPr bwMode="auto">
          <a:xfrm>
            <a:off x="6096000" y="3200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86429" name="Text Box 29"/>
          <p:cNvSpPr txBox="1">
            <a:spLocks noChangeArrowheads="1"/>
          </p:cNvSpPr>
          <p:nvPr/>
        </p:nvSpPr>
        <p:spPr bwMode="auto">
          <a:xfrm>
            <a:off x="6096000" y="2438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6430" name="Text Box 30"/>
          <p:cNvSpPr txBox="1">
            <a:spLocks noChangeArrowheads="1"/>
          </p:cNvSpPr>
          <p:nvPr/>
        </p:nvSpPr>
        <p:spPr bwMode="auto">
          <a:xfrm>
            <a:off x="5562600" y="3625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86431" name="Oval 31"/>
          <p:cNvSpPr>
            <a:spLocks noChangeArrowheads="1"/>
          </p:cNvSpPr>
          <p:nvPr/>
        </p:nvSpPr>
        <p:spPr bwMode="auto">
          <a:xfrm>
            <a:off x="4572000" y="2209800"/>
            <a:ext cx="15240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2" name="Oval 32"/>
          <p:cNvSpPr>
            <a:spLocks noChangeArrowheads="1"/>
          </p:cNvSpPr>
          <p:nvPr/>
        </p:nvSpPr>
        <p:spPr bwMode="auto">
          <a:xfrm>
            <a:off x="5029200" y="2667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3" name="Line 33"/>
          <p:cNvSpPr>
            <a:spLocks noChangeShapeType="1"/>
          </p:cNvSpPr>
          <p:nvPr/>
        </p:nvSpPr>
        <p:spPr bwMode="auto">
          <a:xfrm>
            <a:off x="56388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4" name="Line 34"/>
          <p:cNvSpPr>
            <a:spLocks noChangeShapeType="1"/>
          </p:cNvSpPr>
          <p:nvPr/>
        </p:nvSpPr>
        <p:spPr bwMode="auto">
          <a:xfrm>
            <a:off x="45720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5" name="Line 35"/>
          <p:cNvSpPr>
            <a:spLocks noChangeShapeType="1"/>
          </p:cNvSpPr>
          <p:nvPr/>
        </p:nvSpPr>
        <p:spPr bwMode="auto">
          <a:xfrm>
            <a:off x="53340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6" name="Line 36"/>
          <p:cNvSpPr>
            <a:spLocks noChangeShapeType="1"/>
          </p:cNvSpPr>
          <p:nvPr/>
        </p:nvSpPr>
        <p:spPr bwMode="auto">
          <a:xfrm>
            <a:off x="53340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7" name="Line 37"/>
          <p:cNvSpPr>
            <a:spLocks noChangeShapeType="1"/>
          </p:cNvSpPr>
          <p:nvPr/>
        </p:nvSpPr>
        <p:spPr bwMode="auto">
          <a:xfrm flipV="1">
            <a:off x="5562600" y="2438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8" name="Line 38"/>
          <p:cNvSpPr>
            <a:spLocks noChangeShapeType="1"/>
          </p:cNvSpPr>
          <p:nvPr/>
        </p:nvSpPr>
        <p:spPr bwMode="auto">
          <a:xfrm flipH="1" flipV="1">
            <a:off x="4800600" y="2438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39" name="Line 39"/>
          <p:cNvSpPr>
            <a:spLocks noChangeShapeType="1"/>
          </p:cNvSpPr>
          <p:nvPr/>
        </p:nvSpPr>
        <p:spPr bwMode="auto">
          <a:xfrm flipH="1" flipV="1">
            <a:off x="5562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40" name="Line 40"/>
          <p:cNvSpPr>
            <a:spLocks noChangeShapeType="1"/>
          </p:cNvSpPr>
          <p:nvPr/>
        </p:nvSpPr>
        <p:spPr bwMode="auto">
          <a:xfrm flipV="1">
            <a:off x="4800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41" name="Text Box 41"/>
          <p:cNvSpPr txBox="1">
            <a:spLocks noChangeArrowheads="1"/>
          </p:cNvSpPr>
          <p:nvPr/>
        </p:nvSpPr>
        <p:spPr bwMode="auto">
          <a:xfrm>
            <a:off x="5715000" y="25908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6442" name="Text Box 42"/>
          <p:cNvSpPr txBox="1">
            <a:spLocks noChangeArrowheads="1"/>
          </p:cNvSpPr>
          <p:nvPr/>
        </p:nvSpPr>
        <p:spPr bwMode="auto">
          <a:xfrm>
            <a:off x="57150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6443" name="Text Box 43"/>
          <p:cNvSpPr txBox="1">
            <a:spLocks noChangeArrowheads="1"/>
          </p:cNvSpPr>
          <p:nvPr/>
        </p:nvSpPr>
        <p:spPr bwMode="auto">
          <a:xfrm>
            <a:off x="53340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6444" name="Text Box 44"/>
          <p:cNvSpPr txBox="1">
            <a:spLocks noChangeArrowheads="1"/>
          </p:cNvSpPr>
          <p:nvPr/>
        </p:nvSpPr>
        <p:spPr bwMode="auto">
          <a:xfrm>
            <a:off x="49530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6445" name="Text Box 45"/>
          <p:cNvSpPr txBox="1">
            <a:spLocks noChangeArrowheads="1"/>
          </p:cNvSpPr>
          <p:nvPr/>
        </p:nvSpPr>
        <p:spPr bwMode="auto">
          <a:xfrm>
            <a:off x="4648200" y="3048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6446" name="Text Box 46"/>
          <p:cNvSpPr txBox="1">
            <a:spLocks noChangeArrowheads="1"/>
          </p:cNvSpPr>
          <p:nvPr/>
        </p:nvSpPr>
        <p:spPr bwMode="auto">
          <a:xfrm>
            <a:off x="4572000" y="25908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6447" name="Text Box 47"/>
          <p:cNvSpPr txBox="1">
            <a:spLocks noChangeArrowheads="1"/>
          </p:cNvSpPr>
          <p:nvPr/>
        </p:nvSpPr>
        <p:spPr bwMode="auto">
          <a:xfrm>
            <a:off x="762000" y="1600200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pitchFamily="34" charset="0"/>
              </a:rPr>
              <a:t>enqueue(7)</a:t>
            </a:r>
          </a:p>
        </p:txBody>
      </p:sp>
      <p:sp>
        <p:nvSpPr>
          <p:cNvPr id="486448" name="Text Box 48"/>
          <p:cNvSpPr txBox="1">
            <a:spLocks noChangeArrowheads="1"/>
          </p:cNvSpPr>
          <p:nvPr/>
        </p:nvSpPr>
        <p:spPr bwMode="auto">
          <a:xfrm>
            <a:off x="2714625" y="28638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sp>
        <p:nvSpPr>
          <p:cNvPr id="486449" name="Text Box 49"/>
          <p:cNvSpPr txBox="1">
            <a:spLocks noChangeArrowheads="1"/>
          </p:cNvSpPr>
          <p:nvPr/>
        </p:nvSpPr>
        <p:spPr bwMode="auto">
          <a:xfrm>
            <a:off x="4916488" y="22860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grpSp>
        <p:nvGrpSpPr>
          <p:cNvPr id="486450" name="Group 50"/>
          <p:cNvGrpSpPr>
            <a:grpSpLocks/>
          </p:cNvGrpSpPr>
          <p:nvPr/>
        </p:nvGrpSpPr>
        <p:grpSpPr bwMode="auto">
          <a:xfrm>
            <a:off x="7532688" y="2209800"/>
            <a:ext cx="544512" cy="641350"/>
            <a:chOff x="4745" y="1968"/>
            <a:chExt cx="343" cy="404"/>
          </a:xfrm>
        </p:grpSpPr>
        <p:sp>
          <p:nvSpPr>
            <p:cNvPr id="486451" name="Text Box 51"/>
            <p:cNvSpPr txBox="1">
              <a:spLocks noChangeArrowheads="1"/>
            </p:cNvSpPr>
            <p:nvPr/>
          </p:nvSpPr>
          <p:spPr bwMode="auto">
            <a:xfrm>
              <a:off x="4828" y="21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  <p:sp>
          <p:nvSpPr>
            <p:cNvPr id="486452" name="Text Box 52"/>
            <p:cNvSpPr txBox="1">
              <a:spLocks noChangeArrowheads="1"/>
            </p:cNvSpPr>
            <p:nvPr/>
          </p:nvSpPr>
          <p:spPr bwMode="auto">
            <a:xfrm>
              <a:off x="4745" y="1968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size</a:t>
              </a:r>
            </a:p>
          </p:txBody>
        </p:sp>
        <p:sp>
          <p:nvSpPr>
            <p:cNvPr id="486453" name="Line 53"/>
            <p:cNvSpPr>
              <a:spLocks noChangeShapeType="1"/>
            </p:cNvSpPr>
            <p:nvPr/>
          </p:nvSpPr>
          <p:spPr bwMode="auto">
            <a:xfrm>
              <a:off x="4775" y="21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6454" name="Text Box 54"/>
          <p:cNvSpPr txBox="1">
            <a:spLocks noChangeArrowheads="1"/>
          </p:cNvSpPr>
          <p:nvPr/>
        </p:nvSpPr>
        <p:spPr bwMode="auto">
          <a:xfrm>
            <a:off x="7620000" y="34925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6455" name="Text Box 55"/>
          <p:cNvSpPr txBox="1">
            <a:spLocks noChangeArrowheads="1"/>
          </p:cNvSpPr>
          <p:nvPr/>
        </p:nvSpPr>
        <p:spPr bwMode="auto">
          <a:xfrm>
            <a:off x="7475538" y="3200400"/>
            <a:ext cx="1287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noElements</a:t>
            </a:r>
          </a:p>
        </p:txBody>
      </p:sp>
      <p:sp>
        <p:nvSpPr>
          <p:cNvPr id="486456" name="Line 56"/>
          <p:cNvSpPr>
            <a:spLocks noChangeShapeType="1"/>
          </p:cNvSpPr>
          <p:nvPr/>
        </p:nvSpPr>
        <p:spPr bwMode="auto">
          <a:xfrm>
            <a:off x="7620000" y="353695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457" name="Text Box 57"/>
          <p:cNvSpPr txBox="1">
            <a:spLocks noChangeArrowheads="1"/>
          </p:cNvSpPr>
          <p:nvPr/>
        </p:nvSpPr>
        <p:spPr bwMode="auto">
          <a:xfrm>
            <a:off x="3048000" y="2863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6458" name="Text Box 58"/>
          <p:cNvSpPr txBox="1">
            <a:spLocks noChangeArrowheads="1"/>
          </p:cNvSpPr>
          <p:nvPr/>
        </p:nvSpPr>
        <p:spPr bwMode="auto">
          <a:xfrm>
            <a:off x="5418138" y="2286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72608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60331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Queue using Array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038600"/>
            <a:ext cx="5486400" cy="2362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dequeue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x = array[front];</a:t>
            </a:r>
          </a:p>
          <a:p>
            <a:pPr>
              <a:lnSpc>
                <a:spcPct val="70000"/>
              </a:lnSpc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	  front = (front+1)%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qMaxSize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	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noElements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noElements-1;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	  return 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1160463" y="251460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88455" name="AutoShape 7"/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56" name="Text Box 8"/>
          <p:cNvSpPr txBox="1">
            <a:spLocks noChangeArrowheads="1"/>
          </p:cNvSpPr>
          <p:nvPr/>
        </p:nvSpPr>
        <p:spPr bwMode="auto">
          <a:xfrm>
            <a:off x="2882900" y="25146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88457" name="Line 9"/>
          <p:cNvSpPr>
            <a:spLocks noChangeShapeType="1"/>
          </p:cNvSpPr>
          <p:nvPr/>
        </p:nvSpPr>
        <p:spPr bwMode="auto">
          <a:xfrm>
            <a:off x="15240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58" name="Line 10"/>
          <p:cNvSpPr>
            <a:spLocks noChangeShapeType="1"/>
          </p:cNvSpPr>
          <p:nvPr/>
        </p:nvSpPr>
        <p:spPr bwMode="auto">
          <a:xfrm>
            <a:off x="3159125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8459" name="Group 11"/>
          <p:cNvGrpSpPr>
            <a:grpSpLocks/>
          </p:cNvGrpSpPr>
          <p:nvPr/>
        </p:nvGrpSpPr>
        <p:grpSpPr bwMode="auto">
          <a:xfrm>
            <a:off x="6662738" y="2438400"/>
            <a:ext cx="592137" cy="641350"/>
            <a:chOff x="4197" y="1948"/>
            <a:chExt cx="373" cy="404"/>
          </a:xfrm>
        </p:grpSpPr>
        <p:sp>
          <p:nvSpPr>
            <p:cNvPr id="488460" name="Text Box 12"/>
            <p:cNvSpPr txBox="1">
              <a:spLocks noChangeArrowheads="1"/>
            </p:cNvSpPr>
            <p:nvPr/>
          </p:nvSpPr>
          <p:spPr bwMode="auto">
            <a:xfrm>
              <a:off x="4295" y="214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4</a:t>
              </a:r>
            </a:p>
          </p:txBody>
        </p:sp>
        <p:sp>
          <p:nvSpPr>
            <p:cNvPr id="488461" name="Text Box 13"/>
            <p:cNvSpPr txBox="1">
              <a:spLocks noChangeArrowheads="1"/>
            </p:cNvSpPr>
            <p:nvPr/>
          </p:nvSpPr>
          <p:spPr bwMode="auto">
            <a:xfrm>
              <a:off x="4197" y="194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88462" name="Line 14"/>
            <p:cNvSpPr>
              <a:spLocks noChangeShapeType="1"/>
            </p:cNvSpPr>
            <p:nvPr/>
          </p:nvSpPr>
          <p:spPr bwMode="auto">
            <a:xfrm>
              <a:off x="4242" y="21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8463" name="Group 15"/>
          <p:cNvGrpSpPr>
            <a:grpSpLocks/>
          </p:cNvGrpSpPr>
          <p:nvPr/>
        </p:nvGrpSpPr>
        <p:grpSpPr bwMode="auto">
          <a:xfrm>
            <a:off x="6629400" y="3429000"/>
            <a:ext cx="642938" cy="641350"/>
            <a:chOff x="4176" y="2592"/>
            <a:chExt cx="405" cy="404"/>
          </a:xfrm>
        </p:grpSpPr>
        <p:sp>
          <p:nvSpPr>
            <p:cNvPr id="488464" name="Text Box 16"/>
            <p:cNvSpPr txBox="1">
              <a:spLocks noChangeArrowheads="1"/>
            </p:cNvSpPr>
            <p:nvPr/>
          </p:nvSpPr>
          <p:spPr bwMode="auto">
            <a:xfrm>
              <a:off x="4298" y="278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88465" name="Text Box 17"/>
            <p:cNvSpPr txBox="1">
              <a:spLocks noChangeArrowheads="1"/>
            </p:cNvSpPr>
            <p:nvPr/>
          </p:nvSpPr>
          <p:spPr bwMode="auto">
            <a:xfrm>
              <a:off x="4176" y="2592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88466" name="Line 18"/>
            <p:cNvSpPr>
              <a:spLocks noChangeShapeType="1"/>
            </p:cNvSpPr>
            <p:nvPr/>
          </p:nvSpPr>
          <p:spPr bwMode="auto">
            <a:xfrm>
              <a:off x="4245" y="28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8467" name="Text Box 19"/>
          <p:cNvSpPr txBox="1">
            <a:spLocks noChangeArrowheads="1"/>
          </p:cNvSpPr>
          <p:nvPr/>
        </p:nvSpPr>
        <p:spPr bwMode="auto">
          <a:xfrm>
            <a:off x="1381125" y="3092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8468" name="Text Box 20"/>
          <p:cNvSpPr txBox="1">
            <a:spLocks noChangeArrowheads="1"/>
          </p:cNvSpPr>
          <p:nvPr/>
        </p:nvSpPr>
        <p:spPr bwMode="auto">
          <a:xfrm>
            <a:off x="1735138" y="3092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8469" name="Text Box 21"/>
          <p:cNvSpPr txBox="1">
            <a:spLocks noChangeArrowheads="1"/>
          </p:cNvSpPr>
          <p:nvPr/>
        </p:nvSpPr>
        <p:spPr bwMode="auto">
          <a:xfrm>
            <a:off x="2065338" y="3092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8470" name="Text Box 22"/>
          <p:cNvSpPr txBox="1">
            <a:spLocks noChangeArrowheads="1"/>
          </p:cNvSpPr>
          <p:nvPr/>
        </p:nvSpPr>
        <p:spPr bwMode="auto">
          <a:xfrm>
            <a:off x="2333625" y="3092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8471" name="Text Box 23"/>
          <p:cNvSpPr txBox="1">
            <a:spLocks noChangeArrowheads="1"/>
          </p:cNvSpPr>
          <p:nvPr/>
        </p:nvSpPr>
        <p:spPr bwMode="auto">
          <a:xfrm>
            <a:off x="4267200" y="3352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8472" name="Text Box 24"/>
          <p:cNvSpPr txBox="1">
            <a:spLocks noChangeArrowheads="1"/>
          </p:cNvSpPr>
          <p:nvPr/>
        </p:nvSpPr>
        <p:spPr bwMode="auto">
          <a:xfrm>
            <a:off x="4800600" y="3854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88473" name="Text Box 25"/>
          <p:cNvSpPr txBox="1">
            <a:spLocks noChangeArrowheads="1"/>
          </p:cNvSpPr>
          <p:nvPr/>
        </p:nvSpPr>
        <p:spPr bwMode="auto">
          <a:xfrm>
            <a:off x="4267200" y="2667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8474" name="Text Box 26"/>
          <p:cNvSpPr txBox="1">
            <a:spLocks noChangeArrowheads="1"/>
          </p:cNvSpPr>
          <p:nvPr/>
        </p:nvSpPr>
        <p:spPr bwMode="auto">
          <a:xfrm>
            <a:off x="48085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88475" name="Text Box 27"/>
          <p:cNvSpPr txBox="1">
            <a:spLocks noChangeArrowheads="1"/>
          </p:cNvSpPr>
          <p:nvPr/>
        </p:nvSpPr>
        <p:spPr bwMode="auto">
          <a:xfrm>
            <a:off x="5494338" y="1981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88476" name="Text Box 28"/>
          <p:cNvSpPr txBox="1">
            <a:spLocks noChangeArrowheads="1"/>
          </p:cNvSpPr>
          <p:nvPr/>
        </p:nvSpPr>
        <p:spPr bwMode="auto">
          <a:xfrm>
            <a:off x="6096000" y="3429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88477" name="Text Box 29"/>
          <p:cNvSpPr txBox="1">
            <a:spLocks noChangeArrowheads="1"/>
          </p:cNvSpPr>
          <p:nvPr/>
        </p:nvSpPr>
        <p:spPr bwMode="auto">
          <a:xfrm>
            <a:off x="6096000" y="2667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88478" name="Text Box 30"/>
          <p:cNvSpPr txBox="1">
            <a:spLocks noChangeArrowheads="1"/>
          </p:cNvSpPr>
          <p:nvPr/>
        </p:nvSpPr>
        <p:spPr bwMode="auto">
          <a:xfrm>
            <a:off x="5562600" y="3854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88479" name="Oval 31"/>
          <p:cNvSpPr>
            <a:spLocks noChangeArrowheads="1"/>
          </p:cNvSpPr>
          <p:nvPr/>
        </p:nvSpPr>
        <p:spPr bwMode="auto">
          <a:xfrm>
            <a:off x="4572000" y="2438400"/>
            <a:ext cx="15240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80" name="Oval 32"/>
          <p:cNvSpPr>
            <a:spLocks noChangeArrowheads="1"/>
          </p:cNvSpPr>
          <p:nvPr/>
        </p:nvSpPr>
        <p:spPr bwMode="auto">
          <a:xfrm>
            <a:off x="5029200" y="2895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81" name="Line 33"/>
          <p:cNvSpPr>
            <a:spLocks noChangeShapeType="1"/>
          </p:cNvSpPr>
          <p:nvPr/>
        </p:nvSpPr>
        <p:spPr bwMode="auto">
          <a:xfrm>
            <a:off x="56388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2" name="Line 34"/>
          <p:cNvSpPr>
            <a:spLocks noChangeShapeType="1"/>
          </p:cNvSpPr>
          <p:nvPr/>
        </p:nvSpPr>
        <p:spPr bwMode="auto">
          <a:xfrm>
            <a:off x="45720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3" name="Line 35"/>
          <p:cNvSpPr>
            <a:spLocks noChangeShapeType="1"/>
          </p:cNvSpPr>
          <p:nvPr/>
        </p:nvSpPr>
        <p:spPr bwMode="auto">
          <a:xfrm>
            <a:off x="53340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4" name="Line 36"/>
          <p:cNvSpPr>
            <a:spLocks noChangeShapeType="1"/>
          </p:cNvSpPr>
          <p:nvPr/>
        </p:nvSpPr>
        <p:spPr bwMode="auto">
          <a:xfrm>
            <a:off x="5334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5" name="Line 37"/>
          <p:cNvSpPr>
            <a:spLocks noChangeShapeType="1"/>
          </p:cNvSpPr>
          <p:nvPr/>
        </p:nvSpPr>
        <p:spPr bwMode="auto">
          <a:xfrm flipV="1">
            <a:off x="5562600" y="266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6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7" name="Line 39"/>
          <p:cNvSpPr>
            <a:spLocks noChangeShapeType="1"/>
          </p:cNvSpPr>
          <p:nvPr/>
        </p:nvSpPr>
        <p:spPr bwMode="auto">
          <a:xfrm flipH="1" flipV="1">
            <a:off x="5562600" y="3429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88" name="Line 40"/>
          <p:cNvSpPr>
            <a:spLocks noChangeShapeType="1"/>
          </p:cNvSpPr>
          <p:nvPr/>
        </p:nvSpPr>
        <p:spPr bwMode="auto">
          <a:xfrm flipV="1">
            <a:off x="4800600" y="3429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491" name="Text Box 43"/>
          <p:cNvSpPr txBox="1">
            <a:spLocks noChangeArrowheads="1"/>
          </p:cNvSpPr>
          <p:nvPr/>
        </p:nvSpPr>
        <p:spPr bwMode="auto">
          <a:xfrm>
            <a:off x="5334000" y="3505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8492" name="Text Box 44"/>
          <p:cNvSpPr txBox="1">
            <a:spLocks noChangeArrowheads="1"/>
          </p:cNvSpPr>
          <p:nvPr/>
        </p:nvSpPr>
        <p:spPr bwMode="auto">
          <a:xfrm>
            <a:off x="4953000" y="3505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88493" name="Text Box 45"/>
          <p:cNvSpPr txBox="1">
            <a:spLocks noChangeArrowheads="1"/>
          </p:cNvSpPr>
          <p:nvPr/>
        </p:nvSpPr>
        <p:spPr bwMode="auto">
          <a:xfrm>
            <a:off x="46482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88494" name="Text Box 46"/>
          <p:cNvSpPr txBox="1">
            <a:spLocks noChangeArrowheads="1"/>
          </p:cNvSpPr>
          <p:nvPr/>
        </p:nvSpPr>
        <p:spPr bwMode="auto">
          <a:xfrm>
            <a:off x="4572000" y="28194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88495" name="Text Box 47"/>
          <p:cNvSpPr txBox="1">
            <a:spLocks noChangeArrowheads="1"/>
          </p:cNvSpPr>
          <p:nvPr/>
        </p:nvSpPr>
        <p:spPr bwMode="auto">
          <a:xfrm>
            <a:off x="762000" y="1600200"/>
            <a:ext cx="1576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pitchFamily="34" charset="0"/>
              </a:rPr>
              <a:t>dequeue()</a:t>
            </a:r>
          </a:p>
        </p:txBody>
      </p:sp>
      <p:sp>
        <p:nvSpPr>
          <p:cNvPr id="488496" name="Text Box 48"/>
          <p:cNvSpPr txBox="1">
            <a:spLocks noChangeArrowheads="1"/>
          </p:cNvSpPr>
          <p:nvPr/>
        </p:nvSpPr>
        <p:spPr bwMode="auto">
          <a:xfrm>
            <a:off x="2714625" y="3092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sp>
        <p:nvSpPr>
          <p:cNvPr id="488497" name="Text Box 49"/>
          <p:cNvSpPr txBox="1">
            <a:spLocks noChangeArrowheads="1"/>
          </p:cNvSpPr>
          <p:nvPr/>
        </p:nvSpPr>
        <p:spPr bwMode="auto">
          <a:xfrm>
            <a:off x="4916488" y="25146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21</a:t>
            </a:r>
          </a:p>
        </p:txBody>
      </p:sp>
      <p:grpSp>
        <p:nvGrpSpPr>
          <p:cNvPr id="488498" name="Group 50"/>
          <p:cNvGrpSpPr>
            <a:grpSpLocks/>
          </p:cNvGrpSpPr>
          <p:nvPr/>
        </p:nvGrpSpPr>
        <p:grpSpPr bwMode="auto">
          <a:xfrm>
            <a:off x="7532688" y="2438400"/>
            <a:ext cx="544512" cy="641350"/>
            <a:chOff x="4745" y="1968"/>
            <a:chExt cx="343" cy="404"/>
          </a:xfrm>
        </p:grpSpPr>
        <p:sp>
          <p:nvSpPr>
            <p:cNvPr id="488499" name="Text Box 51"/>
            <p:cNvSpPr txBox="1">
              <a:spLocks noChangeArrowheads="1"/>
            </p:cNvSpPr>
            <p:nvPr/>
          </p:nvSpPr>
          <p:spPr bwMode="auto">
            <a:xfrm>
              <a:off x="4828" y="21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  <p:sp>
          <p:nvSpPr>
            <p:cNvPr id="488500" name="Text Box 52"/>
            <p:cNvSpPr txBox="1">
              <a:spLocks noChangeArrowheads="1"/>
            </p:cNvSpPr>
            <p:nvPr/>
          </p:nvSpPr>
          <p:spPr bwMode="auto">
            <a:xfrm>
              <a:off x="4745" y="1968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size</a:t>
              </a:r>
            </a:p>
          </p:txBody>
        </p:sp>
        <p:sp>
          <p:nvSpPr>
            <p:cNvPr id="488501" name="Line 53"/>
            <p:cNvSpPr>
              <a:spLocks noChangeShapeType="1"/>
            </p:cNvSpPr>
            <p:nvPr/>
          </p:nvSpPr>
          <p:spPr bwMode="auto">
            <a:xfrm>
              <a:off x="4775" y="21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8502" name="Text Box 54"/>
          <p:cNvSpPr txBox="1">
            <a:spLocks noChangeArrowheads="1"/>
          </p:cNvSpPr>
          <p:nvPr/>
        </p:nvSpPr>
        <p:spPr bwMode="auto">
          <a:xfrm>
            <a:off x="7620000" y="37211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88503" name="Text Box 55"/>
          <p:cNvSpPr txBox="1">
            <a:spLocks noChangeArrowheads="1"/>
          </p:cNvSpPr>
          <p:nvPr/>
        </p:nvSpPr>
        <p:spPr bwMode="auto">
          <a:xfrm>
            <a:off x="7475538" y="3429000"/>
            <a:ext cx="1287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noElements</a:t>
            </a:r>
          </a:p>
        </p:txBody>
      </p:sp>
      <p:sp>
        <p:nvSpPr>
          <p:cNvPr id="488504" name="Line 56"/>
          <p:cNvSpPr>
            <a:spLocks noChangeShapeType="1"/>
          </p:cNvSpPr>
          <p:nvPr/>
        </p:nvSpPr>
        <p:spPr bwMode="auto">
          <a:xfrm>
            <a:off x="7620000" y="376555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505" name="Text Box 57"/>
          <p:cNvSpPr txBox="1">
            <a:spLocks noChangeArrowheads="1"/>
          </p:cNvSpPr>
          <p:nvPr/>
        </p:nvSpPr>
        <p:spPr bwMode="auto">
          <a:xfrm>
            <a:off x="3048000" y="3092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88506" name="Text Box 58"/>
          <p:cNvSpPr txBox="1">
            <a:spLocks noChangeArrowheads="1"/>
          </p:cNvSpPr>
          <p:nvPr/>
        </p:nvSpPr>
        <p:spPr bwMode="auto">
          <a:xfrm>
            <a:off x="5418138" y="2514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60156654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PawisTemplate</Template>
  <TotalTime>12679</TotalTime>
  <Words>614</Words>
  <Application>Microsoft Office PowerPoint</Application>
  <PresentationFormat>On-screen Show (4:3)</PresentationFormat>
  <Paragraphs>197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</vt:lpstr>
      <vt:lpstr>Arial Black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Limitation of Simple Queue</vt:lpstr>
      <vt:lpstr>Circular Queue</vt:lpstr>
      <vt:lpstr>Circular Queue</vt:lpstr>
      <vt:lpstr>Circular Queue using Array</vt:lpstr>
      <vt:lpstr>Circular Queue using Array</vt:lpstr>
      <vt:lpstr>Circular Queue using Array</vt:lpstr>
      <vt:lpstr>Circular Queue using Array</vt:lpstr>
      <vt:lpstr>Use of Queues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1827</cp:revision>
  <cp:lastPrinted>2016-04-26T07:03:38Z</cp:lastPrinted>
  <dcterms:created xsi:type="dcterms:W3CDTF">2007-01-29T15:54:15Z</dcterms:created>
  <dcterms:modified xsi:type="dcterms:W3CDTF">2022-09-11T14:17:27Z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