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4433" r:id="rId2"/>
  </p:sldMasterIdLst>
  <p:notesMasterIdLst>
    <p:notesMasterId r:id="rId26"/>
  </p:notesMasterIdLst>
  <p:handoutMasterIdLst>
    <p:handoutMasterId r:id="rId27"/>
  </p:handoutMasterIdLst>
  <p:sldIdLst>
    <p:sldId id="263" r:id="rId3"/>
    <p:sldId id="264" r:id="rId4"/>
    <p:sldId id="359" r:id="rId5"/>
    <p:sldId id="360" r:id="rId6"/>
    <p:sldId id="367" r:id="rId7"/>
    <p:sldId id="368" r:id="rId8"/>
    <p:sldId id="369" r:id="rId9"/>
    <p:sldId id="370" r:id="rId10"/>
    <p:sldId id="371" r:id="rId11"/>
    <p:sldId id="372" r:id="rId12"/>
    <p:sldId id="373" r:id="rId13"/>
    <p:sldId id="387" r:id="rId14"/>
    <p:sldId id="388" r:id="rId15"/>
    <p:sldId id="374" r:id="rId16"/>
    <p:sldId id="381" r:id="rId17"/>
    <p:sldId id="382" r:id="rId18"/>
    <p:sldId id="383" r:id="rId19"/>
    <p:sldId id="384" r:id="rId20"/>
    <p:sldId id="385" r:id="rId21"/>
    <p:sldId id="389" r:id="rId22"/>
    <p:sldId id="386" r:id="rId23"/>
    <p:sldId id="415" r:id="rId24"/>
    <p:sldId id="416" r:id="rId25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FFCC"/>
    <a:srgbClr val="CCFF99"/>
    <a:srgbClr val="FFFF99"/>
    <a:srgbClr val="008080"/>
    <a:srgbClr val="0066FF"/>
    <a:srgbClr val="979797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6836" autoAdjust="0"/>
  </p:normalViewPr>
  <p:slideViewPr>
    <p:cSldViewPr snapToGrid="0">
      <p:cViewPr varScale="1">
        <p:scale>
          <a:sx n="60" d="100"/>
          <a:sy n="60" d="100"/>
        </p:scale>
        <p:origin x="98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-2874" y="-84"/>
      </p:cViewPr>
      <p:guideLst>
        <p:guide orient="horz" pos="2208"/>
        <p:guide pos="29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l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5015" y="0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r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2E5E6E5-4D0F-44C1-B9AF-16754A0635C0}" type="datetime1">
              <a:rPr lang="en-US"/>
              <a:pPr>
                <a:defRPr/>
              </a:pPr>
              <a:t>9/11/2022</a:t>
            </a:fld>
            <a:endParaRPr lang="en-US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658444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l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5015" y="6658444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AC975EB-54BD-4C76-AFB4-448B35820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895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l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5015" y="0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r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E83B40F-543C-4081-A521-DCFC0216ED56}" type="datetime1">
              <a:rPr lang="en-US"/>
              <a:pPr>
                <a:defRPr/>
              </a:pPr>
              <a:t>9/11/2022</a:t>
            </a:fld>
            <a:endParaRPr lang="en-US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4013" y="525463"/>
            <a:ext cx="3508375" cy="2630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483" y="3330419"/>
            <a:ext cx="7435436" cy="3154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658444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l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5015" y="6658444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572E35F-B86A-4675-96D8-A5DB2E4C35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44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946214-9B05-41F3-AF90-C1754DD847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274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4E8A31-3139-4853-B5FB-CE1442383139}" type="slidenum">
              <a:rPr lang="en-US"/>
              <a:pPr/>
              <a:t>10</a:t>
            </a:fld>
            <a:endParaRPr lang="en-US"/>
          </a:p>
        </p:txBody>
      </p:sp>
      <p:sp>
        <p:nvSpPr>
          <p:cNvPr id="464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5F1ECB-71D5-4C6F-B75E-57AFD196C23B}" type="slidenum">
              <a:rPr lang="en-US"/>
              <a:pPr/>
              <a:t>11</a:t>
            </a:fld>
            <a:endParaRPr lang="en-US"/>
          </a:p>
        </p:txBody>
      </p:sp>
      <p:sp>
        <p:nvSpPr>
          <p:cNvPr id="466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59D7C5-4B81-4EEA-BBF3-5E5EFA928C97}" type="slidenum">
              <a:rPr lang="en-US"/>
              <a:pPr/>
              <a:t>14</a:t>
            </a:fld>
            <a:endParaRPr lang="en-US"/>
          </a:p>
        </p:txBody>
      </p:sp>
      <p:sp>
        <p:nvSpPr>
          <p:cNvPr id="448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25A506-00E8-418B-AF2C-DA08E5F9AB2D}" type="slidenum">
              <a:rPr lang="en-US"/>
              <a:pPr/>
              <a:t>15</a:t>
            </a:fld>
            <a:endParaRPr lang="en-US"/>
          </a:p>
        </p:txBody>
      </p:sp>
      <p:sp>
        <p:nvSpPr>
          <p:cNvPr id="436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3647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8CCB51-8607-48FA-8644-A08E45E228BB}" type="slidenum">
              <a:rPr lang="en-US"/>
              <a:pPr/>
              <a:t>16</a:t>
            </a:fld>
            <a:endParaRPr lang="en-US"/>
          </a:p>
        </p:txBody>
      </p:sp>
      <p:sp>
        <p:nvSpPr>
          <p:cNvPr id="454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8162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EBB295-E44E-4912-B5F5-2065732569B5}" type="slidenum">
              <a:rPr lang="en-US"/>
              <a:pPr/>
              <a:t>17</a:t>
            </a:fld>
            <a:endParaRPr lang="en-US"/>
          </a:p>
        </p:txBody>
      </p:sp>
      <p:sp>
        <p:nvSpPr>
          <p:cNvPr id="438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2480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1B4C9B-6D69-448D-95DC-F255E0B97564}" type="slidenum">
              <a:rPr lang="en-US"/>
              <a:pPr/>
              <a:t>18</a:t>
            </a:fld>
            <a:endParaRPr lang="en-US"/>
          </a:p>
        </p:txBody>
      </p:sp>
      <p:sp>
        <p:nvSpPr>
          <p:cNvPr id="456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2978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76D343-8B27-428E-B840-81700B8B7A2B}" type="slidenum">
              <a:rPr lang="en-US"/>
              <a:pPr/>
              <a:t>19</a:t>
            </a:fld>
            <a:endParaRPr lang="en-US"/>
          </a:p>
        </p:txBody>
      </p:sp>
      <p:sp>
        <p:nvSpPr>
          <p:cNvPr id="440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408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76D343-8B27-428E-B840-81700B8B7A2B}" type="slidenum">
              <a:rPr lang="en-US"/>
              <a:pPr/>
              <a:t>20</a:t>
            </a:fld>
            <a:endParaRPr lang="en-US"/>
          </a:p>
        </p:txBody>
      </p:sp>
      <p:sp>
        <p:nvSpPr>
          <p:cNvPr id="440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460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AFEEA9-5574-4987-93FD-B950662278C3}" type="slidenum">
              <a:rPr lang="en-US"/>
              <a:pPr/>
              <a:t>21</a:t>
            </a:fld>
            <a:endParaRPr lang="en-US"/>
          </a:p>
        </p:txBody>
      </p:sp>
      <p:sp>
        <p:nvSpPr>
          <p:cNvPr id="442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649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29A34-8D9A-49B0-86D8-8BBB6980986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2572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947396-989A-4546-9AA0-5E4243E86D40}" type="slidenum">
              <a:rPr lang="en-US"/>
              <a:pPr/>
              <a:t>3</a:t>
            </a:fld>
            <a:endParaRPr lang="en-US"/>
          </a:p>
        </p:txBody>
      </p:sp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02F16A-A813-4DAE-847A-34E779140A0F}" type="slidenum">
              <a:rPr lang="en-US"/>
              <a:pPr/>
              <a:t>4</a:t>
            </a:fld>
            <a:endParaRPr lang="en-US"/>
          </a:p>
        </p:txBody>
      </p:sp>
      <p:sp>
        <p:nvSpPr>
          <p:cNvPr id="434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465BDD-4C71-4CFF-923A-BE6A7B87EB5D}" type="slidenum">
              <a:rPr lang="en-US"/>
              <a:pPr/>
              <a:t>5</a:t>
            </a:fld>
            <a:endParaRPr lang="en-US"/>
          </a:p>
        </p:txBody>
      </p:sp>
      <p:sp>
        <p:nvSpPr>
          <p:cNvPr id="444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9D5FA8-CE1F-4A9C-83FC-E3A33FD41BE0}" type="slidenum">
              <a:rPr lang="en-US"/>
              <a:pPr/>
              <a:t>6</a:t>
            </a:fld>
            <a:endParaRPr lang="en-US"/>
          </a:p>
        </p:txBody>
      </p:sp>
      <p:sp>
        <p:nvSpPr>
          <p:cNvPr id="446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6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D148C9-91A8-49AF-A8C8-05C7663017EA}" type="slidenum">
              <a:rPr lang="en-US"/>
              <a:pPr/>
              <a:t>7</a:t>
            </a:fld>
            <a:endParaRPr lang="en-US"/>
          </a:p>
        </p:txBody>
      </p:sp>
      <p:sp>
        <p:nvSpPr>
          <p:cNvPr id="45875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875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678B64-57FE-4904-8BCF-3E4820EAC173}" type="slidenum">
              <a:rPr lang="en-US"/>
              <a:pPr/>
              <a:t>8</a:t>
            </a:fld>
            <a:endParaRPr lang="en-US"/>
          </a:p>
        </p:txBody>
      </p:sp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0D303B-C443-47D3-BF05-7620AD1391A1}" type="slidenum">
              <a:rPr lang="en-US"/>
              <a:pPr/>
              <a:t>9</a:t>
            </a:fld>
            <a:endParaRPr lang="en-US"/>
          </a:p>
        </p:txBody>
      </p:sp>
      <p:sp>
        <p:nvSpPr>
          <p:cNvPr id="462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790825" y="1504950"/>
            <a:ext cx="6105525" cy="1990725"/>
          </a:xfrm>
        </p:spPr>
        <p:txBody>
          <a:bodyPr/>
          <a:lstStyle>
            <a:lvl1pPr>
              <a:defRPr sz="3800">
                <a:solidFill>
                  <a:schemeClr val="bg2"/>
                </a:solidFill>
              </a:defRPr>
            </a:lvl1pPr>
          </a:lstStyle>
          <a:p>
            <a:r>
              <a:rPr lang="en-US"/>
              <a:t>Titelmasterformat durch Klicken bearbeiten</a:t>
            </a:r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3352800" y="4267200"/>
            <a:ext cx="554355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600"/>
            </a:lvl1pPr>
          </a:lstStyle>
          <a:p>
            <a:r>
              <a:rPr lang="en-US" dirty="0" err="1"/>
              <a:t>Formatvorlage</a:t>
            </a:r>
            <a:r>
              <a:rPr lang="en-US" dirty="0"/>
              <a:t> des </a:t>
            </a:r>
            <a:r>
              <a:rPr lang="en-US" dirty="0" err="1"/>
              <a:t>Untertitelmasters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21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l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C081EAD-B467-40F4-B908-DD8FDFA83B45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22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 algn="r"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pPr>
              <a:defRPr/>
            </a:pPr>
            <a:fld id="{7739A9C5-E6DD-4CD7-991F-5E82342EE2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856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9209D-522E-4379-9C48-B76DC2DB276E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B06A7-2C4B-4B45-BCA2-B90D59034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3213" y="115888"/>
            <a:ext cx="2033587" cy="57515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2450" y="115888"/>
            <a:ext cx="5948363" cy="57515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2DCBE-4095-4C37-9FED-FB80998DC770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CF7E7-EE37-4ABB-8A20-3F5FADE1A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16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188" y="115888"/>
            <a:ext cx="6645275" cy="9366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52450" y="1346200"/>
            <a:ext cx="8134350" cy="4521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BC56B-2EEB-4BDA-88E4-91EB2596C572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A34BE-12EE-4E44-B351-DB3EFDF56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621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081EAD-B467-40F4-B908-DD8FDFA83B45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9A9C5-E6DD-4CD7-991F-5E82342EE2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476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E00ED6-787E-4E0C-8915-652AC110EA2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4454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99CBDB-2C73-4FF1-BF19-228C9E14A07F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B49631-BADA-4DA5-AAAA-BD6EBB465C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367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827937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78B828-7C9B-455D-AF1A-C9750E03D77D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4403C3-4993-4EC3-9FF4-9F98AB2751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61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DA1887-9183-400F-8701-EDFCA769D05D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F80BC7-891F-4C74-9CFC-048908EF91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257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0659AA-BFB2-4DAF-B4BA-255403065B11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ED2812-C8B6-4AA8-AC82-48C4C209D4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637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114" y="115888"/>
            <a:ext cx="8134350" cy="936625"/>
          </a:xfrm>
        </p:spPr>
        <p:txBody>
          <a:bodyPr/>
          <a:lstStyle>
            <a:lvl1pPr algn="l">
              <a:defRPr sz="3600">
                <a:solidFill>
                  <a:srgbClr val="FFC000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1346200"/>
            <a:ext cx="8134350" cy="4808940"/>
          </a:xfrm>
        </p:spPr>
        <p:txBody>
          <a:bodyPr/>
          <a:lstStyle>
            <a:lvl1pPr marL="342900" indent="-3429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05775" y="6261100"/>
            <a:ext cx="581025" cy="358064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A5E00ED6-787E-4E0C-8915-652AC110EA2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4392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4177AE-B18F-4FAD-8B36-D233FD0562DD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54C717-508F-41F9-9DEE-71D46D8915B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8033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89117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285047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43516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2112562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73718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7671686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581359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C9209D-522E-4379-9C48-B76DC2DB276E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4B06A7-2C4B-4B45-BCA2-B90D59034C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2610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62DCBE-4095-4C37-9FED-FB80998DC770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CF7E7-EE37-4ABB-8A20-3F5FADE1AF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87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9CBDB-2C73-4FF1-BF19-228C9E14A07F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49631-BADA-4DA5-AAAA-BD6EBB465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2450" y="1346200"/>
            <a:ext cx="399097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5825" y="1346200"/>
            <a:ext cx="399097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6F000-23CA-4D5D-8E3A-3AAD7033F551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3AC82-F4EC-4084-A6F5-264A5AEA47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1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8B828-7C9B-455D-AF1A-C9750E03D77D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403C3-4993-4EC3-9FF4-9F98AB275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25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A1887-9183-400F-8701-EDFCA769D05D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80BC7-891F-4C74-9CFC-048908EF9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08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659AA-BFB2-4DAF-B4BA-255403065B11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2812-C8B6-4AA8-AC82-48C4C209D4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177AE-B18F-4FAD-8B36-D233FD0562DD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4C717-508F-41F9-9DEE-71D46D8915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3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7D6DC-7452-4922-A91E-64432D8B1D75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C8E7C-0CD2-4703-BA68-E9275EF9A9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04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2008188" y="115888"/>
            <a:ext cx="66452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Titelmasterformat durch Klicken bearbeiten</a:t>
            </a:r>
          </a:p>
        </p:txBody>
      </p:sp>
      <p:sp>
        <p:nvSpPr>
          <p:cNvPr id="102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2450" y="1346200"/>
            <a:ext cx="8134350" cy="45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</a:p>
        </p:txBody>
      </p:sp>
      <p:grpSp>
        <p:nvGrpSpPr>
          <p:cNvPr id="1031" name="Group 78"/>
          <p:cNvGrpSpPr>
            <a:grpSpLocks/>
          </p:cNvGrpSpPr>
          <p:nvPr/>
        </p:nvGrpSpPr>
        <p:grpSpPr bwMode="auto">
          <a:xfrm flipH="1" flipV="1">
            <a:off x="2670175" y="798513"/>
            <a:ext cx="6184900" cy="336550"/>
            <a:chOff x="418" y="3922"/>
            <a:chExt cx="3896" cy="212"/>
          </a:xfrm>
        </p:grpSpPr>
        <p:sp>
          <p:nvSpPr>
            <p:cNvPr id="38991" name="Rectangle 79"/>
            <p:cNvSpPr>
              <a:spLocks noChangeArrowheads="1"/>
            </p:cNvSpPr>
            <p:nvPr userDrawn="1"/>
          </p:nvSpPr>
          <p:spPr bwMode="auto">
            <a:xfrm>
              <a:off x="421" y="3976"/>
              <a:ext cx="3893" cy="5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2400">
                <a:solidFill>
                  <a:schemeClr val="bg2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38992" name="Rectangle 80"/>
            <p:cNvSpPr>
              <a:spLocks noChangeAspect="1" noChangeArrowheads="1"/>
            </p:cNvSpPr>
            <p:nvPr userDrawn="1"/>
          </p:nvSpPr>
          <p:spPr bwMode="auto">
            <a:xfrm flipV="1">
              <a:off x="471" y="4029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3" name="Rectangle 81"/>
            <p:cNvSpPr>
              <a:spLocks noChangeAspect="1" noChangeArrowheads="1"/>
            </p:cNvSpPr>
            <p:nvPr userDrawn="1"/>
          </p:nvSpPr>
          <p:spPr bwMode="auto">
            <a:xfrm flipV="1">
              <a:off x="472" y="3976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4" name="Rectangle 82"/>
            <p:cNvSpPr>
              <a:spLocks noChangeAspect="1" noChangeArrowheads="1"/>
            </p:cNvSpPr>
            <p:nvPr userDrawn="1"/>
          </p:nvSpPr>
          <p:spPr bwMode="auto">
            <a:xfrm flipV="1">
              <a:off x="525" y="4029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5" name="Rectangle 83"/>
            <p:cNvSpPr>
              <a:spLocks noChangeAspect="1" noChangeArrowheads="1"/>
            </p:cNvSpPr>
            <p:nvPr userDrawn="1"/>
          </p:nvSpPr>
          <p:spPr bwMode="auto">
            <a:xfrm flipV="1">
              <a:off x="419" y="3922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6" name="Rectangle 84"/>
            <p:cNvSpPr>
              <a:spLocks noChangeAspect="1" noChangeArrowheads="1"/>
            </p:cNvSpPr>
            <p:nvPr userDrawn="1"/>
          </p:nvSpPr>
          <p:spPr bwMode="auto">
            <a:xfrm flipV="1">
              <a:off x="524" y="4081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7" name="Rectangle 85"/>
            <p:cNvSpPr>
              <a:spLocks noChangeAspect="1" noChangeArrowheads="1"/>
            </p:cNvSpPr>
            <p:nvPr userDrawn="1"/>
          </p:nvSpPr>
          <p:spPr bwMode="auto">
            <a:xfrm flipV="1">
              <a:off x="418" y="3976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</p:grpSp>
      <p:sp>
        <p:nvSpPr>
          <p:cNvPr id="389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54813" y="6265863"/>
            <a:ext cx="1319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200" b="1">
                <a:solidFill>
                  <a:schemeClr val="bg2"/>
                </a:solidFill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75F8D328-8C4E-4020-A92B-D89C5FDD164A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9125" y="6259513"/>
            <a:ext cx="356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2"/>
                </a:solidFill>
                <a:latin typeface="Tahoma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5775" y="6261100"/>
            <a:ext cx="581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200" b="1">
                <a:solidFill>
                  <a:schemeClr val="bg2"/>
                </a:solidFill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446710E6-23D4-4A1C-A0B3-380444B09F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21" r:id="rId2"/>
    <p:sldLayoutId id="2147484422" r:id="rId3"/>
    <p:sldLayoutId id="2147484423" r:id="rId4"/>
    <p:sldLayoutId id="2147484424" r:id="rId5"/>
    <p:sldLayoutId id="2147484425" r:id="rId6"/>
    <p:sldLayoutId id="2147484426" r:id="rId7"/>
    <p:sldLayoutId id="2147484427" r:id="rId8"/>
    <p:sldLayoutId id="2147484428" r:id="rId9"/>
    <p:sldLayoutId id="2147484429" r:id="rId10"/>
    <p:sldLayoutId id="2147484430" r:id="rId11"/>
    <p:sldLayoutId id="2147484431" r:id="rId12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3843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34" r:id="rId1"/>
    <p:sldLayoutId id="2147484435" r:id="rId2"/>
    <p:sldLayoutId id="2147484436" r:id="rId3"/>
    <p:sldLayoutId id="2147484437" r:id="rId4"/>
    <p:sldLayoutId id="2147484438" r:id="rId5"/>
    <p:sldLayoutId id="2147484439" r:id="rId6"/>
    <p:sldLayoutId id="2147484440" r:id="rId7"/>
    <p:sldLayoutId id="2147484441" r:id="rId8"/>
    <p:sldLayoutId id="2147484442" r:id="rId9"/>
    <p:sldLayoutId id="2147484443" r:id="rId10"/>
    <p:sldLayoutId id="2147484444" r:id="rId11"/>
    <p:sldLayoutId id="2147484445" r:id="rId12"/>
    <p:sldLayoutId id="2147484446" r:id="rId13"/>
    <p:sldLayoutId id="2147484447" r:id="rId14"/>
    <p:sldLayoutId id="2147484448" r:id="rId15"/>
    <p:sldLayoutId id="2147484449" r:id="rId16"/>
    <p:sldLayoutId id="2147484450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1524000" y="2567517"/>
            <a:ext cx="7179733" cy="613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r" eaLnBrk="0" hangingPunct="0"/>
            <a:r>
              <a:rPr kumimoji="1" lang="en-US" sz="3911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Data Structures and Algorithms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46134" y="3191027"/>
            <a:ext cx="36527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Lecture No. 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11</a:t>
            </a:r>
            <a:endParaRPr lang="en-US" sz="1600" i="0" dirty="0">
              <a:solidFill>
                <a:schemeClr val="bg1">
                  <a:lumMod val="95000"/>
                  <a:lumOff val="5000"/>
                </a:schemeClr>
              </a:solidFill>
              <a:latin typeface="Georgia" pitchFamily="18" charset="0"/>
              <a:cs typeface="Arial" pitchFamily="34" charset="0"/>
            </a:endParaRPr>
          </a:p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 Queue</a:t>
            </a:r>
          </a:p>
        </p:txBody>
      </p:sp>
      <p:sp>
        <p:nvSpPr>
          <p:cNvPr id="2054" name="TextBox 40"/>
          <p:cNvSpPr txBox="1">
            <a:spLocks noChangeArrowheads="1"/>
          </p:cNvSpPr>
          <p:nvPr/>
        </p:nvSpPr>
        <p:spPr bwMode="auto">
          <a:xfrm>
            <a:off x="101600" y="1516239"/>
            <a:ext cx="6434667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133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Department of Computer Science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169333" y="1475518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253067" y="448734"/>
            <a:ext cx="6366933" cy="825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267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CUI Abbottabad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COMSATS University Islamabad, Abbottabad Campus</a:t>
            </a:r>
          </a:p>
        </p:txBody>
      </p:sp>
      <p:pic>
        <p:nvPicPr>
          <p:cNvPr id="3" name="Picture 2" descr="Cui Logo PNG Vectors Free Download">
            <a:extLst>
              <a:ext uri="{FF2B5EF4-FFF2-40B4-BE49-F238E27FC236}">
                <a16:creationId xmlns:a16="http://schemas.microsoft.com/office/drawing/2014/main" id="{2B7B6C1B-6A9A-3EFB-0C2C-EE38B0CB5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448733"/>
            <a:ext cx="954156" cy="950976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12071" y="60331"/>
            <a:ext cx="8226425" cy="9144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Queue using Array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6425" cy="228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463876" name="Text Box 4"/>
          <p:cNvSpPr txBox="1">
            <a:spLocks noChangeArrowheads="1"/>
          </p:cNvSpPr>
          <p:nvPr/>
        </p:nvSpPr>
        <p:spPr bwMode="auto">
          <a:xfrm>
            <a:off x="1008063" y="2667000"/>
            <a:ext cx="592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front</a:t>
            </a:r>
          </a:p>
        </p:txBody>
      </p:sp>
      <p:sp>
        <p:nvSpPr>
          <p:cNvPr id="463877" name="Text Box 5"/>
          <p:cNvSpPr txBox="1">
            <a:spLocks noChangeArrowheads="1"/>
          </p:cNvSpPr>
          <p:nvPr/>
        </p:nvSpPr>
        <p:spPr bwMode="auto">
          <a:xfrm>
            <a:off x="1577975" y="3244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63878" name="Text Box 6"/>
          <p:cNvSpPr txBox="1">
            <a:spLocks noChangeArrowheads="1"/>
          </p:cNvSpPr>
          <p:nvPr/>
        </p:nvSpPr>
        <p:spPr bwMode="auto">
          <a:xfrm>
            <a:off x="1223963" y="32448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63880" name="AutoShape 8"/>
          <p:cNvSpPr>
            <a:spLocks noChangeArrowheads="1"/>
          </p:cNvSpPr>
          <p:nvPr/>
        </p:nvSpPr>
        <p:spPr bwMode="auto">
          <a:xfrm>
            <a:off x="2971800" y="3124200"/>
            <a:ext cx="685800" cy="381000"/>
          </a:xfrm>
          <a:prstGeom prst="right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881" name="Text Box 9"/>
          <p:cNvSpPr txBox="1">
            <a:spLocks noChangeArrowheads="1"/>
          </p:cNvSpPr>
          <p:nvPr/>
        </p:nvSpPr>
        <p:spPr bwMode="auto">
          <a:xfrm>
            <a:off x="2133600" y="2667000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rear</a:t>
            </a:r>
          </a:p>
        </p:txBody>
      </p:sp>
      <p:sp>
        <p:nvSpPr>
          <p:cNvPr id="463882" name="Line 10"/>
          <p:cNvSpPr>
            <a:spLocks noChangeShapeType="1"/>
          </p:cNvSpPr>
          <p:nvPr/>
        </p:nvSpPr>
        <p:spPr bwMode="auto">
          <a:xfrm>
            <a:off x="1371600" y="2971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883" name="Line 11"/>
          <p:cNvSpPr>
            <a:spLocks noChangeShapeType="1"/>
          </p:cNvSpPr>
          <p:nvPr/>
        </p:nvSpPr>
        <p:spPr bwMode="auto">
          <a:xfrm>
            <a:off x="2409825" y="2971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909" name="Text Box 37"/>
          <p:cNvSpPr txBox="1">
            <a:spLocks noChangeArrowheads="1"/>
          </p:cNvSpPr>
          <p:nvPr/>
        </p:nvSpPr>
        <p:spPr bwMode="auto">
          <a:xfrm>
            <a:off x="277813" y="1806575"/>
            <a:ext cx="1576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Helvetica" pitchFamily="34" charset="0"/>
              </a:rPr>
              <a:t>dequeue()</a:t>
            </a:r>
          </a:p>
        </p:txBody>
      </p:sp>
      <p:sp>
        <p:nvSpPr>
          <p:cNvPr id="463910" name="Text Box 38"/>
          <p:cNvSpPr txBox="1">
            <a:spLocks noChangeArrowheads="1"/>
          </p:cNvSpPr>
          <p:nvPr/>
        </p:nvSpPr>
        <p:spPr bwMode="auto">
          <a:xfrm>
            <a:off x="1931988" y="32448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6</a:t>
            </a:r>
          </a:p>
        </p:txBody>
      </p:sp>
      <p:sp>
        <p:nvSpPr>
          <p:cNvPr id="463912" name="Text Box 40"/>
          <p:cNvSpPr txBox="1">
            <a:spLocks noChangeArrowheads="1"/>
          </p:cNvSpPr>
          <p:nvPr/>
        </p:nvSpPr>
        <p:spPr bwMode="auto">
          <a:xfrm>
            <a:off x="2286000" y="3244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8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429B212-B0CC-4500-BDBA-5DEE475102CC}"/>
              </a:ext>
            </a:extLst>
          </p:cNvPr>
          <p:cNvGrpSpPr/>
          <p:nvPr/>
        </p:nvGrpSpPr>
        <p:grpSpPr>
          <a:xfrm>
            <a:off x="4038600" y="2971800"/>
            <a:ext cx="3657600" cy="1524000"/>
            <a:chOff x="4038600" y="2971800"/>
            <a:chExt cx="3657600" cy="1524000"/>
          </a:xfrm>
        </p:grpSpPr>
        <p:sp>
          <p:nvSpPr>
            <p:cNvPr id="463884" name="Rectangle 12"/>
            <p:cNvSpPr>
              <a:spLocks noChangeArrowheads="1"/>
            </p:cNvSpPr>
            <p:nvPr/>
          </p:nvSpPr>
          <p:spPr bwMode="auto">
            <a:xfrm>
              <a:off x="4038600" y="2971800"/>
              <a:ext cx="3657600" cy="533400"/>
            </a:xfrm>
            <a:prstGeom prst="rect">
              <a:avLst/>
            </a:prstGeom>
            <a:solidFill>
              <a:srgbClr val="99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3885" name="Line 13"/>
            <p:cNvSpPr>
              <a:spLocks noChangeShapeType="1"/>
            </p:cNvSpPr>
            <p:nvPr/>
          </p:nvSpPr>
          <p:spPr bwMode="auto">
            <a:xfrm>
              <a:off x="4495800" y="2971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3886" name="Line 14"/>
            <p:cNvSpPr>
              <a:spLocks noChangeShapeType="1"/>
            </p:cNvSpPr>
            <p:nvPr/>
          </p:nvSpPr>
          <p:spPr bwMode="auto">
            <a:xfrm>
              <a:off x="4953000" y="2971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3887" name="Line 15"/>
            <p:cNvSpPr>
              <a:spLocks noChangeShapeType="1"/>
            </p:cNvSpPr>
            <p:nvPr/>
          </p:nvSpPr>
          <p:spPr bwMode="auto">
            <a:xfrm>
              <a:off x="5410200" y="2971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3888" name="Line 16"/>
            <p:cNvSpPr>
              <a:spLocks noChangeShapeType="1"/>
            </p:cNvSpPr>
            <p:nvPr/>
          </p:nvSpPr>
          <p:spPr bwMode="auto">
            <a:xfrm>
              <a:off x="5867400" y="2971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3889" name="Line 17"/>
            <p:cNvSpPr>
              <a:spLocks noChangeShapeType="1"/>
            </p:cNvSpPr>
            <p:nvPr/>
          </p:nvSpPr>
          <p:spPr bwMode="auto">
            <a:xfrm>
              <a:off x="6324600" y="2971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3890" name="Text Box 18"/>
            <p:cNvSpPr txBox="1">
              <a:spLocks noChangeArrowheads="1"/>
            </p:cNvSpPr>
            <p:nvPr/>
          </p:nvSpPr>
          <p:spPr bwMode="auto">
            <a:xfrm>
              <a:off x="6858000" y="3473450"/>
              <a:ext cx="296863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6</a:t>
              </a:r>
            </a:p>
          </p:txBody>
        </p:sp>
        <p:sp>
          <p:nvSpPr>
            <p:cNvPr id="463891" name="Text Box 19"/>
            <p:cNvSpPr txBox="1">
              <a:spLocks noChangeArrowheads="1"/>
            </p:cNvSpPr>
            <p:nvPr/>
          </p:nvSpPr>
          <p:spPr bwMode="auto">
            <a:xfrm>
              <a:off x="6400800" y="3473450"/>
              <a:ext cx="296863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5</a:t>
              </a:r>
            </a:p>
          </p:txBody>
        </p:sp>
        <p:sp>
          <p:nvSpPr>
            <p:cNvPr id="463892" name="Text Box 20"/>
            <p:cNvSpPr txBox="1">
              <a:spLocks noChangeArrowheads="1"/>
            </p:cNvSpPr>
            <p:nvPr/>
          </p:nvSpPr>
          <p:spPr bwMode="auto">
            <a:xfrm>
              <a:off x="7315200" y="3473450"/>
              <a:ext cx="296863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7</a:t>
              </a:r>
            </a:p>
          </p:txBody>
        </p:sp>
        <p:sp>
          <p:nvSpPr>
            <p:cNvPr id="463893" name="Text Box 21"/>
            <p:cNvSpPr txBox="1">
              <a:spLocks noChangeArrowheads="1"/>
            </p:cNvSpPr>
            <p:nvPr/>
          </p:nvSpPr>
          <p:spPr bwMode="auto">
            <a:xfrm>
              <a:off x="4656138" y="4159250"/>
              <a:ext cx="296862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2</a:t>
              </a:r>
            </a:p>
          </p:txBody>
        </p:sp>
        <p:sp>
          <p:nvSpPr>
            <p:cNvPr id="463894" name="Text Box 22"/>
            <p:cNvSpPr txBox="1">
              <a:spLocks noChangeArrowheads="1"/>
            </p:cNvSpPr>
            <p:nvPr/>
          </p:nvSpPr>
          <p:spPr bwMode="auto">
            <a:xfrm>
              <a:off x="4122738" y="3473450"/>
              <a:ext cx="296862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0</a:t>
              </a:r>
            </a:p>
          </p:txBody>
        </p:sp>
        <p:sp>
          <p:nvSpPr>
            <p:cNvPr id="463895" name="Text Box 23"/>
            <p:cNvSpPr txBox="1">
              <a:spLocks noChangeArrowheads="1"/>
            </p:cNvSpPr>
            <p:nvPr/>
          </p:nvSpPr>
          <p:spPr bwMode="auto">
            <a:xfrm>
              <a:off x="4572000" y="3473450"/>
              <a:ext cx="296863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1</a:t>
              </a:r>
            </a:p>
          </p:txBody>
        </p:sp>
        <p:sp>
          <p:nvSpPr>
            <p:cNvPr id="463896" name="Text Box 24"/>
            <p:cNvSpPr txBox="1">
              <a:spLocks noChangeArrowheads="1"/>
            </p:cNvSpPr>
            <p:nvPr/>
          </p:nvSpPr>
          <p:spPr bwMode="auto">
            <a:xfrm>
              <a:off x="5486400" y="3473450"/>
              <a:ext cx="296863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3</a:t>
              </a:r>
            </a:p>
          </p:txBody>
        </p:sp>
        <p:sp>
          <p:nvSpPr>
            <p:cNvPr id="463897" name="Text Box 25"/>
            <p:cNvSpPr txBox="1">
              <a:spLocks noChangeArrowheads="1"/>
            </p:cNvSpPr>
            <p:nvPr/>
          </p:nvSpPr>
          <p:spPr bwMode="auto">
            <a:xfrm>
              <a:off x="5037138" y="3473450"/>
              <a:ext cx="296862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2</a:t>
              </a:r>
            </a:p>
          </p:txBody>
        </p:sp>
        <p:sp>
          <p:nvSpPr>
            <p:cNvPr id="463898" name="Text Box 26"/>
            <p:cNvSpPr txBox="1">
              <a:spLocks noChangeArrowheads="1"/>
            </p:cNvSpPr>
            <p:nvPr/>
          </p:nvSpPr>
          <p:spPr bwMode="auto">
            <a:xfrm>
              <a:off x="5943600" y="3473450"/>
              <a:ext cx="296863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4</a:t>
              </a:r>
            </a:p>
          </p:txBody>
        </p:sp>
        <p:sp>
          <p:nvSpPr>
            <p:cNvPr id="463899" name="Text Box 27"/>
            <p:cNvSpPr txBox="1">
              <a:spLocks noChangeArrowheads="1"/>
            </p:cNvSpPr>
            <p:nvPr/>
          </p:nvSpPr>
          <p:spPr bwMode="auto">
            <a:xfrm>
              <a:off x="4500563" y="3854450"/>
              <a:ext cx="592137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front</a:t>
              </a:r>
            </a:p>
          </p:txBody>
        </p:sp>
        <p:sp>
          <p:nvSpPr>
            <p:cNvPr id="463900" name="Line 28"/>
            <p:cNvSpPr>
              <a:spLocks noChangeShapeType="1"/>
            </p:cNvSpPr>
            <p:nvPr/>
          </p:nvSpPr>
          <p:spPr bwMode="auto">
            <a:xfrm>
              <a:off x="7239000" y="2971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3901" name="Line 29"/>
            <p:cNvSpPr>
              <a:spLocks noChangeShapeType="1"/>
            </p:cNvSpPr>
            <p:nvPr/>
          </p:nvSpPr>
          <p:spPr bwMode="auto">
            <a:xfrm>
              <a:off x="6781800" y="2971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3903" name="Text Box 31"/>
            <p:cNvSpPr txBox="1">
              <a:spLocks noChangeArrowheads="1"/>
            </p:cNvSpPr>
            <p:nvPr/>
          </p:nvSpPr>
          <p:spPr bwMode="auto">
            <a:xfrm>
              <a:off x="5029200" y="3048000"/>
              <a:ext cx="24923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600">
                  <a:latin typeface="Helvetica" pitchFamily="34" charset="0"/>
                </a:rPr>
                <a:t>5</a:t>
              </a:r>
            </a:p>
          </p:txBody>
        </p:sp>
        <p:sp>
          <p:nvSpPr>
            <p:cNvPr id="463904" name="Text Box 32"/>
            <p:cNvSpPr txBox="1">
              <a:spLocks noChangeArrowheads="1"/>
            </p:cNvSpPr>
            <p:nvPr/>
          </p:nvSpPr>
          <p:spPr bwMode="auto">
            <a:xfrm>
              <a:off x="5486400" y="3048000"/>
              <a:ext cx="28575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600">
                  <a:latin typeface="Helvetica" pitchFamily="34" charset="0"/>
                </a:rPr>
                <a:t>2</a:t>
              </a:r>
            </a:p>
          </p:txBody>
        </p:sp>
        <p:sp>
          <p:nvSpPr>
            <p:cNvPr id="463905" name="Text Box 33"/>
            <p:cNvSpPr txBox="1">
              <a:spLocks noChangeArrowheads="1"/>
            </p:cNvSpPr>
            <p:nvPr/>
          </p:nvSpPr>
          <p:spPr bwMode="auto">
            <a:xfrm>
              <a:off x="6040438" y="4159250"/>
              <a:ext cx="296862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5</a:t>
              </a:r>
            </a:p>
          </p:txBody>
        </p:sp>
        <p:sp>
          <p:nvSpPr>
            <p:cNvPr id="463906" name="Text Box 34"/>
            <p:cNvSpPr txBox="1">
              <a:spLocks noChangeArrowheads="1"/>
            </p:cNvSpPr>
            <p:nvPr/>
          </p:nvSpPr>
          <p:spPr bwMode="auto">
            <a:xfrm>
              <a:off x="5910263" y="3854450"/>
              <a:ext cx="642937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rear</a:t>
              </a:r>
            </a:p>
          </p:txBody>
        </p:sp>
        <p:sp>
          <p:nvSpPr>
            <p:cNvPr id="463907" name="Line 35"/>
            <p:cNvSpPr>
              <a:spLocks noChangeShapeType="1"/>
            </p:cNvSpPr>
            <p:nvPr/>
          </p:nvSpPr>
          <p:spPr bwMode="auto">
            <a:xfrm>
              <a:off x="4572000" y="41910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3908" name="Line 36"/>
            <p:cNvSpPr>
              <a:spLocks noChangeShapeType="1"/>
            </p:cNvSpPr>
            <p:nvPr/>
          </p:nvSpPr>
          <p:spPr bwMode="auto">
            <a:xfrm>
              <a:off x="6019800" y="41910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3911" name="Text Box 39"/>
            <p:cNvSpPr txBox="1">
              <a:spLocks noChangeArrowheads="1"/>
            </p:cNvSpPr>
            <p:nvPr/>
          </p:nvSpPr>
          <p:spPr bwMode="auto">
            <a:xfrm>
              <a:off x="5951538" y="3048000"/>
              <a:ext cx="296862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6</a:t>
              </a:r>
            </a:p>
          </p:txBody>
        </p:sp>
        <p:sp>
          <p:nvSpPr>
            <p:cNvPr id="463913" name="Text Box 41"/>
            <p:cNvSpPr txBox="1">
              <a:spLocks noChangeArrowheads="1"/>
            </p:cNvSpPr>
            <p:nvPr/>
          </p:nvSpPr>
          <p:spPr bwMode="auto">
            <a:xfrm>
              <a:off x="6400800" y="3048000"/>
              <a:ext cx="296863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1725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26585" y="45817"/>
            <a:ext cx="8226425" cy="9144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Queue using Array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6425" cy="228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465924" name="Text Box 4"/>
          <p:cNvSpPr txBox="1">
            <a:spLocks noChangeArrowheads="1"/>
          </p:cNvSpPr>
          <p:nvPr/>
        </p:nvSpPr>
        <p:spPr bwMode="auto">
          <a:xfrm>
            <a:off x="457200" y="2667000"/>
            <a:ext cx="592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front</a:t>
            </a:r>
          </a:p>
        </p:txBody>
      </p:sp>
      <p:sp>
        <p:nvSpPr>
          <p:cNvPr id="465925" name="Text Box 5"/>
          <p:cNvSpPr txBox="1">
            <a:spLocks noChangeArrowheads="1"/>
          </p:cNvSpPr>
          <p:nvPr/>
        </p:nvSpPr>
        <p:spPr bwMode="auto">
          <a:xfrm>
            <a:off x="1027113" y="32448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65926" name="Text Box 6"/>
          <p:cNvSpPr txBox="1">
            <a:spLocks noChangeArrowheads="1"/>
          </p:cNvSpPr>
          <p:nvPr/>
        </p:nvSpPr>
        <p:spPr bwMode="auto">
          <a:xfrm>
            <a:off x="673100" y="3244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65927" name="AutoShape 7"/>
          <p:cNvSpPr>
            <a:spLocks noChangeArrowheads="1"/>
          </p:cNvSpPr>
          <p:nvPr/>
        </p:nvSpPr>
        <p:spPr bwMode="auto">
          <a:xfrm>
            <a:off x="2971800" y="3124200"/>
            <a:ext cx="685800" cy="381000"/>
          </a:xfrm>
          <a:prstGeom prst="right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5928" name="Text Box 8"/>
          <p:cNvSpPr txBox="1">
            <a:spLocks noChangeArrowheads="1"/>
          </p:cNvSpPr>
          <p:nvPr/>
        </p:nvSpPr>
        <p:spPr bwMode="auto">
          <a:xfrm>
            <a:off x="2273300" y="2667000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rear</a:t>
            </a:r>
          </a:p>
        </p:txBody>
      </p:sp>
      <p:sp>
        <p:nvSpPr>
          <p:cNvPr id="465929" name="Line 9"/>
          <p:cNvSpPr>
            <a:spLocks noChangeShapeType="1"/>
          </p:cNvSpPr>
          <p:nvPr/>
        </p:nvSpPr>
        <p:spPr bwMode="auto">
          <a:xfrm>
            <a:off x="820738" y="2971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5930" name="Line 10"/>
          <p:cNvSpPr>
            <a:spLocks noChangeShapeType="1"/>
          </p:cNvSpPr>
          <p:nvPr/>
        </p:nvSpPr>
        <p:spPr bwMode="auto">
          <a:xfrm>
            <a:off x="2549525" y="2971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5931" name="Rectangle 11"/>
          <p:cNvSpPr>
            <a:spLocks noChangeArrowheads="1"/>
          </p:cNvSpPr>
          <p:nvPr/>
        </p:nvSpPr>
        <p:spPr bwMode="auto">
          <a:xfrm>
            <a:off x="4038600" y="2971800"/>
            <a:ext cx="3657600" cy="533400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5932" name="Line 12"/>
          <p:cNvSpPr>
            <a:spLocks noChangeShapeType="1"/>
          </p:cNvSpPr>
          <p:nvPr/>
        </p:nvSpPr>
        <p:spPr bwMode="auto">
          <a:xfrm>
            <a:off x="44958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5933" name="Line 13"/>
          <p:cNvSpPr>
            <a:spLocks noChangeShapeType="1"/>
          </p:cNvSpPr>
          <p:nvPr/>
        </p:nvSpPr>
        <p:spPr bwMode="auto">
          <a:xfrm>
            <a:off x="49530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5934" name="Line 14"/>
          <p:cNvSpPr>
            <a:spLocks noChangeShapeType="1"/>
          </p:cNvSpPr>
          <p:nvPr/>
        </p:nvSpPr>
        <p:spPr bwMode="auto">
          <a:xfrm>
            <a:off x="54102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5935" name="Line 15"/>
          <p:cNvSpPr>
            <a:spLocks noChangeShapeType="1"/>
          </p:cNvSpPr>
          <p:nvPr/>
        </p:nvSpPr>
        <p:spPr bwMode="auto">
          <a:xfrm>
            <a:off x="58674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5936" name="Line 16"/>
          <p:cNvSpPr>
            <a:spLocks noChangeShapeType="1"/>
          </p:cNvSpPr>
          <p:nvPr/>
        </p:nvSpPr>
        <p:spPr bwMode="auto">
          <a:xfrm>
            <a:off x="63246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5937" name="Text Box 17"/>
          <p:cNvSpPr txBox="1">
            <a:spLocks noChangeArrowheads="1"/>
          </p:cNvSpPr>
          <p:nvPr/>
        </p:nvSpPr>
        <p:spPr bwMode="auto">
          <a:xfrm>
            <a:off x="6858000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6</a:t>
            </a:r>
          </a:p>
        </p:txBody>
      </p:sp>
      <p:sp>
        <p:nvSpPr>
          <p:cNvPr id="465938" name="Text Box 18"/>
          <p:cNvSpPr txBox="1">
            <a:spLocks noChangeArrowheads="1"/>
          </p:cNvSpPr>
          <p:nvPr/>
        </p:nvSpPr>
        <p:spPr bwMode="auto">
          <a:xfrm>
            <a:off x="6400800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65939" name="Text Box 19"/>
          <p:cNvSpPr txBox="1">
            <a:spLocks noChangeArrowheads="1"/>
          </p:cNvSpPr>
          <p:nvPr/>
        </p:nvSpPr>
        <p:spPr bwMode="auto">
          <a:xfrm>
            <a:off x="7315200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465940" name="Text Box 20"/>
          <p:cNvSpPr txBox="1">
            <a:spLocks noChangeArrowheads="1"/>
          </p:cNvSpPr>
          <p:nvPr/>
        </p:nvSpPr>
        <p:spPr bwMode="auto">
          <a:xfrm>
            <a:off x="4656138" y="41592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65941" name="Text Box 21"/>
          <p:cNvSpPr txBox="1">
            <a:spLocks noChangeArrowheads="1"/>
          </p:cNvSpPr>
          <p:nvPr/>
        </p:nvSpPr>
        <p:spPr bwMode="auto">
          <a:xfrm>
            <a:off x="4122738" y="34734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0</a:t>
            </a:r>
          </a:p>
        </p:txBody>
      </p:sp>
      <p:sp>
        <p:nvSpPr>
          <p:cNvPr id="465942" name="Text Box 22"/>
          <p:cNvSpPr txBox="1">
            <a:spLocks noChangeArrowheads="1"/>
          </p:cNvSpPr>
          <p:nvPr/>
        </p:nvSpPr>
        <p:spPr bwMode="auto">
          <a:xfrm>
            <a:off x="4572000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1</a:t>
            </a:r>
          </a:p>
        </p:txBody>
      </p:sp>
      <p:sp>
        <p:nvSpPr>
          <p:cNvPr id="465943" name="Text Box 23"/>
          <p:cNvSpPr txBox="1">
            <a:spLocks noChangeArrowheads="1"/>
          </p:cNvSpPr>
          <p:nvPr/>
        </p:nvSpPr>
        <p:spPr bwMode="auto">
          <a:xfrm>
            <a:off x="5486400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3</a:t>
            </a:r>
          </a:p>
        </p:txBody>
      </p:sp>
      <p:sp>
        <p:nvSpPr>
          <p:cNvPr id="465944" name="Text Box 24"/>
          <p:cNvSpPr txBox="1">
            <a:spLocks noChangeArrowheads="1"/>
          </p:cNvSpPr>
          <p:nvPr/>
        </p:nvSpPr>
        <p:spPr bwMode="auto">
          <a:xfrm>
            <a:off x="5037138" y="34734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65945" name="Text Box 25"/>
          <p:cNvSpPr txBox="1">
            <a:spLocks noChangeArrowheads="1"/>
          </p:cNvSpPr>
          <p:nvPr/>
        </p:nvSpPr>
        <p:spPr bwMode="auto">
          <a:xfrm>
            <a:off x="5943600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4</a:t>
            </a:r>
          </a:p>
        </p:txBody>
      </p:sp>
      <p:sp>
        <p:nvSpPr>
          <p:cNvPr id="465946" name="Text Box 26"/>
          <p:cNvSpPr txBox="1">
            <a:spLocks noChangeArrowheads="1"/>
          </p:cNvSpPr>
          <p:nvPr/>
        </p:nvSpPr>
        <p:spPr bwMode="auto">
          <a:xfrm>
            <a:off x="4500563" y="3854450"/>
            <a:ext cx="592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front</a:t>
            </a:r>
          </a:p>
        </p:txBody>
      </p:sp>
      <p:sp>
        <p:nvSpPr>
          <p:cNvPr id="465947" name="Line 27"/>
          <p:cNvSpPr>
            <a:spLocks noChangeShapeType="1"/>
          </p:cNvSpPr>
          <p:nvPr/>
        </p:nvSpPr>
        <p:spPr bwMode="auto">
          <a:xfrm>
            <a:off x="72390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5948" name="Line 28"/>
          <p:cNvSpPr>
            <a:spLocks noChangeShapeType="1"/>
          </p:cNvSpPr>
          <p:nvPr/>
        </p:nvSpPr>
        <p:spPr bwMode="auto">
          <a:xfrm>
            <a:off x="67818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5949" name="Text Box 29"/>
          <p:cNvSpPr txBox="1">
            <a:spLocks noChangeArrowheads="1"/>
          </p:cNvSpPr>
          <p:nvPr/>
        </p:nvSpPr>
        <p:spPr bwMode="auto">
          <a:xfrm>
            <a:off x="5029200" y="3048000"/>
            <a:ext cx="249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65950" name="Text Box 30"/>
          <p:cNvSpPr txBox="1">
            <a:spLocks noChangeArrowheads="1"/>
          </p:cNvSpPr>
          <p:nvPr/>
        </p:nvSpPr>
        <p:spPr bwMode="auto">
          <a:xfrm>
            <a:off x="5486400" y="304800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65951" name="Text Box 31"/>
          <p:cNvSpPr txBox="1">
            <a:spLocks noChangeArrowheads="1"/>
          </p:cNvSpPr>
          <p:nvPr/>
        </p:nvSpPr>
        <p:spPr bwMode="auto">
          <a:xfrm>
            <a:off x="6040438" y="41592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465952" name="Text Box 32"/>
          <p:cNvSpPr txBox="1">
            <a:spLocks noChangeArrowheads="1"/>
          </p:cNvSpPr>
          <p:nvPr/>
        </p:nvSpPr>
        <p:spPr bwMode="auto">
          <a:xfrm>
            <a:off x="5910263" y="3854450"/>
            <a:ext cx="6429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Helvetica" pitchFamily="34" charset="0"/>
              </a:rPr>
              <a:t>rear</a:t>
            </a:r>
          </a:p>
        </p:txBody>
      </p:sp>
      <p:sp>
        <p:nvSpPr>
          <p:cNvPr id="465953" name="Line 33"/>
          <p:cNvSpPr>
            <a:spLocks noChangeShapeType="1"/>
          </p:cNvSpPr>
          <p:nvPr/>
        </p:nvSpPr>
        <p:spPr bwMode="auto">
          <a:xfrm>
            <a:off x="4572000" y="4191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5954" name="Line 34"/>
          <p:cNvSpPr>
            <a:spLocks noChangeShapeType="1"/>
          </p:cNvSpPr>
          <p:nvPr/>
        </p:nvSpPr>
        <p:spPr bwMode="auto">
          <a:xfrm>
            <a:off x="6019800" y="4191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5955" name="Text Box 35"/>
          <p:cNvSpPr txBox="1">
            <a:spLocks noChangeArrowheads="1"/>
          </p:cNvSpPr>
          <p:nvPr/>
        </p:nvSpPr>
        <p:spPr bwMode="auto">
          <a:xfrm>
            <a:off x="109538" y="1600200"/>
            <a:ext cx="19161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latin typeface="Helvetica" pitchFamily="34" charset="0"/>
              </a:rPr>
              <a:t>enqueue(9)</a:t>
            </a:r>
          </a:p>
          <a:p>
            <a:pPr algn="l"/>
            <a:r>
              <a:rPr lang="en-US">
                <a:latin typeface="Helvetica" pitchFamily="34" charset="0"/>
              </a:rPr>
              <a:t>enqueue(12)</a:t>
            </a:r>
          </a:p>
        </p:txBody>
      </p:sp>
      <p:sp>
        <p:nvSpPr>
          <p:cNvPr id="465956" name="Text Box 36"/>
          <p:cNvSpPr txBox="1">
            <a:spLocks noChangeArrowheads="1"/>
          </p:cNvSpPr>
          <p:nvPr/>
        </p:nvSpPr>
        <p:spPr bwMode="auto">
          <a:xfrm>
            <a:off x="1381125" y="3244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6</a:t>
            </a:r>
          </a:p>
        </p:txBody>
      </p:sp>
      <p:sp>
        <p:nvSpPr>
          <p:cNvPr id="465957" name="Text Box 37"/>
          <p:cNvSpPr txBox="1">
            <a:spLocks noChangeArrowheads="1"/>
          </p:cNvSpPr>
          <p:nvPr/>
        </p:nvSpPr>
        <p:spPr bwMode="auto">
          <a:xfrm>
            <a:off x="5951538" y="30480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6</a:t>
            </a:r>
          </a:p>
        </p:txBody>
      </p:sp>
      <p:sp>
        <p:nvSpPr>
          <p:cNvPr id="465958" name="Text Box 38"/>
          <p:cNvSpPr txBox="1">
            <a:spLocks noChangeArrowheads="1"/>
          </p:cNvSpPr>
          <p:nvPr/>
        </p:nvSpPr>
        <p:spPr bwMode="auto">
          <a:xfrm>
            <a:off x="1735138" y="32448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8</a:t>
            </a:r>
          </a:p>
        </p:txBody>
      </p:sp>
      <p:sp>
        <p:nvSpPr>
          <p:cNvPr id="465959" name="Text Box 39"/>
          <p:cNvSpPr txBox="1">
            <a:spLocks noChangeArrowheads="1"/>
          </p:cNvSpPr>
          <p:nvPr/>
        </p:nvSpPr>
        <p:spPr bwMode="auto">
          <a:xfrm>
            <a:off x="6400800" y="30480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8</a:t>
            </a:r>
          </a:p>
        </p:txBody>
      </p:sp>
      <p:sp>
        <p:nvSpPr>
          <p:cNvPr id="465960" name="Text Box 40"/>
          <p:cNvSpPr txBox="1">
            <a:spLocks noChangeArrowheads="1"/>
          </p:cNvSpPr>
          <p:nvPr/>
        </p:nvSpPr>
        <p:spPr bwMode="auto">
          <a:xfrm>
            <a:off x="2065338" y="32448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9</a:t>
            </a:r>
          </a:p>
        </p:txBody>
      </p:sp>
      <p:sp>
        <p:nvSpPr>
          <p:cNvPr id="465961" name="Text Box 41"/>
          <p:cNvSpPr txBox="1">
            <a:spLocks noChangeArrowheads="1"/>
          </p:cNvSpPr>
          <p:nvPr/>
        </p:nvSpPr>
        <p:spPr bwMode="auto">
          <a:xfrm>
            <a:off x="6865938" y="30480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9</a:t>
            </a:r>
          </a:p>
        </p:txBody>
      </p:sp>
      <p:sp>
        <p:nvSpPr>
          <p:cNvPr id="465962" name="Text Box 42"/>
          <p:cNvSpPr txBox="1">
            <a:spLocks noChangeArrowheads="1"/>
          </p:cNvSpPr>
          <p:nvPr/>
        </p:nvSpPr>
        <p:spPr bwMode="auto">
          <a:xfrm>
            <a:off x="2333625" y="32448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12</a:t>
            </a:r>
          </a:p>
        </p:txBody>
      </p:sp>
      <p:sp>
        <p:nvSpPr>
          <p:cNvPr id="465963" name="Text Box 43"/>
          <p:cNvSpPr txBox="1">
            <a:spLocks noChangeArrowheads="1"/>
          </p:cNvSpPr>
          <p:nvPr/>
        </p:nvSpPr>
        <p:spPr bwMode="auto">
          <a:xfrm>
            <a:off x="7239000" y="304800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12</a:t>
            </a:r>
          </a:p>
        </p:txBody>
      </p:sp>
      <p:sp>
        <p:nvSpPr>
          <p:cNvPr id="465964" name="Text Box 44"/>
          <p:cNvSpPr txBox="1">
            <a:spLocks noChangeArrowheads="1"/>
          </p:cNvSpPr>
          <p:nvPr/>
        </p:nvSpPr>
        <p:spPr bwMode="auto">
          <a:xfrm>
            <a:off x="152400" y="4267200"/>
            <a:ext cx="2339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latin typeface="Helvetica" pitchFamily="34" charset="0"/>
              </a:rPr>
              <a:t>enqueue(21) ??</a:t>
            </a:r>
          </a:p>
        </p:txBody>
      </p:sp>
    </p:spTree>
    <p:extLst>
      <p:ext uri="{BB962C8B-B14F-4D97-AF65-F5344CB8AC3E}">
        <p14:creationId xmlns:p14="http://schemas.microsoft.com/office/powerpoint/2010/main" val="4234651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Enqueue</a:t>
            </a:r>
            <a:r>
              <a:rPr lang="en-US" b="1" dirty="0">
                <a:solidFill>
                  <a:srgbClr val="FF0000"/>
                </a:solidFill>
              </a:rPr>
              <a:t>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dirty="0">
                <a:solidFill>
                  <a:srgbClr val="8000FF"/>
                </a:solidFill>
                <a:highlight>
                  <a:srgbClr val="FFFFFF"/>
                </a:highlight>
              </a:rPr>
              <a:t>public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dirty="0">
                <a:solidFill>
                  <a:srgbClr val="8000FF"/>
                </a:solidFill>
                <a:highlight>
                  <a:srgbClr val="FFFFFF"/>
                </a:highlight>
              </a:rPr>
              <a:t>void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</a:rPr>
              <a:t>enqueue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800" dirty="0" err="1">
                <a:solidFill>
                  <a:srgbClr val="8000FF"/>
                </a:solidFill>
                <a:highlight>
                  <a:srgbClr val="FFFFFF"/>
                </a:highlight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x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8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800" b="1" dirty="0">
                <a:solidFill>
                  <a:srgbClr val="0000FF"/>
                </a:solidFill>
                <a:highlight>
                  <a:srgbClr val="FFFFFF"/>
                </a:highlight>
              </a:rPr>
              <a:t>if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rear 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==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-</a:t>
            </a:r>
            <a:r>
              <a:rPr lang="en-US" sz="1800" dirty="0">
                <a:solidFill>
                  <a:srgbClr val="FF8000"/>
                </a:solidFill>
                <a:highlight>
                  <a:srgbClr val="FFFFFF"/>
                </a:highlight>
              </a:rPr>
              <a:t>1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8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           front 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dirty="0">
                <a:solidFill>
                  <a:srgbClr val="FF8000"/>
                </a:solidFill>
                <a:highlight>
                  <a:srgbClr val="FFFFFF"/>
                </a:highlight>
              </a:rPr>
              <a:t>0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8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           rear 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dirty="0">
                <a:solidFill>
                  <a:srgbClr val="FF8000"/>
                </a:solidFill>
                <a:highlight>
                  <a:srgbClr val="FFFFFF"/>
                </a:highlight>
              </a:rPr>
              <a:t>0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8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           Queue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rear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]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x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8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>
                <a:solidFill>
                  <a:srgbClr val="0000FF"/>
                </a:solidFill>
                <a:highlight>
                  <a:srgbClr val="FFFFFF"/>
                </a:highlight>
              </a:rPr>
              <a:t>else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>
                <a:solidFill>
                  <a:srgbClr val="0000FF"/>
                </a:solidFill>
                <a:highlight>
                  <a:srgbClr val="FFFFFF"/>
                </a:highlight>
              </a:rPr>
              <a:t>if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rear 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+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dirty="0">
                <a:solidFill>
                  <a:srgbClr val="FF8000"/>
                </a:solidFill>
                <a:highlight>
                  <a:srgbClr val="FFFFFF"/>
                </a:highlight>
              </a:rPr>
              <a:t>1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&gt;=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</a:rPr>
              <a:t>len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8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</a:rPr>
              <a:t>System</a:t>
            </a:r>
            <a:r>
              <a:rPr lang="en-US" sz="18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</a:rPr>
              <a:t>out</a:t>
            </a:r>
            <a:r>
              <a:rPr lang="en-US" sz="18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</a:rPr>
              <a:t>print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800" dirty="0">
                <a:solidFill>
                  <a:srgbClr val="808080"/>
                </a:solidFill>
                <a:highlight>
                  <a:srgbClr val="FFFFFF"/>
                </a:highlight>
              </a:rPr>
              <a:t>"Queue is full"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);</a:t>
            </a:r>
            <a:endParaRPr lang="en-US" sz="18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sz="1800" b="1" dirty="0">
                <a:solidFill>
                  <a:srgbClr val="0000FF"/>
                </a:solidFill>
                <a:highlight>
                  <a:srgbClr val="FFFFFF"/>
                </a:highlight>
              </a:rPr>
              <a:t>return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8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8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>
                <a:solidFill>
                  <a:srgbClr val="0000FF"/>
                </a:solidFill>
                <a:highlight>
                  <a:srgbClr val="FFFFFF"/>
                </a:highlight>
              </a:rPr>
              <a:t>else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8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           Queue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[++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rear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]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x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8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18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       size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++;</a:t>
            </a:r>
            <a:endParaRPr lang="en-US" sz="18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E00ED6-787E-4E0C-8915-652AC110EA2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186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dequeue</a:t>
            </a:r>
            <a:r>
              <a:rPr lang="en-US" b="1" dirty="0">
                <a:solidFill>
                  <a:srgbClr val="FF0000"/>
                </a:solidFill>
              </a:rPr>
              <a:t>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public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8000FF"/>
                </a:solidFill>
                <a:highlight>
                  <a:srgbClr val="FFFFFF"/>
                </a:highlight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dequeue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()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if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isEmpty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())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System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out</a:t>
            </a:r>
            <a:r>
              <a:rPr lang="en-US" sz="16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println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600" dirty="0">
                <a:solidFill>
                  <a:srgbClr val="808080"/>
                </a:solidFill>
                <a:highlight>
                  <a:srgbClr val="FFFFFF"/>
                </a:highlight>
              </a:rPr>
              <a:t>"Queue is empty"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);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else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    size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--;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sz="1600" dirty="0" err="1">
                <a:solidFill>
                  <a:srgbClr val="8000FF"/>
                </a:solidFill>
                <a:highlight>
                  <a:srgbClr val="FFFFFF"/>
                </a:highlight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ele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Queue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[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front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];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if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front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rear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        front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-</a:t>
            </a:r>
            <a:r>
              <a:rPr lang="en-US" sz="1600" dirty="0">
                <a:solidFill>
                  <a:srgbClr val="FF8000"/>
                </a:solidFill>
                <a:highlight>
                  <a:srgbClr val="FFFFFF"/>
                </a:highlight>
              </a:rPr>
              <a:t>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        rear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-</a:t>
            </a:r>
            <a:r>
              <a:rPr lang="en-US" sz="1600" dirty="0">
                <a:solidFill>
                  <a:srgbClr val="FF8000"/>
                </a:solidFill>
                <a:highlight>
                  <a:srgbClr val="FFFFFF"/>
                </a:highlight>
              </a:rPr>
              <a:t>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else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        front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++;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return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ele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return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8000"/>
                </a:solidFill>
                <a:highlight>
                  <a:srgbClr val="FFFFFF"/>
                </a:highlight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E00ED6-787E-4E0C-8915-652AC110EA2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79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12071" y="45817"/>
            <a:ext cx="8226425" cy="9144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Queue using Array</a:t>
            </a:r>
          </a:p>
        </p:txBody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45720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We have inserts and removal running in constant time but we created a new problem.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Cannot insert new elements even though there are two places available at the start of the array.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Solution: allow the queue to “wrap around” called circular queue.(we will discuss in next lecture)</a:t>
            </a:r>
          </a:p>
          <a:p>
            <a:pPr>
              <a:buFont typeface="Wingdings" pitchFamily="2" charset="2"/>
              <a:buChar char="§"/>
            </a:pPr>
            <a:endParaRPr lang="en-US" dirty="0">
              <a:latin typeface="Helvetic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67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49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26585" y="89359"/>
            <a:ext cx="8226425" cy="9144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Implementing dynamic Queue</a:t>
            </a:r>
          </a:p>
        </p:txBody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45720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b="1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Using linked List: </a:t>
            </a:r>
            <a:r>
              <a:rPr lang="en-US" i="1" dirty="0">
                <a:latin typeface="Helvetica" pitchFamily="34" charset="0"/>
                <a:cs typeface="Times New Roman" pitchFamily="18" charset="0"/>
              </a:rPr>
              <a:t>Recall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Insert works in constant time for either end of a linked list.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Remove works in constant time only.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Seems best that head of the linked list be the front of the queue so that all removes will be from the front.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Inserts will be at the end of the list.</a:t>
            </a:r>
          </a:p>
        </p:txBody>
      </p:sp>
    </p:spTree>
    <p:extLst>
      <p:ext uri="{BB962C8B-B14F-4D97-AF65-F5344CB8AC3E}">
        <p14:creationId xmlns:p14="http://schemas.microsoft.com/office/powerpoint/2010/main" val="20364928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12071" y="89359"/>
            <a:ext cx="8226425" cy="9144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Implementing dynamic Queue</a:t>
            </a:r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7620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>
                <a:latin typeface="Helvetica" pitchFamily="34" charset="0"/>
                <a:cs typeface="Times New Roman" pitchFamily="18" charset="0"/>
              </a:rPr>
              <a:t>Using linked List:</a:t>
            </a:r>
          </a:p>
        </p:txBody>
      </p:sp>
      <p:sp>
        <p:nvSpPr>
          <p:cNvPr id="453636" name="Text Box 4"/>
          <p:cNvSpPr txBox="1">
            <a:spLocks noChangeArrowheads="1"/>
          </p:cNvSpPr>
          <p:nvPr/>
        </p:nvSpPr>
        <p:spPr bwMode="auto">
          <a:xfrm>
            <a:off x="1143000" y="2895600"/>
            <a:ext cx="592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front</a:t>
            </a:r>
          </a:p>
        </p:txBody>
      </p:sp>
      <p:sp>
        <p:nvSpPr>
          <p:cNvPr id="453637" name="Text Box 5"/>
          <p:cNvSpPr txBox="1">
            <a:spLocks noChangeArrowheads="1"/>
          </p:cNvSpPr>
          <p:nvPr/>
        </p:nvSpPr>
        <p:spPr bwMode="auto">
          <a:xfrm>
            <a:off x="2428875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53638" name="Text Box 6"/>
          <p:cNvSpPr txBox="1">
            <a:spLocks noChangeArrowheads="1"/>
          </p:cNvSpPr>
          <p:nvPr/>
        </p:nvSpPr>
        <p:spPr bwMode="auto">
          <a:xfrm>
            <a:off x="2047875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53639" name="Text Box 7"/>
          <p:cNvSpPr txBox="1">
            <a:spLocks noChangeArrowheads="1"/>
          </p:cNvSpPr>
          <p:nvPr/>
        </p:nvSpPr>
        <p:spPr bwMode="auto">
          <a:xfrm>
            <a:off x="1666875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453640" name="Text Box 8"/>
          <p:cNvSpPr txBox="1">
            <a:spLocks noChangeArrowheads="1"/>
          </p:cNvSpPr>
          <p:nvPr/>
        </p:nvSpPr>
        <p:spPr bwMode="auto">
          <a:xfrm>
            <a:off x="1354138" y="34734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1</a:t>
            </a:r>
          </a:p>
        </p:txBody>
      </p:sp>
      <p:sp>
        <p:nvSpPr>
          <p:cNvPr id="453641" name="AutoShape 9"/>
          <p:cNvSpPr>
            <a:spLocks noChangeArrowheads="1"/>
          </p:cNvSpPr>
          <p:nvPr/>
        </p:nvSpPr>
        <p:spPr bwMode="auto">
          <a:xfrm>
            <a:off x="3352800" y="3352800"/>
            <a:ext cx="685800" cy="381000"/>
          </a:xfrm>
          <a:prstGeom prst="right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3662" name="Text Box 30"/>
          <p:cNvSpPr txBox="1">
            <a:spLocks noChangeArrowheads="1"/>
          </p:cNvSpPr>
          <p:nvPr/>
        </p:nvSpPr>
        <p:spPr bwMode="auto">
          <a:xfrm>
            <a:off x="2297113" y="2895600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rear</a:t>
            </a:r>
          </a:p>
        </p:txBody>
      </p:sp>
      <p:sp>
        <p:nvSpPr>
          <p:cNvPr id="453663" name="Line 31"/>
          <p:cNvSpPr>
            <a:spLocks noChangeShapeType="1"/>
          </p:cNvSpPr>
          <p:nvPr/>
        </p:nvSpPr>
        <p:spPr bwMode="auto">
          <a:xfrm>
            <a:off x="1506538" y="3200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3664" name="Line 32"/>
          <p:cNvSpPr>
            <a:spLocks noChangeShapeType="1"/>
          </p:cNvSpPr>
          <p:nvPr/>
        </p:nvSpPr>
        <p:spPr bwMode="auto">
          <a:xfrm>
            <a:off x="2573338" y="3200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DA962C2-4A30-4D15-9C21-8E92FFEC0A3B}"/>
              </a:ext>
            </a:extLst>
          </p:cNvPr>
          <p:cNvGrpSpPr/>
          <p:nvPr/>
        </p:nvGrpSpPr>
        <p:grpSpPr>
          <a:xfrm>
            <a:off x="4127500" y="2819400"/>
            <a:ext cx="3187700" cy="914400"/>
            <a:chOff x="4127500" y="2819400"/>
            <a:chExt cx="3187700" cy="914400"/>
          </a:xfrm>
        </p:grpSpPr>
        <p:grpSp>
          <p:nvGrpSpPr>
            <p:cNvPr id="453642" name="Group 10"/>
            <p:cNvGrpSpPr>
              <a:grpSpLocks/>
            </p:cNvGrpSpPr>
            <p:nvPr/>
          </p:nvGrpSpPr>
          <p:grpSpPr bwMode="auto">
            <a:xfrm>
              <a:off x="4800600" y="3397250"/>
              <a:ext cx="685800" cy="336550"/>
              <a:chOff x="1488" y="1996"/>
              <a:chExt cx="432" cy="212"/>
            </a:xfrm>
          </p:grpSpPr>
          <p:sp>
            <p:nvSpPr>
              <p:cNvPr id="453643" name="Rectangle 11"/>
              <p:cNvSpPr>
                <a:spLocks noChangeArrowheads="1"/>
              </p:cNvSpPr>
              <p:nvPr/>
            </p:nvSpPr>
            <p:spPr bwMode="auto">
              <a:xfrm>
                <a:off x="1488" y="2016"/>
                <a:ext cx="28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3644" name="Line 12"/>
              <p:cNvSpPr>
                <a:spLocks noChangeShapeType="1"/>
              </p:cNvSpPr>
              <p:nvPr/>
            </p:nvSpPr>
            <p:spPr bwMode="auto">
              <a:xfrm>
                <a:off x="1680" y="201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3645" name="Text Box 13"/>
              <p:cNvSpPr txBox="1">
                <a:spLocks noChangeArrowheads="1"/>
              </p:cNvSpPr>
              <p:nvPr/>
            </p:nvSpPr>
            <p:spPr bwMode="auto">
              <a:xfrm>
                <a:off x="1488" y="1996"/>
                <a:ext cx="15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/>
                <a:r>
                  <a:rPr lang="en-US" sz="1600">
                    <a:latin typeface="Helvetica" pitchFamily="34" charset="0"/>
                  </a:rPr>
                  <a:t>1</a:t>
                </a:r>
              </a:p>
            </p:txBody>
          </p:sp>
          <p:sp>
            <p:nvSpPr>
              <p:cNvPr id="453646" name="Line 14"/>
              <p:cNvSpPr>
                <a:spLocks noChangeShapeType="1"/>
              </p:cNvSpPr>
              <p:nvPr/>
            </p:nvSpPr>
            <p:spPr bwMode="auto">
              <a:xfrm>
                <a:off x="1728" y="211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53647" name="Rectangle 15"/>
            <p:cNvSpPr>
              <a:spLocks noChangeArrowheads="1"/>
            </p:cNvSpPr>
            <p:nvPr/>
          </p:nvSpPr>
          <p:spPr bwMode="auto">
            <a:xfrm>
              <a:off x="5486400" y="3429000"/>
              <a:ext cx="4572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48" name="Line 16"/>
            <p:cNvSpPr>
              <a:spLocks noChangeShapeType="1"/>
            </p:cNvSpPr>
            <p:nvPr/>
          </p:nvSpPr>
          <p:spPr bwMode="auto">
            <a:xfrm>
              <a:off x="5791200" y="34290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3649" name="Text Box 17"/>
            <p:cNvSpPr txBox="1">
              <a:spLocks noChangeArrowheads="1"/>
            </p:cNvSpPr>
            <p:nvPr/>
          </p:nvSpPr>
          <p:spPr bwMode="auto">
            <a:xfrm>
              <a:off x="5486400" y="3397250"/>
              <a:ext cx="3810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600">
                  <a:latin typeface="Helvetica" pitchFamily="34" charset="0"/>
                </a:rPr>
                <a:t>7</a:t>
              </a:r>
            </a:p>
          </p:txBody>
        </p:sp>
        <p:sp>
          <p:nvSpPr>
            <p:cNvPr id="453650" name="Line 18"/>
            <p:cNvSpPr>
              <a:spLocks noChangeShapeType="1"/>
            </p:cNvSpPr>
            <p:nvPr/>
          </p:nvSpPr>
          <p:spPr bwMode="auto">
            <a:xfrm>
              <a:off x="5867400" y="35814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3651" name="Rectangle 19"/>
            <p:cNvSpPr>
              <a:spLocks noChangeArrowheads="1"/>
            </p:cNvSpPr>
            <p:nvPr/>
          </p:nvSpPr>
          <p:spPr bwMode="auto">
            <a:xfrm>
              <a:off x="6172200" y="3429000"/>
              <a:ext cx="4572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52" name="Line 20"/>
            <p:cNvSpPr>
              <a:spLocks noChangeShapeType="1"/>
            </p:cNvSpPr>
            <p:nvPr/>
          </p:nvSpPr>
          <p:spPr bwMode="auto">
            <a:xfrm>
              <a:off x="6477000" y="34290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3653" name="Text Box 21"/>
            <p:cNvSpPr txBox="1">
              <a:spLocks noChangeArrowheads="1"/>
            </p:cNvSpPr>
            <p:nvPr/>
          </p:nvSpPr>
          <p:spPr bwMode="auto">
            <a:xfrm>
              <a:off x="6172200" y="3397250"/>
              <a:ext cx="24923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600">
                  <a:latin typeface="Helvetica" pitchFamily="34" charset="0"/>
                </a:rPr>
                <a:t>5</a:t>
              </a:r>
            </a:p>
          </p:txBody>
        </p:sp>
        <p:sp>
          <p:nvSpPr>
            <p:cNvPr id="453654" name="Line 22"/>
            <p:cNvSpPr>
              <a:spLocks noChangeShapeType="1"/>
            </p:cNvSpPr>
            <p:nvPr/>
          </p:nvSpPr>
          <p:spPr bwMode="auto">
            <a:xfrm>
              <a:off x="6553200" y="35814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3655" name="Rectangle 23"/>
            <p:cNvSpPr>
              <a:spLocks noChangeArrowheads="1"/>
            </p:cNvSpPr>
            <p:nvPr/>
          </p:nvSpPr>
          <p:spPr bwMode="auto">
            <a:xfrm>
              <a:off x="6858000" y="3429000"/>
              <a:ext cx="4572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56" name="Line 24"/>
            <p:cNvSpPr>
              <a:spLocks noChangeShapeType="1"/>
            </p:cNvSpPr>
            <p:nvPr/>
          </p:nvSpPr>
          <p:spPr bwMode="auto">
            <a:xfrm>
              <a:off x="7162800" y="34290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3657" name="Text Box 25"/>
            <p:cNvSpPr txBox="1">
              <a:spLocks noChangeArrowheads="1"/>
            </p:cNvSpPr>
            <p:nvPr/>
          </p:nvSpPr>
          <p:spPr bwMode="auto">
            <a:xfrm>
              <a:off x="6858000" y="3397250"/>
              <a:ext cx="28575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600">
                  <a:latin typeface="Helvetica" pitchFamily="34" charset="0"/>
                </a:rPr>
                <a:t>2</a:t>
              </a:r>
            </a:p>
          </p:txBody>
        </p:sp>
        <p:sp>
          <p:nvSpPr>
            <p:cNvPr id="453658" name="Line 26"/>
            <p:cNvSpPr>
              <a:spLocks noChangeShapeType="1"/>
            </p:cNvSpPr>
            <p:nvPr/>
          </p:nvSpPr>
          <p:spPr bwMode="auto">
            <a:xfrm flipH="1">
              <a:off x="7143750" y="3473450"/>
              <a:ext cx="1524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3659" name="Text Box 27"/>
            <p:cNvSpPr txBox="1">
              <a:spLocks noChangeArrowheads="1"/>
            </p:cNvSpPr>
            <p:nvPr/>
          </p:nvSpPr>
          <p:spPr bwMode="auto">
            <a:xfrm>
              <a:off x="4127500" y="2863850"/>
              <a:ext cx="59213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front</a:t>
              </a:r>
            </a:p>
          </p:txBody>
        </p:sp>
        <p:sp>
          <p:nvSpPr>
            <p:cNvPr id="453660" name="Line 28"/>
            <p:cNvSpPr>
              <a:spLocks noChangeShapeType="1"/>
            </p:cNvSpPr>
            <p:nvPr/>
          </p:nvSpPr>
          <p:spPr bwMode="auto">
            <a:xfrm>
              <a:off x="4724400" y="30480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3661" name="Line 29"/>
            <p:cNvSpPr>
              <a:spLocks noChangeShapeType="1"/>
            </p:cNvSpPr>
            <p:nvPr/>
          </p:nvSpPr>
          <p:spPr bwMode="auto">
            <a:xfrm>
              <a:off x="4953000" y="30480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3665" name="Text Box 33"/>
            <p:cNvSpPr txBox="1">
              <a:spLocks noChangeArrowheads="1"/>
            </p:cNvSpPr>
            <p:nvPr/>
          </p:nvSpPr>
          <p:spPr bwMode="auto">
            <a:xfrm>
              <a:off x="6286500" y="2819400"/>
              <a:ext cx="5461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rear</a:t>
              </a:r>
            </a:p>
          </p:txBody>
        </p:sp>
        <p:sp>
          <p:nvSpPr>
            <p:cNvPr id="453666" name="Line 34"/>
            <p:cNvSpPr>
              <a:spLocks noChangeShapeType="1"/>
            </p:cNvSpPr>
            <p:nvPr/>
          </p:nvSpPr>
          <p:spPr bwMode="auto">
            <a:xfrm>
              <a:off x="6858000" y="300355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3667" name="Line 35"/>
            <p:cNvSpPr>
              <a:spLocks noChangeShapeType="1"/>
            </p:cNvSpPr>
            <p:nvPr/>
          </p:nvSpPr>
          <p:spPr bwMode="auto">
            <a:xfrm>
              <a:off x="7086600" y="300355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205325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26585" y="103873"/>
            <a:ext cx="8226425" cy="9144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Implementing dynamic Queue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7620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>
                <a:latin typeface="Helvetica" pitchFamily="34" charset="0"/>
                <a:cs typeface="Times New Roman" pitchFamily="18" charset="0"/>
              </a:rPr>
              <a:t>Using linked List:</a:t>
            </a:r>
          </a:p>
        </p:txBody>
      </p:sp>
      <p:sp>
        <p:nvSpPr>
          <p:cNvPr id="437259" name="Text Box 11"/>
          <p:cNvSpPr txBox="1">
            <a:spLocks noChangeArrowheads="1"/>
          </p:cNvSpPr>
          <p:nvPr/>
        </p:nvSpPr>
        <p:spPr bwMode="auto">
          <a:xfrm>
            <a:off x="1143000" y="2895600"/>
            <a:ext cx="592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front</a:t>
            </a:r>
          </a:p>
        </p:txBody>
      </p:sp>
      <p:sp>
        <p:nvSpPr>
          <p:cNvPr id="437261" name="Text Box 13"/>
          <p:cNvSpPr txBox="1">
            <a:spLocks noChangeArrowheads="1"/>
          </p:cNvSpPr>
          <p:nvPr/>
        </p:nvSpPr>
        <p:spPr bwMode="auto">
          <a:xfrm>
            <a:off x="2428875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37263" name="Text Box 15"/>
          <p:cNvSpPr txBox="1">
            <a:spLocks noChangeArrowheads="1"/>
          </p:cNvSpPr>
          <p:nvPr/>
        </p:nvSpPr>
        <p:spPr bwMode="auto">
          <a:xfrm>
            <a:off x="2047875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37264" name="Text Box 16"/>
          <p:cNvSpPr txBox="1">
            <a:spLocks noChangeArrowheads="1"/>
          </p:cNvSpPr>
          <p:nvPr/>
        </p:nvSpPr>
        <p:spPr bwMode="auto">
          <a:xfrm>
            <a:off x="1666875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437265" name="Text Box 17"/>
          <p:cNvSpPr txBox="1">
            <a:spLocks noChangeArrowheads="1"/>
          </p:cNvSpPr>
          <p:nvPr/>
        </p:nvSpPr>
        <p:spPr bwMode="auto">
          <a:xfrm>
            <a:off x="1354138" y="34734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1</a:t>
            </a:r>
          </a:p>
        </p:txBody>
      </p:sp>
      <p:sp>
        <p:nvSpPr>
          <p:cNvPr id="437266" name="AutoShape 18"/>
          <p:cNvSpPr>
            <a:spLocks noChangeArrowheads="1"/>
          </p:cNvSpPr>
          <p:nvPr/>
        </p:nvSpPr>
        <p:spPr bwMode="auto">
          <a:xfrm>
            <a:off x="3352800" y="3352800"/>
            <a:ext cx="685800" cy="381000"/>
          </a:xfrm>
          <a:prstGeom prst="right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37268" name="Group 20"/>
          <p:cNvGrpSpPr>
            <a:grpSpLocks/>
          </p:cNvGrpSpPr>
          <p:nvPr/>
        </p:nvGrpSpPr>
        <p:grpSpPr bwMode="auto">
          <a:xfrm>
            <a:off x="4800600" y="3397250"/>
            <a:ext cx="685800" cy="336550"/>
            <a:chOff x="1488" y="1996"/>
            <a:chExt cx="432" cy="212"/>
          </a:xfrm>
        </p:grpSpPr>
        <p:sp>
          <p:nvSpPr>
            <p:cNvPr id="437269" name="Rectangle 21"/>
            <p:cNvSpPr>
              <a:spLocks noChangeArrowheads="1"/>
            </p:cNvSpPr>
            <p:nvPr/>
          </p:nvSpPr>
          <p:spPr bwMode="auto">
            <a:xfrm>
              <a:off x="1488" y="2016"/>
              <a:ext cx="28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7270" name="Line 22"/>
            <p:cNvSpPr>
              <a:spLocks noChangeShapeType="1"/>
            </p:cNvSpPr>
            <p:nvPr/>
          </p:nvSpPr>
          <p:spPr bwMode="auto">
            <a:xfrm>
              <a:off x="1680" y="20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271" name="Text Box 23"/>
            <p:cNvSpPr txBox="1">
              <a:spLocks noChangeArrowheads="1"/>
            </p:cNvSpPr>
            <p:nvPr/>
          </p:nvSpPr>
          <p:spPr bwMode="auto">
            <a:xfrm>
              <a:off x="1488" y="1996"/>
              <a:ext cx="1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600">
                  <a:latin typeface="Helvetica" pitchFamily="34" charset="0"/>
                </a:rPr>
                <a:t>1</a:t>
              </a:r>
            </a:p>
          </p:txBody>
        </p:sp>
        <p:sp>
          <p:nvSpPr>
            <p:cNvPr id="437272" name="Line 24"/>
            <p:cNvSpPr>
              <a:spLocks noChangeShapeType="1"/>
            </p:cNvSpPr>
            <p:nvPr/>
          </p:nvSpPr>
          <p:spPr bwMode="auto">
            <a:xfrm>
              <a:off x="1728" y="211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7273" name="Rectangle 25"/>
          <p:cNvSpPr>
            <a:spLocks noChangeArrowheads="1"/>
          </p:cNvSpPr>
          <p:nvPr/>
        </p:nvSpPr>
        <p:spPr bwMode="auto">
          <a:xfrm>
            <a:off x="5486400" y="34290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7274" name="Line 26"/>
          <p:cNvSpPr>
            <a:spLocks noChangeShapeType="1"/>
          </p:cNvSpPr>
          <p:nvPr/>
        </p:nvSpPr>
        <p:spPr bwMode="auto">
          <a:xfrm>
            <a:off x="57912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7275" name="Text Box 27"/>
          <p:cNvSpPr txBox="1">
            <a:spLocks noChangeArrowheads="1"/>
          </p:cNvSpPr>
          <p:nvPr/>
        </p:nvSpPr>
        <p:spPr bwMode="auto">
          <a:xfrm>
            <a:off x="5486400" y="339725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437276" name="Line 28"/>
          <p:cNvSpPr>
            <a:spLocks noChangeShapeType="1"/>
          </p:cNvSpPr>
          <p:nvPr/>
        </p:nvSpPr>
        <p:spPr bwMode="auto">
          <a:xfrm>
            <a:off x="5867400" y="3581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7277" name="Rectangle 29"/>
          <p:cNvSpPr>
            <a:spLocks noChangeArrowheads="1"/>
          </p:cNvSpPr>
          <p:nvPr/>
        </p:nvSpPr>
        <p:spPr bwMode="auto">
          <a:xfrm>
            <a:off x="6172200" y="34290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7278" name="Line 30"/>
          <p:cNvSpPr>
            <a:spLocks noChangeShapeType="1"/>
          </p:cNvSpPr>
          <p:nvPr/>
        </p:nvSpPr>
        <p:spPr bwMode="auto">
          <a:xfrm>
            <a:off x="64770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7279" name="Text Box 31"/>
          <p:cNvSpPr txBox="1">
            <a:spLocks noChangeArrowheads="1"/>
          </p:cNvSpPr>
          <p:nvPr/>
        </p:nvSpPr>
        <p:spPr bwMode="auto">
          <a:xfrm>
            <a:off x="6172200" y="3397250"/>
            <a:ext cx="249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37280" name="Line 32"/>
          <p:cNvSpPr>
            <a:spLocks noChangeShapeType="1"/>
          </p:cNvSpPr>
          <p:nvPr/>
        </p:nvSpPr>
        <p:spPr bwMode="auto">
          <a:xfrm>
            <a:off x="6553200" y="3581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7281" name="Rectangle 33"/>
          <p:cNvSpPr>
            <a:spLocks noChangeArrowheads="1"/>
          </p:cNvSpPr>
          <p:nvPr/>
        </p:nvSpPr>
        <p:spPr bwMode="auto">
          <a:xfrm>
            <a:off x="6858000" y="34290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7282" name="Line 34"/>
          <p:cNvSpPr>
            <a:spLocks noChangeShapeType="1"/>
          </p:cNvSpPr>
          <p:nvPr/>
        </p:nvSpPr>
        <p:spPr bwMode="auto">
          <a:xfrm>
            <a:off x="71628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7283" name="Text Box 35"/>
          <p:cNvSpPr txBox="1">
            <a:spLocks noChangeArrowheads="1"/>
          </p:cNvSpPr>
          <p:nvPr/>
        </p:nvSpPr>
        <p:spPr bwMode="auto">
          <a:xfrm>
            <a:off x="6858000" y="339725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37284" name="Line 36"/>
          <p:cNvSpPr>
            <a:spLocks noChangeShapeType="1"/>
          </p:cNvSpPr>
          <p:nvPr/>
        </p:nvSpPr>
        <p:spPr bwMode="auto">
          <a:xfrm flipH="1">
            <a:off x="7143750" y="347345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7286" name="Text Box 38"/>
          <p:cNvSpPr txBox="1">
            <a:spLocks noChangeArrowheads="1"/>
          </p:cNvSpPr>
          <p:nvPr/>
        </p:nvSpPr>
        <p:spPr bwMode="auto">
          <a:xfrm>
            <a:off x="4127500" y="2863850"/>
            <a:ext cx="592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front</a:t>
            </a:r>
          </a:p>
        </p:txBody>
      </p:sp>
      <p:sp>
        <p:nvSpPr>
          <p:cNvPr id="437287" name="Line 39"/>
          <p:cNvSpPr>
            <a:spLocks noChangeShapeType="1"/>
          </p:cNvSpPr>
          <p:nvPr/>
        </p:nvSpPr>
        <p:spPr bwMode="auto">
          <a:xfrm>
            <a:off x="4724400" y="3048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7288" name="Line 40"/>
          <p:cNvSpPr>
            <a:spLocks noChangeShapeType="1"/>
          </p:cNvSpPr>
          <p:nvPr/>
        </p:nvSpPr>
        <p:spPr bwMode="auto">
          <a:xfrm>
            <a:off x="4953000" y="3048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7289" name="Text Box 41"/>
          <p:cNvSpPr txBox="1">
            <a:spLocks noChangeArrowheads="1"/>
          </p:cNvSpPr>
          <p:nvPr/>
        </p:nvSpPr>
        <p:spPr bwMode="auto">
          <a:xfrm>
            <a:off x="2297113" y="2895600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rear</a:t>
            </a:r>
          </a:p>
        </p:txBody>
      </p:sp>
      <p:sp>
        <p:nvSpPr>
          <p:cNvPr id="437290" name="Line 42"/>
          <p:cNvSpPr>
            <a:spLocks noChangeShapeType="1"/>
          </p:cNvSpPr>
          <p:nvPr/>
        </p:nvSpPr>
        <p:spPr bwMode="auto">
          <a:xfrm>
            <a:off x="1506538" y="3200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7291" name="Line 43"/>
          <p:cNvSpPr>
            <a:spLocks noChangeShapeType="1"/>
          </p:cNvSpPr>
          <p:nvPr/>
        </p:nvSpPr>
        <p:spPr bwMode="auto">
          <a:xfrm>
            <a:off x="2573338" y="3200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7293" name="Text Box 45"/>
          <p:cNvSpPr txBox="1">
            <a:spLocks noChangeArrowheads="1"/>
          </p:cNvSpPr>
          <p:nvPr/>
        </p:nvSpPr>
        <p:spPr bwMode="auto">
          <a:xfrm>
            <a:off x="6286500" y="2819400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rear</a:t>
            </a:r>
          </a:p>
        </p:txBody>
      </p:sp>
      <p:sp>
        <p:nvSpPr>
          <p:cNvPr id="437294" name="Line 46"/>
          <p:cNvSpPr>
            <a:spLocks noChangeShapeType="1"/>
          </p:cNvSpPr>
          <p:nvPr/>
        </p:nvSpPr>
        <p:spPr bwMode="auto">
          <a:xfrm>
            <a:off x="6858000" y="30035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7295" name="Line 47"/>
          <p:cNvSpPr>
            <a:spLocks noChangeShapeType="1"/>
          </p:cNvSpPr>
          <p:nvPr/>
        </p:nvSpPr>
        <p:spPr bwMode="auto">
          <a:xfrm>
            <a:off x="7086600" y="30035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7296" name="Text Box 48"/>
          <p:cNvSpPr txBox="1">
            <a:spLocks noChangeArrowheads="1"/>
          </p:cNvSpPr>
          <p:nvPr/>
        </p:nvSpPr>
        <p:spPr bwMode="auto">
          <a:xfrm>
            <a:off x="1447800" y="4953000"/>
            <a:ext cx="592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front</a:t>
            </a:r>
          </a:p>
        </p:txBody>
      </p:sp>
      <p:sp>
        <p:nvSpPr>
          <p:cNvPr id="437297" name="Text Box 49"/>
          <p:cNvSpPr txBox="1">
            <a:spLocks noChangeArrowheads="1"/>
          </p:cNvSpPr>
          <p:nvPr/>
        </p:nvSpPr>
        <p:spPr bwMode="auto">
          <a:xfrm>
            <a:off x="2428875" y="5530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37298" name="Text Box 50"/>
          <p:cNvSpPr txBox="1">
            <a:spLocks noChangeArrowheads="1"/>
          </p:cNvSpPr>
          <p:nvPr/>
        </p:nvSpPr>
        <p:spPr bwMode="auto">
          <a:xfrm>
            <a:off x="2047875" y="5530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37299" name="Text Box 51"/>
          <p:cNvSpPr txBox="1">
            <a:spLocks noChangeArrowheads="1"/>
          </p:cNvSpPr>
          <p:nvPr/>
        </p:nvSpPr>
        <p:spPr bwMode="auto">
          <a:xfrm>
            <a:off x="1666875" y="5530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437301" name="AutoShape 53"/>
          <p:cNvSpPr>
            <a:spLocks noChangeArrowheads="1"/>
          </p:cNvSpPr>
          <p:nvPr/>
        </p:nvSpPr>
        <p:spPr bwMode="auto">
          <a:xfrm>
            <a:off x="3352800" y="5410200"/>
            <a:ext cx="685800" cy="381000"/>
          </a:xfrm>
          <a:prstGeom prst="right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37302" name="Group 54"/>
          <p:cNvGrpSpPr>
            <a:grpSpLocks/>
          </p:cNvGrpSpPr>
          <p:nvPr/>
        </p:nvGrpSpPr>
        <p:grpSpPr bwMode="auto">
          <a:xfrm>
            <a:off x="4800600" y="5454650"/>
            <a:ext cx="685800" cy="336550"/>
            <a:chOff x="1488" y="1996"/>
            <a:chExt cx="432" cy="212"/>
          </a:xfrm>
        </p:grpSpPr>
        <p:sp>
          <p:nvSpPr>
            <p:cNvPr id="437303" name="Rectangle 55"/>
            <p:cNvSpPr>
              <a:spLocks noChangeArrowheads="1"/>
            </p:cNvSpPr>
            <p:nvPr/>
          </p:nvSpPr>
          <p:spPr bwMode="auto">
            <a:xfrm>
              <a:off x="1488" y="2016"/>
              <a:ext cx="28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7304" name="Line 56"/>
            <p:cNvSpPr>
              <a:spLocks noChangeShapeType="1"/>
            </p:cNvSpPr>
            <p:nvPr/>
          </p:nvSpPr>
          <p:spPr bwMode="auto">
            <a:xfrm>
              <a:off x="1680" y="20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305" name="Text Box 57"/>
            <p:cNvSpPr txBox="1">
              <a:spLocks noChangeArrowheads="1"/>
            </p:cNvSpPr>
            <p:nvPr/>
          </p:nvSpPr>
          <p:spPr bwMode="auto">
            <a:xfrm>
              <a:off x="1488" y="1996"/>
              <a:ext cx="1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600">
                  <a:latin typeface="Helvetica" pitchFamily="34" charset="0"/>
                </a:rPr>
                <a:t>1</a:t>
              </a:r>
            </a:p>
          </p:txBody>
        </p:sp>
        <p:sp>
          <p:nvSpPr>
            <p:cNvPr id="437306" name="Line 58"/>
            <p:cNvSpPr>
              <a:spLocks noChangeShapeType="1"/>
            </p:cNvSpPr>
            <p:nvPr/>
          </p:nvSpPr>
          <p:spPr bwMode="auto">
            <a:xfrm>
              <a:off x="1728" y="211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7307" name="Rectangle 59"/>
          <p:cNvSpPr>
            <a:spLocks noChangeArrowheads="1"/>
          </p:cNvSpPr>
          <p:nvPr/>
        </p:nvSpPr>
        <p:spPr bwMode="auto">
          <a:xfrm>
            <a:off x="5486400" y="54864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7308" name="Line 60"/>
          <p:cNvSpPr>
            <a:spLocks noChangeShapeType="1"/>
          </p:cNvSpPr>
          <p:nvPr/>
        </p:nvSpPr>
        <p:spPr bwMode="auto">
          <a:xfrm>
            <a:off x="5791200" y="548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7309" name="Text Box 61"/>
          <p:cNvSpPr txBox="1">
            <a:spLocks noChangeArrowheads="1"/>
          </p:cNvSpPr>
          <p:nvPr/>
        </p:nvSpPr>
        <p:spPr bwMode="auto">
          <a:xfrm>
            <a:off x="5486400" y="545465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437310" name="Line 62"/>
          <p:cNvSpPr>
            <a:spLocks noChangeShapeType="1"/>
          </p:cNvSpPr>
          <p:nvPr/>
        </p:nvSpPr>
        <p:spPr bwMode="auto">
          <a:xfrm>
            <a:off x="5867400" y="5638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7311" name="Rectangle 63"/>
          <p:cNvSpPr>
            <a:spLocks noChangeArrowheads="1"/>
          </p:cNvSpPr>
          <p:nvPr/>
        </p:nvSpPr>
        <p:spPr bwMode="auto">
          <a:xfrm>
            <a:off x="6172200" y="54864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7312" name="Line 64"/>
          <p:cNvSpPr>
            <a:spLocks noChangeShapeType="1"/>
          </p:cNvSpPr>
          <p:nvPr/>
        </p:nvSpPr>
        <p:spPr bwMode="auto">
          <a:xfrm>
            <a:off x="6477000" y="548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7313" name="Text Box 65"/>
          <p:cNvSpPr txBox="1">
            <a:spLocks noChangeArrowheads="1"/>
          </p:cNvSpPr>
          <p:nvPr/>
        </p:nvSpPr>
        <p:spPr bwMode="auto">
          <a:xfrm>
            <a:off x="6172200" y="5454650"/>
            <a:ext cx="249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37314" name="Line 66"/>
          <p:cNvSpPr>
            <a:spLocks noChangeShapeType="1"/>
          </p:cNvSpPr>
          <p:nvPr/>
        </p:nvSpPr>
        <p:spPr bwMode="auto">
          <a:xfrm>
            <a:off x="6553200" y="5638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7315" name="Rectangle 67"/>
          <p:cNvSpPr>
            <a:spLocks noChangeArrowheads="1"/>
          </p:cNvSpPr>
          <p:nvPr/>
        </p:nvSpPr>
        <p:spPr bwMode="auto">
          <a:xfrm>
            <a:off x="6858000" y="54864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7316" name="Line 68"/>
          <p:cNvSpPr>
            <a:spLocks noChangeShapeType="1"/>
          </p:cNvSpPr>
          <p:nvPr/>
        </p:nvSpPr>
        <p:spPr bwMode="auto">
          <a:xfrm>
            <a:off x="7162800" y="548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7317" name="Text Box 69"/>
          <p:cNvSpPr txBox="1">
            <a:spLocks noChangeArrowheads="1"/>
          </p:cNvSpPr>
          <p:nvPr/>
        </p:nvSpPr>
        <p:spPr bwMode="auto">
          <a:xfrm>
            <a:off x="6858000" y="545465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37318" name="Line 70"/>
          <p:cNvSpPr>
            <a:spLocks noChangeShapeType="1"/>
          </p:cNvSpPr>
          <p:nvPr/>
        </p:nvSpPr>
        <p:spPr bwMode="auto">
          <a:xfrm flipH="1">
            <a:off x="7143750" y="553085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7319" name="Text Box 71"/>
          <p:cNvSpPr txBox="1">
            <a:spLocks noChangeArrowheads="1"/>
          </p:cNvSpPr>
          <p:nvPr/>
        </p:nvSpPr>
        <p:spPr bwMode="auto">
          <a:xfrm>
            <a:off x="4813300" y="4921250"/>
            <a:ext cx="592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front</a:t>
            </a:r>
          </a:p>
        </p:txBody>
      </p:sp>
      <p:sp>
        <p:nvSpPr>
          <p:cNvPr id="437320" name="Line 72"/>
          <p:cNvSpPr>
            <a:spLocks noChangeShapeType="1"/>
          </p:cNvSpPr>
          <p:nvPr/>
        </p:nvSpPr>
        <p:spPr bwMode="auto">
          <a:xfrm>
            <a:off x="5410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7321" name="Line 73"/>
          <p:cNvSpPr>
            <a:spLocks noChangeShapeType="1"/>
          </p:cNvSpPr>
          <p:nvPr/>
        </p:nvSpPr>
        <p:spPr bwMode="auto">
          <a:xfrm>
            <a:off x="56388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7322" name="Text Box 74"/>
          <p:cNvSpPr txBox="1">
            <a:spLocks noChangeArrowheads="1"/>
          </p:cNvSpPr>
          <p:nvPr/>
        </p:nvSpPr>
        <p:spPr bwMode="auto">
          <a:xfrm>
            <a:off x="2297113" y="4953000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rear</a:t>
            </a:r>
          </a:p>
        </p:txBody>
      </p:sp>
      <p:sp>
        <p:nvSpPr>
          <p:cNvPr id="437323" name="Line 75"/>
          <p:cNvSpPr>
            <a:spLocks noChangeShapeType="1"/>
          </p:cNvSpPr>
          <p:nvPr/>
        </p:nvSpPr>
        <p:spPr bwMode="auto">
          <a:xfrm>
            <a:off x="1811338" y="5257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7324" name="Line 76"/>
          <p:cNvSpPr>
            <a:spLocks noChangeShapeType="1"/>
          </p:cNvSpPr>
          <p:nvPr/>
        </p:nvSpPr>
        <p:spPr bwMode="auto">
          <a:xfrm>
            <a:off x="2573338" y="5257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7325" name="Text Box 77"/>
          <p:cNvSpPr txBox="1">
            <a:spLocks noChangeArrowheads="1"/>
          </p:cNvSpPr>
          <p:nvPr/>
        </p:nvSpPr>
        <p:spPr bwMode="auto">
          <a:xfrm>
            <a:off x="6286500" y="4876800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rear</a:t>
            </a:r>
          </a:p>
        </p:txBody>
      </p:sp>
      <p:sp>
        <p:nvSpPr>
          <p:cNvPr id="437326" name="Line 78"/>
          <p:cNvSpPr>
            <a:spLocks noChangeShapeType="1"/>
          </p:cNvSpPr>
          <p:nvPr/>
        </p:nvSpPr>
        <p:spPr bwMode="auto">
          <a:xfrm>
            <a:off x="6858000" y="50609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7327" name="Line 79"/>
          <p:cNvSpPr>
            <a:spLocks noChangeShapeType="1"/>
          </p:cNvSpPr>
          <p:nvPr/>
        </p:nvSpPr>
        <p:spPr bwMode="auto">
          <a:xfrm>
            <a:off x="7086600" y="50609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7328" name="Text Box 80"/>
          <p:cNvSpPr txBox="1">
            <a:spLocks noChangeArrowheads="1"/>
          </p:cNvSpPr>
          <p:nvPr/>
        </p:nvSpPr>
        <p:spPr bwMode="auto">
          <a:xfrm>
            <a:off x="609600" y="4191000"/>
            <a:ext cx="1585913" cy="4667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Helvetica" pitchFamily="34" charset="0"/>
              </a:rPr>
              <a:t>dequeue()</a:t>
            </a:r>
          </a:p>
        </p:txBody>
      </p:sp>
      <p:sp>
        <p:nvSpPr>
          <p:cNvPr id="437329" name="Line 81"/>
          <p:cNvSpPr>
            <a:spLocks noChangeShapeType="1"/>
          </p:cNvSpPr>
          <p:nvPr/>
        </p:nvSpPr>
        <p:spPr bwMode="auto">
          <a:xfrm flipH="1">
            <a:off x="4800600" y="53340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7330" name="Line 82"/>
          <p:cNvSpPr>
            <a:spLocks noChangeShapeType="1"/>
          </p:cNvSpPr>
          <p:nvPr/>
        </p:nvSpPr>
        <p:spPr bwMode="auto">
          <a:xfrm>
            <a:off x="4800600" y="53340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4582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12071" y="103873"/>
            <a:ext cx="8226425" cy="9144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Implementing dynamic Queue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7620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>
                <a:latin typeface="Helvetica" pitchFamily="34" charset="0"/>
                <a:cs typeface="Times New Roman" pitchFamily="18" charset="0"/>
              </a:rPr>
              <a:t>Using linked List:</a:t>
            </a:r>
          </a:p>
        </p:txBody>
      </p:sp>
      <p:sp>
        <p:nvSpPr>
          <p:cNvPr id="455684" name="Text Box 4"/>
          <p:cNvSpPr txBox="1">
            <a:spLocks noChangeArrowheads="1"/>
          </p:cNvSpPr>
          <p:nvPr/>
        </p:nvSpPr>
        <p:spPr bwMode="auto">
          <a:xfrm>
            <a:off x="1143000" y="2895600"/>
            <a:ext cx="592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front</a:t>
            </a:r>
          </a:p>
        </p:txBody>
      </p:sp>
      <p:sp>
        <p:nvSpPr>
          <p:cNvPr id="455685" name="Text Box 5"/>
          <p:cNvSpPr txBox="1">
            <a:spLocks noChangeArrowheads="1"/>
          </p:cNvSpPr>
          <p:nvPr/>
        </p:nvSpPr>
        <p:spPr bwMode="auto">
          <a:xfrm>
            <a:off x="2428875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55686" name="Text Box 6"/>
          <p:cNvSpPr txBox="1">
            <a:spLocks noChangeArrowheads="1"/>
          </p:cNvSpPr>
          <p:nvPr/>
        </p:nvSpPr>
        <p:spPr bwMode="auto">
          <a:xfrm>
            <a:off x="2047875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55687" name="Text Box 7"/>
          <p:cNvSpPr txBox="1">
            <a:spLocks noChangeArrowheads="1"/>
          </p:cNvSpPr>
          <p:nvPr/>
        </p:nvSpPr>
        <p:spPr bwMode="auto">
          <a:xfrm>
            <a:off x="1666875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455688" name="Text Box 8"/>
          <p:cNvSpPr txBox="1">
            <a:spLocks noChangeArrowheads="1"/>
          </p:cNvSpPr>
          <p:nvPr/>
        </p:nvSpPr>
        <p:spPr bwMode="auto">
          <a:xfrm>
            <a:off x="1354138" y="34734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1</a:t>
            </a:r>
          </a:p>
        </p:txBody>
      </p:sp>
      <p:sp>
        <p:nvSpPr>
          <p:cNvPr id="455689" name="AutoShape 9"/>
          <p:cNvSpPr>
            <a:spLocks noChangeArrowheads="1"/>
          </p:cNvSpPr>
          <p:nvPr/>
        </p:nvSpPr>
        <p:spPr bwMode="auto">
          <a:xfrm>
            <a:off x="3352800" y="3352800"/>
            <a:ext cx="685800" cy="381000"/>
          </a:xfrm>
          <a:prstGeom prst="right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55690" name="Group 10"/>
          <p:cNvGrpSpPr>
            <a:grpSpLocks/>
          </p:cNvGrpSpPr>
          <p:nvPr/>
        </p:nvGrpSpPr>
        <p:grpSpPr bwMode="auto">
          <a:xfrm>
            <a:off x="4800600" y="3397250"/>
            <a:ext cx="685800" cy="336550"/>
            <a:chOff x="1488" y="1996"/>
            <a:chExt cx="432" cy="212"/>
          </a:xfrm>
        </p:grpSpPr>
        <p:sp>
          <p:nvSpPr>
            <p:cNvPr id="455691" name="Rectangle 11"/>
            <p:cNvSpPr>
              <a:spLocks noChangeArrowheads="1"/>
            </p:cNvSpPr>
            <p:nvPr/>
          </p:nvSpPr>
          <p:spPr bwMode="auto">
            <a:xfrm>
              <a:off x="1488" y="2016"/>
              <a:ext cx="28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692" name="Line 12"/>
            <p:cNvSpPr>
              <a:spLocks noChangeShapeType="1"/>
            </p:cNvSpPr>
            <p:nvPr/>
          </p:nvSpPr>
          <p:spPr bwMode="auto">
            <a:xfrm>
              <a:off x="1680" y="20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5693" name="Text Box 13"/>
            <p:cNvSpPr txBox="1">
              <a:spLocks noChangeArrowheads="1"/>
            </p:cNvSpPr>
            <p:nvPr/>
          </p:nvSpPr>
          <p:spPr bwMode="auto">
            <a:xfrm>
              <a:off x="1488" y="1996"/>
              <a:ext cx="1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600">
                  <a:latin typeface="Helvetica" pitchFamily="34" charset="0"/>
                </a:rPr>
                <a:t>1</a:t>
              </a:r>
            </a:p>
          </p:txBody>
        </p:sp>
        <p:sp>
          <p:nvSpPr>
            <p:cNvPr id="455694" name="Line 14"/>
            <p:cNvSpPr>
              <a:spLocks noChangeShapeType="1"/>
            </p:cNvSpPr>
            <p:nvPr/>
          </p:nvSpPr>
          <p:spPr bwMode="auto">
            <a:xfrm>
              <a:off x="1728" y="211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5695" name="Rectangle 15"/>
          <p:cNvSpPr>
            <a:spLocks noChangeArrowheads="1"/>
          </p:cNvSpPr>
          <p:nvPr/>
        </p:nvSpPr>
        <p:spPr bwMode="auto">
          <a:xfrm>
            <a:off x="5486400" y="34290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5696" name="Line 16"/>
          <p:cNvSpPr>
            <a:spLocks noChangeShapeType="1"/>
          </p:cNvSpPr>
          <p:nvPr/>
        </p:nvSpPr>
        <p:spPr bwMode="auto">
          <a:xfrm>
            <a:off x="57912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5697" name="Text Box 17"/>
          <p:cNvSpPr txBox="1">
            <a:spLocks noChangeArrowheads="1"/>
          </p:cNvSpPr>
          <p:nvPr/>
        </p:nvSpPr>
        <p:spPr bwMode="auto">
          <a:xfrm>
            <a:off x="5486400" y="339725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455698" name="Line 18"/>
          <p:cNvSpPr>
            <a:spLocks noChangeShapeType="1"/>
          </p:cNvSpPr>
          <p:nvPr/>
        </p:nvSpPr>
        <p:spPr bwMode="auto">
          <a:xfrm>
            <a:off x="5867400" y="3581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5699" name="Rectangle 19"/>
          <p:cNvSpPr>
            <a:spLocks noChangeArrowheads="1"/>
          </p:cNvSpPr>
          <p:nvPr/>
        </p:nvSpPr>
        <p:spPr bwMode="auto">
          <a:xfrm>
            <a:off x="6172200" y="34290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5700" name="Line 20"/>
          <p:cNvSpPr>
            <a:spLocks noChangeShapeType="1"/>
          </p:cNvSpPr>
          <p:nvPr/>
        </p:nvSpPr>
        <p:spPr bwMode="auto">
          <a:xfrm>
            <a:off x="64770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5701" name="Text Box 21"/>
          <p:cNvSpPr txBox="1">
            <a:spLocks noChangeArrowheads="1"/>
          </p:cNvSpPr>
          <p:nvPr/>
        </p:nvSpPr>
        <p:spPr bwMode="auto">
          <a:xfrm>
            <a:off x="6172200" y="3397250"/>
            <a:ext cx="249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55702" name="Line 22"/>
          <p:cNvSpPr>
            <a:spLocks noChangeShapeType="1"/>
          </p:cNvSpPr>
          <p:nvPr/>
        </p:nvSpPr>
        <p:spPr bwMode="auto">
          <a:xfrm>
            <a:off x="6553200" y="3581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5703" name="Rectangle 23"/>
          <p:cNvSpPr>
            <a:spLocks noChangeArrowheads="1"/>
          </p:cNvSpPr>
          <p:nvPr/>
        </p:nvSpPr>
        <p:spPr bwMode="auto">
          <a:xfrm>
            <a:off x="6858000" y="34290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5704" name="Line 24"/>
          <p:cNvSpPr>
            <a:spLocks noChangeShapeType="1"/>
          </p:cNvSpPr>
          <p:nvPr/>
        </p:nvSpPr>
        <p:spPr bwMode="auto">
          <a:xfrm>
            <a:off x="71628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5705" name="Text Box 25"/>
          <p:cNvSpPr txBox="1">
            <a:spLocks noChangeArrowheads="1"/>
          </p:cNvSpPr>
          <p:nvPr/>
        </p:nvSpPr>
        <p:spPr bwMode="auto">
          <a:xfrm>
            <a:off x="6858000" y="339725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55706" name="Line 26"/>
          <p:cNvSpPr>
            <a:spLocks noChangeShapeType="1"/>
          </p:cNvSpPr>
          <p:nvPr/>
        </p:nvSpPr>
        <p:spPr bwMode="auto">
          <a:xfrm flipH="1">
            <a:off x="7143750" y="347345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5707" name="Text Box 27"/>
          <p:cNvSpPr txBox="1">
            <a:spLocks noChangeArrowheads="1"/>
          </p:cNvSpPr>
          <p:nvPr/>
        </p:nvSpPr>
        <p:spPr bwMode="auto">
          <a:xfrm>
            <a:off x="4127500" y="2863850"/>
            <a:ext cx="592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front</a:t>
            </a:r>
          </a:p>
        </p:txBody>
      </p:sp>
      <p:sp>
        <p:nvSpPr>
          <p:cNvPr id="455708" name="Line 28"/>
          <p:cNvSpPr>
            <a:spLocks noChangeShapeType="1"/>
          </p:cNvSpPr>
          <p:nvPr/>
        </p:nvSpPr>
        <p:spPr bwMode="auto">
          <a:xfrm>
            <a:off x="4724400" y="3048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5709" name="Line 29"/>
          <p:cNvSpPr>
            <a:spLocks noChangeShapeType="1"/>
          </p:cNvSpPr>
          <p:nvPr/>
        </p:nvSpPr>
        <p:spPr bwMode="auto">
          <a:xfrm>
            <a:off x="4953000" y="3048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5710" name="Text Box 30"/>
          <p:cNvSpPr txBox="1">
            <a:spLocks noChangeArrowheads="1"/>
          </p:cNvSpPr>
          <p:nvPr/>
        </p:nvSpPr>
        <p:spPr bwMode="auto">
          <a:xfrm>
            <a:off x="2297113" y="2895600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rear</a:t>
            </a:r>
          </a:p>
        </p:txBody>
      </p:sp>
      <p:sp>
        <p:nvSpPr>
          <p:cNvPr id="455711" name="Line 31"/>
          <p:cNvSpPr>
            <a:spLocks noChangeShapeType="1"/>
          </p:cNvSpPr>
          <p:nvPr/>
        </p:nvSpPr>
        <p:spPr bwMode="auto">
          <a:xfrm>
            <a:off x="1506538" y="3200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5712" name="Line 32"/>
          <p:cNvSpPr>
            <a:spLocks noChangeShapeType="1"/>
          </p:cNvSpPr>
          <p:nvPr/>
        </p:nvSpPr>
        <p:spPr bwMode="auto">
          <a:xfrm>
            <a:off x="2573338" y="3200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5713" name="Text Box 33"/>
          <p:cNvSpPr txBox="1">
            <a:spLocks noChangeArrowheads="1"/>
          </p:cNvSpPr>
          <p:nvPr/>
        </p:nvSpPr>
        <p:spPr bwMode="auto">
          <a:xfrm>
            <a:off x="6286500" y="2819400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rear</a:t>
            </a:r>
          </a:p>
        </p:txBody>
      </p:sp>
      <p:sp>
        <p:nvSpPr>
          <p:cNvPr id="455714" name="Line 34"/>
          <p:cNvSpPr>
            <a:spLocks noChangeShapeType="1"/>
          </p:cNvSpPr>
          <p:nvPr/>
        </p:nvSpPr>
        <p:spPr bwMode="auto">
          <a:xfrm>
            <a:off x="6858000" y="30035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5715" name="Line 35"/>
          <p:cNvSpPr>
            <a:spLocks noChangeShapeType="1"/>
          </p:cNvSpPr>
          <p:nvPr/>
        </p:nvSpPr>
        <p:spPr bwMode="auto">
          <a:xfrm>
            <a:off x="7086600" y="30035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5716" name="Text Box 36"/>
          <p:cNvSpPr txBox="1">
            <a:spLocks noChangeArrowheads="1"/>
          </p:cNvSpPr>
          <p:nvPr/>
        </p:nvSpPr>
        <p:spPr bwMode="auto">
          <a:xfrm>
            <a:off x="1447800" y="4953000"/>
            <a:ext cx="592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front</a:t>
            </a:r>
          </a:p>
        </p:txBody>
      </p:sp>
      <p:sp>
        <p:nvSpPr>
          <p:cNvPr id="455717" name="Text Box 37"/>
          <p:cNvSpPr txBox="1">
            <a:spLocks noChangeArrowheads="1"/>
          </p:cNvSpPr>
          <p:nvPr/>
        </p:nvSpPr>
        <p:spPr bwMode="auto">
          <a:xfrm>
            <a:off x="2428875" y="5530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55718" name="Text Box 38"/>
          <p:cNvSpPr txBox="1">
            <a:spLocks noChangeArrowheads="1"/>
          </p:cNvSpPr>
          <p:nvPr/>
        </p:nvSpPr>
        <p:spPr bwMode="auto">
          <a:xfrm>
            <a:off x="2047875" y="5530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55719" name="Text Box 39"/>
          <p:cNvSpPr txBox="1">
            <a:spLocks noChangeArrowheads="1"/>
          </p:cNvSpPr>
          <p:nvPr/>
        </p:nvSpPr>
        <p:spPr bwMode="auto">
          <a:xfrm>
            <a:off x="1666875" y="5530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455720" name="AutoShape 40"/>
          <p:cNvSpPr>
            <a:spLocks noChangeArrowheads="1"/>
          </p:cNvSpPr>
          <p:nvPr/>
        </p:nvSpPr>
        <p:spPr bwMode="auto">
          <a:xfrm>
            <a:off x="3352800" y="5410200"/>
            <a:ext cx="685800" cy="381000"/>
          </a:xfrm>
          <a:prstGeom prst="right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5722" name="Rectangle 42"/>
          <p:cNvSpPr>
            <a:spLocks noChangeArrowheads="1"/>
          </p:cNvSpPr>
          <p:nvPr/>
        </p:nvSpPr>
        <p:spPr bwMode="auto">
          <a:xfrm>
            <a:off x="7543800" y="54864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5723" name="Line 43"/>
          <p:cNvSpPr>
            <a:spLocks noChangeShapeType="1"/>
          </p:cNvSpPr>
          <p:nvPr/>
        </p:nvSpPr>
        <p:spPr bwMode="auto">
          <a:xfrm>
            <a:off x="7848600" y="548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5724" name="Text Box 44"/>
          <p:cNvSpPr txBox="1">
            <a:spLocks noChangeArrowheads="1"/>
          </p:cNvSpPr>
          <p:nvPr/>
        </p:nvSpPr>
        <p:spPr bwMode="auto">
          <a:xfrm>
            <a:off x="7543800" y="545465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9</a:t>
            </a:r>
          </a:p>
        </p:txBody>
      </p:sp>
      <p:sp>
        <p:nvSpPr>
          <p:cNvPr id="455726" name="Rectangle 46"/>
          <p:cNvSpPr>
            <a:spLocks noChangeArrowheads="1"/>
          </p:cNvSpPr>
          <p:nvPr/>
        </p:nvSpPr>
        <p:spPr bwMode="auto">
          <a:xfrm>
            <a:off x="5486400" y="54864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5727" name="Line 47"/>
          <p:cNvSpPr>
            <a:spLocks noChangeShapeType="1"/>
          </p:cNvSpPr>
          <p:nvPr/>
        </p:nvSpPr>
        <p:spPr bwMode="auto">
          <a:xfrm>
            <a:off x="5791200" y="548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5728" name="Text Box 48"/>
          <p:cNvSpPr txBox="1">
            <a:spLocks noChangeArrowheads="1"/>
          </p:cNvSpPr>
          <p:nvPr/>
        </p:nvSpPr>
        <p:spPr bwMode="auto">
          <a:xfrm>
            <a:off x="5486400" y="545465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455729" name="Line 49"/>
          <p:cNvSpPr>
            <a:spLocks noChangeShapeType="1"/>
          </p:cNvSpPr>
          <p:nvPr/>
        </p:nvSpPr>
        <p:spPr bwMode="auto">
          <a:xfrm>
            <a:off x="5867400" y="5638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5730" name="Rectangle 50"/>
          <p:cNvSpPr>
            <a:spLocks noChangeArrowheads="1"/>
          </p:cNvSpPr>
          <p:nvPr/>
        </p:nvSpPr>
        <p:spPr bwMode="auto">
          <a:xfrm>
            <a:off x="6172200" y="54864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5731" name="Line 51"/>
          <p:cNvSpPr>
            <a:spLocks noChangeShapeType="1"/>
          </p:cNvSpPr>
          <p:nvPr/>
        </p:nvSpPr>
        <p:spPr bwMode="auto">
          <a:xfrm>
            <a:off x="6477000" y="548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5732" name="Text Box 52"/>
          <p:cNvSpPr txBox="1">
            <a:spLocks noChangeArrowheads="1"/>
          </p:cNvSpPr>
          <p:nvPr/>
        </p:nvSpPr>
        <p:spPr bwMode="auto">
          <a:xfrm>
            <a:off x="6172200" y="545465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55733" name="Line 53"/>
          <p:cNvSpPr>
            <a:spLocks noChangeShapeType="1"/>
          </p:cNvSpPr>
          <p:nvPr/>
        </p:nvSpPr>
        <p:spPr bwMode="auto">
          <a:xfrm>
            <a:off x="6553200" y="5638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5734" name="Rectangle 54"/>
          <p:cNvSpPr>
            <a:spLocks noChangeArrowheads="1"/>
          </p:cNvSpPr>
          <p:nvPr/>
        </p:nvSpPr>
        <p:spPr bwMode="auto">
          <a:xfrm>
            <a:off x="6858000" y="54864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5735" name="Line 55"/>
          <p:cNvSpPr>
            <a:spLocks noChangeShapeType="1"/>
          </p:cNvSpPr>
          <p:nvPr/>
        </p:nvSpPr>
        <p:spPr bwMode="auto">
          <a:xfrm>
            <a:off x="7162800" y="548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5736" name="Text Box 56"/>
          <p:cNvSpPr txBox="1">
            <a:spLocks noChangeArrowheads="1"/>
          </p:cNvSpPr>
          <p:nvPr/>
        </p:nvSpPr>
        <p:spPr bwMode="auto">
          <a:xfrm>
            <a:off x="6858000" y="545465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55737" name="Line 57"/>
          <p:cNvSpPr>
            <a:spLocks noChangeShapeType="1"/>
          </p:cNvSpPr>
          <p:nvPr/>
        </p:nvSpPr>
        <p:spPr bwMode="auto">
          <a:xfrm flipH="1">
            <a:off x="7848600" y="553085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5738" name="Text Box 58"/>
          <p:cNvSpPr txBox="1">
            <a:spLocks noChangeArrowheads="1"/>
          </p:cNvSpPr>
          <p:nvPr/>
        </p:nvSpPr>
        <p:spPr bwMode="auto">
          <a:xfrm>
            <a:off x="4813300" y="4921250"/>
            <a:ext cx="592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front</a:t>
            </a:r>
          </a:p>
        </p:txBody>
      </p:sp>
      <p:sp>
        <p:nvSpPr>
          <p:cNvPr id="455739" name="Line 59"/>
          <p:cNvSpPr>
            <a:spLocks noChangeShapeType="1"/>
          </p:cNvSpPr>
          <p:nvPr/>
        </p:nvSpPr>
        <p:spPr bwMode="auto">
          <a:xfrm>
            <a:off x="5410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5740" name="Line 60"/>
          <p:cNvSpPr>
            <a:spLocks noChangeShapeType="1"/>
          </p:cNvSpPr>
          <p:nvPr/>
        </p:nvSpPr>
        <p:spPr bwMode="auto">
          <a:xfrm>
            <a:off x="56388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5741" name="Text Box 61"/>
          <p:cNvSpPr txBox="1">
            <a:spLocks noChangeArrowheads="1"/>
          </p:cNvSpPr>
          <p:nvPr/>
        </p:nvSpPr>
        <p:spPr bwMode="auto">
          <a:xfrm>
            <a:off x="2590800" y="4953000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rear</a:t>
            </a:r>
          </a:p>
        </p:txBody>
      </p:sp>
      <p:sp>
        <p:nvSpPr>
          <p:cNvPr id="455742" name="Line 62"/>
          <p:cNvSpPr>
            <a:spLocks noChangeShapeType="1"/>
          </p:cNvSpPr>
          <p:nvPr/>
        </p:nvSpPr>
        <p:spPr bwMode="auto">
          <a:xfrm>
            <a:off x="1811338" y="5257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5743" name="Line 63"/>
          <p:cNvSpPr>
            <a:spLocks noChangeShapeType="1"/>
          </p:cNvSpPr>
          <p:nvPr/>
        </p:nvSpPr>
        <p:spPr bwMode="auto">
          <a:xfrm>
            <a:off x="2867025" y="5257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5744" name="Text Box 64"/>
          <p:cNvSpPr txBox="1">
            <a:spLocks noChangeArrowheads="1"/>
          </p:cNvSpPr>
          <p:nvPr/>
        </p:nvSpPr>
        <p:spPr bwMode="auto">
          <a:xfrm>
            <a:off x="6934200" y="4876800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rear</a:t>
            </a:r>
          </a:p>
        </p:txBody>
      </p:sp>
      <p:sp>
        <p:nvSpPr>
          <p:cNvPr id="455745" name="Line 65"/>
          <p:cNvSpPr>
            <a:spLocks noChangeShapeType="1"/>
          </p:cNvSpPr>
          <p:nvPr/>
        </p:nvSpPr>
        <p:spPr bwMode="auto">
          <a:xfrm>
            <a:off x="7505700" y="50609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5746" name="Line 66"/>
          <p:cNvSpPr>
            <a:spLocks noChangeShapeType="1"/>
          </p:cNvSpPr>
          <p:nvPr/>
        </p:nvSpPr>
        <p:spPr bwMode="auto">
          <a:xfrm>
            <a:off x="7734300" y="50609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5747" name="Text Box 67"/>
          <p:cNvSpPr txBox="1">
            <a:spLocks noChangeArrowheads="1"/>
          </p:cNvSpPr>
          <p:nvPr/>
        </p:nvSpPr>
        <p:spPr bwMode="auto">
          <a:xfrm>
            <a:off x="527050" y="4191000"/>
            <a:ext cx="1755775" cy="4667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Helvetica" pitchFamily="34" charset="0"/>
              </a:rPr>
              <a:t>enqueue(9)</a:t>
            </a:r>
          </a:p>
        </p:txBody>
      </p:sp>
      <p:sp>
        <p:nvSpPr>
          <p:cNvPr id="455750" name="Text Box 70"/>
          <p:cNvSpPr txBox="1">
            <a:spLocks noChangeArrowheads="1"/>
          </p:cNvSpPr>
          <p:nvPr/>
        </p:nvSpPr>
        <p:spPr bwMode="auto">
          <a:xfrm>
            <a:off x="2751138" y="55308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9</a:t>
            </a:r>
          </a:p>
        </p:txBody>
      </p:sp>
      <p:sp>
        <p:nvSpPr>
          <p:cNvPr id="455725" name="Line 45"/>
          <p:cNvSpPr>
            <a:spLocks noChangeShapeType="1"/>
          </p:cNvSpPr>
          <p:nvPr/>
        </p:nvSpPr>
        <p:spPr bwMode="auto">
          <a:xfrm>
            <a:off x="7239000" y="5638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1899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12071" y="103873"/>
            <a:ext cx="8226425" cy="9144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Implementing dynamic Queue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8575" y="1371600"/>
            <a:ext cx="8226425" cy="4876800"/>
          </a:xfrm>
        </p:spPr>
        <p:txBody>
          <a:bodyPr/>
          <a:lstStyle/>
          <a:p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dirty="0">
                <a:solidFill>
                  <a:srgbClr val="8000FF"/>
                </a:solidFill>
                <a:highlight>
                  <a:srgbClr val="FFFFFF"/>
                </a:highlight>
              </a:rPr>
              <a:t>public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dirty="0">
                <a:solidFill>
                  <a:srgbClr val="8000FF"/>
                </a:solidFill>
                <a:highlight>
                  <a:srgbClr val="FFFFFF"/>
                </a:highlight>
              </a:rPr>
              <a:t>void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enqueue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2000" dirty="0" err="1">
                <a:solidFill>
                  <a:srgbClr val="8000FF"/>
                </a:solidFill>
                <a:highlight>
                  <a:srgbClr val="FFFFFF"/>
                </a:highlight>
              </a:rPr>
              <a:t>int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data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Node n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FF"/>
                </a:solidFill>
                <a:highlight>
                  <a:srgbClr val="FFFFFF"/>
                </a:highlight>
              </a:rPr>
              <a:t>new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Node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(data);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2000" b="1" dirty="0">
                <a:solidFill>
                  <a:srgbClr val="0000FF"/>
                </a:solidFill>
                <a:highlight>
                  <a:srgbClr val="FFFFFF"/>
                </a:highlight>
              </a:rPr>
              <a:t>if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rear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==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FF"/>
                </a:solidFill>
                <a:highlight>
                  <a:srgbClr val="FFFFFF"/>
                </a:highlight>
              </a:rPr>
              <a:t>null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    front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n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    rear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n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FF"/>
                </a:solidFill>
                <a:highlight>
                  <a:srgbClr val="FFFFFF"/>
                </a:highlight>
              </a:rPr>
              <a:t>else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rear</a:t>
            </a:r>
            <a:r>
              <a:rPr lang="en-US" sz="20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next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n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    rear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n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size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++;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2000" b="1" dirty="0">
              <a:latin typeface="Courier New" pitchFamily="49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335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Agenda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600200"/>
            <a:ext cx="8974667" cy="4199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kumimoji="1" lang="en-US" sz="3911" i="0" dirty="0">
                <a:solidFill>
                  <a:srgbClr val="FFC000"/>
                </a:solidFill>
                <a:latin typeface="Georgia" pitchFamily="18" charset="0"/>
              </a:rPr>
              <a:t>Queue</a:t>
            </a: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Queue-ADT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Queue  Primitive  Operations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Representation of Simple Queue</a:t>
            </a:r>
          </a:p>
          <a:p>
            <a:pPr marL="1428057" lvl="2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i="0" dirty="0">
                <a:solidFill>
                  <a:schemeClr val="bg1"/>
                </a:solidFill>
                <a:latin typeface="Georgia" pitchFamily="18" charset="0"/>
              </a:rPr>
              <a:t>Arrays </a:t>
            </a:r>
          </a:p>
          <a:p>
            <a:pPr marL="1428057" lvl="2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i="0" dirty="0">
                <a:solidFill>
                  <a:schemeClr val="bg1"/>
                </a:solidFill>
                <a:latin typeface="Georgia" pitchFamily="18" charset="0"/>
              </a:rPr>
              <a:t>Linked List</a:t>
            </a:r>
            <a:endParaRPr lang="en-US" sz="2400" b="1" i="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414872" eaLnBrk="0" hangingPunct="0">
              <a:spcBef>
                <a:spcPct val="20000"/>
              </a:spcBef>
              <a:spcAft>
                <a:spcPts val="21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406405" indent="-406405" eaLnBrk="0" hangingPunct="0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endParaRPr kumimoji="1" lang="en-US" sz="4267" i="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12071" y="103873"/>
            <a:ext cx="8226425" cy="9144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Implementing dynamic Queue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8575" y="1371600"/>
            <a:ext cx="8226425" cy="4876800"/>
          </a:xfrm>
        </p:spPr>
        <p:txBody>
          <a:bodyPr/>
          <a:lstStyle/>
          <a:p>
            <a:r>
              <a:rPr lang="en-US" sz="2000" dirty="0">
                <a:solidFill>
                  <a:srgbClr val="8000FF"/>
                </a:solidFill>
                <a:highlight>
                  <a:srgbClr val="FFFFFF"/>
                </a:highlight>
              </a:rPr>
              <a:t>public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dirty="0" err="1">
                <a:solidFill>
                  <a:srgbClr val="8000FF"/>
                </a:solidFill>
                <a:highlight>
                  <a:srgbClr val="FFFFFF"/>
                </a:highlight>
              </a:rPr>
              <a:t>int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dequeue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()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highlight>
                  <a:srgbClr val="FFFFFF"/>
                </a:highlight>
              </a:rPr>
              <a:t>if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isEmpty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())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System</a:t>
            </a:r>
            <a:r>
              <a:rPr lang="en-US" sz="20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out</a:t>
            </a:r>
            <a:r>
              <a:rPr lang="en-US" sz="20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println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2000" dirty="0">
                <a:solidFill>
                  <a:srgbClr val="808080"/>
                </a:solidFill>
                <a:highlight>
                  <a:srgbClr val="FFFFFF"/>
                </a:highlight>
              </a:rPr>
              <a:t>"Queue is Empty"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);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Node p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front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front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p</a:t>
            </a:r>
            <a:r>
              <a:rPr lang="en-US" sz="20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next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highlight>
                  <a:srgbClr val="FFFFFF"/>
                </a:highlight>
              </a:rPr>
              <a:t>if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front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==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FF"/>
                </a:solidFill>
                <a:highlight>
                  <a:srgbClr val="FFFFFF"/>
                </a:highlight>
              </a:rPr>
              <a:t>null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    rear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b="1" dirty="0">
                <a:solidFill>
                  <a:srgbClr val="0000FF"/>
                </a:solidFill>
                <a:highlight>
                  <a:srgbClr val="FFFFFF"/>
                </a:highlight>
              </a:rPr>
              <a:t>null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size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--;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highlight>
                  <a:srgbClr val="FFFFFF"/>
                </a:highlight>
              </a:rPr>
              <a:t>return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p</a:t>
            </a:r>
            <a:r>
              <a:rPr lang="en-US" sz="20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data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2000" b="1" dirty="0">
              <a:latin typeface="Courier New" pitchFamily="49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3258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26585" y="103873"/>
            <a:ext cx="8226425" cy="9144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Implementing dynamic Queue</a:t>
            </a:r>
          </a:p>
        </p:txBody>
      </p:sp>
      <p:sp>
        <p:nvSpPr>
          <p:cNvPr id="4413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69975" y="1600200"/>
            <a:ext cx="8226425" cy="4572000"/>
          </a:xfrm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800" b="1" dirty="0" err="1"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 peek()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{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    return </a:t>
            </a:r>
            <a:r>
              <a:rPr lang="en-US" sz="1800" b="1" dirty="0" err="1">
                <a:latin typeface="Courier New" pitchFamily="49" charset="0"/>
                <a:cs typeface="Times New Roman" pitchFamily="18" charset="0"/>
              </a:rPr>
              <a:t>front.data</a:t>
            </a: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}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 sz="1800" b="1" dirty="0">
              <a:latin typeface="Courier New" pitchFamily="49" charset="0"/>
              <a:cs typeface="Times New Roman" pitchFamily="18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 sz="1800" b="1" dirty="0">
              <a:latin typeface="Courier New" pitchFamily="49" charset="0"/>
              <a:cs typeface="Times New Roman" pitchFamily="18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800" b="1" dirty="0" err="1">
                <a:latin typeface="Courier New" pitchFamily="49" charset="0"/>
                <a:cs typeface="Times New Roman" pitchFamily="18" charset="0"/>
              </a:rPr>
              <a:t>boolean</a:t>
            </a: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Times New Roman" pitchFamily="18" charset="0"/>
              </a:rPr>
              <a:t>isEmpty</a:t>
            </a: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()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{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		return ( front == NULL );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}</a:t>
            </a:r>
          </a:p>
          <a:p>
            <a:pPr>
              <a:buFont typeface="Wingdings" pitchFamily="2" charset="2"/>
              <a:buNone/>
            </a:pPr>
            <a:endParaRPr lang="en-US" dirty="0">
              <a:latin typeface="Helvetic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1550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Summary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404972"/>
            <a:ext cx="8940800" cy="439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lvl="1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1600" i="0" dirty="0">
                <a:solidFill>
                  <a:srgbClr val="000000"/>
                </a:solidFill>
                <a:latin typeface="Cambria" panose="02040503050406030204" pitchFamily="18" charset="0"/>
              </a:rPr>
              <a:t>Summary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24851125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E3611-E0FC-BA0C-00BF-2A0D7CCDB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153A5502-15CE-CCEE-1880-A0907D6F4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1333" y="1735667"/>
            <a:ext cx="4470400" cy="290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THANK YOU</a:t>
            </a: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endParaRPr lang="en-US" sz="5333" i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2804745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12071" y="118387"/>
            <a:ext cx="8226425" cy="9144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Queue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45720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A stack is LIFO (Last-In First Out) structure. 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In contrast, a </a:t>
            </a:r>
            <a:r>
              <a:rPr lang="en-US" i="1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queue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 is a FIFO (First-In First-Out ) structure.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A queue is a linear structure for which items can be only inserted at one end and removed at another end.</a:t>
            </a:r>
          </a:p>
          <a:p>
            <a:pPr>
              <a:buFont typeface="Wingdings" pitchFamily="2" charset="2"/>
              <a:buNone/>
            </a:pPr>
            <a:endParaRPr lang="en-US" dirty="0">
              <a:latin typeface="Helvetic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26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26585" y="118387"/>
            <a:ext cx="8226425" cy="9144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Queue Operations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4572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err="1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Enqueue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(X)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– 	place X at the </a:t>
            </a:r>
            <a:r>
              <a:rPr lang="en-US" i="1" dirty="0">
                <a:latin typeface="Helvetica" pitchFamily="34" charset="0"/>
                <a:cs typeface="Times New Roman" pitchFamily="18" charset="0"/>
              </a:rPr>
              <a:t>rear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of the 				queue.</a:t>
            </a:r>
          </a:p>
          <a:p>
            <a:pPr>
              <a:buFont typeface="Wingdings" pitchFamily="2" charset="2"/>
              <a:buNone/>
            </a:pPr>
            <a:r>
              <a:rPr lang="en-US" dirty="0" err="1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Dequeue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()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--	remove the </a:t>
            </a:r>
            <a:r>
              <a:rPr lang="en-US" i="1" dirty="0">
                <a:latin typeface="Helvetica" pitchFamily="34" charset="0"/>
                <a:cs typeface="Times New Roman" pitchFamily="18" charset="0"/>
              </a:rPr>
              <a:t>front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element and 			return it.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peek()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--		return front element without 			removing it.</a:t>
            </a:r>
          </a:p>
          <a:p>
            <a:pPr>
              <a:buFont typeface="Wingdings" pitchFamily="2" charset="2"/>
              <a:buNone/>
            </a:pPr>
            <a:r>
              <a:rPr lang="en-US" dirty="0" err="1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IsEmpty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()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	--	return TRUE if queue is 				empty, FALSE otherwise</a:t>
            </a:r>
          </a:p>
        </p:txBody>
      </p:sp>
    </p:spTree>
    <p:extLst>
      <p:ext uri="{BB962C8B-B14F-4D97-AF65-F5344CB8AC3E}">
        <p14:creationId xmlns:p14="http://schemas.microsoft.com/office/powerpoint/2010/main" val="943522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26585" y="45817"/>
            <a:ext cx="8226425" cy="9144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Queue using Array</a:t>
            </a:r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4572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>
                <a:latin typeface="Helvetica" pitchFamily="34" charset="0"/>
                <a:cs typeface="Times New Roman" pitchFamily="18" charset="0"/>
              </a:rPr>
              <a:t>If we use an array to hold queue elements, both insertions and removal at the front (start) of the array are expensive.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>
                <a:latin typeface="Helvetica" pitchFamily="34" charset="0"/>
                <a:cs typeface="Times New Roman" pitchFamily="18" charset="0"/>
              </a:rPr>
              <a:t>This is because we may have to shift up to “n” elements.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>
                <a:latin typeface="Helvetica" pitchFamily="34" charset="0"/>
                <a:cs typeface="Times New Roman" pitchFamily="18" charset="0"/>
              </a:rPr>
              <a:t>For the stack, we needed only one end; for queue we need both.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>
                <a:latin typeface="Helvetica" pitchFamily="34" charset="0"/>
                <a:cs typeface="Times New Roman" pitchFamily="18" charset="0"/>
              </a:rPr>
              <a:t>To get around this, we will not shift upon removal of an element.</a:t>
            </a:r>
          </a:p>
        </p:txBody>
      </p:sp>
    </p:spTree>
    <p:extLst>
      <p:ext uri="{BB962C8B-B14F-4D97-AF65-F5344CB8AC3E}">
        <p14:creationId xmlns:p14="http://schemas.microsoft.com/office/powerpoint/2010/main" val="2858979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39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26585" y="31303"/>
            <a:ext cx="8226425" cy="9144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Queue using Array</a:t>
            </a:r>
          </a:p>
        </p:txBody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26425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445444" name="Text Box 4"/>
          <p:cNvSpPr txBox="1">
            <a:spLocks noChangeArrowheads="1"/>
          </p:cNvSpPr>
          <p:nvPr/>
        </p:nvSpPr>
        <p:spPr bwMode="auto">
          <a:xfrm>
            <a:off x="1143000" y="2590800"/>
            <a:ext cx="592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front</a:t>
            </a:r>
          </a:p>
        </p:txBody>
      </p:sp>
      <p:sp>
        <p:nvSpPr>
          <p:cNvPr id="445445" name="Text Box 5"/>
          <p:cNvSpPr txBox="1">
            <a:spLocks noChangeArrowheads="1"/>
          </p:cNvSpPr>
          <p:nvPr/>
        </p:nvSpPr>
        <p:spPr bwMode="auto">
          <a:xfrm>
            <a:off x="2428875" y="31686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45446" name="Text Box 6"/>
          <p:cNvSpPr txBox="1">
            <a:spLocks noChangeArrowheads="1"/>
          </p:cNvSpPr>
          <p:nvPr/>
        </p:nvSpPr>
        <p:spPr bwMode="auto">
          <a:xfrm>
            <a:off x="2047875" y="31686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45447" name="Text Box 7"/>
          <p:cNvSpPr txBox="1">
            <a:spLocks noChangeArrowheads="1"/>
          </p:cNvSpPr>
          <p:nvPr/>
        </p:nvSpPr>
        <p:spPr bwMode="auto">
          <a:xfrm>
            <a:off x="1666875" y="31686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445448" name="Text Box 8"/>
          <p:cNvSpPr txBox="1">
            <a:spLocks noChangeArrowheads="1"/>
          </p:cNvSpPr>
          <p:nvPr/>
        </p:nvSpPr>
        <p:spPr bwMode="auto">
          <a:xfrm>
            <a:off x="1354138" y="31686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1</a:t>
            </a:r>
          </a:p>
        </p:txBody>
      </p:sp>
      <p:sp>
        <p:nvSpPr>
          <p:cNvPr id="445449" name="AutoShape 9"/>
          <p:cNvSpPr>
            <a:spLocks noChangeArrowheads="1"/>
          </p:cNvSpPr>
          <p:nvPr/>
        </p:nvSpPr>
        <p:spPr bwMode="auto">
          <a:xfrm>
            <a:off x="3352800" y="3048000"/>
            <a:ext cx="685800" cy="381000"/>
          </a:xfrm>
          <a:prstGeom prst="right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5470" name="Text Box 30"/>
          <p:cNvSpPr txBox="1">
            <a:spLocks noChangeArrowheads="1"/>
          </p:cNvSpPr>
          <p:nvPr/>
        </p:nvSpPr>
        <p:spPr bwMode="auto">
          <a:xfrm>
            <a:off x="2297113" y="2590800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rear</a:t>
            </a:r>
          </a:p>
        </p:txBody>
      </p:sp>
      <p:sp>
        <p:nvSpPr>
          <p:cNvPr id="445471" name="Line 31"/>
          <p:cNvSpPr>
            <a:spLocks noChangeShapeType="1"/>
          </p:cNvSpPr>
          <p:nvPr/>
        </p:nvSpPr>
        <p:spPr bwMode="auto">
          <a:xfrm>
            <a:off x="1506538" y="2895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5472" name="Line 32"/>
          <p:cNvSpPr>
            <a:spLocks noChangeShapeType="1"/>
          </p:cNvSpPr>
          <p:nvPr/>
        </p:nvSpPr>
        <p:spPr bwMode="auto">
          <a:xfrm>
            <a:off x="2573338" y="2895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45498" name="Group 58"/>
          <p:cNvGrpSpPr>
            <a:grpSpLocks/>
          </p:cNvGrpSpPr>
          <p:nvPr/>
        </p:nvGrpSpPr>
        <p:grpSpPr bwMode="auto">
          <a:xfrm>
            <a:off x="4419600" y="2895600"/>
            <a:ext cx="3657600" cy="1524000"/>
            <a:chOff x="2544" y="3312"/>
            <a:chExt cx="2304" cy="960"/>
          </a:xfrm>
        </p:grpSpPr>
        <p:sp>
          <p:nvSpPr>
            <p:cNvPr id="445476" name="Rectangle 36"/>
            <p:cNvSpPr>
              <a:spLocks noChangeArrowheads="1"/>
            </p:cNvSpPr>
            <p:nvPr/>
          </p:nvSpPr>
          <p:spPr bwMode="auto">
            <a:xfrm>
              <a:off x="2544" y="3312"/>
              <a:ext cx="2304" cy="336"/>
            </a:xfrm>
            <a:prstGeom prst="rect">
              <a:avLst/>
            </a:prstGeom>
            <a:solidFill>
              <a:srgbClr val="99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77" name="Line 37"/>
            <p:cNvSpPr>
              <a:spLocks noChangeShapeType="1"/>
            </p:cNvSpPr>
            <p:nvPr/>
          </p:nvSpPr>
          <p:spPr bwMode="auto">
            <a:xfrm>
              <a:off x="2832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5478" name="Line 38"/>
            <p:cNvSpPr>
              <a:spLocks noChangeShapeType="1"/>
            </p:cNvSpPr>
            <p:nvPr/>
          </p:nvSpPr>
          <p:spPr bwMode="auto">
            <a:xfrm>
              <a:off x="3120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5479" name="Line 39"/>
            <p:cNvSpPr>
              <a:spLocks noChangeShapeType="1"/>
            </p:cNvSpPr>
            <p:nvPr/>
          </p:nvSpPr>
          <p:spPr bwMode="auto">
            <a:xfrm>
              <a:off x="3408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5480" name="Line 40"/>
            <p:cNvSpPr>
              <a:spLocks noChangeShapeType="1"/>
            </p:cNvSpPr>
            <p:nvPr/>
          </p:nvSpPr>
          <p:spPr bwMode="auto">
            <a:xfrm>
              <a:off x="3696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5481" name="Line 41"/>
            <p:cNvSpPr>
              <a:spLocks noChangeShapeType="1"/>
            </p:cNvSpPr>
            <p:nvPr/>
          </p:nvSpPr>
          <p:spPr bwMode="auto">
            <a:xfrm>
              <a:off x="3984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5482" name="Text Box 42"/>
            <p:cNvSpPr txBox="1">
              <a:spLocks noChangeArrowheads="1"/>
            </p:cNvSpPr>
            <p:nvPr/>
          </p:nvSpPr>
          <p:spPr bwMode="auto">
            <a:xfrm>
              <a:off x="4320" y="3628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6</a:t>
              </a:r>
            </a:p>
          </p:txBody>
        </p:sp>
        <p:sp>
          <p:nvSpPr>
            <p:cNvPr id="445483" name="Text Box 43"/>
            <p:cNvSpPr txBox="1">
              <a:spLocks noChangeArrowheads="1"/>
            </p:cNvSpPr>
            <p:nvPr/>
          </p:nvSpPr>
          <p:spPr bwMode="auto">
            <a:xfrm>
              <a:off x="4032" y="3628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5</a:t>
              </a:r>
            </a:p>
          </p:txBody>
        </p:sp>
        <p:sp>
          <p:nvSpPr>
            <p:cNvPr id="445484" name="Text Box 44"/>
            <p:cNvSpPr txBox="1">
              <a:spLocks noChangeArrowheads="1"/>
            </p:cNvSpPr>
            <p:nvPr/>
          </p:nvSpPr>
          <p:spPr bwMode="auto">
            <a:xfrm>
              <a:off x="4608" y="3628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7</a:t>
              </a:r>
            </a:p>
          </p:txBody>
        </p:sp>
        <p:sp>
          <p:nvSpPr>
            <p:cNvPr id="445485" name="Text Box 45"/>
            <p:cNvSpPr txBox="1">
              <a:spLocks noChangeArrowheads="1"/>
            </p:cNvSpPr>
            <p:nvPr/>
          </p:nvSpPr>
          <p:spPr bwMode="auto">
            <a:xfrm>
              <a:off x="2933" y="4060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0</a:t>
              </a:r>
            </a:p>
          </p:txBody>
        </p:sp>
        <p:sp>
          <p:nvSpPr>
            <p:cNvPr id="445486" name="Text Box 46"/>
            <p:cNvSpPr txBox="1">
              <a:spLocks noChangeArrowheads="1"/>
            </p:cNvSpPr>
            <p:nvPr/>
          </p:nvSpPr>
          <p:spPr bwMode="auto">
            <a:xfrm>
              <a:off x="2597" y="3628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0</a:t>
              </a:r>
            </a:p>
          </p:txBody>
        </p:sp>
        <p:sp>
          <p:nvSpPr>
            <p:cNvPr id="445487" name="Text Box 47"/>
            <p:cNvSpPr txBox="1">
              <a:spLocks noChangeArrowheads="1"/>
            </p:cNvSpPr>
            <p:nvPr/>
          </p:nvSpPr>
          <p:spPr bwMode="auto">
            <a:xfrm>
              <a:off x="2880" y="3628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1</a:t>
              </a:r>
            </a:p>
          </p:txBody>
        </p:sp>
        <p:sp>
          <p:nvSpPr>
            <p:cNvPr id="445488" name="Text Box 48"/>
            <p:cNvSpPr txBox="1">
              <a:spLocks noChangeArrowheads="1"/>
            </p:cNvSpPr>
            <p:nvPr/>
          </p:nvSpPr>
          <p:spPr bwMode="auto">
            <a:xfrm>
              <a:off x="3456" y="3628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3</a:t>
              </a:r>
            </a:p>
          </p:txBody>
        </p:sp>
        <p:sp>
          <p:nvSpPr>
            <p:cNvPr id="445489" name="Text Box 49"/>
            <p:cNvSpPr txBox="1">
              <a:spLocks noChangeArrowheads="1"/>
            </p:cNvSpPr>
            <p:nvPr/>
          </p:nvSpPr>
          <p:spPr bwMode="auto">
            <a:xfrm>
              <a:off x="3173" y="3628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2</a:t>
              </a:r>
            </a:p>
          </p:txBody>
        </p:sp>
        <p:sp>
          <p:nvSpPr>
            <p:cNvPr id="445490" name="Text Box 50"/>
            <p:cNvSpPr txBox="1">
              <a:spLocks noChangeArrowheads="1"/>
            </p:cNvSpPr>
            <p:nvPr/>
          </p:nvSpPr>
          <p:spPr bwMode="auto">
            <a:xfrm>
              <a:off x="3744" y="3628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4</a:t>
              </a:r>
            </a:p>
          </p:txBody>
        </p:sp>
        <p:sp>
          <p:nvSpPr>
            <p:cNvPr id="445491" name="Text Box 51"/>
            <p:cNvSpPr txBox="1">
              <a:spLocks noChangeArrowheads="1"/>
            </p:cNvSpPr>
            <p:nvPr/>
          </p:nvSpPr>
          <p:spPr bwMode="auto">
            <a:xfrm>
              <a:off x="2835" y="3868"/>
              <a:ext cx="37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front</a:t>
              </a:r>
            </a:p>
          </p:txBody>
        </p:sp>
        <p:sp>
          <p:nvSpPr>
            <p:cNvPr id="445492" name="Line 52"/>
            <p:cNvSpPr>
              <a:spLocks noChangeShapeType="1"/>
            </p:cNvSpPr>
            <p:nvPr/>
          </p:nvSpPr>
          <p:spPr bwMode="auto">
            <a:xfrm>
              <a:off x="4560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5493" name="Line 53"/>
            <p:cNvSpPr>
              <a:spLocks noChangeShapeType="1"/>
            </p:cNvSpPr>
            <p:nvPr/>
          </p:nvSpPr>
          <p:spPr bwMode="auto">
            <a:xfrm>
              <a:off x="4272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5453" name="Text Box 13"/>
            <p:cNvSpPr txBox="1">
              <a:spLocks noChangeArrowheads="1"/>
            </p:cNvSpPr>
            <p:nvPr/>
          </p:nvSpPr>
          <p:spPr bwMode="auto">
            <a:xfrm>
              <a:off x="2592" y="3360"/>
              <a:ext cx="1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600">
                  <a:latin typeface="Helvetica" pitchFamily="34" charset="0"/>
                </a:rPr>
                <a:t>1</a:t>
              </a:r>
            </a:p>
          </p:txBody>
        </p:sp>
        <p:sp>
          <p:nvSpPr>
            <p:cNvPr id="445457" name="Text Box 17"/>
            <p:cNvSpPr txBox="1">
              <a:spLocks noChangeArrowheads="1"/>
            </p:cNvSpPr>
            <p:nvPr/>
          </p:nvSpPr>
          <p:spPr bwMode="auto">
            <a:xfrm>
              <a:off x="2832" y="3360"/>
              <a:ext cx="24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600">
                  <a:latin typeface="Helvetica" pitchFamily="34" charset="0"/>
                </a:rPr>
                <a:t>7</a:t>
              </a:r>
            </a:p>
          </p:txBody>
        </p:sp>
        <p:sp>
          <p:nvSpPr>
            <p:cNvPr id="445461" name="Text Box 21"/>
            <p:cNvSpPr txBox="1">
              <a:spLocks noChangeArrowheads="1"/>
            </p:cNvSpPr>
            <p:nvPr/>
          </p:nvSpPr>
          <p:spPr bwMode="auto">
            <a:xfrm>
              <a:off x="3168" y="3360"/>
              <a:ext cx="1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600">
                  <a:latin typeface="Helvetica" pitchFamily="34" charset="0"/>
                </a:rPr>
                <a:t>5</a:t>
              </a:r>
            </a:p>
          </p:txBody>
        </p:sp>
        <p:sp>
          <p:nvSpPr>
            <p:cNvPr id="445465" name="Text Box 25"/>
            <p:cNvSpPr txBox="1">
              <a:spLocks noChangeArrowheads="1"/>
            </p:cNvSpPr>
            <p:nvPr/>
          </p:nvSpPr>
          <p:spPr bwMode="auto">
            <a:xfrm>
              <a:off x="3456" y="3360"/>
              <a:ext cx="1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600">
                  <a:latin typeface="Helvetica" pitchFamily="34" charset="0"/>
                </a:rPr>
                <a:t>2</a:t>
              </a:r>
            </a:p>
          </p:txBody>
        </p:sp>
        <p:sp>
          <p:nvSpPr>
            <p:cNvPr id="445494" name="Text Box 54"/>
            <p:cNvSpPr txBox="1">
              <a:spLocks noChangeArrowheads="1"/>
            </p:cNvSpPr>
            <p:nvPr/>
          </p:nvSpPr>
          <p:spPr bwMode="auto">
            <a:xfrm>
              <a:off x="3805" y="4060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3</a:t>
              </a:r>
            </a:p>
          </p:txBody>
        </p:sp>
        <p:sp>
          <p:nvSpPr>
            <p:cNvPr id="445495" name="Text Box 55"/>
            <p:cNvSpPr txBox="1">
              <a:spLocks noChangeArrowheads="1"/>
            </p:cNvSpPr>
            <p:nvPr/>
          </p:nvSpPr>
          <p:spPr bwMode="auto">
            <a:xfrm>
              <a:off x="3723" y="3868"/>
              <a:ext cx="40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600">
                  <a:latin typeface="Helvetica" pitchFamily="34" charset="0"/>
                </a:rPr>
                <a:t>rear</a:t>
              </a:r>
            </a:p>
          </p:txBody>
        </p:sp>
        <p:sp>
          <p:nvSpPr>
            <p:cNvPr id="445496" name="Line 56"/>
            <p:cNvSpPr>
              <a:spLocks noChangeShapeType="1"/>
            </p:cNvSpPr>
            <p:nvPr/>
          </p:nvSpPr>
          <p:spPr bwMode="auto">
            <a:xfrm>
              <a:off x="2880" y="408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5497" name="Line 57"/>
            <p:cNvSpPr>
              <a:spLocks noChangeShapeType="1"/>
            </p:cNvSpPr>
            <p:nvPr/>
          </p:nvSpPr>
          <p:spPr bwMode="auto">
            <a:xfrm>
              <a:off x="3792" y="408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70615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41099" y="31303"/>
            <a:ext cx="8226425" cy="9144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Queue using Array</a:t>
            </a:r>
          </a:p>
        </p:txBody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6425" cy="228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457732" name="Text Box 4"/>
          <p:cNvSpPr txBox="1">
            <a:spLocks noChangeArrowheads="1"/>
          </p:cNvSpPr>
          <p:nvPr/>
        </p:nvSpPr>
        <p:spPr bwMode="auto">
          <a:xfrm>
            <a:off x="457200" y="2667000"/>
            <a:ext cx="592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front</a:t>
            </a:r>
          </a:p>
        </p:txBody>
      </p:sp>
      <p:sp>
        <p:nvSpPr>
          <p:cNvPr id="457733" name="Text Box 5"/>
          <p:cNvSpPr txBox="1">
            <a:spLocks noChangeArrowheads="1"/>
          </p:cNvSpPr>
          <p:nvPr/>
        </p:nvSpPr>
        <p:spPr bwMode="auto">
          <a:xfrm>
            <a:off x="1743075" y="3244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57734" name="Text Box 6"/>
          <p:cNvSpPr txBox="1">
            <a:spLocks noChangeArrowheads="1"/>
          </p:cNvSpPr>
          <p:nvPr/>
        </p:nvSpPr>
        <p:spPr bwMode="auto">
          <a:xfrm>
            <a:off x="1362075" y="3244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57735" name="Text Box 7"/>
          <p:cNvSpPr txBox="1">
            <a:spLocks noChangeArrowheads="1"/>
          </p:cNvSpPr>
          <p:nvPr/>
        </p:nvSpPr>
        <p:spPr bwMode="auto">
          <a:xfrm>
            <a:off x="981075" y="3244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457736" name="Text Box 8"/>
          <p:cNvSpPr txBox="1">
            <a:spLocks noChangeArrowheads="1"/>
          </p:cNvSpPr>
          <p:nvPr/>
        </p:nvSpPr>
        <p:spPr bwMode="auto">
          <a:xfrm>
            <a:off x="668338" y="32448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1</a:t>
            </a:r>
          </a:p>
        </p:txBody>
      </p:sp>
      <p:sp>
        <p:nvSpPr>
          <p:cNvPr id="457737" name="AutoShape 9"/>
          <p:cNvSpPr>
            <a:spLocks noChangeArrowheads="1"/>
          </p:cNvSpPr>
          <p:nvPr/>
        </p:nvSpPr>
        <p:spPr bwMode="auto">
          <a:xfrm>
            <a:off x="2971800" y="3124200"/>
            <a:ext cx="685800" cy="381000"/>
          </a:xfrm>
          <a:prstGeom prst="right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738" name="Text Box 10"/>
          <p:cNvSpPr txBox="1">
            <a:spLocks noChangeArrowheads="1"/>
          </p:cNvSpPr>
          <p:nvPr/>
        </p:nvSpPr>
        <p:spPr bwMode="auto">
          <a:xfrm>
            <a:off x="1905000" y="2667000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rear</a:t>
            </a:r>
          </a:p>
        </p:txBody>
      </p:sp>
      <p:sp>
        <p:nvSpPr>
          <p:cNvPr id="457739" name="Line 11"/>
          <p:cNvSpPr>
            <a:spLocks noChangeShapeType="1"/>
          </p:cNvSpPr>
          <p:nvPr/>
        </p:nvSpPr>
        <p:spPr bwMode="auto">
          <a:xfrm>
            <a:off x="820738" y="2971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7740" name="Line 12"/>
          <p:cNvSpPr>
            <a:spLocks noChangeShapeType="1"/>
          </p:cNvSpPr>
          <p:nvPr/>
        </p:nvSpPr>
        <p:spPr bwMode="auto">
          <a:xfrm>
            <a:off x="2181225" y="2971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7742" name="Rectangle 14"/>
          <p:cNvSpPr>
            <a:spLocks noChangeArrowheads="1"/>
          </p:cNvSpPr>
          <p:nvPr/>
        </p:nvSpPr>
        <p:spPr bwMode="auto">
          <a:xfrm>
            <a:off x="4038600" y="2971800"/>
            <a:ext cx="3657600" cy="533400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743" name="Line 15"/>
          <p:cNvSpPr>
            <a:spLocks noChangeShapeType="1"/>
          </p:cNvSpPr>
          <p:nvPr/>
        </p:nvSpPr>
        <p:spPr bwMode="auto">
          <a:xfrm>
            <a:off x="44958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7744" name="Line 16"/>
          <p:cNvSpPr>
            <a:spLocks noChangeShapeType="1"/>
          </p:cNvSpPr>
          <p:nvPr/>
        </p:nvSpPr>
        <p:spPr bwMode="auto">
          <a:xfrm>
            <a:off x="49530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7745" name="Line 17"/>
          <p:cNvSpPr>
            <a:spLocks noChangeShapeType="1"/>
          </p:cNvSpPr>
          <p:nvPr/>
        </p:nvSpPr>
        <p:spPr bwMode="auto">
          <a:xfrm>
            <a:off x="54102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7746" name="Line 18"/>
          <p:cNvSpPr>
            <a:spLocks noChangeShapeType="1"/>
          </p:cNvSpPr>
          <p:nvPr/>
        </p:nvSpPr>
        <p:spPr bwMode="auto">
          <a:xfrm>
            <a:off x="58674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7747" name="Line 19"/>
          <p:cNvSpPr>
            <a:spLocks noChangeShapeType="1"/>
          </p:cNvSpPr>
          <p:nvPr/>
        </p:nvSpPr>
        <p:spPr bwMode="auto">
          <a:xfrm>
            <a:off x="63246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7748" name="Text Box 20"/>
          <p:cNvSpPr txBox="1">
            <a:spLocks noChangeArrowheads="1"/>
          </p:cNvSpPr>
          <p:nvPr/>
        </p:nvSpPr>
        <p:spPr bwMode="auto">
          <a:xfrm>
            <a:off x="6858000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6</a:t>
            </a:r>
          </a:p>
        </p:txBody>
      </p:sp>
      <p:sp>
        <p:nvSpPr>
          <p:cNvPr id="457749" name="Text Box 21"/>
          <p:cNvSpPr txBox="1">
            <a:spLocks noChangeArrowheads="1"/>
          </p:cNvSpPr>
          <p:nvPr/>
        </p:nvSpPr>
        <p:spPr bwMode="auto">
          <a:xfrm>
            <a:off x="6400800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57750" name="Text Box 22"/>
          <p:cNvSpPr txBox="1">
            <a:spLocks noChangeArrowheads="1"/>
          </p:cNvSpPr>
          <p:nvPr/>
        </p:nvSpPr>
        <p:spPr bwMode="auto">
          <a:xfrm>
            <a:off x="7315200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457751" name="Text Box 23"/>
          <p:cNvSpPr txBox="1">
            <a:spLocks noChangeArrowheads="1"/>
          </p:cNvSpPr>
          <p:nvPr/>
        </p:nvSpPr>
        <p:spPr bwMode="auto">
          <a:xfrm>
            <a:off x="4656138" y="41592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0</a:t>
            </a:r>
          </a:p>
        </p:txBody>
      </p:sp>
      <p:sp>
        <p:nvSpPr>
          <p:cNvPr id="457752" name="Text Box 24"/>
          <p:cNvSpPr txBox="1">
            <a:spLocks noChangeArrowheads="1"/>
          </p:cNvSpPr>
          <p:nvPr/>
        </p:nvSpPr>
        <p:spPr bwMode="auto">
          <a:xfrm>
            <a:off x="4122738" y="34734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0</a:t>
            </a:r>
          </a:p>
        </p:txBody>
      </p:sp>
      <p:sp>
        <p:nvSpPr>
          <p:cNvPr id="457753" name="Text Box 25"/>
          <p:cNvSpPr txBox="1">
            <a:spLocks noChangeArrowheads="1"/>
          </p:cNvSpPr>
          <p:nvPr/>
        </p:nvSpPr>
        <p:spPr bwMode="auto">
          <a:xfrm>
            <a:off x="4572000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1</a:t>
            </a:r>
          </a:p>
        </p:txBody>
      </p:sp>
      <p:sp>
        <p:nvSpPr>
          <p:cNvPr id="457754" name="Text Box 26"/>
          <p:cNvSpPr txBox="1">
            <a:spLocks noChangeArrowheads="1"/>
          </p:cNvSpPr>
          <p:nvPr/>
        </p:nvSpPr>
        <p:spPr bwMode="auto">
          <a:xfrm>
            <a:off x="5486400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3</a:t>
            </a:r>
          </a:p>
        </p:txBody>
      </p:sp>
      <p:sp>
        <p:nvSpPr>
          <p:cNvPr id="457755" name="Text Box 27"/>
          <p:cNvSpPr txBox="1">
            <a:spLocks noChangeArrowheads="1"/>
          </p:cNvSpPr>
          <p:nvPr/>
        </p:nvSpPr>
        <p:spPr bwMode="auto">
          <a:xfrm>
            <a:off x="5037138" y="34734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57756" name="Text Box 28"/>
          <p:cNvSpPr txBox="1">
            <a:spLocks noChangeArrowheads="1"/>
          </p:cNvSpPr>
          <p:nvPr/>
        </p:nvSpPr>
        <p:spPr bwMode="auto">
          <a:xfrm>
            <a:off x="5943600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4</a:t>
            </a:r>
          </a:p>
        </p:txBody>
      </p:sp>
      <p:sp>
        <p:nvSpPr>
          <p:cNvPr id="457757" name="Text Box 29"/>
          <p:cNvSpPr txBox="1">
            <a:spLocks noChangeArrowheads="1"/>
          </p:cNvSpPr>
          <p:nvPr/>
        </p:nvSpPr>
        <p:spPr bwMode="auto">
          <a:xfrm>
            <a:off x="4500563" y="3854450"/>
            <a:ext cx="592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front</a:t>
            </a:r>
          </a:p>
        </p:txBody>
      </p:sp>
      <p:sp>
        <p:nvSpPr>
          <p:cNvPr id="457758" name="Line 30"/>
          <p:cNvSpPr>
            <a:spLocks noChangeShapeType="1"/>
          </p:cNvSpPr>
          <p:nvPr/>
        </p:nvSpPr>
        <p:spPr bwMode="auto">
          <a:xfrm>
            <a:off x="72390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7759" name="Line 31"/>
          <p:cNvSpPr>
            <a:spLocks noChangeShapeType="1"/>
          </p:cNvSpPr>
          <p:nvPr/>
        </p:nvSpPr>
        <p:spPr bwMode="auto">
          <a:xfrm>
            <a:off x="67818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7760" name="Text Box 32"/>
          <p:cNvSpPr txBox="1">
            <a:spLocks noChangeArrowheads="1"/>
          </p:cNvSpPr>
          <p:nvPr/>
        </p:nvSpPr>
        <p:spPr bwMode="auto">
          <a:xfrm>
            <a:off x="4114800" y="3048000"/>
            <a:ext cx="249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1</a:t>
            </a:r>
          </a:p>
        </p:txBody>
      </p:sp>
      <p:sp>
        <p:nvSpPr>
          <p:cNvPr id="457761" name="Text Box 33"/>
          <p:cNvSpPr txBox="1">
            <a:spLocks noChangeArrowheads="1"/>
          </p:cNvSpPr>
          <p:nvPr/>
        </p:nvSpPr>
        <p:spPr bwMode="auto">
          <a:xfrm>
            <a:off x="4495800" y="30480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457762" name="Text Box 34"/>
          <p:cNvSpPr txBox="1">
            <a:spLocks noChangeArrowheads="1"/>
          </p:cNvSpPr>
          <p:nvPr/>
        </p:nvSpPr>
        <p:spPr bwMode="auto">
          <a:xfrm>
            <a:off x="5029200" y="3048000"/>
            <a:ext cx="249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57763" name="Text Box 35"/>
          <p:cNvSpPr txBox="1">
            <a:spLocks noChangeArrowheads="1"/>
          </p:cNvSpPr>
          <p:nvPr/>
        </p:nvSpPr>
        <p:spPr bwMode="auto">
          <a:xfrm>
            <a:off x="5486400" y="304800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57764" name="Text Box 36"/>
          <p:cNvSpPr txBox="1">
            <a:spLocks noChangeArrowheads="1"/>
          </p:cNvSpPr>
          <p:nvPr/>
        </p:nvSpPr>
        <p:spPr bwMode="auto">
          <a:xfrm>
            <a:off x="6040438" y="41592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4</a:t>
            </a:r>
          </a:p>
        </p:txBody>
      </p:sp>
      <p:sp>
        <p:nvSpPr>
          <p:cNvPr id="457765" name="Text Box 37"/>
          <p:cNvSpPr txBox="1">
            <a:spLocks noChangeArrowheads="1"/>
          </p:cNvSpPr>
          <p:nvPr/>
        </p:nvSpPr>
        <p:spPr bwMode="auto">
          <a:xfrm>
            <a:off x="5910263" y="3854450"/>
            <a:ext cx="6429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Helvetica" pitchFamily="34" charset="0"/>
              </a:rPr>
              <a:t>rear</a:t>
            </a:r>
          </a:p>
        </p:txBody>
      </p:sp>
      <p:sp>
        <p:nvSpPr>
          <p:cNvPr id="457766" name="Line 38"/>
          <p:cNvSpPr>
            <a:spLocks noChangeShapeType="1"/>
          </p:cNvSpPr>
          <p:nvPr/>
        </p:nvSpPr>
        <p:spPr bwMode="auto">
          <a:xfrm>
            <a:off x="4572000" y="4191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7767" name="Line 39"/>
          <p:cNvSpPr>
            <a:spLocks noChangeShapeType="1"/>
          </p:cNvSpPr>
          <p:nvPr/>
        </p:nvSpPr>
        <p:spPr bwMode="auto">
          <a:xfrm>
            <a:off x="6019800" y="4191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7768" name="Text Box 40"/>
          <p:cNvSpPr txBox="1">
            <a:spLocks noChangeArrowheads="1"/>
          </p:cNvSpPr>
          <p:nvPr/>
        </p:nvSpPr>
        <p:spPr bwMode="auto">
          <a:xfrm>
            <a:off x="193675" y="1806575"/>
            <a:ext cx="1746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Helvetica" pitchFamily="34" charset="0"/>
              </a:rPr>
              <a:t>enqueue(6)</a:t>
            </a:r>
          </a:p>
        </p:txBody>
      </p:sp>
      <p:sp>
        <p:nvSpPr>
          <p:cNvPr id="457769" name="Text Box 41"/>
          <p:cNvSpPr txBox="1">
            <a:spLocks noChangeArrowheads="1"/>
          </p:cNvSpPr>
          <p:nvPr/>
        </p:nvSpPr>
        <p:spPr bwMode="auto">
          <a:xfrm>
            <a:off x="2057400" y="3244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6</a:t>
            </a:r>
          </a:p>
        </p:txBody>
      </p:sp>
      <p:sp>
        <p:nvSpPr>
          <p:cNvPr id="457770" name="Text Box 42"/>
          <p:cNvSpPr txBox="1">
            <a:spLocks noChangeArrowheads="1"/>
          </p:cNvSpPr>
          <p:nvPr/>
        </p:nvSpPr>
        <p:spPr bwMode="auto">
          <a:xfrm>
            <a:off x="5951538" y="30480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821304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26585" y="60331"/>
            <a:ext cx="8226425" cy="9144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Queue using Array</a:t>
            </a: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6425" cy="228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459780" name="Text Box 4"/>
          <p:cNvSpPr txBox="1">
            <a:spLocks noChangeArrowheads="1"/>
          </p:cNvSpPr>
          <p:nvPr/>
        </p:nvSpPr>
        <p:spPr bwMode="auto">
          <a:xfrm>
            <a:off x="304800" y="2667000"/>
            <a:ext cx="592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front</a:t>
            </a:r>
          </a:p>
        </p:txBody>
      </p:sp>
      <p:sp>
        <p:nvSpPr>
          <p:cNvPr id="459781" name="Text Box 5"/>
          <p:cNvSpPr txBox="1">
            <a:spLocks noChangeArrowheads="1"/>
          </p:cNvSpPr>
          <p:nvPr/>
        </p:nvSpPr>
        <p:spPr bwMode="auto">
          <a:xfrm>
            <a:off x="1577975" y="3244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59782" name="Text Box 6"/>
          <p:cNvSpPr txBox="1">
            <a:spLocks noChangeArrowheads="1"/>
          </p:cNvSpPr>
          <p:nvPr/>
        </p:nvSpPr>
        <p:spPr bwMode="auto">
          <a:xfrm>
            <a:off x="1223963" y="32448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59783" name="Text Box 7"/>
          <p:cNvSpPr txBox="1">
            <a:spLocks noChangeArrowheads="1"/>
          </p:cNvSpPr>
          <p:nvPr/>
        </p:nvSpPr>
        <p:spPr bwMode="auto">
          <a:xfrm>
            <a:off x="869950" y="3244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459784" name="Text Box 8"/>
          <p:cNvSpPr txBox="1">
            <a:spLocks noChangeArrowheads="1"/>
          </p:cNvSpPr>
          <p:nvPr/>
        </p:nvSpPr>
        <p:spPr bwMode="auto">
          <a:xfrm>
            <a:off x="515938" y="32448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1</a:t>
            </a:r>
          </a:p>
        </p:txBody>
      </p:sp>
      <p:sp>
        <p:nvSpPr>
          <p:cNvPr id="459785" name="AutoShape 9"/>
          <p:cNvSpPr>
            <a:spLocks noChangeArrowheads="1"/>
          </p:cNvSpPr>
          <p:nvPr/>
        </p:nvSpPr>
        <p:spPr bwMode="auto">
          <a:xfrm>
            <a:off x="2971800" y="3124200"/>
            <a:ext cx="685800" cy="381000"/>
          </a:xfrm>
          <a:prstGeom prst="right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9786" name="Text Box 10"/>
          <p:cNvSpPr txBox="1">
            <a:spLocks noChangeArrowheads="1"/>
          </p:cNvSpPr>
          <p:nvPr/>
        </p:nvSpPr>
        <p:spPr bwMode="auto">
          <a:xfrm>
            <a:off x="2133600" y="2667000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rear</a:t>
            </a:r>
          </a:p>
        </p:txBody>
      </p:sp>
      <p:sp>
        <p:nvSpPr>
          <p:cNvPr id="459787" name="Line 11"/>
          <p:cNvSpPr>
            <a:spLocks noChangeShapeType="1"/>
          </p:cNvSpPr>
          <p:nvPr/>
        </p:nvSpPr>
        <p:spPr bwMode="auto">
          <a:xfrm>
            <a:off x="668338" y="2971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9788" name="Line 12"/>
          <p:cNvSpPr>
            <a:spLocks noChangeShapeType="1"/>
          </p:cNvSpPr>
          <p:nvPr/>
        </p:nvSpPr>
        <p:spPr bwMode="auto">
          <a:xfrm>
            <a:off x="2409825" y="2971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9789" name="Rectangle 13"/>
          <p:cNvSpPr>
            <a:spLocks noChangeArrowheads="1"/>
          </p:cNvSpPr>
          <p:nvPr/>
        </p:nvSpPr>
        <p:spPr bwMode="auto">
          <a:xfrm>
            <a:off x="4038600" y="2971800"/>
            <a:ext cx="3657600" cy="533400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9790" name="Line 14"/>
          <p:cNvSpPr>
            <a:spLocks noChangeShapeType="1"/>
          </p:cNvSpPr>
          <p:nvPr/>
        </p:nvSpPr>
        <p:spPr bwMode="auto">
          <a:xfrm>
            <a:off x="44958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9791" name="Line 15"/>
          <p:cNvSpPr>
            <a:spLocks noChangeShapeType="1"/>
          </p:cNvSpPr>
          <p:nvPr/>
        </p:nvSpPr>
        <p:spPr bwMode="auto">
          <a:xfrm>
            <a:off x="49530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9792" name="Line 16"/>
          <p:cNvSpPr>
            <a:spLocks noChangeShapeType="1"/>
          </p:cNvSpPr>
          <p:nvPr/>
        </p:nvSpPr>
        <p:spPr bwMode="auto">
          <a:xfrm>
            <a:off x="54102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9793" name="Line 17"/>
          <p:cNvSpPr>
            <a:spLocks noChangeShapeType="1"/>
          </p:cNvSpPr>
          <p:nvPr/>
        </p:nvSpPr>
        <p:spPr bwMode="auto">
          <a:xfrm>
            <a:off x="58674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9794" name="Line 18"/>
          <p:cNvSpPr>
            <a:spLocks noChangeShapeType="1"/>
          </p:cNvSpPr>
          <p:nvPr/>
        </p:nvSpPr>
        <p:spPr bwMode="auto">
          <a:xfrm>
            <a:off x="63246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9795" name="Text Box 19"/>
          <p:cNvSpPr txBox="1">
            <a:spLocks noChangeArrowheads="1"/>
          </p:cNvSpPr>
          <p:nvPr/>
        </p:nvSpPr>
        <p:spPr bwMode="auto">
          <a:xfrm>
            <a:off x="6858000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6</a:t>
            </a:r>
          </a:p>
        </p:txBody>
      </p:sp>
      <p:sp>
        <p:nvSpPr>
          <p:cNvPr id="459796" name="Text Box 20"/>
          <p:cNvSpPr txBox="1">
            <a:spLocks noChangeArrowheads="1"/>
          </p:cNvSpPr>
          <p:nvPr/>
        </p:nvSpPr>
        <p:spPr bwMode="auto">
          <a:xfrm>
            <a:off x="6400800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59797" name="Text Box 21"/>
          <p:cNvSpPr txBox="1">
            <a:spLocks noChangeArrowheads="1"/>
          </p:cNvSpPr>
          <p:nvPr/>
        </p:nvSpPr>
        <p:spPr bwMode="auto">
          <a:xfrm>
            <a:off x="7315200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459798" name="Text Box 22"/>
          <p:cNvSpPr txBox="1">
            <a:spLocks noChangeArrowheads="1"/>
          </p:cNvSpPr>
          <p:nvPr/>
        </p:nvSpPr>
        <p:spPr bwMode="auto">
          <a:xfrm>
            <a:off x="4656138" y="41592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0</a:t>
            </a:r>
          </a:p>
        </p:txBody>
      </p:sp>
      <p:sp>
        <p:nvSpPr>
          <p:cNvPr id="459799" name="Text Box 23"/>
          <p:cNvSpPr txBox="1">
            <a:spLocks noChangeArrowheads="1"/>
          </p:cNvSpPr>
          <p:nvPr/>
        </p:nvSpPr>
        <p:spPr bwMode="auto">
          <a:xfrm>
            <a:off x="4122738" y="34734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0</a:t>
            </a:r>
          </a:p>
        </p:txBody>
      </p:sp>
      <p:sp>
        <p:nvSpPr>
          <p:cNvPr id="459800" name="Text Box 24"/>
          <p:cNvSpPr txBox="1">
            <a:spLocks noChangeArrowheads="1"/>
          </p:cNvSpPr>
          <p:nvPr/>
        </p:nvSpPr>
        <p:spPr bwMode="auto">
          <a:xfrm>
            <a:off x="4572000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1</a:t>
            </a:r>
          </a:p>
        </p:txBody>
      </p:sp>
      <p:sp>
        <p:nvSpPr>
          <p:cNvPr id="459801" name="Text Box 25"/>
          <p:cNvSpPr txBox="1">
            <a:spLocks noChangeArrowheads="1"/>
          </p:cNvSpPr>
          <p:nvPr/>
        </p:nvSpPr>
        <p:spPr bwMode="auto">
          <a:xfrm>
            <a:off x="5486400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3</a:t>
            </a:r>
          </a:p>
        </p:txBody>
      </p:sp>
      <p:sp>
        <p:nvSpPr>
          <p:cNvPr id="459802" name="Text Box 26"/>
          <p:cNvSpPr txBox="1">
            <a:spLocks noChangeArrowheads="1"/>
          </p:cNvSpPr>
          <p:nvPr/>
        </p:nvSpPr>
        <p:spPr bwMode="auto">
          <a:xfrm>
            <a:off x="5037138" y="34734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59803" name="Text Box 27"/>
          <p:cNvSpPr txBox="1">
            <a:spLocks noChangeArrowheads="1"/>
          </p:cNvSpPr>
          <p:nvPr/>
        </p:nvSpPr>
        <p:spPr bwMode="auto">
          <a:xfrm>
            <a:off x="5943600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4</a:t>
            </a:r>
          </a:p>
        </p:txBody>
      </p:sp>
      <p:sp>
        <p:nvSpPr>
          <p:cNvPr id="459804" name="Text Box 28"/>
          <p:cNvSpPr txBox="1">
            <a:spLocks noChangeArrowheads="1"/>
          </p:cNvSpPr>
          <p:nvPr/>
        </p:nvSpPr>
        <p:spPr bwMode="auto">
          <a:xfrm>
            <a:off x="4500563" y="3854450"/>
            <a:ext cx="592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front</a:t>
            </a:r>
          </a:p>
        </p:txBody>
      </p:sp>
      <p:sp>
        <p:nvSpPr>
          <p:cNvPr id="459805" name="Line 29"/>
          <p:cNvSpPr>
            <a:spLocks noChangeShapeType="1"/>
          </p:cNvSpPr>
          <p:nvPr/>
        </p:nvSpPr>
        <p:spPr bwMode="auto">
          <a:xfrm>
            <a:off x="72390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9806" name="Line 30"/>
          <p:cNvSpPr>
            <a:spLocks noChangeShapeType="1"/>
          </p:cNvSpPr>
          <p:nvPr/>
        </p:nvSpPr>
        <p:spPr bwMode="auto">
          <a:xfrm>
            <a:off x="67818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9807" name="Text Box 31"/>
          <p:cNvSpPr txBox="1">
            <a:spLocks noChangeArrowheads="1"/>
          </p:cNvSpPr>
          <p:nvPr/>
        </p:nvSpPr>
        <p:spPr bwMode="auto">
          <a:xfrm>
            <a:off x="4114800" y="3048000"/>
            <a:ext cx="249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1</a:t>
            </a:r>
          </a:p>
        </p:txBody>
      </p:sp>
      <p:sp>
        <p:nvSpPr>
          <p:cNvPr id="459808" name="Text Box 32"/>
          <p:cNvSpPr txBox="1">
            <a:spLocks noChangeArrowheads="1"/>
          </p:cNvSpPr>
          <p:nvPr/>
        </p:nvSpPr>
        <p:spPr bwMode="auto">
          <a:xfrm>
            <a:off x="4495800" y="30480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459809" name="Text Box 33"/>
          <p:cNvSpPr txBox="1">
            <a:spLocks noChangeArrowheads="1"/>
          </p:cNvSpPr>
          <p:nvPr/>
        </p:nvSpPr>
        <p:spPr bwMode="auto">
          <a:xfrm>
            <a:off x="5029200" y="3048000"/>
            <a:ext cx="249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59810" name="Text Box 34"/>
          <p:cNvSpPr txBox="1">
            <a:spLocks noChangeArrowheads="1"/>
          </p:cNvSpPr>
          <p:nvPr/>
        </p:nvSpPr>
        <p:spPr bwMode="auto">
          <a:xfrm>
            <a:off x="5486400" y="304800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59811" name="Text Box 35"/>
          <p:cNvSpPr txBox="1">
            <a:spLocks noChangeArrowheads="1"/>
          </p:cNvSpPr>
          <p:nvPr/>
        </p:nvSpPr>
        <p:spPr bwMode="auto">
          <a:xfrm>
            <a:off x="6040438" y="41592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59812" name="Text Box 36"/>
          <p:cNvSpPr txBox="1">
            <a:spLocks noChangeArrowheads="1"/>
          </p:cNvSpPr>
          <p:nvPr/>
        </p:nvSpPr>
        <p:spPr bwMode="auto">
          <a:xfrm>
            <a:off x="5910263" y="3854450"/>
            <a:ext cx="6429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Helvetica" pitchFamily="34" charset="0"/>
              </a:rPr>
              <a:t>rear</a:t>
            </a:r>
          </a:p>
        </p:txBody>
      </p:sp>
      <p:sp>
        <p:nvSpPr>
          <p:cNvPr id="459813" name="Line 37"/>
          <p:cNvSpPr>
            <a:spLocks noChangeShapeType="1"/>
          </p:cNvSpPr>
          <p:nvPr/>
        </p:nvSpPr>
        <p:spPr bwMode="auto">
          <a:xfrm>
            <a:off x="4572000" y="4191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9814" name="Line 38"/>
          <p:cNvSpPr>
            <a:spLocks noChangeShapeType="1"/>
          </p:cNvSpPr>
          <p:nvPr/>
        </p:nvSpPr>
        <p:spPr bwMode="auto">
          <a:xfrm>
            <a:off x="6019800" y="4191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9815" name="Text Box 39"/>
          <p:cNvSpPr txBox="1">
            <a:spLocks noChangeArrowheads="1"/>
          </p:cNvSpPr>
          <p:nvPr/>
        </p:nvSpPr>
        <p:spPr bwMode="auto">
          <a:xfrm>
            <a:off x="193675" y="1806575"/>
            <a:ext cx="1746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Helvetica" pitchFamily="34" charset="0"/>
              </a:rPr>
              <a:t>enqueue(8)</a:t>
            </a:r>
          </a:p>
        </p:txBody>
      </p:sp>
      <p:sp>
        <p:nvSpPr>
          <p:cNvPr id="459816" name="Text Box 40"/>
          <p:cNvSpPr txBox="1">
            <a:spLocks noChangeArrowheads="1"/>
          </p:cNvSpPr>
          <p:nvPr/>
        </p:nvSpPr>
        <p:spPr bwMode="auto">
          <a:xfrm>
            <a:off x="1931988" y="32448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6</a:t>
            </a:r>
          </a:p>
        </p:txBody>
      </p:sp>
      <p:sp>
        <p:nvSpPr>
          <p:cNvPr id="459817" name="Text Box 41"/>
          <p:cNvSpPr txBox="1">
            <a:spLocks noChangeArrowheads="1"/>
          </p:cNvSpPr>
          <p:nvPr/>
        </p:nvSpPr>
        <p:spPr bwMode="auto">
          <a:xfrm>
            <a:off x="5951538" y="30480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6</a:t>
            </a:r>
          </a:p>
        </p:txBody>
      </p:sp>
      <p:sp>
        <p:nvSpPr>
          <p:cNvPr id="459818" name="Text Box 42"/>
          <p:cNvSpPr txBox="1">
            <a:spLocks noChangeArrowheads="1"/>
          </p:cNvSpPr>
          <p:nvPr/>
        </p:nvSpPr>
        <p:spPr bwMode="auto">
          <a:xfrm>
            <a:off x="2286000" y="3244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8</a:t>
            </a:r>
          </a:p>
        </p:txBody>
      </p:sp>
      <p:sp>
        <p:nvSpPr>
          <p:cNvPr id="459819" name="Text Box 43"/>
          <p:cNvSpPr txBox="1">
            <a:spLocks noChangeArrowheads="1"/>
          </p:cNvSpPr>
          <p:nvPr/>
        </p:nvSpPr>
        <p:spPr bwMode="auto">
          <a:xfrm>
            <a:off x="6400800" y="30480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867531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26585" y="45817"/>
            <a:ext cx="8226425" cy="9144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Queue using Array</a:t>
            </a:r>
          </a:p>
        </p:txBody>
      </p:sp>
      <p:sp>
        <p:nvSpPr>
          <p:cNvPr id="461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6425" cy="228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461828" name="Text Box 4"/>
          <p:cNvSpPr txBox="1">
            <a:spLocks noChangeArrowheads="1"/>
          </p:cNvSpPr>
          <p:nvPr/>
        </p:nvSpPr>
        <p:spPr bwMode="auto">
          <a:xfrm>
            <a:off x="627063" y="2667000"/>
            <a:ext cx="592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front</a:t>
            </a:r>
          </a:p>
        </p:txBody>
      </p:sp>
      <p:sp>
        <p:nvSpPr>
          <p:cNvPr id="461829" name="Text Box 5"/>
          <p:cNvSpPr txBox="1">
            <a:spLocks noChangeArrowheads="1"/>
          </p:cNvSpPr>
          <p:nvPr/>
        </p:nvSpPr>
        <p:spPr bwMode="auto">
          <a:xfrm>
            <a:off x="1577975" y="3244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61830" name="Text Box 6"/>
          <p:cNvSpPr txBox="1">
            <a:spLocks noChangeArrowheads="1"/>
          </p:cNvSpPr>
          <p:nvPr/>
        </p:nvSpPr>
        <p:spPr bwMode="auto">
          <a:xfrm>
            <a:off x="1223963" y="32448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61831" name="Text Box 7"/>
          <p:cNvSpPr txBox="1">
            <a:spLocks noChangeArrowheads="1"/>
          </p:cNvSpPr>
          <p:nvPr/>
        </p:nvSpPr>
        <p:spPr bwMode="auto">
          <a:xfrm>
            <a:off x="869950" y="3244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461833" name="AutoShape 9"/>
          <p:cNvSpPr>
            <a:spLocks noChangeArrowheads="1"/>
          </p:cNvSpPr>
          <p:nvPr/>
        </p:nvSpPr>
        <p:spPr bwMode="auto">
          <a:xfrm>
            <a:off x="2971800" y="3124200"/>
            <a:ext cx="685800" cy="381000"/>
          </a:xfrm>
          <a:prstGeom prst="right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834" name="Text Box 10"/>
          <p:cNvSpPr txBox="1">
            <a:spLocks noChangeArrowheads="1"/>
          </p:cNvSpPr>
          <p:nvPr/>
        </p:nvSpPr>
        <p:spPr bwMode="auto">
          <a:xfrm>
            <a:off x="2133600" y="2667000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rear</a:t>
            </a:r>
          </a:p>
        </p:txBody>
      </p:sp>
      <p:sp>
        <p:nvSpPr>
          <p:cNvPr id="461835" name="Line 11"/>
          <p:cNvSpPr>
            <a:spLocks noChangeShapeType="1"/>
          </p:cNvSpPr>
          <p:nvPr/>
        </p:nvSpPr>
        <p:spPr bwMode="auto">
          <a:xfrm>
            <a:off x="990600" y="2971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836" name="Line 12"/>
          <p:cNvSpPr>
            <a:spLocks noChangeShapeType="1"/>
          </p:cNvSpPr>
          <p:nvPr/>
        </p:nvSpPr>
        <p:spPr bwMode="auto">
          <a:xfrm>
            <a:off x="2409825" y="2971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837" name="Rectangle 13"/>
          <p:cNvSpPr>
            <a:spLocks noChangeArrowheads="1"/>
          </p:cNvSpPr>
          <p:nvPr/>
        </p:nvSpPr>
        <p:spPr bwMode="auto">
          <a:xfrm>
            <a:off x="4038600" y="2971800"/>
            <a:ext cx="3657600" cy="533400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838" name="Line 14"/>
          <p:cNvSpPr>
            <a:spLocks noChangeShapeType="1"/>
          </p:cNvSpPr>
          <p:nvPr/>
        </p:nvSpPr>
        <p:spPr bwMode="auto">
          <a:xfrm>
            <a:off x="44958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839" name="Line 15"/>
          <p:cNvSpPr>
            <a:spLocks noChangeShapeType="1"/>
          </p:cNvSpPr>
          <p:nvPr/>
        </p:nvSpPr>
        <p:spPr bwMode="auto">
          <a:xfrm>
            <a:off x="49530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840" name="Line 16"/>
          <p:cNvSpPr>
            <a:spLocks noChangeShapeType="1"/>
          </p:cNvSpPr>
          <p:nvPr/>
        </p:nvSpPr>
        <p:spPr bwMode="auto">
          <a:xfrm>
            <a:off x="54102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841" name="Line 17"/>
          <p:cNvSpPr>
            <a:spLocks noChangeShapeType="1"/>
          </p:cNvSpPr>
          <p:nvPr/>
        </p:nvSpPr>
        <p:spPr bwMode="auto">
          <a:xfrm>
            <a:off x="58674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842" name="Line 18"/>
          <p:cNvSpPr>
            <a:spLocks noChangeShapeType="1"/>
          </p:cNvSpPr>
          <p:nvPr/>
        </p:nvSpPr>
        <p:spPr bwMode="auto">
          <a:xfrm>
            <a:off x="63246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843" name="Text Box 19"/>
          <p:cNvSpPr txBox="1">
            <a:spLocks noChangeArrowheads="1"/>
          </p:cNvSpPr>
          <p:nvPr/>
        </p:nvSpPr>
        <p:spPr bwMode="auto">
          <a:xfrm>
            <a:off x="6858000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6</a:t>
            </a:r>
          </a:p>
        </p:txBody>
      </p:sp>
      <p:sp>
        <p:nvSpPr>
          <p:cNvPr id="461844" name="Text Box 20"/>
          <p:cNvSpPr txBox="1">
            <a:spLocks noChangeArrowheads="1"/>
          </p:cNvSpPr>
          <p:nvPr/>
        </p:nvSpPr>
        <p:spPr bwMode="auto">
          <a:xfrm>
            <a:off x="6400800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61845" name="Text Box 21"/>
          <p:cNvSpPr txBox="1">
            <a:spLocks noChangeArrowheads="1"/>
          </p:cNvSpPr>
          <p:nvPr/>
        </p:nvSpPr>
        <p:spPr bwMode="auto">
          <a:xfrm>
            <a:off x="7315200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461846" name="Text Box 22"/>
          <p:cNvSpPr txBox="1">
            <a:spLocks noChangeArrowheads="1"/>
          </p:cNvSpPr>
          <p:nvPr/>
        </p:nvSpPr>
        <p:spPr bwMode="auto">
          <a:xfrm>
            <a:off x="4656138" y="41592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1</a:t>
            </a:r>
          </a:p>
        </p:txBody>
      </p:sp>
      <p:sp>
        <p:nvSpPr>
          <p:cNvPr id="461847" name="Text Box 23"/>
          <p:cNvSpPr txBox="1">
            <a:spLocks noChangeArrowheads="1"/>
          </p:cNvSpPr>
          <p:nvPr/>
        </p:nvSpPr>
        <p:spPr bwMode="auto">
          <a:xfrm>
            <a:off x="4122738" y="34734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0</a:t>
            </a:r>
          </a:p>
        </p:txBody>
      </p:sp>
      <p:sp>
        <p:nvSpPr>
          <p:cNvPr id="461848" name="Text Box 24"/>
          <p:cNvSpPr txBox="1">
            <a:spLocks noChangeArrowheads="1"/>
          </p:cNvSpPr>
          <p:nvPr/>
        </p:nvSpPr>
        <p:spPr bwMode="auto">
          <a:xfrm>
            <a:off x="4572000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1</a:t>
            </a:r>
          </a:p>
        </p:txBody>
      </p:sp>
      <p:sp>
        <p:nvSpPr>
          <p:cNvPr id="461849" name="Text Box 25"/>
          <p:cNvSpPr txBox="1">
            <a:spLocks noChangeArrowheads="1"/>
          </p:cNvSpPr>
          <p:nvPr/>
        </p:nvSpPr>
        <p:spPr bwMode="auto">
          <a:xfrm>
            <a:off x="5486400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3</a:t>
            </a:r>
          </a:p>
        </p:txBody>
      </p:sp>
      <p:sp>
        <p:nvSpPr>
          <p:cNvPr id="461850" name="Text Box 26"/>
          <p:cNvSpPr txBox="1">
            <a:spLocks noChangeArrowheads="1"/>
          </p:cNvSpPr>
          <p:nvPr/>
        </p:nvSpPr>
        <p:spPr bwMode="auto">
          <a:xfrm>
            <a:off x="5037138" y="34734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61851" name="Text Box 27"/>
          <p:cNvSpPr txBox="1">
            <a:spLocks noChangeArrowheads="1"/>
          </p:cNvSpPr>
          <p:nvPr/>
        </p:nvSpPr>
        <p:spPr bwMode="auto">
          <a:xfrm>
            <a:off x="5943600" y="3473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4</a:t>
            </a:r>
          </a:p>
        </p:txBody>
      </p:sp>
      <p:sp>
        <p:nvSpPr>
          <p:cNvPr id="461852" name="Text Box 28"/>
          <p:cNvSpPr txBox="1">
            <a:spLocks noChangeArrowheads="1"/>
          </p:cNvSpPr>
          <p:nvPr/>
        </p:nvSpPr>
        <p:spPr bwMode="auto">
          <a:xfrm>
            <a:off x="4500563" y="3854450"/>
            <a:ext cx="592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front</a:t>
            </a:r>
          </a:p>
        </p:txBody>
      </p:sp>
      <p:sp>
        <p:nvSpPr>
          <p:cNvPr id="461853" name="Line 29"/>
          <p:cNvSpPr>
            <a:spLocks noChangeShapeType="1"/>
          </p:cNvSpPr>
          <p:nvPr/>
        </p:nvSpPr>
        <p:spPr bwMode="auto">
          <a:xfrm>
            <a:off x="72390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854" name="Line 30"/>
          <p:cNvSpPr>
            <a:spLocks noChangeShapeType="1"/>
          </p:cNvSpPr>
          <p:nvPr/>
        </p:nvSpPr>
        <p:spPr bwMode="auto">
          <a:xfrm>
            <a:off x="67818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856" name="Text Box 32"/>
          <p:cNvSpPr txBox="1">
            <a:spLocks noChangeArrowheads="1"/>
          </p:cNvSpPr>
          <p:nvPr/>
        </p:nvSpPr>
        <p:spPr bwMode="auto">
          <a:xfrm>
            <a:off x="4495800" y="30480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461857" name="Text Box 33"/>
          <p:cNvSpPr txBox="1">
            <a:spLocks noChangeArrowheads="1"/>
          </p:cNvSpPr>
          <p:nvPr/>
        </p:nvSpPr>
        <p:spPr bwMode="auto">
          <a:xfrm>
            <a:off x="5029200" y="3048000"/>
            <a:ext cx="249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61858" name="Text Box 34"/>
          <p:cNvSpPr txBox="1">
            <a:spLocks noChangeArrowheads="1"/>
          </p:cNvSpPr>
          <p:nvPr/>
        </p:nvSpPr>
        <p:spPr bwMode="auto">
          <a:xfrm>
            <a:off x="5486400" y="304800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461859" name="Text Box 35"/>
          <p:cNvSpPr txBox="1">
            <a:spLocks noChangeArrowheads="1"/>
          </p:cNvSpPr>
          <p:nvPr/>
        </p:nvSpPr>
        <p:spPr bwMode="auto">
          <a:xfrm>
            <a:off x="6040438" y="41592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5</a:t>
            </a:r>
          </a:p>
        </p:txBody>
      </p:sp>
      <p:sp>
        <p:nvSpPr>
          <p:cNvPr id="461860" name="Text Box 36"/>
          <p:cNvSpPr txBox="1">
            <a:spLocks noChangeArrowheads="1"/>
          </p:cNvSpPr>
          <p:nvPr/>
        </p:nvSpPr>
        <p:spPr bwMode="auto">
          <a:xfrm>
            <a:off x="5910263" y="3854450"/>
            <a:ext cx="6429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Helvetica" pitchFamily="34" charset="0"/>
              </a:rPr>
              <a:t>rear</a:t>
            </a:r>
          </a:p>
        </p:txBody>
      </p:sp>
      <p:sp>
        <p:nvSpPr>
          <p:cNvPr id="461861" name="Line 37"/>
          <p:cNvSpPr>
            <a:spLocks noChangeShapeType="1"/>
          </p:cNvSpPr>
          <p:nvPr/>
        </p:nvSpPr>
        <p:spPr bwMode="auto">
          <a:xfrm>
            <a:off x="4572000" y="4191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862" name="Line 38"/>
          <p:cNvSpPr>
            <a:spLocks noChangeShapeType="1"/>
          </p:cNvSpPr>
          <p:nvPr/>
        </p:nvSpPr>
        <p:spPr bwMode="auto">
          <a:xfrm>
            <a:off x="6019800" y="4191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863" name="Text Box 39"/>
          <p:cNvSpPr txBox="1">
            <a:spLocks noChangeArrowheads="1"/>
          </p:cNvSpPr>
          <p:nvPr/>
        </p:nvSpPr>
        <p:spPr bwMode="auto">
          <a:xfrm>
            <a:off x="277813" y="1806575"/>
            <a:ext cx="1576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Helvetica" pitchFamily="34" charset="0"/>
              </a:rPr>
              <a:t>dequeue()</a:t>
            </a:r>
          </a:p>
        </p:txBody>
      </p:sp>
      <p:sp>
        <p:nvSpPr>
          <p:cNvPr id="461864" name="Text Box 40"/>
          <p:cNvSpPr txBox="1">
            <a:spLocks noChangeArrowheads="1"/>
          </p:cNvSpPr>
          <p:nvPr/>
        </p:nvSpPr>
        <p:spPr bwMode="auto">
          <a:xfrm>
            <a:off x="1931988" y="32448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6</a:t>
            </a:r>
          </a:p>
        </p:txBody>
      </p:sp>
      <p:sp>
        <p:nvSpPr>
          <p:cNvPr id="461865" name="Text Box 41"/>
          <p:cNvSpPr txBox="1">
            <a:spLocks noChangeArrowheads="1"/>
          </p:cNvSpPr>
          <p:nvPr/>
        </p:nvSpPr>
        <p:spPr bwMode="auto">
          <a:xfrm>
            <a:off x="5951538" y="30480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6</a:t>
            </a:r>
          </a:p>
        </p:txBody>
      </p:sp>
      <p:sp>
        <p:nvSpPr>
          <p:cNvPr id="461866" name="Text Box 42"/>
          <p:cNvSpPr txBox="1">
            <a:spLocks noChangeArrowheads="1"/>
          </p:cNvSpPr>
          <p:nvPr/>
        </p:nvSpPr>
        <p:spPr bwMode="auto">
          <a:xfrm>
            <a:off x="2286000" y="3244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8</a:t>
            </a:r>
          </a:p>
        </p:txBody>
      </p:sp>
      <p:sp>
        <p:nvSpPr>
          <p:cNvPr id="461867" name="Text Box 43"/>
          <p:cNvSpPr txBox="1">
            <a:spLocks noChangeArrowheads="1"/>
          </p:cNvSpPr>
          <p:nvPr/>
        </p:nvSpPr>
        <p:spPr bwMode="auto">
          <a:xfrm>
            <a:off x="6400800" y="30480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005386862"/>
      </p:ext>
    </p:extLst>
  </p:cSld>
  <p:clrMapOvr>
    <a:masterClrMapping/>
  </p:clrMapOvr>
</p:sld>
</file>

<file path=ppt/theme/theme1.xml><?xml version="1.0" encoding="utf-8"?>
<a:theme xmlns:a="http://schemas.openxmlformats.org/drawingml/2006/main" name="PawisTemplate">
  <a:themeElements>
    <a:clrScheme name="PawisTemplate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awis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awisTemplate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PawisTemplate</Template>
  <TotalTime>12665</TotalTime>
  <Words>990</Words>
  <Application>Microsoft Office PowerPoint</Application>
  <PresentationFormat>On-screen Show (4:3)</PresentationFormat>
  <Paragraphs>365</Paragraphs>
  <Slides>23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6" baseType="lpstr">
      <vt:lpstr>Arial</vt:lpstr>
      <vt:lpstr>Arial Black</vt:lpstr>
      <vt:lpstr>Cambria</vt:lpstr>
      <vt:lpstr>Century Gothic</vt:lpstr>
      <vt:lpstr>Courier New</vt:lpstr>
      <vt:lpstr>Georgia</vt:lpstr>
      <vt:lpstr>Helvetica</vt:lpstr>
      <vt:lpstr>Tahoma</vt:lpstr>
      <vt:lpstr>Times New Roman</vt:lpstr>
      <vt:lpstr>Wingdings</vt:lpstr>
      <vt:lpstr>Wingdings 3</vt:lpstr>
      <vt:lpstr>PawisTemplate</vt:lpstr>
      <vt:lpstr>Slice</vt:lpstr>
      <vt:lpstr>PowerPoint Presentation</vt:lpstr>
      <vt:lpstr>PowerPoint Presentation</vt:lpstr>
      <vt:lpstr>Queue</vt:lpstr>
      <vt:lpstr>Queue Operations</vt:lpstr>
      <vt:lpstr>Queue using Array</vt:lpstr>
      <vt:lpstr>Queue using Array</vt:lpstr>
      <vt:lpstr>Queue using Array</vt:lpstr>
      <vt:lpstr>Queue using Array</vt:lpstr>
      <vt:lpstr>Queue using Array</vt:lpstr>
      <vt:lpstr>Queue using Array</vt:lpstr>
      <vt:lpstr>Queue using Array</vt:lpstr>
      <vt:lpstr>Enqueue code</vt:lpstr>
      <vt:lpstr>dequeue code</vt:lpstr>
      <vt:lpstr>Queue using Array</vt:lpstr>
      <vt:lpstr>Implementing dynamic Queue</vt:lpstr>
      <vt:lpstr>Implementing dynamic Queue</vt:lpstr>
      <vt:lpstr>Implementing dynamic Queue</vt:lpstr>
      <vt:lpstr>Implementing dynamic Queue</vt:lpstr>
      <vt:lpstr>Implementing dynamic Queue</vt:lpstr>
      <vt:lpstr>Implementing dynamic Queue</vt:lpstr>
      <vt:lpstr>Implementing dynamic Queue</vt:lpstr>
      <vt:lpstr>PowerPoint Presentation</vt:lpstr>
      <vt:lpstr>PowerPoint Presentation</vt:lpstr>
    </vt:vector>
  </TitlesOfParts>
  <Company>COMSATS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Presentation template</dc:title>
  <dc:creator>Swati</dc:creator>
  <cp:lastModifiedBy>Waqar Khurshid</cp:lastModifiedBy>
  <cp:revision>1825</cp:revision>
  <cp:lastPrinted>2016-04-26T07:03:38Z</cp:lastPrinted>
  <dcterms:created xsi:type="dcterms:W3CDTF">2007-01-29T15:54:15Z</dcterms:created>
  <dcterms:modified xsi:type="dcterms:W3CDTF">2022-09-11T14:09:01Z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