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26"/>
  </p:notesMasterIdLst>
  <p:handoutMasterIdLst>
    <p:handoutMasterId r:id="rId27"/>
  </p:handoutMasterIdLst>
  <p:sldIdLst>
    <p:sldId id="263" r:id="rId3"/>
    <p:sldId id="264" r:id="rId4"/>
    <p:sldId id="359" r:id="rId5"/>
    <p:sldId id="360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87" r:id="rId14"/>
    <p:sldId id="388" r:id="rId15"/>
    <p:sldId id="374" r:id="rId16"/>
    <p:sldId id="381" r:id="rId17"/>
    <p:sldId id="382" r:id="rId18"/>
    <p:sldId id="383" r:id="rId19"/>
    <p:sldId id="384" r:id="rId20"/>
    <p:sldId id="385" r:id="rId21"/>
    <p:sldId id="389" r:id="rId22"/>
    <p:sldId id="386" r:id="rId23"/>
    <p:sldId id="415" r:id="rId24"/>
    <p:sldId id="416" r:id="rId2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9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08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3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E8A31-3139-4853-B5FB-CE1442383139}" type="slidenum">
              <a:rPr lang="en-US"/>
              <a:pPr/>
              <a:t>10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F1ECB-71D5-4C6F-B75E-57AFD196C23B}" type="slidenum">
              <a:rPr lang="en-US"/>
              <a:pPr/>
              <a:t>11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9D7C5-4B81-4EEA-BBF3-5E5EFA928C97}" type="slidenum">
              <a:rPr lang="en-US"/>
              <a:pPr/>
              <a:t>14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A506-00E8-418B-AF2C-DA08E5F9AB2D}" type="slidenum">
              <a:rPr lang="en-US"/>
              <a:pPr/>
              <a:t>15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64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CCB51-8607-48FA-8644-A08E45E228BB}" type="slidenum">
              <a:rPr lang="en-US"/>
              <a:pPr/>
              <a:t>16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16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BB295-E44E-4912-B5F5-2065732569B5}" type="slidenum">
              <a:rPr lang="en-US"/>
              <a:pPr/>
              <a:t>17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48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B4C9B-6D69-448D-95DC-F255E0B97564}" type="slidenum">
              <a:rPr lang="en-US"/>
              <a:pPr/>
              <a:t>18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97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6D343-8B27-428E-B840-81700B8B7A2B}" type="slidenum">
              <a:rPr lang="en-US"/>
              <a:pPr/>
              <a:t>19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0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6D343-8B27-428E-B840-81700B8B7A2B}" type="slidenum">
              <a:rPr lang="en-US"/>
              <a:pPr/>
              <a:t>20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46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FEEA9-5574-4987-93FD-B950662278C3}" type="slidenum">
              <a:rPr lang="en-US"/>
              <a:pPr/>
              <a:t>21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47396-989A-4546-9AA0-5E4243E86D40}" type="slidenum">
              <a:rPr lang="en-US"/>
              <a:pPr/>
              <a:t>3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2F16A-A813-4DAE-847A-34E779140A0F}" type="slidenum">
              <a:rPr lang="en-US"/>
              <a:pPr/>
              <a:t>4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65BDD-4C71-4CFF-923A-BE6A7B87EB5D}" type="slidenum">
              <a:rPr lang="en-US"/>
              <a:pPr/>
              <a:t>5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D5FA8-CE1F-4A9C-83FC-E3A33FD41BE0}" type="slidenum">
              <a:rPr lang="en-US"/>
              <a:pPr/>
              <a:t>6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148C9-91A8-49AF-A8C8-05C7663017EA}" type="slidenum">
              <a:rPr lang="en-US"/>
              <a:pPr/>
              <a:t>7</a:t>
            </a:fld>
            <a:endParaRPr lang="en-US"/>
          </a:p>
        </p:txBody>
      </p:sp>
      <p:sp>
        <p:nvSpPr>
          <p:cNvPr id="458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87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78B64-57FE-4904-8BCF-3E4820EAC173}" type="slidenum">
              <a:rPr lang="en-US"/>
              <a:pPr/>
              <a:t>8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D303B-C443-47D3-BF05-7620AD1391A1}" type="slidenum">
              <a:rPr lang="en-US"/>
              <a:pPr/>
              <a:t>9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4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7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2793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1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5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4" y="115888"/>
            <a:ext cx="8134350" cy="936625"/>
          </a:xfrm>
        </p:spPr>
        <p:txBody>
          <a:bodyPr/>
          <a:lstStyle>
            <a:lvl1pPr algn="l">
              <a:defRPr sz="360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4808940"/>
          </a:xfrm>
        </p:spPr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5775" y="6261100"/>
            <a:ext cx="581025" cy="358064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03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11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504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351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11256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71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67168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135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1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4813" y="6265863"/>
            <a:ext cx="1319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5F8D328-8C4E-4020-A92B-D89C5FDD164A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259513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11</a:t>
            </a:r>
            <a:endParaRPr lang="en-US" sz="1600" i="0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Queue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60331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22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1008063" y="266700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15779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1223963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3880" name="AutoShape 8"/>
          <p:cNvSpPr>
            <a:spLocks noChangeArrowheads="1"/>
          </p:cNvSpPr>
          <p:nvPr/>
        </p:nvSpPr>
        <p:spPr bwMode="auto">
          <a:xfrm>
            <a:off x="2971800" y="3124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2133600" y="2667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3882" name="Line 10"/>
          <p:cNvSpPr>
            <a:spLocks noChangeShapeType="1"/>
          </p:cNvSpPr>
          <p:nvPr/>
        </p:nvSpPr>
        <p:spPr bwMode="auto">
          <a:xfrm>
            <a:off x="13716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83" name="Line 11"/>
          <p:cNvSpPr>
            <a:spLocks noChangeShapeType="1"/>
          </p:cNvSpPr>
          <p:nvPr/>
        </p:nvSpPr>
        <p:spPr bwMode="auto">
          <a:xfrm>
            <a:off x="2409825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9" name="Text Box 37"/>
          <p:cNvSpPr txBox="1">
            <a:spLocks noChangeArrowheads="1"/>
          </p:cNvSpPr>
          <p:nvPr/>
        </p:nvSpPr>
        <p:spPr bwMode="auto">
          <a:xfrm>
            <a:off x="277813" y="1806575"/>
            <a:ext cx="157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dequeue()</a:t>
            </a:r>
          </a:p>
        </p:txBody>
      </p:sp>
      <p:sp>
        <p:nvSpPr>
          <p:cNvPr id="463910" name="Text Box 38"/>
          <p:cNvSpPr txBox="1">
            <a:spLocks noChangeArrowheads="1"/>
          </p:cNvSpPr>
          <p:nvPr/>
        </p:nvSpPr>
        <p:spPr bwMode="auto">
          <a:xfrm>
            <a:off x="193198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3912" name="Text Box 40"/>
          <p:cNvSpPr txBox="1">
            <a:spLocks noChangeArrowheads="1"/>
          </p:cNvSpPr>
          <p:nvPr/>
        </p:nvSpPr>
        <p:spPr bwMode="auto">
          <a:xfrm>
            <a:off x="228600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29B212-B0CC-4500-BDBA-5DEE475102CC}"/>
              </a:ext>
            </a:extLst>
          </p:cNvPr>
          <p:cNvGrpSpPr/>
          <p:nvPr/>
        </p:nvGrpSpPr>
        <p:grpSpPr>
          <a:xfrm>
            <a:off x="4038600" y="2971800"/>
            <a:ext cx="3657600" cy="1524000"/>
            <a:chOff x="4038600" y="2971800"/>
            <a:chExt cx="3657600" cy="1524000"/>
          </a:xfrm>
        </p:grpSpPr>
        <p:sp>
          <p:nvSpPr>
            <p:cNvPr id="463884" name="Rectangle 12"/>
            <p:cNvSpPr>
              <a:spLocks noChangeArrowheads="1"/>
            </p:cNvSpPr>
            <p:nvPr/>
          </p:nvSpPr>
          <p:spPr bwMode="auto">
            <a:xfrm>
              <a:off x="4038600" y="2971800"/>
              <a:ext cx="3657600" cy="533400"/>
            </a:xfrm>
            <a:prstGeom prst="rect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5" name="Line 13"/>
            <p:cNvSpPr>
              <a:spLocks noChangeShapeType="1"/>
            </p:cNvSpPr>
            <p:nvPr/>
          </p:nvSpPr>
          <p:spPr bwMode="auto">
            <a:xfrm>
              <a:off x="4495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86" name="Line 14"/>
            <p:cNvSpPr>
              <a:spLocks noChangeShapeType="1"/>
            </p:cNvSpPr>
            <p:nvPr/>
          </p:nvSpPr>
          <p:spPr bwMode="auto">
            <a:xfrm>
              <a:off x="4953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87" name="Line 15"/>
            <p:cNvSpPr>
              <a:spLocks noChangeShapeType="1"/>
            </p:cNvSpPr>
            <p:nvPr/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88" name="Line 16"/>
            <p:cNvSpPr>
              <a:spLocks noChangeShapeType="1"/>
            </p:cNvSpPr>
            <p:nvPr/>
          </p:nvSpPr>
          <p:spPr bwMode="auto">
            <a:xfrm>
              <a:off x="5867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89" name="Line 17"/>
            <p:cNvSpPr>
              <a:spLocks noChangeShapeType="1"/>
            </p:cNvSpPr>
            <p:nvPr/>
          </p:nvSpPr>
          <p:spPr bwMode="auto">
            <a:xfrm>
              <a:off x="6324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890" name="Text Box 18"/>
            <p:cNvSpPr txBox="1">
              <a:spLocks noChangeArrowheads="1"/>
            </p:cNvSpPr>
            <p:nvPr/>
          </p:nvSpPr>
          <p:spPr bwMode="auto">
            <a:xfrm>
              <a:off x="68580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463891" name="Text Box 19"/>
            <p:cNvSpPr txBox="1">
              <a:spLocks noChangeArrowheads="1"/>
            </p:cNvSpPr>
            <p:nvPr/>
          </p:nvSpPr>
          <p:spPr bwMode="auto">
            <a:xfrm>
              <a:off x="64008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63892" name="Text Box 20"/>
            <p:cNvSpPr txBox="1">
              <a:spLocks noChangeArrowheads="1"/>
            </p:cNvSpPr>
            <p:nvPr/>
          </p:nvSpPr>
          <p:spPr bwMode="auto">
            <a:xfrm>
              <a:off x="73152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463893" name="Text Box 21"/>
            <p:cNvSpPr txBox="1">
              <a:spLocks noChangeArrowheads="1"/>
            </p:cNvSpPr>
            <p:nvPr/>
          </p:nvSpPr>
          <p:spPr bwMode="auto">
            <a:xfrm>
              <a:off x="4656138" y="4159250"/>
              <a:ext cx="296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63894" name="Text Box 22"/>
            <p:cNvSpPr txBox="1">
              <a:spLocks noChangeArrowheads="1"/>
            </p:cNvSpPr>
            <p:nvPr/>
          </p:nvSpPr>
          <p:spPr bwMode="auto">
            <a:xfrm>
              <a:off x="4122738" y="3473450"/>
              <a:ext cx="296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0</a:t>
              </a:r>
            </a:p>
          </p:txBody>
        </p:sp>
        <p:sp>
          <p:nvSpPr>
            <p:cNvPr id="463895" name="Text Box 23"/>
            <p:cNvSpPr txBox="1">
              <a:spLocks noChangeArrowheads="1"/>
            </p:cNvSpPr>
            <p:nvPr/>
          </p:nvSpPr>
          <p:spPr bwMode="auto">
            <a:xfrm>
              <a:off x="45720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63896" name="Text Box 24"/>
            <p:cNvSpPr txBox="1">
              <a:spLocks noChangeArrowheads="1"/>
            </p:cNvSpPr>
            <p:nvPr/>
          </p:nvSpPr>
          <p:spPr bwMode="auto">
            <a:xfrm>
              <a:off x="54864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3</a:t>
              </a:r>
            </a:p>
          </p:txBody>
        </p:sp>
        <p:sp>
          <p:nvSpPr>
            <p:cNvPr id="463897" name="Text Box 25"/>
            <p:cNvSpPr txBox="1">
              <a:spLocks noChangeArrowheads="1"/>
            </p:cNvSpPr>
            <p:nvPr/>
          </p:nvSpPr>
          <p:spPr bwMode="auto">
            <a:xfrm>
              <a:off x="5037138" y="3473450"/>
              <a:ext cx="296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63898" name="Text Box 26"/>
            <p:cNvSpPr txBox="1">
              <a:spLocks noChangeArrowheads="1"/>
            </p:cNvSpPr>
            <p:nvPr/>
          </p:nvSpPr>
          <p:spPr bwMode="auto">
            <a:xfrm>
              <a:off x="5943600" y="347345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4</a:t>
              </a:r>
            </a:p>
          </p:txBody>
        </p:sp>
        <p:sp>
          <p:nvSpPr>
            <p:cNvPr id="463899" name="Text Box 27"/>
            <p:cNvSpPr txBox="1">
              <a:spLocks noChangeArrowheads="1"/>
            </p:cNvSpPr>
            <p:nvPr/>
          </p:nvSpPr>
          <p:spPr bwMode="auto">
            <a:xfrm>
              <a:off x="4500563" y="3854450"/>
              <a:ext cx="5921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63900" name="Line 28"/>
            <p:cNvSpPr>
              <a:spLocks noChangeShapeType="1"/>
            </p:cNvSpPr>
            <p:nvPr/>
          </p:nvSpPr>
          <p:spPr bwMode="auto">
            <a:xfrm>
              <a:off x="7239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01" name="Line 29"/>
            <p:cNvSpPr>
              <a:spLocks noChangeShapeType="1"/>
            </p:cNvSpPr>
            <p:nvPr/>
          </p:nvSpPr>
          <p:spPr bwMode="auto">
            <a:xfrm>
              <a:off x="678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03" name="Text Box 31"/>
            <p:cNvSpPr txBox="1">
              <a:spLocks noChangeArrowheads="1"/>
            </p:cNvSpPr>
            <p:nvPr/>
          </p:nvSpPr>
          <p:spPr bwMode="auto">
            <a:xfrm>
              <a:off x="5029200" y="3048000"/>
              <a:ext cx="2492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63904" name="Text Box 32"/>
            <p:cNvSpPr txBox="1">
              <a:spLocks noChangeArrowheads="1"/>
            </p:cNvSpPr>
            <p:nvPr/>
          </p:nvSpPr>
          <p:spPr bwMode="auto">
            <a:xfrm>
              <a:off x="5486400" y="3048000"/>
              <a:ext cx="285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63905" name="Text Box 33"/>
            <p:cNvSpPr txBox="1">
              <a:spLocks noChangeArrowheads="1"/>
            </p:cNvSpPr>
            <p:nvPr/>
          </p:nvSpPr>
          <p:spPr bwMode="auto">
            <a:xfrm>
              <a:off x="6040438" y="4159250"/>
              <a:ext cx="296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63906" name="Text Box 34"/>
            <p:cNvSpPr txBox="1">
              <a:spLocks noChangeArrowheads="1"/>
            </p:cNvSpPr>
            <p:nvPr/>
          </p:nvSpPr>
          <p:spPr bwMode="auto">
            <a:xfrm>
              <a:off x="5910263" y="3854450"/>
              <a:ext cx="6429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63907" name="Line 35"/>
            <p:cNvSpPr>
              <a:spLocks noChangeShapeType="1"/>
            </p:cNvSpPr>
            <p:nvPr/>
          </p:nvSpPr>
          <p:spPr bwMode="auto">
            <a:xfrm>
              <a:off x="4572000" y="4191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08" name="Line 36"/>
            <p:cNvSpPr>
              <a:spLocks noChangeShapeType="1"/>
            </p:cNvSpPr>
            <p:nvPr/>
          </p:nvSpPr>
          <p:spPr bwMode="auto">
            <a:xfrm>
              <a:off x="6019800" y="4191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11" name="Text Box 39"/>
            <p:cNvSpPr txBox="1">
              <a:spLocks noChangeArrowheads="1"/>
            </p:cNvSpPr>
            <p:nvPr/>
          </p:nvSpPr>
          <p:spPr bwMode="auto">
            <a:xfrm>
              <a:off x="5951538" y="3048000"/>
              <a:ext cx="296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463913" name="Text Box 41"/>
            <p:cNvSpPr txBox="1">
              <a:spLocks noChangeArrowheads="1"/>
            </p:cNvSpPr>
            <p:nvPr/>
          </p:nvSpPr>
          <p:spPr bwMode="auto">
            <a:xfrm>
              <a:off x="6400800" y="3048000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72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4581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22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1027113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67310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5927" name="AutoShape 7"/>
          <p:cNvSpPr>
            <a:spLocks noChangeArrowheads="1"/>
          </p:cNvSpPr>
          <p:nvPr/>
        </p:nvSpPr>
        <p:spPr bwMode="auto">
          <a:xfrm>
            <a:off x="2971800" y="3124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28" name="Text Box 8"/>
          <p:cNvSpPr txBox="1">
            <a:spLocks noChangeArrowheads="1"/>
          </p:cNvSpPr>
          <p:nvPr/>
        </p:nvSpPr>
        <p:spPr bwMode="auto">
          <a:xfrm>
            <a:off x="2273300" y="2667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5929" name="Line 9"/>
          <p:cNvSpPr>
            <a:spLocks noChangeShapeType="1"/>
          </p:cNvSpPr>
          <p:nvPr/>
        </p:nvSpPr>
        <p:spPr bwMode="auto">
          <a:xfrm>
            <a:off x="820738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0" name="Line 10"/>
          <p:cNvSpPr>
            <a:spLocks noChangeShapeType="1"/>
          </p:cNvSpPr>
          <p:nvPr/>
        </p:nvSpPr>
        <p:spPr bwMode="auto">
          <a:xfrm>
            <a:off x="2549525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1" name="Rectangle 11"/>
          <p:cNvSpPr>
            <a:spLocks noChangeArrowheads="1"/>
          </p:cNvSpPr>
          <p:nvPr/>
        </p:nvSpPr>
        <p:spPr bwMode="auto">
          <a:xfrm>
            <a:off x="4038600" y="2971800"/>
            <a:ext cx="36576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32" name="Line 12"/>
          <p:cNvSpPr>
            <a:spLocks noChangeShapeType="1"/>
          </p:cNvSpPr>
          <p:nvPr/>
        </p:nvSpPr>
        <p:spPr bwMode="auto">
          <a:xfrm>
            <a:off x="4495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3" name="Line 13"/>
          <p:cNvSpPr>
            <a:spLocks noChangeShapeType="1"/>
          </p:cNvSpPr>
          <p:nvPr/>
        </p:nvSpPr>
        <p:spPr bwMode="auto">
          <a:xfrm>
            <a:off x="4953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4" name="Line 14"/>
          <p:cNvSpPr>
            <a:spLocks noChangeShapeType="1"/>
          </p:cNvSpPr>
          <p:nvPr/>
        </p:nvSpPr>
        <p:spPr bwMode="auto">
          <a:xfrm>
            <a:off x="5410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5" name="Line 15"/>
          <p:cNvSpPr>
            <a:spLocks noChangeShapeType="1"/>
          </p:cNvSpPr>
          <p:nvPr/>
        </p:nvSpPr>
        <p:spPr bwMode="auto">
          <a:xfrm>
            <a:off x="58674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6" name="Line 16"/>
          <p:cNvSpPr>
            <a:spLocks noChangeShapeType="1"/>
          </p:cNvSpPr>
          <p:nvPr/>
        </p:nvSpPr>
        <p:spPr bwMode="auto">
          <a:xfrm>
            <a:off x="6324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7" name="Text Box 17"/>
          <p:cNvSpPr txBox="1">
            <a:spLocks noChangeArrowheads="1"/>
          </p:cNvSpPr>
          <p:nvPr/>
        </p:nvSpPr>
        <p:spPr bwMode="auto">
          <a:xfrm>
            <a:off x="6858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5938" name="Text Box 18"/>
          <p:cNvSpPr txBox="1">
            <a:spLocks noChangeArrowheads="1"/>
          </p:cNvSpPr>
          <p:nvPr/>
        </p:nvSpPr>
        <p:spPr bwMode="auto">
          <a:xfrm>
            <a:off x="64008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5939" name="Text Box 19"/>
          <p:cNvSpPr txBox="1">
            <a:spLocks noChangeArrowheads="1"/>
          </p:cNvSpPr>
          <p:nvPr/>
        </p:nvSpPr>
        <p:spPr bwMode="auto">
          <a:xfrm>
            <a:off x="73152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5940" name="Text Box 20"/>
          <p:cNvSpPr txBox="1">
            <a:spLocks noChangeArrowheads="1"/>
          </p:cNvSpPr>
          <p:nvPr/>
        </p:nvSpPr>
        <p:spPr bwMode="auto">
          <a:xfrm>
            <a:off x="46561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5941" name="Text Box 21"/>
          <p:cNvSpPr txBox="1">
            <a:spLocks noChangeArrowheads="1"/>
          </p:cNvSpPr>
          <p:nvPr/>
        </p:nvSpPr>
        <p:spPr bwMode="auto">
          <a:xfrm>
            <a:off x="41227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65942" name="Text Box 22"/>
          <p:cNvSpPr txBox="1">
            <a:spLocks noChangeArrowheads="1"/>
          </p:cNvSpPr>
          <p:nvPr/>
        </p:nvSpPr>
        <p:spPr bwMode="auto">
          <a:xfrm>
            <a:off x="4572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65943" name="Text Box 23"/>
          <p:cNvSpPr txBox="1">
            <a:spLocks noChangeArrowheads="1"/>
          </p:cNvSpPr>
          <p:nvPr/>
        </p:nvSpPr>
        <p:spPr bwMode="auto">
          <a:xfrm>
            <a:off x="54864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65944" name="Text Box 24"/>
          <p:cNvSpPr txBox="1">
            <a:spLocks noChangeArrowheads="1"/>
          </p:cNvSpPr>
          <p:nvPr/>
        </p:nvSpPr>
        <p:spPr bwMode="auto">
          <a:xfrm>
            <a:off x="5037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5945" name="Text Box 25"/>
          <p:cNvSpPr txBox="1">
            <a:spLocks noChangeArrowheads="1"/>
          </p:cNvSpPr>
          <p:nvPr/>
        </p:nvSpPr>
        <p:spPr bwMode="auto">
          <a:xfrm>
            <a:off x="59436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65946" name="Text Box 26"/>
          <p:cNvSpPr txBox="1">
            <a:spLocks noChangeArrowheads="1"/>
          </p:cNvSpPr>
          <p:nvPr/>
        </p:nvSpPr>
        <p:spPr bwMode="auto">
          <a:xfrm>
            <a:off x="4500563" y="385445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5947" name="Line 27"/>
          <p:cNvSpPr>
            <a:spLocks noChangeShapeType="1"/>
          </p:cNvSpPr>
          <p:nvPr/>
        </p:nvSpPr>
        <p:spPr bwMode="auto">
          <a:xfrm>
            <a:off x="7239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48" name="Line 28"/>
          <p:cNvSpPr>
            <a:spLocks noChangeShapeType="1"/>
          </p:cNvSpPr>
          <p:nvPr/>
        </p:nvSpPr>
        <p:spPr bwMode="auto">
          <a:xfrm>
            <a:off x="6781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49" name="Text Box 29"/>
          <p:cNvSpPr txBox="1">
            <a:spLocks noChangeArrowheads="1"/>
          </p:cNvSpPr>
          <p:nvPr/>
        </p:nvSpPr>
        <p:spPr bwMode="auto">
          <a:xfrm>
            <a:off x="50292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5950" name="Text Box 30"/>
          <p:cNvSpPr txBox="1">
            <a:spLocks noChangeArrowheads="1"/>
          </p:cNvSpPr>
          <p:nvPr/>
        </p:nvSpPr>
        <p:spPr bwMode="auto">
          <a:xfrm>
            <a:off x="54864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5951" name="Text Box 31"/>
          <p:cNvSpPr txBox="1">
            <a:spLocks noChangeArrowheads="1"/>
          </p:cNvSpPr>
          <p:nvPr/>
        </p:nvSpPr>
        <p:spPr bwMode="auto">
          <a:xfrm>
            <a:off x="60404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5952" name="Text Box 32"/>
          <p:cNvSpPr txBox="1">
            <a:spLocks noChangeArrowheads="1"/>
          </p:cNvSpPr>
          <p:nvPr/>
        </p:nvSpPr>
        <p:spPr bwMode="auto">
          <a:xfrm>
            <a:off x="5910263" y="3854450"/>
            <a:ext cx="642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5953" name="Line 33"/>
          <p:cNvSpPr>
            <a:spLocks noChangeShapeType="1"/>
          </p:cNvSpPr>
          <p:nvPr/>
        </p:nvSpPr>
        <p:spPr bwMode="auto">
          <a:xfrm>
            <a:off x="4572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54" name="Line 34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55" name="Text Box 35"/>
          <p:cNvSpPr txBox="1">
            <a:spLocks noChangeArrowheads="1"/>
          </p:cNvSpPr>
          <p:nvPr/>
        </p:nvSpPr>
        <p:spPr bwMode="auto">
          <a:xfrm>
            <a:off x="109538" y="1600200"/>
            <a:ext cx="19161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pitchFamily="34" charset="0"/>
              </a:rPr>
              <a:t>enqueue(9)</a:t>
            </a:r>
          </a:p>
          <a:p>
            <a:pPr algn="l"/>
            <a:r>
              <a:rPr lang="en-US">
                <a:latin typeface="Helvetica" pitchFamily="34" charset="0"/>
              </a:rPr>
              <a:t>enqueue(12)</a:t>
            </a:r>
          </a:p>
        </p:txBody>
      </p:sp>
      <p:sp>
        <p:nvSpPr>
          <p:cNvPr id="465956" name="Text Box 36"/>
          <p:cNvSpPr txBox="1">
            <a:spLocks noChangeArrowheads="1"/>
          </p:cNvSpPr>
          <p:nvPr/>
        </p:nvSpPr>
        <p:spPr bwMode="auto">
          <a:xfrm>
            <a:off x="138112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5957" name="Text Box 37"/>
          <p:cNvSpPr txBox="1">
            <a:spLocks noChangeArrowheads="1"/>
          </p:cNvSpPr>
          <p:nvPr/>
        </p:nvSpPr>
        <p:spPr bwMode="auto">
          <a:xfrm>
            <a:off x="5951538" y="304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5958" name="Text Box 38"/>
          <p:cNvSpPr txBox="1">
            <a:spLocks noChangeArrowheads="1"/>
          </p:cNvSpPr>
          <p:nvPr/>
        </p:nvSpPr>
        <p:spPr bwMode="auto">
          <a:xfrm>
            <a:off x="173513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65959" name="Text Box 39"/>
          <p:cNvSpPr txBox="1">
            <a:spLocks noChangeArrowheads="1"/>
          </p:cNvSpPr>
          <p:nvPr/>
        </p:nvSpPr>
        <p:spPr bwMode="auto">
          <a:xfrm>
            <a:off x="6400800" y="3048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65960" name="Text Box 40"/>
          <p:cNvSpPr txBox="1">
            <a:spLocks noChangeArrowheads="1"/>
          </p:cNvSpPr>
          <p:nvPr/>
        </p:nvSpPr>
        <p:spPr bwMode="auto">
          <a:xfrm>
            <a:off x="206533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65961" name="Text Box 41"/>
          <p:cNvSpPr txBox="1">
            <a:spLocks noChangeArrowheads="1"/>
          </p:cNvSpPr>
          <p:nvPr/>
        </p:nvSpPr>
        <p:spPr bwMode="auto">
          <a:xfrm>
            <a:off x="6865938" y="304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65962" name="Text Box 42"/>
          <p:cNvSpPr txBox="1">
            <a:spLocks noChangeArrowheads="1"/>
          </p:cNvSpPr>
          <p:nvPr/>
        </p:nvSpPr>
        <p:spPr bwMode="auto">
          <a:xfrm>
            <a:off x="2333625" y="32448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65963" name="Text Box 43"/>
          <p:cNvSpPr txBox="1">
            <a:spLocks noChangeArrowheads="1"/>
          </p:cNvSpPr>
          <p:nvPr/>
        </p:nvSpPr>
        <p:spPr bwMode="auto">
          <a:xfrm>
            <a:off x="7239000" y="30480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65964" name="Text Box 44"/>
          <p:cNvSpPr txBox="1">
            <a:spLocks noChangeArrowheads="1"/>
          </p:cNvSpPr>
          <p:nvPr/>
        </p:nvSpPr>
        <p:spPr bwMode="auto">
          <a:xfrm>
            <a:off x="152400" y="42672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pitchFamily="34" charset="0"/>
              </a:rPr>
              <a:t>enqueue(21) ??</a:t>
            </a:r>
          </a:p>
        </p:txBody>
      </p:sp>
    </p:spTree>
    <p:extLst>
      <p:ext uri="{BB962C8B-B14F-4D97-AF65-F5344CB8AC3E}">
        <p14:creationId xmlns:p14="http://schemas.microsoft.com/office/powerpoint/2010/main" val="423465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Enqueue</a:t>
            </a:r>
            <a:r>
              <a:rPr lang="en-US" b="1" dirty="0">
                <a:solidFill>
                  <a:srgbClr val="FF0000"/>
                </a:solidFill>
              </a:rPr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enqueue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8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rear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-</a:t>
            </a:r>
            <a:r>
              <a:rPr lang="en-US" sz="180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front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rear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Queue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rear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rear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&gt;=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len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18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18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</a:rPr>
              <a:t>"Queue is full"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    Queue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[++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rear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size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++;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dequeue</a:t>
            </a:r>
            <a:r>
              <a:rPr lang="en-US" b="1" dirty="0">
                <a:solidFill>
                  <a:srgbClr val="FF0000"/>
                </a:solidFill>
              </a:rPr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dequeue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isEmpty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808080"/>
                </a:solidFill>
                <a:highlight>
                  <a:srgbClr val="FFFFFF"/>
                </a:highlight>
              </a:rPr>
              <a:t>"Queue is empty"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size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--;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Queue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front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front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rear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front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-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rear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-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front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++;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4581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have inserts and removal running in constant time but we created a new problem.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Cannot insert new elements even though there are two places available at the start of the array.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Solution: allow the queue to “wrap around” called circular queue.(we will discuss in next lecture)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89359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Using linked List: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Recall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Insert works in constant time for either end of a linked list.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Remove works in constant time only.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Seems best that head of the linked list be the front of the queue so that all removes will be from the front.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Inserts will be at the end of the list.</a:t>
            </a:r>
          </a:p>
        </p:txBody>
      </p:sp>
    </p:spTree>
    <p:extLst>
      <p:ext uri="{BB962C8B-B14F-4D97-AF65-F5344CB8AC3E}">
        <p14:creationId xmlns:p14="http://schemas.microsoft.com/office/powerpoint/2010/main" val="2036492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89359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76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Using linked List:</a:t>
            </a:r>
          </a:p>
        </p:txBody>
      </p:sp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2428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3638" name="Text Box 6"/>
          <p:cNvSpPr txBox="1">
            <a:spLocks noChangeArrowheads="1"/>
          </p:cNvSpPr>
          <p:nvPr/>
        </p:nvSpPr>
        <p:spPr bwMode="auto">
          <a:xfrm>
            <a:off x="2047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1666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1354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3641" name="AutoShape 9"/>
          <p:cNvSpPr>
            <a:spLocks noChangeArrowheads="1"/>
          </p:cNvSpPr>
          <p:nvPr/>
        </p:nvSpPr>
        <p:spPr bwMode="auto">
          <a:xfrm>
            <a:off x="33528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62" name="Text Box 30"/>
          <p:cNvSpPr txBox="1">
            <a:spLocks noChangeArrowheads="1"/>
          </p:cNvSpPr>
          <p:nvPr/>
        </p:nvSpPr>
        <p:spPr bwMode="auto">
          <a:xfrm>
            <a:off x="2297113" y="28956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3663" name="Line 31"/>
          <p:cNvSpPr>
            <a:spLocks noChangeShapeType="1"/>
          </p:cNvSpPr>
          <p:nvPr/>
        </p:nvSpPr>
        <p:spPr bwMode="auto">
          <a:xfrm>
            <a:off x="15065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664" name="Line 32"/>
          <p:cNvSpPr>
            <a:spLocks noChangeShapeType="1"/>
          </p:cNvSpPr>
          <p:nvPr/>
        </p:nvSpPr>
        <p:spPr bwMode="auto">
          <a:xfrm>
            <a:off x="25733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A962C2-4A30-4D15-9C21-8E92FFEC0A3B}"/>
              </a:ext>
            </a:extLst>
          </p:cNvPr>
          <p:cNvGrpSpPr/>
          <p:nvPr/>
        </p:nvGrpSpPr>
        <p:grpSpPr>
          <a:xfrm>
            <a:off x="4127500" y="2819400"/>
            <a:ext cx="3187700" cy="914400"/>
            <a:chOff x="4127500" y="2819400"/>
            <a:chExt cx="3187700" cy="914400"/>
          </a:xfrm>
        </p:grpSpPr>
        <p:grpSp>
          <p:nvGrpSpPr>
            <p:cNvPr id="453642" name="Group 10"/>
            <p:cNvGrpSpPr>
              <a:grpSpLocks/>
            </p:cNvGrpSpPr>
            <p:nvPr/>
          </p:nvGrpSpPr>
          <p:grpSpPr bwMode="auto">
            <a:xfrm>
              <a:off x="4800600" y="3397250"/>
              <a:ext cx="685800" cy="336550"/>
              <a:chOff x="1488" y="1996"/>
              <a:chExt cx="432" cy="212"/>
            </a:xfrm>
          </p:grpSpPr>
          <p:sp>
            <p:nvSpPr>
              <p:cNvPr id="453643" name="Rectangle 11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44" name="Line 12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45" name="Text Box 13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453646" name="Line 14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3647" name="Rectangle 15"/>
            <p:cNvSpPr>
              <a:spLocks noChangeArrowheads="1"/>
            </p:cNvSpPr>
            <p:nvPr/>
          </p:nvSpPr>
          <p:spPr bwMode="auto">
            <a:xfrm>
              <a:off x="5486400" y="34290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8" name="Line 16"/>
            <p:cNvSpPr>
              <a:spLocks noChangeShapeType="1"/>
            </p:cNvSpPr>
            <p:nvPr/>
          </p:nvSpPr>
          <p:spPr bwMode="auto">
            <a:xfrm>
              <a:off x="5791200" y="3429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49" name="Text Box 17"/>
            <p:cNvSpPr txBox="1">
              <a:spLocks noChangeArrowheads="1"/>
            </p:cNvSpPr>
            <p:nvPr/>
          </p:nvSpPr>
          <p:spPr bwMode="auto">
            <a:xfrm>
              <a:off x="5486400" y="3397250"/>
              <a:ext cx="381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453650" name="Line 18"/>
            <p:cNvSpPr>
              <a:spLocks noChangeShapeType="1"/>
            </p:cNvSpPr>
            <p:nvPr/>
          </p:nvSpPr>
          <p:spPr bwMode="auto">
            <a:xfrm>
              <a:off x="5867400" y="35814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51" name="Rectangle 19"/>
            <p:cNvSpPr>
              <a:spLocks noChangeArrowheads="1"/>
            </p:cNvSpPr>
            <p:nvPr/>
          </p:nvSpPr>
          <p:spPr bwMode="auto">
            <a:xfrm>
              <a:off x="6172200" y="34290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2" name="Line 20"/>
            <p:cNvSpPr>
              <a:spLocks noChangeShapeType="1"/>
            </p:cNvSpPr>
            <p:nvPr/>
          </p:nvSpPr>
          <p:spPr bwMode="auto">
            <a:xfrm>
              <a:off x="6477000" y="3429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53" name="Text Box 21"/>
            <p:cNvSpPr txBox="1">
              <a:spLocks noChangeArrowheads="1"/>
            </p:cNvSpPr>
            <p:nvPr/>
          </p:nvSpPr>
          <p:spPr bwMode="auto">
            <a:xfrm>
              <a:off x="6172200" y="3397250"/>
              <a:ext cx="2492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53654" name="Line 22"/>
            <p:cNvSpPr>
              <a:spLocks noChangeShapeType="1"/>
            </p:cNvSpPr>
            <p:nvPr/>
          </p:nvSpPr>
          <p:spPr bwMode="auto">
            <a:xfrm>
              <a:off x="6553200" y="35814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55" name="Rectangle 23"/>
            <p:cNvSpPr>
              <a:spLocks noChangeArrowheads="1"/>
            </p:cNvSpPr>
            <p:nvPr/>
          </p:nvSpPr>
          <p:spPr bwMode="auto">
            <a:xfrm>
              <a:off x="6858000" y="34290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6" name="Line 24"/>
            <p:cNvSpPr>
              <a:spLocks noChangeShapeType="1"/>
            </p:cNvSpPr>
            <p:nvPr/>
          </p:nvSpPr>
          <p:spPr bwMode="auto">
            <a:xfrm>
              <a:off x="7162800" y="3429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57" name="Text Box 25"/>
            <p:cNvSpPr txBox="1">
              <a:spLocks noChangeArrowheads="1"/>
            </p:cNvSpPr>
            <p:nvPr/>
          </p:nvSpPr>
          <p:spPr bwMode="auto">
            <a:xfrm>
              <a:off x="6858000" y="3397250"/>
              <a:ext cx="285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53658" name="Line 26"/>
            <p:cNvSpPr>
              <a:spLocks noChangeShapeType="1"/>
            </p:cNvSpPr>
            <p:nvPr/>
          </p:nvSpPr>
          <p:spPr bwMode="auto">
            <a:xfrm flipH="1">
              <a:off x="7143750" y="347345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59" name="Text Box 27"/>
            <p:cNvSpPr txBox="1">
              <a:spLocks noChangeArrowheads="1"/>
            </p:cNvSpPr>
            <p:nvPr/>
          </p:nvSpPr>
          <p:spPr bwMode="auto">
            <a:xfrm>
              <a:off x="4127500" y="2863850"/>
              <a:ext cx="5921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53660" name="Line 28"/>
            <p:cNvSpPr>
              <a:spLocks noChangeShapeType="1"/>
            </p:cNvSpPr>
            <p:nvPr/>
          </p:nvSpPr>
          <p:spPr bwMode="auto">
            <a:xfrm>
              <a:off x="4724400" y="3048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61" name="Line 29"/>
            <p:cNvSpPr>
              <a:spLocks noChangeShapeType="1"/>
            </p:cNvSpPr>
            <p:nvPr/>
          </p:nvSpPr>
          <p:spPr bwMode="auto">
            <a:xfrm>
              <a:off x="4953000" y="3048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65" name="Text Box 33"/>
            <p:cNvSpPr txBox="1">
              <a:spLocks noChangeArrowheads="1"/>
            </p:cNvSpPr>
            <p:nvPr/>
          </p:nvSpPr>
          <p:spPr bwMode="auto">
            <a:xfrm>
              <a:off x="6286500" y="2819400"/>
              <a:ext cx="546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53666" name="Line 34"/>
            <p:cNvSpPr>
              <a:spLocks noChangeShapeType="1"/>
            </p:cNvSpPr>
            <p:nvPr/>
          </p:nvSpPr>
          <p:spPr bwMode="auto">
            <a:xfrm>
              <a:off x="6858000" y="300355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667" name="Line 35"/>
            <p:cNvSpPr>
              <a:spLocks noChangeShapeType="1"/>
            </p:cNvSpPr>
            <p:nvPr/>
          </p:nvSpPr>
          <p:spPr bwMode="auto">
            <a:xfrm>
              <a:off x="7086600" y="30035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053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103873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76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Using linked List: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1143000" y="28956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2428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37263" name="Text Box 15"/>
          <p:cNvSpPr txBox="1">
            <a:spLocks noChangeArrowheads="1"/>
          </p:cNvSpPr>
          <p:nvPr/>
        </p:nvSpPr>
        <p:spPr bwMode="auto">
          <a:xfrm>
            <a:off x="2047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1666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37265" name="Text Box 17"/>
          <p:cNvSpPr txBox="1">
            <a:spLocks noChangeArrowheads="1"/>
          </p:cNvSpPr>
          <p:nvPr/>
        </p:nvSpPr>
        <p:spPr bwMode="auto">
          <a:xfrm>
            <a:off x="1354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37266" name="AutoShape 18"/>
          <p:cNvSpPr>
            <a:spLocks noChangeArrowheads="1"/>
          </p:cNvSpPr>
          <p:nvPr/>
        </p:nvSpPr>
        <p:spPr bwMode="auto">
          <a:xfrm>
            <a:off x="33528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7268" name="Group 20"/>
          <p:cNvGrpSpPr>
            <a:grpSpLocks/>
          </p:cNvGrpSpPr>
          <p:nvPr/>
        </p:nvGrpSpPr>
        <p:grpSpPr bwMode="auto">
          <a:xfrm>
            <a:off x="4800600" y="3397250"/>
            <a:ext cx="685800" cy="336550"/>
            <a:chOff x="1488" y="1996"/>
            <a:chExt cx="432" cy="212"/>
          </a:xfrm>
        </p:grpSpPr>
        <p:sp>
          <p:nvSpPr>
            <p:cNvPr id="437269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0" name="Line 22"/>
            <p:cNvSpPr>
              <a:spLocks noChangeShapeType="1"/>
            </p:cNvSpPr>
            <p:nvPr/>
          </p:nvSpPr>
          <p:spPr bwMode="auto">
            <a:xfrm>
              <a:off x="16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71" name="Text Box 23"/>
            <p:cNvSpPr txBox="1">
              <a:spLocks noChangeArrowheads="1"/>
            </p:cNvSpPr>
            <p:nvPr/>
          </p:nvSpPr>
          <p:spPr bwMode="auto">
            <a:xfrm>
              <a:off x="1488" y="19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37272" name="Line 24"/>
            <p:cNvSpPr>
              <a:spLocks noChangeShapeType="1"/>
            </p:cNvSpPr>
            <p:nvPr/>
          </p:nvSpPr>
          <p:spPr bwMode="auto">
            <a:xfrm>
              <a:off x="1728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7273" name="Rectangle 25"/>
          <p:cNvSpPr>
            <a:spLocks noChangeArrowheads="1"/>
          </p:cNvSpPr>
          <p:nvPr/>
        </p:nvSpPr>
        <p:spPr bwMode="auto">
          <a:xfrm>
            <a:off x="54864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74" name="Line 26"/>
          <p:cNvSpPr>
            <a:spLocks noChangeShapeType="1"/>
          </p:cNvSpPr>
          <p:nvPr/>
        </p:nvSpPr>
        <p:spPr bwMode="auto">
          <a:xfrm>
            <a:off x="5791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75" name="Text Box 27"/>
          <p:cNvSpPr txBox="1">
            <a:spLocks noChangeArrowheads="1"/>
          </p:cNvSpPr>
          <p:nvPr/>
        </p:nvSpPr>
        <p:spPr bwMode="auto">
          <a:xfrm>
            <a:off x="5486400" y="33972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37276" name="Line 28"/>
          <p:cNvSpPr>
            <a:spLocks noChangeShapeType="1"/>
          </p:cNvSpPr>
          <p:nvPr/>
        </p:nvSpPr>
        <p:spPr bwMode="auto">
          <a:xfrm>
            <a:off x="5867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77" name="Rectangle 29"/>
          <p:cNvSpPr>
            <a:spLocks noChangeArrowheads="1"/>
          </p:cNvSpPr>
          <p:nvPr/>
        </p:nvSpPr>
        <p:spPr bwMode="auto">
          <a:xfrm>
            <a:off x="61722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78" name="Line 30"/>
          <p:cNvSpPr>
            <a:spLocks noChangeShapeType="1"/>
          </p:cNvSpPr>
          <p:nvPr/>
        </p:nvSpPr>
        <p:spPr bwMode="auto">
          <a:xfrm>
            <a:off x="6477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79" name="Text Box 31"/>
          <p:cNvSpPr txBox="1">
            <a:spLocks noChangeArrowheads="1"/>
          </p:cNvSpPr>
          <p:nvPr/>
        </p:nvSpPr>
        <p:spPr bwMode="auto">
          <a:xfrm>
            <a:off x="6172200" y="33972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37280" name="Line 32"/>
          <p:cNvSpPr>
            <a:spLocks noChangeShapeType="1"/>
          </p:cNvSpPr>
          <p:nvPr/>
        </p:nvSpPr>
        <p:spPr bwMode="auto">
          <a:xfrm>
            <a:off x="65532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81" name="Rectangle 33"/>
          <p:cNvSpPr>
            <a:spLocks noChangeArrowheads="1"/>
          </p:cNvSpPr>
          <p:nvPr/>
        </p:nvSpPr>
        <p:spPr bwMode="auto">
          <a:xfrm>
            <a:off x="68580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82" name="Line 34"/>
          <p:cNvSpPr>
            <a:spLocks noChangeShapeType="1"/>
          </p:cNvSpPr>
          <p:nvPr/>
        </p:nvSpPr>
        <p:spPr bwMode="auto">
          <a:xfrm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83" name="Text Box 35"/>
          <p:cNvSpPr txBox="1">
            <a:spLocks noChangeArrowheads="1"/>
          </p:cNvSpPr>
          <p:nvPr/>
        </p:nvSpPr>
        <p:spPr bwMode="auto">
          <a:xfrm>
            <a:off x="6858000" y="33972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37284" name="Line 36"/>
          <p:cNvSpPr>
            <a:spLocks noChangeShapeType="1"/>
          </p:cNvSpPr>
          <p:nvPr/>
        </p:nvSpPr>
        <p:spPr bwMode="auto">
          <a:xfrm flipH="1">
            <a:off x="7143750" y="34734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4127500" y="286385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37287" name="Line 39"/>
          <p:cNvSpPr>
            <a:spLocks noChangeShapeType="1"/>
          </p:cNvSpPr>
          <p:nvPr/>
        </p:nvSpPr>
        <p:spPr bwMode="auto">
          <a:xfrm>
            <a:off x="47244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88" name="Line 40"/>
          <p:cNvSpPr>
            <a:spLocks noChangeShapeType="1"/>
          </p:cNvSpPr>
          <p:nvPr/>
        </p:nvSpPr>
        <p:spPr bwMode="auto">
          <a:xfrm>
            <a:off x="4953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89" name="Text Box 41"/>
          <p:cNvSpPr txBox="1">
            <a:spLocks noChangeArrowheads="1"/>
          </p:cNvSpPr>
          <p:nvPr/>
        </p:nvSpPr>
        <p:spPr bwMode="auto">
          <a:xfrm>
            <a:off x="2297113" y="28956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37290" name="Line 42"/>
          <p:cNvSpPr>
            <a:spLocks noChangeShapeType="1"/>
          </p:cNvSpPr>
          <p:nvPr/>
        </p:nvSpPr>
        <p:spPr bwMode="auto">
          <a:xfrm>
            <a:off x="15065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91" name="Line 43"/>
          <p:cNvSpPr>
            <a:spLocks noChangeShapeType="1"/>
          </p:cNvSpPr>
          <p:nvPr/>
        </p:nvSpPr>
        <p:spPr bwMode="auto">
          <a:xfrm>
            <a:off x="25733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93" name="Text Box 45"/>
          <p:cNvSpPr txBox="1">
            <a:spLocks noChangeArrowheads="1"/>
          </p:cNvSpPr>
          <p:nvPr/>
        </p:nvSpPr>
        <p:spPr bwMode="auto">
          <a:xfrm>
            <a:off x="6286500" y="28194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37294" name="Line 46"/>
          <p:cNvSpPr>
            <a:spLocks noChangeShapeType="1"/>
          </p:cNvSpPr>
          <p:nvPr/>
        </p:nvSpPr>
        <p:spPr bwMode="auto">
          <a:xfrm>
            <a:off x="6858000" y="30035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95" name="Line 47"/>
          <p:cNvSpPr>
            <a:spLocks noChangeShapeType="1"/>
          </p:cNvSpPr>
          <p:nvPr/>
        </p:nvSpPr>
        <p:spPr bwMode="auto">
          <a:xfrm>
            <a:off x="7086600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296" name="Text Box 48"/>
          <p:cNvSpPr txBox="1">
            <a:spLocks noChangeArrowheads="1"/>
          </p:cNvSpPr>
          <p:nvPr/>
        </p:nvSpPr>
        <p:spPr bwMode="auto">
          <a:xfrm>
            <a:off x="1447800" y="4953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37297" name="Text Box 49"/>
          <p:cNvSpPr txBox="1">
            <a:spLocks noChangeArrowheads="1"/>
          </p:cNvSpPr>
          <p:nvPr/>
        </p:nvSpPr>
        <p:spPr bwMode="auto">
          <a:xfrm>
            <a:off x="2428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2047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37299" name="Text Box 51"/>
          <p:cNvSpPr txBox="1">
            <a:spLocks noChangeArrowheads="1"/>
          </p:cNvSpPr>
          <p:nvPr/>
        </p:nvSpPr>
        <p:spPr bwMode="auto">
          <a:xfrm>
            <a:off x="1666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37301" name="AutoShape 53"/>
          <p:cNvSpPr>
            <a:spLocks noChangeArrowheads="1"/>
          </p:cNvSpPr>
          <p:nvPr/>
        </p:nvSpPr>
        <p:spPr bwMode="auto">
          <a:xfrm>
            <a:off x="3352800" y="5410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7302" name="Group 54"/>
          <p:cNvGrpSpPr>
            <a:grpSpLocks/>
          </p:cNvGrpSpPr>
          <p:nvPr/>
        </p:nvGrpSpPr>
        <p:grpSpPr bwMode="auto">
          <a:xfrm>
            <a:off x="4800600" y="5454650"/>
            <a:ext cx="685800" cy="336550"/>
            <a:chOff x="1488" y="1996"/>
            <a:chExt cx="432" cy="212"/>
          </a:xfrm>
        </p:grpSpPr>
        <p:sp>
          <p:nvSpPr>
            <p:cNvPr id="437303" name="Rectangle 55"/>
            <p:cNvSpPr>
              <a:spLocks noChangeArrowheads="1"/>
            </p:cNvSpPr>
            <p:nvPr/>
          </p:nvSpPr>
          <p:spPr bwMode="auto">
            <a:xfrm>
              <a:off x="1488" y="20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304" name="Line 56"/>
            <p:cNvSpPr>
              <a:spLocks noChangeShapeType="1"/>
            </p:cNvSpPr>
            <p:nvPr/>
          </p:nvSpPr>
          <p:spPr bwMode="auto">
            <a:xfrm>
              <a:off x="16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05" name="Text Box 57"/>
            <p:cNvSpPr txBox="1">
              <a:spLocks noChangeArrowheads="1"/>
            </p:cNvSpPr>
            <p:nvPr/>
          </p:nvSpPr>
          <p:spPr bwMode="auto">
            <a:xfrm>
              <a:off x="1488" y="19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37306" name="Line 58"/>
            <p:cNvSpPr>
              <a:spLocks noChangeShapeType="1"/>
            </p:cNvSpPr>
            <p:nvPr/>
          </p:nvSpPr>
          <p:spPr bwMode="auto">
            <a:xfrm>
              <a:off x="1728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7307" name="Rectangle 59"/>
          <p:cNvSpPr>
            <a:spLocks noChangeArrowheads="1"/>
          </p:cNvSpPr>
          <p:nvPr/>
        </p:nvSpPr>
        <p:spPr bwMode="auto">
          <a:xfrm>
            <a:off x="54864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308" name="Line 60"/>
          <p:cNvSpPr>
            <a:spLocks noChangeShapeType="1"/>
          </p:cNvSpPr>
          <p:nvPr/>
        </p:nvSpPr>
        <p:spPr bwMode="auto">
          <a:xfrm>
            <a:off x="57912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09" name="Text Box 61"/>
          <p:cNvSpPr txBox="1">
            <a:spLocks noChangeArrowheads="1"/>
          </p:cNvSpPr>
          <p:nvPr/>
        </p:nvSpPr>
        <p:spPr bwMode="auto">
          <a:xfrm>
            <a:off x="54864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37310" name="Line 62"/>
          <p:cNvSpPr>
            <a:spLocks noChangeShapeType="1"/>
          </p:cNvSpPr>
          <p:nvPr/>
        </p:nvSpPr>
        <p:spPr bwMode="auto">
          <a:xfrm>
            <a:off x="5867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11" name="Rectangle 63"/>
          <p:cNvSpPr>
            <a:spLocks noChangeArrowheads="1"/>
          </p:cNvSpPr>
          <p:nvPr/>
        </p:nvSpPr>
        <p:spPr bwMode="auto">
          <a:xfrm>
            <a:off x="61722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312" name="Line 64"/>
          <p:cNvSpPr>
            <a:spLocks noChangeShapeType="1"/>
          </p:cNvSpPr>
          <p:nvPr/>
        </p:nvSpPr>
        <p:spPr bwMode="auto">
          <a:xfrm>
            <a:off x="6477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13" name="Text Box 65"/>
          <p:cNvSpPr txBox="1">
            <a:spLocks noChangeArrowheads="1"/>
          </p:cNvSpPr>
          <p:nvPr/>
        </p:nvSpPr>
        <p:spPr bwMode="auto">
          <a:xfrm>
            <a:off x="6172200" y="54546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37314" name="Line 66"/>
          <p:cNvSpPr>
            <a:spLocks noChangeShapeType="1"/>
          </p:cNvSpPr>
          <p:nvPr/>
        </p:nvSpPr>
        <p:spPr bwMode="auto">
          <a:xfrm>
            <a:off x="65532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15" name="Rectangle 67"/>
          <p:cNvSpPr>
            <a:spLocks noChangeArrowheads="1"/>
          </p:cNvSpPr>
          <p:nvPr/>
        </p:nvSpPr>
        <p:spPr bwMode="auto">
          <a:xfrm>
            <a:off x="68580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316" name="Line 68"/>
          <p:cNvSpPr>
            <a:spLocks noChangeShapeType="1"/>
          </p:cNvSpPr>
          <p:nvPr/>
        </p:nvSpPr>
        <p:spPr bwMode="auto">
          <a:xfrm>
            <a:off x="7162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17" name="Text Box 69"/>
          <p:cNvSpPr txBox="1">
            <a:spLocks noChangeArrowheads="1"/>
          </p:cNvSpPr>
          <p:nvPr/>
        </p:nvSpPr>
        <p:spPr bwMode="auto">
          <a:xfrm>
            <a:off x="6858000" y="545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37318" name="Line 70"/>
          <p:cNvSpPr>
            <a:spLocks noChangeShapeType="1"/>
          </p:cNvSpPr>
          <p:nvPr/>
        </p:nvSpPr>
        <p:spPr bwMode="auto">
          <a:xfrm flipH="1">
            <a:off x="7143750" y="55308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19" name="Text Box 71"/>
          <p:cNvSpPr txBox="1">
            <a:spLocks noChangeArrowheads="1"/>
          </p:cNvSpPr>
          <p:nvPr/>
        </p:nvSpPr>
        <p:spPr bwMode="auto">
          <a:xfrm>
            <a:off x="4813300" y="492125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37320" name="Line 72"/>
          <p:cNvSpPr>
            <a:spLocks noChangeShapeType="1"/>
          </p:cNvSpPr>
          <p:nvPr/>
        </p:nvSpPr>
        <p:spPr bwMode="auto">
          <a:xfrm>
            <a:off x="541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1" name="Line 73"/>
          <p:cNvSpPr>
            <a:spLocks noChangeShapeType="1"/>
          </p:cNvSpPr>
          <p:nvPr/>
        </p:nvSpPr>
        <p:spPr bwMode="auto">
          <a:xfrm>
            <a:off x="5638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2" name="Text Box 74"/>
          <p:cNvSpPr txBox="1">
            <a:spLocks noChangeArrowheads="1"/>
          </p:cNvSpPr>
          <p:nvPr/>
        </p:nvSpPr>
        <p:spPr bwMode="auto">
          <a:xfrm>
            <a:off x="2297113" y="4953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37323" name="Line 75"/>
          <p:cNvSpPr>
            <a:spLocks noChangeShapeType="1"/>
          </p:cNvSpPr>
          <p:nvPr/>
        </p:nvSpPr>
        <p:spPr bwMode="auto">
          <a:xfrm>
            <a:off x="1811338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4" name="Line 76"/>
          <p:cNvSpPr>
            <a:spLocks noChangeShapeType="1"/>
          </p:cNvSpPr>
          <p:nvPr/>
        </p:nvSpPr>
        <p:spPr bwMode="auto">
          <a:xfrm>
            <a:off x="2573338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5" name="Text Box 77"/>
          <p:cNvSpPr txBox="1">
            <a:spLocks noChangeArrowheads="1"/>
          </p:cNvSpPr>
          <p:nvPr/>
        </p:nvSpPr>
        <p:spPr bwMode="auto">
          <a:xfrm>
            <a:off x="6286500" y="48768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37326" name="Line 78"/>
          <p:cNvSpPr>
            <a:spLocks noChangeShapeType="1"/>
          </p:cNvSpPr>
          <p:nvPr/>
        </p:nvSpPr>
        <p:spPr bwMode="auto">
          <a:xfrm>
            <a:off x="6858000" y="50609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7" name="Line 79"/>
          <p:cNvSpPr>
            <a:spLocks noChangeShapeType="1"/>
          </p:cNvSpPr>
          <p:nvPr/>
        </p:nvSpPr>
        <p:spPr bwMode="auto">
          <a:xfrm>
            <a:off x="7086600" y="50609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28" name="Text Box 80"/>
          <p:cNvSpPr txBox="1">
            <a:spLocks noChangeArrowheads="1"/>
          </p:cNvSpPr>
          <p:nvPr/>
        </p:nvSpPr>
        <p:spPr bwMode="auto">
          <a:xfrm>
            <a:off x="609600" y="4191000"/>
            <a:ext cx="158591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dequeue()</a:t>
            </a:r>
          </a:p>
        </p:txBody>
      </p:sp>
      <p:sp>
        <p:nvSpPr>
          <p:cNvPr id="437329" name="Line 81"/>
          <p:cNvSpPr>
            <a:spLocks noChangeShapeType="1"/>
          </p:cNvSpPr>
          <p:nvPr/>
        </p:nvSpPr>
        <p:spPr bwMode="auto">
          <a:xfrm flipH="1">
            <a:off x="48006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330" name="Line 82"/>
          <p:cNvSpPr>
            <a:spLocks noChangeShapeType="1"/>
          </p:cNvSpPr>
          <p:nvPr/>
        </p:nvSpPr>
        <p:spPr bwMode="auto">
          <a:xfrm>
            <a:off x="4800600" y="5334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58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103873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76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Using linked List:</a:t>
            </a:r>
          </a:p>
        </p:txBody>
      </p:sp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2428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5686" name="Text Box 6"/>
          <p:cNvSpPr txBox="1">
            <a:spLocks noChangeArrowheads="1"/>
          </p:cNvSpPr>
          <p:nvPr/>
        </p:nvSpPr>
        <p:spPr bwMode="auto">
          <a:xfrm>
            <a:off x="2047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5687" name="Text Box 7"/>
          <p:cNvSpPr txBox="1">
            <a:spLocks noChangeArrowheads="1"/>
          </p:cNvSpPr>
          <p:nvPr/>
        </p:nvSpPr>
        <p:spPr bwMode="auto">
          <a:xfrm>
            <a:off x="1666875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5688" name="Text Box 8"/>
          <p:cNvSpPr txBox="1">
            <a:spLocks noChangeArrowheads="1"/>
          </p:cNvSpPr>
          <p:nvPr/>
        </p:nvSpPr>
        <p:spPr bwMode="auto">
          <a:xfrm>
            <a:off x="1354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5689" name="AutoShape 9"/>
          <p:cNvSpPr>
            <a:spLocks noChangeArrowheads="1"/>
          </p:cNvSpPr>
          <p:nvPr/>
        </p:nvSpPr>
        <p:spPr bwMode="auto">
          <a:xfrm>
            <a:off x="33528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5690" name="Group 10"/>
          <p:cNvGrpSpPr>
            <a:grpSpLocks/>
          </p:cNvGrpSpPr>
          <p:nvPr/>
        </p:nvGrpSpPr>
        <p:grpSpPr bwMode="auto">
          <a:xfrm>
            <a:off x="4800600" y="3397250"/>
            <a:ext cx="685800" cy="336550"/>
            <a:chOff x="1488" y="1996"/>
            <a:chExt cx="432" cy="212"/>
          </a:xfrm>
        </p:grpSpPr>
        <p:sp>
          <p:nvSpPr>
            <p:cNvPr id="455691" name="Rectangle 11"/>
            <p:cNvSpPr>
              <a:spLocks noChangeArrowheads="1"/>
            </p:cNvSpPr>
            <p:nvPr/>
          </p:nvSpPr>
          <p:spPr bwMode="auto">
            <a:xfrm>
              <a:off x="1488" y="20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2" name="Line 12"/>
            <p:cNvSpPr>
              <a:spLocks noChangeShapeType="1"/>
            </p:cNvSpPr>
            <p:nvPr/>
          </p:nvSpPr>
          <p:spPr bwMode="auto">
            <a:xfrm>
              <a:off x="16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693" name="Text Box 13"/>
            <p:cNvSpPr txBox="1">
              <a:spLocks noChangeArrowheads="1"/>
            </p:cNvSpPr>
            <p:nvPr/>
          </p:nvSpPr>
          <p:spPr bwMode="auto">
            <a:xfrm>
              <a:off x="1488" y="19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55694" name="Line 14"/>
            <p:cNvSpPr>
              <a:spLocks noChangeShapeType="1"/>
            </p:cNvSpPr>
            <p:nvPr/>
          </p:nvSpPr>
          <p:spPr bwMode="auto">
            <a:xfrm>
              <a:off x="1728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5695" name="Rectangle 15"/>
          <p:cNvSpPr>
            <a:spLocks noChangeArrowheads="1"/>
          </p:cNvSpPr>
          <p:nvPr/>
        </p:nvSpPr>
        <p:spPr bwMode="auto">
          <a:xfrm>
            <a:off x="54864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96" name="Line 16"/>
          <p:cNvSpPr>
            <a:spLocks noChangeShapeType="1"/>
          </p:cNvSpPr>
          <p:nvPr/>
        </p:nvSpPr>
        <p:spPr bwMode="auto">
          <a:xfrm>
            <a:off x="5791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7" name="Text Box 17"/>
          <p:cNvSpPr txBox="1">
            <a:spLocks noChangeArrowheads="1"/>
          </p:cNvSpPr>
          <p:nvPr/>
        </p:nvSpPr>
        <p:spPr bwMode="auto">
          <a:xfrm>
            <a:off x="5486400" y="33972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5698" name="Line 18"/>
          <p:cNvSpPr>
            <a:spLocks noChangeShapeType="1"/>
          </p:cNvSpPr>
          <p:nvPr/>
        </p:nvSpPr>
        <p:spPr bwMode="auto">
          <a:xfrm>
            <a:off x="5867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9" name="Rectangle 19"/>
          <p:cNvSpPr>
            <a:spLocks noChangeArrowheads="1"/>
          </p:cNvSpPr>
          <p:nvPr/>
        </p:nvSpPr>
        <p:spPr bwMode="auto">
          <a:xfrm>
            <a:off x="61722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00" name="Line 20"/>
          <p:cNvSpPr>
            <a:spLocks noChangeShapeType="1"/>
          </p:cNvSpPr>
          <p:nvPr/>
        </p:nvSpPr>
        <p:spPr bwMode="auto">
          <a:xfrm>
            <a:off x="6477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1" name="Text Box 21"/>
          <p:cNvSpPr txBox="1">
            <a:spLocks noChangeArrowheads="1"/>
          </p:cNvSpPr>
          <p:nvPr/>
        </p:nvSpPr>
        <p:spPr bwMode="auto">
          <a:xfrm>
            <a:off x="6172200" y="33972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5702" name="Line 22"/>
          <p:cNvSpPr>
            <a:spLocks noChangeShapeType="1"/>
          </p:cNvSpPr>
          <p:nvPr/>
        </p:nvSpPr>
        <p:spPr bwMode="auto">
          <a:xfrm>
            <a:off x="65532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3" name="Rectangle 23"/>
          <p:cNvSpPr>
            <a:spLocks noChangeArrowheads="1"/>
          </p:cNvSpPr>
          <p:nvPr/>
        </p:nvSpPr>
        <p:spPr bwMode="auto">
          <a:xfrm>
            <a:off x="68580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04" name="Line 24"/>
          <p:cNvSpPr>
            <a:spLocks noChangeShapeType="1"/>
          </p:cNvSpPr>
          <p:nvPr/>
        </p:nvSpPr>
        <p:spPr bwMode="auto">
          <a:xfrm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5" name="Text Box 25"/>
          <p:cNvSpPr txBox="1">
            <a:spLocks noChangeArrowheads="1"/>
          </p:cNvSpPr>
          <p:nvPr/>
        </p:nvSpPr>
        <p:spPr bwMode="auto">
          <a:xfrm>
            <a:off x="6858000" y="33972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5706" name="Line 26"/>
          <p:cNvSpPr>
            <a:spLocks noChangeShapeType="1"/>
          </p:cNvSpPr>
          <p:nvPr/>
        </p:nvSpPr>
        <p:spPr bwMode="auto">
          <a:xfrm flipH="1">
            <a:off x="7143750" y="34734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7" name="Text Box 27"/>
          <p:cNvSpPr txBox="1">
            <a:spLocks noChangeArrowheads="1"/>
          </p:cNvSpPr>
          <p:nvPr/>
        </p:nvSpPr>
        <p:spPr bwMode="auto">
          <a:xfrm>
            <a:off x="4127500" y="286385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5708" name="Line 28"/>
          <p:cNvSpPr>
            <a:spLocks noChangeShapeType="1"/>
          </p:cNvSpPr>
          <p:nvPr/>
        </p:nvSpPr>
        <p:spPr bwMode="auto">
          <a:xfrm>
            <a:off x="47244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9" name="Line 29"/>
          <p:cNvSpPr>
            <a:spLocks noChangeShapeType="1"/>
          </p:cNvSpPr>
          <p:nvPr/>
        </p:nvSpPr>
        <p:spPr bwMode="auto">
          <a:xfrm>
            <a:off x="4953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10" name="Text Box 30"/>
          <p:cNvSpPr txBox="1">
            <a:spLocks noChangeArrowheads="1"/>
          </p:cNvSpPr>
          <p:nvPr/>
        </p:nvSpPr>
        <p:spPr bwMode="auto">
          <a:xfrm>
            <a:off x="2297113" y="28956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5711" name="Line 31"/>
          <p:cNvSpPr>
            <a:spLocks noChangeShapeType="1"/>
          </p:cNvSpPr>
          <p:nvPr/>
        </p:nvSpPr>
        <p:spPr bwMode="auto">
          <a:xfrm>
            <a:off x="15065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>
            <a:off x="2573338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6286500" y="28194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5714" name="Line 34"/>
          <p:cNvSpPr>
            <a:spLocks noChangeShapeType="1"/>
          </p:cNvSpPr>
          <p:nvPr/>
        </p:nvSpPr>
        <p:spPr bwMode="auto">
          <a:xfrm>
            <a:off x="6858000" y="30035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15" name="Line 35"/>
          <p:cNvSpPr>
            <a:spLocks noChangeShapeType="1"/>
          </p:cNvSpPr>
          <p:nvPr/>
        </p:nvSpPr>
        <p:spPr bwMode="auto">
          <a:xfrm>
            <a:off x="7086600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1447800" y="4953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5717" name="Text Box 37"/>
          <p:cNvSpPr txBox="1">
            <a:spLocks noChangeArrowheads="1"/>
          </p:cNvSpPr>
          <p:nvPr/>
        </p:nvSpPr>
        <p:spPr bwMode="auto">
          <a:xfrm>
            <a:off x="2428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5718" name="Text Box 38"/>
          <p:cNvSpPr txBox="1">
            <a:spLocks noChangeArrowheads="1"/>
          </p:cNvSpPr>
          <p:nvPr/>
        </p:nvSpPr>
        <p:spPr bwMode="auto">
          <a:xfrm>
            <a:off x="2047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5719" name="Text Box 39"/>
          <p:cNvSpPr txBox="1">
            <a:spLocks noChangeArrowheads="1"/>
          </p:cNvSpPr>
          <p:nvPr/>
        </p:nvSpPr>
        <p:spPr bwMode="auto">
          <a:xfrm>
            <a:off x="1666875" y="5530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5720" name="AutoShape 40"/>
          <p:cNvSpPr>
            <a:spLocks noChangeArrowheads="1"/>
          </p:cNvSpPr>
          <p:nvPr/>
        </p:nvSpPr>
        <p:spPr bwMode="auto">
          <a:xfrm>
            <a:off x="3352800" y="5410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22" name="Rectangle 42"/>
          <p:cNvSpPr>
            <a:spLocks noChangeArrowheads="1"/>
          </p:cNvSpPr>
          <p:nvPr/>
        </p:nvSpPr>
        <p:spPr bwMode="auto">
          <a:xfrm>
            <a:off x="75438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23" name="Line 43"/>
          <p:cNvSpPr>
            <a:spLocks noChangeShapeType="1"/>
          </p:cNvSpPr>
          <p:nvPr/>
        </p:nvSpPr>
        <p:spPr bwMode="auto">
          <a:xfrm>
            <a:off x="78486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24" name="Text Box 44"/>
          <p:cNvSpPr txBox="1">
            <a:spLocks noChangeArrowheads="1"/>
          </p:cNvSpPr>
          <p:nvPr/>
        </p:nvSpPr>
        <p:spPr bwMode="auto">
          <a:xfrm>
            <a:off x="7543800" y="5454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55726" name="Rectangle 46"/>
          <p:cNvSpPr>
            <a:spLocks noChangeArrowheads="1"/>
          </p:cNvSpPr>
          <p:nvPr/>
        </p:nvSpPr>
        <p:spPr bwMode="auto">
          <a:xfrm>
            <a:off x="54864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27" name="Line 47"/>
          <p:cNvSpPr>
            <a:spLocks noChangeShapeType="1"/>
          </p:cNvSpPr>
          <p:nvPr/>
        </p:nvSpPr>
        <p:spPr bwMode="auto">
          <a:xfrm>
            <a:off x="57912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28" name="Text Box 48"/>
          <p:cNvSpPr txBox="1">
            <a:spLocks noChangeArrowheads="1"/>
          </p:cNvSpPr>
          <p:nvPr/>
        </p:nvSpPr>
        <p:spPr bwMode="auto">
          <a:xfrm>
            <a:off x="54864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5729" name="Line 49"/>
          <p:cNvSpPr>
            <a:spLocks noChangeShapeType="1"/>
          </p:cNvSpPr>
          <p:nvPr/>
        </p:nvSpPr>
        <p:spPr bwMode="auto">
          <a:xfrm>
            <a:off x="5867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30" name="Rectangle 50"/>
          <p:cNvSpPr>
            <a:spLocks noChangeArrowheads="1"/>
          </p:cNvSpPr>
          <p:nvPr/>
        </p:nvSpPr>
        <p:spPr bwMode="auto">
          <a:xfrm>
            <a:off x="61722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31" name="Line 51"/>
          <p:cNvSpPr>
            <a:spLocks noChangeShapeType="1"/>
          </p:cNvSpPr>
          <p:nvPr/>
        </p:nvSpPr>
        <p:spPr bwMode="auto">
          <a:xfrm>
            <a:off x="6477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32" name="Text Box 52"/>
          <p:cNvSpPr txBox="1">
            <a:spLocks noChangeArrowheads="1"/>
          </p:cNvSpPr>
          <p:nvPr/>
        </p:nvSpPr>
        <p:spPr bwMode="auto">
          <a:xfrm>
            <a:off x="6172200" y="54546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5733" name="Line 53"/>
          <p:cNvSpPr>
            <a:spLocks noChangeShapeType="1"/>
          </p:cNvSpPr>
          <p:nvPr/>
        </p:nvSpPr>
        <p:spPr bwMode="auto">
          <a:xfrm>
            <a:off x="65532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34" name="Rectangle 54"/>
          <p:cNvSpPr>
            <a:spLocks noChangeArrowheads="1"/>
          </p:cNvSpPr>
          <p:nvPr/>
        </p:nvSpPr>
        <p:spPr bwMode="auto">
          <a:xfrm>
            <a:off x="6858000" y="5486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735" name="Line 55"/>
          <p:cNvSpPr>
            <a:spLocks noChangeShapeType="1"/>
          </p:cNvSpPr>
          <p:nvPr/>
        </p:nvSpPr>
        <p:spPr bwMode="auto">
          <a:xfrm>
            <a:off x="7162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36" name="Text Box 56"/>
          <p:cNvSpPr txBox="1">
            <a:spLocks noChangeArrowheads="1"/>
          </p:cNvSpPr>
          <p:nvPr/>
        </p:nvSpPr>
        <p:spPr bwMode="auto">
          <a:xfrm>
            <a:off x="6858000" y="545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5737" name="Line 57"/>
          <p:cNvSpPr>
            <a:spLocks noChangeShapeType="1"/>
          </p:cNvSpPr>
          <p:nvPr/>
        </p:nvSpPr>
        <p:spPr bwMode="auto">
          <a:xfrm flipH="1">
            <a:off x="7848600" y="55308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38" name="Text Box 58"/>
          <p:cNvSpPr txBox="1">
            <a:spLocks noChangeArrowheads="1"/>
          </p:cNvSpPr>
          <p:nvPr/>
        </p:nvSpPr>
        <p:spPr bwMode="auto">
          <a:xfrm>
            <a:off x="4813300" y="492125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5739" name="Line 59"/>
          <p:cNvSpPr>
            <a:spLocks noChangeShapeType="1"/>
          </p:cNvSpPr>
          <p:nvPr/>
        </p:nvSpPr>
        <p:spPr bwMode="auto">
          <a:xfrm>
            <a:off x="541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0" name="Line 60"/>
          <p:cNvSpPr>
            <a:spLocks noChangeShapeType="1"/>
          </p:cNvSpPr>
          <p:nvPr/>
        </p:nvSpPr>
        <p:spPr bwMode="auto">
          <a:xfrm>
            <a:off x="5638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1" name="Text Box 61"/>
          <p:cNvSpPr txBox="1">
            <a:spLocks noChangeArrowheads="1"/>
          </p:cNvSpPr>
          <p:nvPr/>
        </p:nvSpPr>
        <p:spPr bwMode="auto">
          <a:xfrm>
            <a:off x="2590800" y="4953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5742" name="Line 62"/>
          <p:cNvSpPr>
            <a:spLocks noChangeShapeType="1"/>
          </p:cNvSpPr>
          <p:nvPr/>
        </p:nvSpPr>
        <p:spPr bwMode="auto">
          <a:xfrm>
            <a:off x="1811338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3" name="Line 63"/>
          <p:cNvSpPr>
            <a:spLocks noChangeShapeType="1"/>
          </p:cNvSpPr>
          <p:nvPr/>
        </p:nvSpPr>
        <p:spPr bwMode="auto">
          <a:xfrm>
            <a:off x="2867025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4" name="Text Box 64"/>
          <p:cNvSpPr txBox="1">
            <a:spLocks noChangeArrowheads="1"/>
          </p:cNvSpPr>
          <p:nvPr/>
        </p:nvSpPr>
        <p:spPr bwMode="auto">
          <a:xfrm>
            <a:off x="6934200" y="48768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5745" name="Line 65"/>
          <p:cNvSpPr>
            <a:spLocks noChangeShapeType="1"/>
          </p:cNvSpPr>
          <p:nvPr/>
        </p:nvSpPr>
        <p:spPr bwMode="auto">
          <a:xfrm>
            <a:off x="7505700" y="50609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6" name="Line 66"/>
          <p:cNvSpPr>
            <a:spLocks noChangeShapeType="1"/>
          </p:cNvSpPr>
          <p:nvPr/>
        </p:nvSpPr>
        <p:spPr bwMode="auto">
          <a:xfrm>
            <a:off x="7734300" y="50609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47" name="Text Box 67"/>
          <p:cNvSpPr txBox="1">
            <a:spLocks noChangeArrowheads="1"/>
          </p:cNvSpPr>
          <p:nvPr/>
        </p:nvSpPr>
        <p:spPr bwMode="auto">
          <a:xfrm>
            <a:off x="527050" y="4191000"/>
            <a:ext cx="17557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enqueue(9)</a:t>
            </a:r>
          </a:p>
        </p:txBody>
      </p:sp>
      <p:sp>
        <p:nvSpPr>
          <p:cNvPr id="455750" name="Text Box 70"/>
          <p:cNvSpPr txBox="1">
            <a:spLocks noChangeArrowheads="1"/>
          </p:cNvSpPr>
          <p:nvPr/>
        </p:nvSpPr>
        <p:spPr bwMode="auto">
          <a:xfrm>
            <a:off x="2751138" y="5530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55725" name="Line 45"/>
          <p:cNvSpPr>
            <a:spLocks noChangeShapeType="1"/>
          </p:cNvSpPr>
          <p:nvPr/>
        </p:nvSpPr>
        <p:spPr bwMode="auto">
          <a:xfrm>
            <a:off x="72390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103873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8575" y="1371600"/>
            <a:ext cx="8226425" cy="48768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enqueue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n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Node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(data);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rear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front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rear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rear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rear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size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++;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b="1" dirty="0"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3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Queue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Queue-ADT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Queue  Primitive  Operations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Representation of Simple Queue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Arrays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Linked List</a:t>
            </a:r>
            <a:endParaRPr lang="en-US" sz="2400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103873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8575" y="1371600"/>
            <a:ext cx="8226425" cy="4876800"/>
          </a:xfrm>
        </p:spPr>
        <p:txBody>
          <a:bodyPr/>
          <a:lstStyle/>
          <a:p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dequeue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isEmpty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())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"Queue is Empty"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p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front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front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front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rear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size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--;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b="1" dirty="0"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2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6585" y="103873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Implementing dynamic Queue</a:t>
            </a:r>
          </a:p>
        </p:txBody>
      </p:sp>
      <p:sp>
        <p:nvSpPr>
          <p:cNvPr id="441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9975" y="1600200"/>
            <a:ext cx="8226425" cy="45720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peek()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front.data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boolean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isEmpty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	return ( front == NULL 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55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118387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Queue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stack is LIFO (Last-In First Out) structure.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contrast, a 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queue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 is a FIFO (First-In First-Out ) structure.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queue is a linear structure for which items can be only inserted at one end and removed at another end.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6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11838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Operations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Enqueue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(X)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– 	place X at the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rear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of the 				queue.</a:t>
            </a:r>
          </a:p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Dequeue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--	remove the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front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element and 			return it.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peek()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--		return front element without 			removing it.</a:t>
            </a:r>
          </a:p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IsEmpty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()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	--	return TRUE if queue is 				empty, FALSE otherwise</a:t>
            </a:r>
          </a:p>
        </p:txBody>
      </p:sp>
    </p:spTree>
    <p:extLst>
      <p:ext uri="{BB962C8B-B14F-4D97-AF65-F5344CB8AC3E}">
        <p14:creationId xmlns:p14="http://schemas.microsoft.com/office/powerpoint/2010/main" val="94352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4581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If we use an array to hold queue elements, both insertions and removal at the front (start) of the array are expensive.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This is because we may have to shift up to “n” elements.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For the stack, we needed only one end; for queue we need both.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To get around this, we will not shift upon removal of an element.</a:t>
            </a:r>
          </a:p>
        </p:txBody>
      </p:sp>
    </p:spTree>
    <p:extLst>
      <p:ext uri="{BB962C8B-B14F-4D97-AF65-F5344CB8AC3E}">
        <p14:creationId xmlns:p14="http://schemas.microsoft.com/office/powerpoint/2010/main" val="28589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31303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1143000" y="25908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2428875" y="3168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2047875" y="3168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1666875" y="3168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1354138" y="3168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45449" name="AutoShape 9"/>
          <p:cNvSpPr>
            <a:spLocks noChangeArrowheads="1"/>
          </p:cNvSpPr>
          <p:nvPr/>
        </p:nvSpPr>
        <p:spPr bwMode="auto">
          <a:xfrm>
            <a:off x="3352800" y="30480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2297113" y="25908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45471" name="Line 31"/>
          <p:cNvSpPr>
            <a:spLocks noChangeShapeType="1"/>
          </p:cNvSpPr>
          <p:nvPr/>
        </p:nvSpPr>
        <p:spPr bwMode="auto">
          <a:xfrm>
            <a:off x="1506538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472" name="Line 32"/>
          <p:cNvSpPr>
            <a:spLocks noChangeShapeType="1"/>
          </p:cNvSpPr>
          <p:nvPr/>
        </p:nvSpPr>
        <p:spPr bwMode="auto">
          <a:xfrm>
            <a:off x="2573338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5498" name="Group 58"/>
          <p:cNvGrpSpPr>
            <a:grpSpLocks/>
          </p:cNvGrpSpPr>
          <p:nvPr/>
        </p:nvGrpSpPr>
        <p:grpSpPr bwMode="auto">
          <a:xfrm>
            <a:off x="4419600" y="2895600"/>
            <a:ext cx="3657600" cy="1524000"/>
            <a:chOff x="2544" y="3312"/>
            <a:chExt cx="2304" cy="960"/>
          </a:xfrm>
        </p:grpSpPr>
        <p:sp>
          <p:nvSpPr>
            <p:cNvPr id="445476" name="Rectangle 36"/>
            <p:cNvSpPr>
              <a:spLocks noChangeArrowheads="1"/>
            </p:cNvSpPr>
            <p:nvPr/>
          </p:nvSpPr>
          <p:spPr bwMode="auto">
            <a:xfrm>
              <a:off x="2544" y="3312"/>
              <a:ext cx="2304" cy="336"/>
            </a:xfrm>
            <a:prstGeom prst="rect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77" name="Line 37"/>
            <p:cNvSpPr>
              <a:spLocks noChangeShapeType="1"/>
            </p:cNvSpPr>
            <p:nvPr/>
          </p:nvSpPr>
          <p:spPr bwMode="auto">
            <a:xfrm>
              <a:off x="2832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8" name="Line 38"/>
            <p:cNvSpPr>
              <a:spLocks noChangeShapeType="1"/>
            </p:cNvSpPr>
            <p:nvPr/>
          </p:nvSpPr>
          <p:spPr bwMode="auto">
            <a:xfrm>
              <a:off x="3120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9" name="Line 39"/>
            <p:cNvSpPr>
              <a:spLocks noChangeShapeType="1"/>
            </p:cNvSpPr>
            <p:nvPr/>
          </p:nvSpPr>
          <p:spPr bwMode="auto">
            <a:xfrm>
              <a:off x="340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80" name="Line 40"/>
            <p:cNvSpPr>
              <a:spLocks noChangeShapeType="1"/>
            </p:cNvSpPr>
            <p:nvPr/>
          </p:nvSpPr>
          <p:spPr bwMode="auto">
            <a:xfrm>
              <a:off x="369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81" name="Line 41"/>
            <p:cNvSpPr>
              <a:spLocks noChangeShapeType="1"/>
            </p:cNvSpPr>
            <p:nvPr/>
          </p:nvSpPr>
          <p:spPr bwMode="auto">
            <a:xfrm>
              <a:off x="3984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82" name="Text Box 42"/>
            <p:cNvSpPr txBox="1">
              <a:spLocks noChangeArrowheads="1"/>
            </p:cNvSpPr>
            <p:nvPr/>
          </p:nvSpPr>
          <p:spPr bwMode="auto">
            <a:xfrm>
              <a:off x="4320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445483" name="Text Box 43"/>
            <p:cNvSpPr txBox="1">
              <a:spLocks noChangeArrowheads="1"/>
            </p:cNvSpPr>
            <p:nvPr/>
          </p:nvSpPr>
          <p:spPr bwMode="auto">
            <a:xfrm>
              <a:off x="4032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45484" name="Text Box 44"/>
            <p:cNvSpPr txBox="1">
              <a:spLocks noChangeArrowheads="1"/>
            </p:cNvSpPr>
            <p:nvPr/>
          </p:nvSpPr>
          <p:spPr bwMode="auto">
            <a:xfrm>
              <a:off x="4608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445485" name="Text Box 45"/>
            <p:cNvSpPr txBox="1">
              <a:spLocks noChangeArrowheads="1"/>
            </p:cNvSpPr>
            <p:nvPr/>
          </p:nvSpPr>
          <p:spPr bwMode="auto">
            <a:xfrm>
              <a:off x="2933" y="40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0</a:t>
              </a:r>
            </a:p>
          </p:txBody>
        </p:sp>
        <p:sp>
          <p:nvSpPr>
            <p:cNvPr id="445486" name="Text Box 46"/>
            <p:cNvSpPr txBox="1">
              <a:spLocks noChangeArrowheads="1"/>
            </p:cNvSpPr>
            <p:nvPr/>
          </p:nvSpPr>
          <p:spPr bwMode="auto">
            <a:xfrm>
              <a:off x="2597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0</a:t>
              </a:r>
            </a:p>
          </p:txBody>
        </p:sp>
        <p:sp>
          <p:nvSpPr>
            <p:cNvPr id="445487" name="Text Box 47"/>
            <p:cNvSpPr txBox="1">
              <a:spLocks noChangeArrowheads="1"/>
            </p:cNvSpPr>
            <p:nvPr/>
          </p:nvSpPr>
          <p:spPr bwMode="auto">
            <a:xfrm>
              <a:off x="2880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45488" name="Text Box 48"/>
            <p:cNvSpPr txBox="1">
              <a:spLocks noChangeArrowheads="1"/>
            </p:cNvSpPr>
            <p:nvPr/>
          </p:nvSpPr>
          <p:spPr bwMode="auto">
            <a:xfrm>
              <a:off x="3456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3</a:t>
              </a:r>
            </a:p>
          </p:txBody>
        </p:sp>
        <p:sp>
          <p:nvSpPr>
            <p:cNvPr id="445489" name="Text Box 49"/>
            <p:cNvSpPr txBox="1">
              <a:spLocks noChangeArrowheads="1"/>
            </p:cNvSpPr>
            <p:nvPr/>
          </p:nvSpPr>
          <p:spPr bwMode="auto">
            <a:xfrm>
              <a:off x="3173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45490" name="Text Box 50"/>
            <p:cNvSpPr txBox="1">
              <a:spLocks noChangeArrowheads="1"/>
            </p:cNvSpPr>
            <p:nvPr/>
          </p:nvSpPr>
          <p:spPr bwMode="auto">
            <a:xfrm>
              <a:off x="3744" y="36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4</a:t>
              </a:r>
            </a:p>
          </p:txBody>
        </p:sp>
        <p:sp>
          <p:nvSpPr>
            <p:cNvPr id="445491" name="Text Box 51"/>
            <p:cNvSpPr txBox="1">
              <a:spLocks noChangeArrowheads="1"/>
            </p:cNvSpPr>
            <p:nvPr/>
          </p:nvSpPr>
          <p:spPr bwMode="auto">
            <a:xfrm>
              <a:off x="2835" y="386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45492" name="Line 52"/>
            <p:cNvSpPr>
              <a:spLocks noChangeShapeType="1"/>
            </p:cNvSpPr>
            <p:nvPr/>
          </p:nvSpPr>
          <p:spPr bwMode="auto">
            <a:xfrm>
              <a:off x="4560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93" name="Line 53"/>
            <p:cNvSpPr>
              <a:spLocks noChangeShapeType="1"/>
            </p:cNvSpPr>
            <p:nvPr/>
          </p:nvSpPr>
          <p:spPr bwMode="auto">
            <a:xfrm>
              <a:off x="4272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Text Box 13"/>
            <p:cNvSpPr txBox="1">
              <a:spLocks noChangeArrowheads="1"/>
            </p:cNvSpPr>
            <p:nvPr/>
          </p:nvSpPr>
          <p:spPr bwMode="auto">
            <a:xfrm>
              <a:off x="2592" y="336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45457" name="Text Box 17"/>
            <p:cNvSpPr txBox="1">
              <a:spLocks noChangeArrowheads="1"/>
            </p:cNvSpPr>
            <p:nvPr/>
          </p:nvSpPr>
          <p:spPr bwMode="auto">
            <a:xfrm>
              <a:off x="2832" y="3360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445461" name="Text Box 21"/>
            <p:cNvSpPr txBox="1">
              <a:spLocks noChangeArrowheads="1"/>
            </p:cNvSpPr>
            <p:nvPr/>
          </p:nvSpPr>
          <p:spPr bwMode="auto">
            <a:xfrm>
              <a:off x="3168" y="336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45465" name="Text Box 25"/>
            <p:cNvSpPr txBox="1">
              <a:spLocks noChangeArrowheads="1"/>
            </p:cNvSpPr>
            <p:nvPr/>
          </p:nvSpPr>
          <p:spPr bwMode="auto">
            <a:xfrm>
              <a:off x="3456" y="336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45494" name="Text Box 54"/>
            <p:cNvSpPr txBox="1">
              <a:spLocks noChangeArrowheads="1"/>
            </p:cNvSpPr>
            <p:nvPr/>
          </p:nvSpPr>
          <p:spPr bwMode="auto">
            <a:xfrm>
              <a:off x="3805" y="40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3</a:t>
              </a:r>
            </a:p>
          </p:txBody>
        </p:sp>
        <p:sp>
          <p:nvSpPr>
            <p:cNvPr id="445495" name="Text Box 55"/>
            <p:cNvSpPr txBox="1">
              <a:spLocks noChangeArrowheads="1"/>
            </p:cNvSpPr>
            <p:nvPr/>
          </p:nvSpPr>
          <p:spPr bwMode="auto">
            <a:xfrm>
              <a:off x="3723" y="3868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45496" name="Line 56"/>
            <p:cNvSpPr>
              <a:spLocks noChangeShapeType="1"/>
            </p:cNvSpPr>
            <p:nvPr/>
          </p:nvSpPr>
          <p:spPr bwMode="auto">
            <a:xfrm>
              <a:off x="2880" y="40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97" name="Line 57"/>
            <p:cNvSpPr>
              <a:spLocks noChangeShapeType="1"/>
            </p:cNvSpPr>
            <p:nvPr/>
          </p:nvSpPr>
          <p:spPr bwMode="auto">
            <a:xfrm>
              <a:off x="3792" y="40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061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099" y="31303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22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17430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7734" name="Text Box 6"/>
          <p:cNvSpPr txBox="1">
            <a:spLocks noChangeArrowheads="1"/>
          </p:cNvSpPr>
          <p:nvPr/>
        </p:nvSpPr>
        <p:spPr bwMode="auto">
          <a:xfrm>
            <a:off x="13620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7735" name="Text Box 7"/>
          <p:cNvSpPr txBox="1">
            <a:spLocks noChangeArrowheads="1"/>
          </p:cNvSpPr>
          <p:nvPr/>
        </p:nvSpPr>
        <p:spPr bwMode="auto">
          <a:xfrm>
            <a:off x="9810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7736" name="Text Box 8"/>
          <p:cNvSpPr txBox="1">
            <a:spLocks noChangeArrowheads="1"/>
          </p:cNvSpPr>
          <p:nvPr/>
        </p:nvSpPr>
        <p:spPr bwMode="auto">
          <a:xfrm>
            <a:off x="66833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7737" name="AutoShape 9"/>
          <p:cNvSpPr>
            <a:spLocks noChangeArrowheads="1"/>
          </p:cNvSpPr>
          <p:nvPr/>
        </p:nvSpPr>
        <p:spPr bwMode="auto">
          <a:xfrm>
            <a:off x="2971800" y="3124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Text Box 10"/>
          <p:cNvSpPr txBox="1">
            <a:spLocks noChangeArrowheads="1"/>
          </p:cNvSpPr>
          <p:nvPr/>
        </p:nvSpPr>
        <p:spPr bwMode="auto">
          <a:xfrm>
            <a:off x="1905000" y="2667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7739" name="Line 11"/>
          <p:cNvSpPr>
            <a:spLocks noChangeShapeType="1"/>
          </p:cNvSpPr>
          <p:nvPr/>
        </p:nvSpPr>
        <p:spPr bwMode="auto">
          <a:xfrm>
            <a:off x="820738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0" name="Line 12"/>
          <p:cNvSpPr>
            <a:spLocks noChangeShapeType="1"/>
          </p:cNvSpPr>
          <p:nvPr/>
        </p:nvSpPr>
        <p:spPr bwMode="auto">
          <a:xfrm>
            <a:off x="2181225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2" name="Rectangle 14"/>
          <p:cNvSpPr>
            <a:spLocks noChangeArrowheads="1"/>
          </p:cNvSpPr>
          <p:nvPr/>
        </p:nvSpPr>
        <p:spPr bwMode="auto">
          <a:xfrm>
            <a:off x="4038600" y="2971800"/>
            <a:ext cx="36576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Line 15"/>
          <p:cNvSpPr>
            <a:spLocks noChangeShapeType="1"/>
          </p:cNvSpPr>
          <p:nvPr/>
        </p:nvSpPr>
        <p:spPr bwMode="auto">
          <a:xfrm>
            <a:off x="4495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4" name="Line 16"/>
          <p:cNvSpPr>
            <a:spLocks noChangeShapeType="1"/>
          </p:cNvSpPr>
          <p:nvPr/>
        </p:nvSpPr>
        <p:spPr bwMode="auto">
          <a:xfrm>
            <a:off x="4953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5" name="Line 17"/>
          <p:cNvSpPr>
            <a:spLocks noChangeShapeType="1"/>
          </p:cNvSpPr>
          <p:nvPr/>
        </p:nvSpPr>
        <p:spPr bwMode="auto">
          <a:xfrm>
            <a:off x="5410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6" name="Line 18"/>
          <p:cNvSpPr>
            <a:spLocks noChangeShapeType="1"/>
          </p:cNvSpPr>
          <p:nvPr/>
        </p:nvSpPr>
        <p:spPr bwMode="auto">
          <a:xfrm>
            <a:off x="58674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7" name="Line 19"/>
          <p:cNvSpPr>
            <a:spLocks noChangeShapeType="1"/>
          </p:cNvSpPr>
          <p:nvPr/>
        </p:nvSpPr>
        <p:spPr bwMode="auto">
          <a:xfrm>
            <a:off x="6324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48" name="Text Box 20"/>
          <p:cNvSpPr txBox="1">
            <a:spLocks noChangeArrowheads="1"/>
          </p:cNvSpPr>
          <p:nvPr/>
        </p:nvSpPr>
        <p:spPr bwMode="auto">
          <a:xfrm>
            <a:off x="6858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57749" name="Text Box 21"/>
          <p:cNvSpPr txBox="1">
            <a:spLocks noChangeArrowheads="1"/>
          </p:cNvSpPr>
          <p:nvPr/>
        </p:nvSpPr>
        <p:spPr bwMode="auto">
          <a:xfrm>
            <a:off x="64008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7750" name="Text Box 22"/>
          <p:cNvSpPr txBox="1">
            <a:spLocks noChangeArrowheads="1"/>
          </p:cNvSpPr>
          <p:nvPr/>
        </p:nvSpPr>
        <p:spPr bwMode="auto">
          <a:xfrm>
            <a:off x="73152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7751" name="Text Box 23"/>
          <p:cNvSpPr txBox="1">
            <a:spLocks noChangeArrowheads="1"/>
          </p:cNvSpPr>
          <p:nvPr/>
        </p:nvSpPr>
        <p:spPr bwMode="auto">
          <a:xfrm>
            <a:off x="46561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57752" name="Text Box 24"/>
          <p:cNvSpPr txBox="1">
            <a:spLocks noChangeArrowheads="1"/>
          </p:cNvSpPr>
          <p:nvPr/>
        </p:nvSpPr>
        <p:spPr bwMode="auto">
          <a:xfrm>
            <a:off x="41227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57753" name="Text Box 25"/>
          <p:cNvSpPr txBox="1">
            <a:spLocks noChangeArrowheads="1"/>
          </p:cNvSpPr>
          <p:nvPr/>
        </p:nvSpPr>
        <p:spPr bwMode="auto">
          <a:xfrm>
            <a:off x="4572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7754" name="Text Box 26"/>
          <p:cNvSpPr txBox="1">
            <a:spLocks noChangeArrowheads="1"/>
          </p:cNvSpPr>
          <p:nvPr/>
        </p:nvSpPr>
        <p:spPr bwMode="auto">
          <a:xfrm>
            <a:off x="54864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57755" name="Text Box 27"/>
          <p:cNvSpPr txBox="1">
            <a:spLocks noChangeArrowheads="1"/>
          </p:cNvSpPr>
          <p:nvPr/>
        </p:nvSpPr>
        <p:spPr bwMode="auto">
          <a:xfrm>
            <a:off x="5037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59436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57757" name="Text Box 29"/>
          <p:cNvSpPr txBox="1">
            <a:spLocks noChangeArrowheads="1"/>
          </p:cNvSpPr>
          <p:nvPr/>
        </p:nvSpPr>
        <p:spPr bwMode="auto">
          <a:xfrm>
            <a:off x="4500563" y="385445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7758" name="Line 30"/>
          <p:cNvSpPr>
            <a:spLocks noChangeShapeType="1"/>
          </p:cNvSpPr>
          <p:nvPr/>
        </p:nvSpPr>
        <p:spPr bwMode="auto">
          <a:xfrm>
            <a:off x="7239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59" name="Line 31"/>
          <p:cNvSpPr>
            <a:spLocks noChangeShapeType="1"/>
          </p:cNvSpPr>
          <p:nvPr/>
        </p:nvSpPr>
        <p:spPr bwMode="auto">
          <a:xfrm>
            <a:off x="6781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60" name="Text Box 32"/>
          <p:cNvSpPr txBox="1">
            <a:spLocks noChangeArrowheads="1"/>
          </p:cNvSpPr>
          <p:nvPr/>
        </p:nvSpPr>
        <p:spPr bwMode="auto">
          <a:xfrm>
            <a:off x="41148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7761" name="Text Box 33"/>
          <p:cNvSpPr txBox="1">
            <a:spLocks noChangeArrowheads="1"/>
          </p:cNvSpPr>
          <p:nvPr/>
        </p:nvSpPr>
        <p:spPr bwMode="auto">
          <a:xfrm>
            <a:off x="4495800" y="3048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7762" name="Text Box 34"/>
          <p:cNvSpPr txBox="1">
            <a:spLocks noChangeArrowheads="1"/>
          </p:cNvSpPr>
          <p:nvPr/>
        </p:nvSpPr>
        <p:spPr bwMode="auto">
          <a:xfrm>
            <a:off x="50292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7763" name="Text Box 35"/>
          <p:cNvSpPr txBox="1">
            <a:spLocks noChangeArrowheads="1"/>
          </p:cNvSpPr>
          <p:nvPr/>
        </p:nvSpPr>
        <p:spPr bwMode="auto">
          <a:xfrm>
            <a:off x="54864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7764" name="Text Box 36"/>
          <p:cNvSpPr txBox="1">
            <a:spLocks noChangeArrowheads="1"/>
          </p:cNvSpPr>
          <p:nvPr/>
        </p:nvSpPr>
        <p:spPr bwMode="auto">
          <a:xfrm>
            <a:off x="60404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57765" name="Text Box 37"/>
          <p:cNvSpPr txBox="1">
            <a:spLocks noChangeArrowheads="1"/>
          </p:cNvSpPr>
          <p:nvPr/>
        </p:nvSpPr>
        <p:spPr bwMode="auto">
          <a:xfrm>
            <a:off x="5910263" y="3854450"/>
            <a:ext cx="642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7766" name="Line 38"/>
          <p:cNvSpPr>
            <a:spLocks noChangeShapeType="1"/>
          </p:cNvSpPr>
          <p:nvPr/>
        </p:nvSpPr>
        <p:spPr bwMode="auto">
          <a:xfrm>
            <a:off x="4572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67" name="Line 39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768" name="Text Box 40"/>
          <p:cNvSpPr txBox="1">
            <a:spLocks noChangeArrowheads="1"/>
          </p:cNvSpPr>
          <p:nvPr/>
        </p:nvSpPr>
        <p:spPr bwMode="auto">
          <a:xfrm>
            <a:off x="193675" y="1806575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enqueue(6)</a:t>
            </a:r>
          </a:p>
        </p:txBody>
      </p:sp>
      <p:sp>
        <p:nvSpPr>
          <p:cNvPr id="457769" name="Text Box 41"/>
          <p:cNvSpPr txBox="1">
            <a:spLocks noChangeArrowheads="1"/>
          </p:cNvSpPr>
          <p:nvPr/>
        </p:nvSpPr>
        <p:spPr bwMode="auto">
          <a:xfrm>
            <a:off x="205740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57770" name="Text Box 42"/>
          <p:cNvSpPr txBox="1">
            <a:spLocks noChangeArrowheads="1"/>
          </p:cNvSpPr>
          <p:nvPr/>
        </p:nvSpPr>
        <p:spPr bwMode="auto">
          <a:xfrm>
            <a:off x="5951538" y="304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2130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60331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22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5779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9782" name="Text Box 6"/>
          <p:cNvSpPr txBox="1">
            <a:spLocks noChangeArrowheads="1"/>
          </p:cNvSpPr>
          <p:nvPr/>
        </p:nvSpPr>
        <p:spPr bwMode="auto">
          <a:xfrm>
            <a:off x="1223963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86995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51593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9785" name="AutoShape 9"/>
          <p:cNvSpPr>
            <a:spLocks noChangeArrowheads="1"/>
          </p:cNvSpPr>
          <p:nvPr/>
        </p:nvSpPr>
        <p:spPr bwMode="auto">
          <a:xfrm>
            <a:off x="2971800" y="3124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9786" name="Text Box 10"/>
          <p:cNvSpPr txBox="1">
            <a:spLocks noChangeArrowheads="1"/>
          </p:cNvSpPr>
          <p:nvPr/>
        </p:nvSpPr>
        <p:spPr bwMode="auto">
          <a:xfrm>
            <a:off x="2133600" y="2667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9787" name="Line 11"/>
          <p:cNvSpPr>
            <a:spLocks noChangeShapeType="1"/>
          </p:cNvSpPr>
          <p:nvPr/>
        </p:nvSpPr>
        <p:spPr bwMode="auto">
          <a:xfrm>
            <a:off x="668338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88" name="Line 12"/>
          <p:cNvSpPr>
            <a:spLocks noChangeShapeType="1"/>
          </p:cNvSpPr>
          <p:nvPr/>
        </p:nvSpPr>
        <p:spPr bwMode="auto">
          <a:xfrm>
            <a:off x="2409825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89" name="Rectangle 13"/>
          <p:cNvSpPr>
            <a:spLocks noChangeArrowheads="1"/>
          </p:cNvSpPr>
          <p:nvPr/>
        </p:nvSpPr>
        <p:spPr bwMode="auto">
          <a:xfrm>
            <a:off x="4038600" y="2971800"/>
            <a:ext cx="36576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9790" name="Line 14"/>
          <p:cNvSpPr>
            <a:spLocks noChangeShapeType="1"/>
          </p:cNvSpPr>
          <p:nvPr/>
        </p:nvSpPr>
        <p:spPr bwMode="auto">
          <a:xfrm>
            <a:off x="4495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91" name="Line 15"/>
          <p:cNvSpPr>
            <a:spLocks noChangeShapeType="1"/>
          </p:cNvSpPr>
          <p:nvPr/>
        </p:nvSpPr>
        <p:spPr bwMode="auto">
          <a:xfrm>
            <a:off x="4953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92" name="Line 16"/>
          <p:cNvSpPr>
            <a:spLocks noChangeShapeType="1"/>
          </p:cNvSpPr>
          <p:nvPr/>
        </p:nvSpPr>
        <p:spPr bwMode="auto">
          <a:xfrm>
            <a:off x="5410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93" name="Line 17"/>
          <p:cNvSpPr>
            <a:spLocks noChangeShapeType="1"/>
          </p:cNvSpPr>
          <p:nvPr/>
        </p:nvSpPr>
        <p:spPr bwMode="auto">
          <a:xfrm>
            <a:off x="58674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94" name="Line 18"/>
          <p:cNvSpPr>
            <a:spLocks noChangeShapeType="1"/>
          </p:cNvSpPr>
          <p:nvPr/>
        </p:nvSpPr>
        <p:spPr bwMode="auto">
          <a:xfrm>
            <a:off x="6324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95" name="Text Box 19"/>
          <p:cNvSpPr txBox="1">
            <a:spLocks noChangeArrowheads="1"/>
          </p:cNvSpPr>
          <p:nvPr/>
        </p:nvSpPr>
        <p:spPr bwMode="auto">
          <a:xfrm>
            <a:off x="6858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59796" name="Text Box 20"/>
          <p:cNvSpPr txBox="1">
            <a:spLocks noChangeArrowheads="1"/>
          </p:cNvSpPr>
          <p:nvPr/>
        </p:nvSpPr>
        <p:spPr bwMode="auto">
          <a:xfrm>
            <a:off x="64008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9797" name="Text Box 21"/>
          <p:cNvSpPr txBox="1">
            <a:spLocks noChangeArrowheads="1"/>
          </p:cNvSpPr>
          <p:nvPr/>
        </p:nvSpPr>
        <p:spPr bwMode="auto">
          <a:xfrm>
            <a:off x="73152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9798" name="Text Box 22"/>
          <p:cNvSpPr txBox="1">
            <a:spLocks noChangeArrowheads="1"/>
          </p:cNvSpPr>
          <p:nvPr/>
        </p:nvSpPr>
        <p:spPr bwMode="auto">
          <a:xfrm>
            <a:off x="46561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59799" name="Text Box 23"/>
          <p:cNvSpPr txBox="1">
            <a:spLocks noChangeArrowheads="1"/>
          </p:cNvSpPr>
          <p:nvPr/>
        </p:nvSpPr>
        <p:spPr bwMode="auto">
          <a:xfrm>
            <a:off x="41227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59800" name="Text Box 24"/>
          <p:cNvSpPr txBox="1">
            <a:spLocks noChangeArrowheads="1"/>
          </p:cNvSpPr>
          <p:nvPr/>
        </p:nvSpPr>
        <p:spPr bwMode="auto">
          <a:xfrm>
            <a:off x="4572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9801" name="Text Box 25"/>
          <p:cNvSpPr txBox="1">
            <a:spLocks noChangeArrowheads="1"/>
          </p:cNvSpPr>
          <p:nvPr/>
        </p:nvSpPr>
        <p:spPr bwMode="auto">
          <a:xfrm>
            <a:off x="54864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59802" name="Text Box 26"/>
          <p:cNvSpPr txBox="1">
            <a:spLocks noChangeArrowheads="1"/>
          </p:cNvSpPr>
          <p:nvPr/>
        </p:nvSpPr>
        <p:spPr bwMode="auto">
          <a:xfrm>
            <a:off x="5037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9803" name="Text Box 27"/>
          <p:cNvSpPr txBox="1">
            <a:spLocks noChangeArrowheads="1"/>
          </p:cNvSpPr>
          <p:nvPr/>
        </p:nvSpPr>
        <p:spPr bwMode="auto">
          <a:xfrm>
            <a:off x="59436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59804" name="Text Box 28"/>
          <p:cNvSpPr txBox="1">
            <a:spLocks noChangeArrowheads="1"/>
          </p:cNvSpPr>
          <p:nvPr/>
        </p:nvSpPr>
        <p:spPr bwMode="auto">
          <a:xfrm>
            <a:off x="4500563" y="385445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59805" name="Line 29"/>
          <p:cNvSpPr>
            <a:spLocks noChangeShapeType="1"/>
          </p:cNvSpPr>
          <p:nvPr/>
        </p:nvSpPr>
        <p:spPr bwMode="auto">
          <a:xfrm>
            <a:off x="7239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806" name="Line 30"/>
          <p:cNvSpPr>
            <a:spLocks noChangeShapeType="1"/>
          </p:cNvSpPr>
          <p:nvPr/>
        </p:nvSpPr>
        <p:spPr bwMode="auto">
          <a:xfrm>
            <a:off x="6781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807" name="Text Box 31"/>
          <p:cNvSpPr txBox="1">
            <a:spLocks noChangeArrowheads="1"/>
          </p:cNvSpPr>
          <p:nvPr/>
        </p:nvSpPr>
        <p:spPr bwMode="auto">
          <a:xfrm>
            <a:off x="41148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59808" name="Text Box 32"/>
          <p:cNvSpPr txBox="1">
            <a:spLocks noChangeArrowheads="1"/>
          </p:cNvSpPr>
          <p:nvPr/>
        </p:nvSpPr>
        <p:spPr bwMode="auto">
          <a:xfrm>
            <a:off x="4495800" y="3048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59809" name="Text Box 33"/>
          <p:cNvSpPr txBox="1">
            <a:spLocks noChangeArrowheads="1"/>
          </p:cNvSpPr>
          <p:nvPr/>
        </p:nvSpPr>
        <p:spPr bwMode="auto">
          <a:xfrm>
            <a:off x="50292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9810" name="Text Box 34"/>
          <p:cNvSpPr txBox="1">
            <a:spLocks noChangeArrowheads="1"/>
          </p:cNvSpPr>
          <p:nvPr/>
        </p:nvSpPr>
        <p:spPr bwMode="auto">
          <a:xfrm>
            <a:off x="54864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59811" name="Text Box 35"/>
          <p:cNvSpPr txBox="1">
            <a:spLocks noChangeArrowheads="1"/>
          </p:cNvSpPr>
          <p:nvPr/>
        </p:nvSpPr>
        <p:spPr bwMode="auto">
          <a:xfrm>
            <a:off x="60404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59812" name="Text Box 36"/>
          <p:cNvSpPr txBox="1">
            <a:spLocks noChangeArrowheads="1"/>
          </p:cNvSpPr>
          <p:nvPr/>
        </p:nvSpPr>
        <p:spPr bwMode="auto">
          <a:xfrm>
            <a:off x="5910263" y="3854450"/>
            <a:ext cx="642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59813" name="Line 37"/>
          <p:cNvSpPr>
            <a:spLocks noChangeShapeType="1"/>
          </p:cNvSpPr>
          <p:nvPr/>
        </p:nvSpPr>
        <p:spPr bwMode="auto">
          <a:xfrm>
            <a:off x="4572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814" name="Line 38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815" name="Text Box 39"/>
          <p:cNvSpPr txBox="1">
            <a:spLocks noChangeArrowheads="1"/>
          </p:cNvSpPr>
          <p:nvPr/>
        </p:nvSpPr>
        <p:spPr bwMode="auto">
          <a:xfrm>
            <a:off x="193675" y="1806575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enqueue(8)</a:t>
            </a:r>
          </a:p>
        </p:txBody>
      </p:sp>
      <p:sp>
        <p:nvSpPr>
          <p:cNvPr id="459816" name="Text Box 40"/>
          <p:cNvSpPr txBox="1">
            <a:spLocks noChangeArrowheads="1"/>
          </p:cNvSpPr>
          <p:nvPr/>
        </p:nvSpPr>
        <p:spPr bwMode="auto">
          <a:xfrm>
            <a:off x="193198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59817" name="Text Box 41"/>
          <p:cNvSpPr txBox="1">
            <a:spLocks noChangeArrowheads="1"/>
          </p:cNvSpPr>
          <p:nvPr/>
        </p:nvSpPr>
        <p:spPr bwMode="auto">
          <a:xfrm>
            <a:off x="5951538" y="304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59818" name="Text Box 42"/>
          <p:cNvSpPr txBox="1">
            <a:spLocks noChangeArrowheads="1"/>
          </p:cNvSpPr>
          <p:nvPr/>
        </p:nvSpPr>
        <p:spPr bwMode="auto">
          <a:xfrm>
            <a:off x="228600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59819" name="Text Box 43"/>
          <p:cNvSpPr txBox="1">
            <a:spLocks noChangeArrowheads="1"/>
          </p:cNvSpPr>
          <p:nvPr/>
        </p:nvSpPr>
        <p:spPr bwMode="auto">
          <a:xfrm>
            <a:off x="6400800" y="3048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6753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4581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Queue using Array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22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627063" y="266700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1577975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1830" name="Text Box 6"/>
          <p:cNvSpPr txBox="1">
            <a:spLocks noChangeArrowheads="1"/>
          </p:cNvSpPr>
          <p:nvPr/>
        </p:nvSpPr>
        <p:spPr bwMode="auto">
          <a:xfrm>
            <a:off x="1223963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86995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1833" name="AutoShape 9"/>
          <p:cNvSpPr>
            <a:spLocks noChangeArrowheads="1"/>
          </p:cNvSpPr>
          <p:nvPr/>
        </p:nvSpPr>
        <p:spPr bwMode="auto">
          <a:xfrm>
            <a:off x="2971800" y="3124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4" name="Text Box 10"/>
          <p:cNvSpPr txBox="1">
            <a:spLocks noChangeArrowheads="1"/>
          </p:cNvSpPr>
          <p:nvPr/>
        </p:nvSpPr>
        <p:spPr bwMode="auto">
          <a:xfrm>
            <a:off x="2133600" y="2667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9906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2409825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37" name="Rectangle 13"/>
          <p:cNvSpPr>
            <a:spLocks noChangeArrowheads="1"/>
          </p:cNvSpPr>
          <p:nvPr/>
        </p:nvSpPr>
        <p:spPr bwMode="auto">
          <a:xfrm>
            <a:off x="4038600" y="2971800"/>
            <a:ext cx="36576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495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4953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410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58674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324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6858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64008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1845" name="Text Box 21"/>
          <p:cNvSpPr txBox="1">
            <a:spLocks noChangeArrowheads="1"/>
          </p:cNvSpPr>
          <p:nvPr/>
        </p:nvSpPr>
        <p:spPr bwMode="auto">
          <a:xfrm>
            <a:off x="73152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1846" name="Text Box 22"/>
          <p:cNvSpPr txBox="1">
            <a:spLocks noChangeArrowheads="1"/>
          </p:cNvSpPr>
          <p:nvPr/>
        </p:nvSpPr>
        <p:spPr bwMode="auto">
          <a:xfrm>
            <a:off x="46561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61847" name="Text Box 23"/>
          <p:cNvSpPr txBox="1">
            <a:spLocks noChangeArrowheads="1"/>
          </p:cNvSpPr>
          <p:nvPr/>
        </p:nvSpPr>
        <p:spPr bwMode="auto">
          <a:xfrm>
            <a:off x="41227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61848" name="Text Box 24"/>
          <p:cNvSpPr txBox="1">
            <a:spLocks noChangeArrowheads="1"/>
          </p:cNvSpPr>
          <p:nvPr/>
        </p:nvSpPr>
        <p:spPr bwMode="auto">
          <a:xfrm>
            <a:off x="45720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61849" name="Text Box 25"/>
          <p:cNvSpPr txBox="1">
            <a:spLocks noChangeArrowheads="1"/>
          </p:cNvSpPr>
          <p:nvPr/>
        </p:nvSpPr>
        <p:spPr bwMode="auto">
          <a:xfrm>
            <a:off x="54864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61850" name="Text Box 26"/>
          <p:cNvSpPr txBox="1">
            <a:spLocks noChangeArrowheads="1"/>
          </p:cNvSpPr>
          <p:nvPr/>
        </p:nvSpPr>
        <p:spPr bwMode="auto">
          <a:xfrm>
            <a:off x="5037138" y="3473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1851" name="Text Box 27"/>
          <p:cNvSpPr txBox="1">
            <a:spLocks noChangeArrowheads="1"/>
          </p:cNvSpPr>
          <p:nvPr/>
        </p:nvSpPr>
        <p:spPr bwMode="auto">
          <a:xfrm>
            <a:off x="5943600" y="3473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61852" name="Text Box 28"/>
          <p:cNvSpPr txBox="1">
            <a:spLocks noChangeArrowheads="1"/>
          </p:cNvSpPr>
          <p:nvPr/>
        </p:nvSpPr>
        <p:spPr bwMode="auto">
          <a:xfrm>
            <a:off x="4500563" y="385445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7239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6781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56" name="Text Box 32"/>
          <p:cNvSpPr txBox="1">
            <a:spLocks noChangeArrowheads="1"/>
          </p:cNvSpPr>
          <p:nvPr/>
        </p:nvSpPr>
        <p:spPr bwMode="auto">
          <a:xfrm>
            <a:off x="4495800" y="3048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1857" name="Text Box 33"/>
          <p:cNvSpPr txBox="1">
            <a:spLocks noChangeArrowheads="1"/>
          </p:cNvSpPr>
          <p:nvPr/>
        </p:nvSpPr>
        <p:spPr bwMode="auto">
          <a:xfrm>
            <a:off x="5029200" y="30480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1858" name="Text Box 34"/>
          <p:cNvSpPr txBox="1">
            <a:spLocks noChangeArrowheads="1"/>
          </p:cNvSpPr>
          <p:nvPr/>
        </p:nvSpPr>
        <p:spPr bwMode="auto">
          <a:xfrm>
            <a:off x="54864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60404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1860" name="Text Box 36"/>
          <p:cNvSpPr txBox="1">
            <a:spLocks noChangeArrowheads="1"/>
          </p:cNvSpPr>
          <p:nvPr/>
        </p:nvSpPr>
        <p:spPr bwMode="auto">
          <a:xfrm>
            <a:off x="5910263" y="3854450"/>
            <a:ext cx="642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1861" name="Line 37"/>
          <p:cNvSpPr>
            <a:spLocks noChangeShapeType="1"/>
          </p:cNvSpPr>
          <p:nvPr/>
        </p:nvSpPr>
        <p:spPr bwMode="auto">
          <a:xfrm>
            <a:off x="4572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62" name="Line 38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277813" y="1806575"/>
            <a:ext cx="157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</a:rPr>
              <a:t>dequeue()</a:t>
            </a:r>
          </a:p>
        </p:txBody>
      </p:sp>
      <p:sp>
        <p:nvSpPr>
          <p:cNvPr id="461864" name="Text Box 40"/>
          <p:cNvSpPr txBox="1">
            <a:spLocks noChangeArrowheads="1"/>
          </p:cNvSpPr>
          <p:nvPr/>
        </p:nvSpPr>
        <p:spPr bwMode="auto">
          <a:xfrm>
            <a:off x="193198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1865" name="Text Box 41"/>
          <p:cNvSpPr txBox="1">
            <a:spLocks noChangeArrowheads="1"/>
          </p:cNvSpPr>
          <p:nvPr/>
        </p:nvSpPr>
        <p:spPr bwMode="auto">
          <a:xfrm>
            <a:off x="5951538" y="304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1866" name="Text Box 42"/>
          <p:cNvSpPr txBox="1">
            <a:spLocks noChangeArrowheads="1"/>
          </p:cNvSpPr>
          <p:nvPr/>
        </p:nvSpPr>
        <p:spPr bwMode="auto">
          <a:xfrm>
            <a:off x="2286000" y="3244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61867" name="Text Box 43"/>
          <p:cNvSpPr txBox="1">
            <a:spLocks noChangeArrowheads="1"/>
          </p:cNvSpPr>
          <p:nvPr/>
        </p:nvSpPr>
        <p:spPr bwMode="auto">
          <a:xfrm>
            <a:off x="6400800" y="3048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05386862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PawisTemplate</Template>
  <TotalTime>12665</TotalTime>
  <Words>990</Words>
  <Application>Microsoft Office PowerPoint</Application>
  <PresentationFormat>On-screen Show (4:3)</PresentationFormat>
  <Paragraphs>365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Arial Black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Queue</vt:lpstr>
      <vt:lpstr>Queue Operations</vt:lpstr>
      <vt:lpstr>Queue using Array</vt:lpstr>
      <vt:lpstr>Queue using Array</vt:lpstr>
      <vt:lpstr>Queue using Array</vt:lpstr>
      <vt:lpstr>Queue using Array</vt:lpstr>
      <vt:lpstr>Queue using Array</vt:lpstr>
      <vt:lpstr>Queue using Array</vt:lpstr>
      <vt:lpstr>Queue using Array</vt:lpstr>
      <vt:lpstr>Enqueue code</vt:lpstr>
      <vt:lpstr>dequeue code</vt:lpstr>
      <vt:lpstr>Queue using Array</vt:lpstr>
      <vt:lpstr>Implementing dynamic Queue</vt:lpstr>
      <vt:lpstr>Implementing dynamic Queue</vt:lpstr>
      <vt:lpstr>Implementing dynamic Queue</vt:lpstr>
      <vt:lpstr>Implementing dynamic Queue</vt:lpstr>
      <vt:lpstr>Implementing dynamic Queue</vt:lpstr>
      <vt:lpstr>Implementing dynamic Queue</vt:lpstr>
      <vt:lpstr>Implementing dynamic Queue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1825</cp:revision>
  <cp:lastPrinted>2016-04-26T07:03:38Z</cp:lastPrinted>
  <dcterms:created xsi:type="dcterms:W3CDTF">2007-01-29T15:54:15Z</dcterms:created>
  <dcterms:modified xsi:type="dcterms:W3CDTF">2022-09-11T14:09:01Z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