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27"/>
  </p:notesMasterIdLst>
  <p:handoutMasterIdLst>
    <p:handoutMasterId r:id="rId28"/>
  </p:handoutMasterIdLst>
  <p:sldIdLst>
    <p:sldId id="263" r:id="rId3"/>
    <p:sldId id="264" r:id="rId4"/>
    <p:sldId id="364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414" r:id="rId24"/>
    <p:sldId id="415" r:id="rId25"/>
    <p:sldId id="416" r:id="rId26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2" userDrawn="1">
          <p15:clr>
            <a:srgbClr val="A4A3A4"/>
          </p15:clr>
        </p15:guide>
        <p15:guide id="2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-2490" y="-90"/>
      </p:cViewPr>
      <p:guideLst>
        <p:guide orient="horz" pos="2222"/>
        <p:guide pos="29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208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208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208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4" y="3350782"/>
            <a:ext cx="7445594" cy="317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208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E4000-607A-4B58-AA0E-517D2D42906E}" type="slidenum">
              <a:rPr lang="en-US"/>
              <a:pPr/>
              <a:t>10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40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5DC98-C9AC-45F4-94EA-8F20CB489CA1}" type="slidenum">
              <a:rPr lang="en-US"/>
              <a:pPr/>
              <a:t>11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92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2F343-7DBF-4EA1-8971-15E437A4F84B}" type="slidenum">
              <a:rPr lang="en-US"/>
              <a:pPr/>
              <a:t>12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18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7A184-2041-4F11-8793-DAF44BF04696}" type="slidenum">
              <a:rPr lang="en-US"/>
              <a:pPr/>
              <a:t>13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07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615BB-147E-4C6C-964C-A6AE56AAF8B9}" type="slidenum">
              <a:rPr lang="en-US"/>
              <a:pPr/>
              <a:t>14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5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95F09-60DD-4726-9637-D8BBBDFB6123}" type="slidenum">
              <a:rPr lang="en-US"/>
              <a:pPr/>
              <a:t>15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54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AE544-0741-4528-89A2-61104FC5C7D4}" type="slidenum">
              <a:rPr lang="en-US"/>
              <a:pPr/>
              <a:t>16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47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87526-73B1-4B39-8DE3-F9D7D0BA4A4E}" type="slidenum">
              <a:rPr lang="en-US"/>
              <a:pPr/>
              <a:t>17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87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79B73-3887-4EDC-BE3B-5CA892CF1C92}" type="slidenum">
              <a:rPr lang="en-US"/>
              <a:pPr/>
              <a:t>18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85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D8DB3-0F34-4834-A801-0A34887C610A}" type="slidenum">
              <a:rPr lang="en-US"/>
              <a:pPr/>
              <a:t>19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47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D9E948-5EE6-480A-86F5-A8C0721000A4}" type="slidenum">
              <a:rPr lang="en-US"/>
              <a:pPr/>
              <a:t>20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6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CE6F7-3915-49E2-AAFD-4EBBE64F8373}" type="slidenum">
              <a:rPr lang="en-US"/>
              <a:pPr/>
              <a:t>21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32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A75AD-914E-4AA0-960B-D7808CF5FFA5}" type="slidenum">
              <a:rPr lang="en-US"/>
              <a:pPr/>
              <a:t>22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55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E0A34E-C88B-4DEE-8D51-DF6B8691A2E1}" type="slidenum">
              <a:rPr lang="en-US"/>
              <a:pPr/>
              <a:t>3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C5D73-804C-45B7-B4DD-E081345C5A9B}" type="slidenum">
              <a:rPr lang="en-US"/>
              <a:pPr/>
              <a:t>4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0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70575-BF90-42FB-A43B-474DCF883C93}" type="slidenum">
              <a:rPr lang="en-US"/>
              <a:pPr/>
              <a:t>5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6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4BECE-F365-4F06-AD9F-9682C3DFED6D}" type="slidenum">
              <a:rPr lang="en-US"/>
              <a:pPr/>
              <a:t>6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23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0EC73-FAE2-4A64-B8F8-3EA460DDDF9D}" type="slidenum">
              <a:rPr lang="en-US"/>
              <a:pPr/>
              <a:t>7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53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04EA4-56B7-494E-9908-3D2F9C58C4CB}" type="slidenum">
              <a:rPr lang="en-US"/>
              <a:pPr/>
              <a:t>8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4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7F82E-E591-4A6C-AA98-D4FEBAA2865E}" type="slidenum">
              <a:rPr lang="en-US"/>
              <a:pPr/>
              <a:t>9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1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University Islamabad, Abbottabad Campus, Pakistan</a:t>
            </a:r>
          </a:p>
        </p:txBody>
      </p:sp>
      <p:pic>
        <p:nvPicPr>
          <p:cNvPr id="20" name="Picture 42" descr="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927E81B-AE5B-44B9-80AD-8A9B63DB88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4" y="207510"/>
            <a:ext cx="954829" cy="9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FCBF5C5-41CF-6042-D120-C9D7FCC366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4" y="207510"/>
            <a:ext cx="954829" cy="9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0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26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7311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92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19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4" y="368490"/>
            <a:ext cx="8134349" cy="684023"/>
          </a:xfrm>
        </p:spPr>
        <p:txBody>
          <a:bodyPr/>
          <a:lstStyle>
            <a:lvl1pPr algn="l">
              <a:defRPr sz="360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05775" y="6375115"/>
            <a:ext cx="581025" cy="22879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39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90482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76266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8425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4134725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3544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123462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4610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305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4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827088" y="0"/>
            <a:ext cx="179387" cy="6858000"/>
          </a:xfrm>
          <a:prstGeom prst="rect">
            <a:avLst/>
          </a:prstGeom>
          <a:gradFill rotWithShape="1">
            <a:gsLst>
              <a:gs pos="0">
                <a:srgbClr val="BFBFDA"/>
              </a:gs>
              <a:gs pos="100000">
                <a:srgbClr val="BFBFDA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rgbClr val="BFBF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0" name="Group 77"/>
          <p:cNvGrpSpPr>
            <a:grpSpLocks/>
          </p:cNvGrpSpPr>
          <p:nvPr/>
        </p:nvGrpSpPr>
        <p:grpSpPr bwMode="auto">
          <a:xfrm>
            <a:off x="663575" y="6226175"/>
            <a:ext cx="6184900" cy="336550"/>
            <a:chOff x="418" y="3922"/>
            <a:chExt cx="3896" cy="212"/>
          </a:xfrm>
        </p:grpSpPr>
        <p:sp>
          <p:nvSpPr>
            <p:cNvPr id="38960" name="Rectangle 48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62" name="Rectangle 5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66" name="Rectangle 54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4" name="Rectangle 6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6" name="Rectangle 64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7" name="Rectangle 65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8" name="Rectangle 66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908050" y="6443663"/>
            <a:ext cx="24257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de-DE" sz="1200">
                <a:solidFill>
                  <a:schemeClr val="bg2"/>
                </a:solidFill>
                <a:cs typeface="+mn-cs"/>
              </a:rPr>
              <a:t>Department of Computer Science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54813" y="6265863"/>
            <a:ext cx="1319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5F8D328-8C4E-4020-A92B-D89C5FDD164A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9125" y="6259513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10" descr="CIIT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196013"/>
            <a:ext cx="568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944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09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Applications of Stack - II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11838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8078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132901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4179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132901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7770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043" y="103873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6766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74845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014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96622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1099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*		1	7	7	7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33488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74845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*		1	7	7	7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1	7	7	7,2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59735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*		1	7	7	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1	7	7	7,2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		7	2	49	49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 sz="2800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67826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*		1	7	7	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1	7	7	7,2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		7	2	49	49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7	2	49	49,3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 sz="2800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6060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Applications of Stack 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Expression Evaluation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Postfix Using Stack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dirty="0">
                <a:solidFill>
                  <a:schemeClr val="bg1"/>
                </a:solidFill>
                <a:latin typeface="Georgia" pitchFamily="18" charset="0"/>
              </a:rPr>
              <a:t>Prefix Using Stack</a:t>
            </a:r>
            <a:endParaRPr kumimoji="1" lang="en-US" sz="2400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*		1	7	7	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1	7	7	7,2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		7	2	49	49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7	2	49	49,3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49	3	52	52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endParaRPr lang="en-US" sz="2800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15365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12071" y="74845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-		6	5	1	1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6	5	1	1,3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8		6	5	1	1,3,8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6	5	1	1,3,8,2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/		8	2	4	1,3,4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3	4	7	1,7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*		1	7	7	7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1	7	7	7,2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		7	2	49	49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7	2	49	49,3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49	3	52	52</a:t>
            </a:r>
          </a:p>
          <a:p>
            <a:pPr defTabSz="871538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endParaRPr lang="en-US" sz="2800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4969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7800"/>
            <a:ext cx="8226425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Evaluating Prefix???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Exercise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2A9CED0B-C29D-930C-DD3C-9C2CCB9B0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71" y="74845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b="1" kern="0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  <a:endParaRPr lang="en-US" b="1" kern="0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56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103873"/>
            <a:ext cx="8226425" cy="9144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Use of Stack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7800"/>
            <a:ext cx="8226425" cy="45720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 of use: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prefix, infix, postfix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expressions.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Consider the expression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A+B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: we think of applying the 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operator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 “+”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the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operands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A and B.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“+” is termed a 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binary operator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: it takes two operands.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Writing the sum as A+B is called the 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infix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 form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of the expression. </a:t>
            </a:r>
          </a:p>
        </p:txBody>
      </p:sp>
    </p:spTree>
    <p:extLst>
      <p:ext uri="{BB962C8B-B14F-4D97-AF65-F5344CB8AC3E}">
        <p14:creationId xmlns:p14="http://schemas.microsoft.com/office/powerpoint/2010/main" val="12407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3043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 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Each operator in a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postfix expression refers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the previous two operands.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Each time we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read an operand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we push it on a stack.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When we reach an operator, we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pop the two operands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from the top of the stack, apply the operator and push the result back on the stack. </a:t>
            </a:r>
          </a:p>
        </p:txBody>
      </p:sp>
    </p:spTree>
    <p:extLst>
      <p:ext uri="{BB962C8B-B14F-4D97-AF65-F5344CB8AC3E}">
        <p14:creationId xmlns:p14="http://schemas.microsoft.com/office/powerpoint/2010/main" val="299254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043" y="89359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785" y="1426029"/>
            <a:ext cx="7715929" cy="45720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Stack s;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while( not end of input ) {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e = get next element of input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if( e is an operand 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	</a:t>
            </a:r>
            <a:r>
              <a:rPr lang="en-US" sz="2000" dirty="0" err="1">
                <a:latin typeface="Helvetica" pitchFamily="34" charset="0"/>
                <a:cs typeface="Times New Roman" pitchFamily="18" charset="0"/>
              </a:rPr>
              <a:t>s.push</a:t>
            </a:r>
            <a:r>
              <a:rPr lang="en-US" sz="2000" dirty="0">
                <a:latin typeface="Helvetica" pitchFamily="34" charset="0"/>
                <a:cs typeface="Times New Roman" pitchFamily="18" charset="0"/>
              </a:rPr>
              <a:t>( e 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else {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	op2 = </a:t>
            </a:r>
            <a:r>
              <a:rPr lang="en-US" sz="2000" dirty="0" err="1">
                <a:latin typeface="Helvetica" pitchFamily="34" charset="0"/>
                <a:cs typeface="Times New Roman" pitchFamily="18" charset="0"/>
              </a:rPr>
              <a:t>s.pop</a:t>
            </a:r>
            <a:r>
              <a:rPr lang="en-US" sz="2000" dirty="0">
                <a:latin typeface="Helvetica" pitchFamily="34" charset="0"/>
                <a:cs typeface="Times New Roman" pitchFamily="18" charset="0"/>
              </a:rPr>
              <a:t>();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	op1 = </a:t>
            </a:r>
            <a:r>
              <a:rPr lang="en-US" sz="2000" dirty="0" err="1">
                <a:latin typeface="Helvetica" pitchFamily="34" charset="0"/>
                <a:cs typeface="Times New Roman" pitchFamily="18" charset="0"/>
              </a:rPr>
              <a:t>s.pop</a:t>
            </a:r>
            <a:r>
              <a:rPr lang="en-US" sz="2000" dirty="0">
                <a:latin typeface="Helvetica" pitchFamily="34" charset="0"/>
                <a:cs typeface="Times New Roman" pitchFamily="18" charset="0"/>
              </a:rPr>
              <a:t>();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	value = result of applying operator ‘e’ to op1 and op2;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	</a:t>
            </a:r>
            <a:r>
              <a:rPr lang="en-US" sz="2000" dirty="0" err="1">
                <a:latin typeface="Helvetica" pitchFamily="34" charset="0"/>
                <a:cs typeface="Times New Roman" pitchFamily="18" charset="0"/>
              </a:rPr>
              <a:t>s.push</a:t>
            </a:r>
            <a:r>
              <a:rPr lang="en-US" sz="2000" dirty="0">
                <a:latin typeface="Helvetica" pitchFamily="34" charset="0"/>
                <a:cs typeface="Times New Roman" pitchFamily="18" charset="0"/>
              </a:rPr>
              <a:t>( value 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	}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}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 err="1">
                <a:latin typeface="Helvetica" pitchFamily="34" charset="0"/>
                <a:cs typeface="Times New Roman" pitchFamily="18" charset="0"/>
              </a:rPr>
              <a:t>finalresult</a:t>
            </a:r>
            <a:r>
              <a:rPr lang="en-US" sz="2000" dirty="0">
                <a:latin typeface="Helvetica" pitchFamily="34" charset="0"/>
                <a:cs typeface="Times New Roman" pitchFamily="18" charset="0"/>
              </a:rPr>
              <a:t> = </a:t>
            </a:r>
            <a:r>
              <a:rPr lang="en-US" sz="2000" dirty="0" err="1">
                <a:latin typeface="Helvetica" pitchFamily="34" charset="0"/>
                <a:cs typeface="Times New Roman" pitchFamily="18" charset="0"/>
              </a:rPr>
              <a:t>s.pop</a:t>
            </a:r>
            <a:r>
              <a:rPr lang="en-US" sz="2000" dirty="0">
                <a:latin typeface="Helvetica" pitchFamily="34" charset="0"/>
                <a:cs typeface="Times New Roman" pitchFamily="18" charset="0"/>
              </a:rPr>
              <a:t>();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000" dirty="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00B123-C6FC-44C3-86A4-F5C38EA1CB28}"/>
              </a:ext>
            </a:extLst>
          </p:cNvPr>
          <p:cNvSpPr txBox="1"/>
          <p:nvPr/>
        </p:nvSpPr>
        <p:spPr>
          <a:xfrm>
            <a:off x="5432316" y="1304122"/>
            <a:ext cx="3177152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34" charset="0"/>
                <a:cs typeface="Times New Roman" pitchFamily="18" charset="0"/>
              </a:rPr>
              <a:t>Post-Fix Expression</a:t>
            </a:r>
          </a:p>
          <a:p>
            <a:r>
              <a:rPr lang="en-US" sz="2400" dirty="0">
                <a:latin typeface="Helvetica" pitchFamily="34" charset="0"/>
                <a:cs typeface="Times New Roman" pitchFamily="18" charset="0"/>
              </a:rPr>
              <a:t>43+5*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656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103873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endParaRPr lang="en-US" sz="1600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865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68529" y="11838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5726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132901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56875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7557" y="103873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Evaluating Postfix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724400"/>
          </a:xfrm>
        </p:spPr>
        <p:txBody>
          <a:bodyPr/>
          <a:lstStyle/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Evaluate 6 2 3 + - 3 8 2 / + * 2 </a:t>
            </a:r>
            <a:r>
              <a:rPr lang="en-US" sz="2000">
                <a:latin typeface="Helvetica" pitchFamily="34" charset="0"/>
                <a:cs typeface="Times New Roman" pitchFamily="18" charset="0"/>
                <a:sym typeface="Symbol" pitchFamily="18" charset="2"/>
              </a:rPr>
              <a:t> 3 +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Input		op1	op2	value	stack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6					6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2					6,2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3					6,2,3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6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+		2	3	5	6,5</a:t>
            </a:r>
          </a:p>
          <a:p>
            <a:pPr defTabSz="871538">
              <a:buClr>
                <a:schemeClr val="tx1"/>
              </a:buClr>
              <a:buFont typeface="Wingdings" pitchFamily="2" charset="2"/>
              <a:buNone/>
              <a:tabLst>
                <a:tab pos="736600" algn="ctr"/>
                <a:tab pos="1544638" algn="l"/>
                <a:tab pos="2684463" algn="l"/>
                <a:tab pos="4113213" algn="l"/>
                <a:tab pos="5657850" algn="l"/>
              </a:tabLst>
            </a:pPr>
            <a:r>
              <a:rPr lang="en-US" sz="1800" b="1">
                <a:latin typeface="Helvetica" pitchFamily="34" charset="0"/>
                <a:cs typeface="Times New Roman" pitchFamily="18" charset="0"/>
                <a:sym typeface="Symbol" pitchFamily="18" charset="2"/>
              </a:rPr>
              <a:t>	</a:t>
            </a:r>
            <a:endParaRPr lang="en-US">
              <a:latin typeface="Helvetica" pitchFamily="34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5143795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12602</TotalTime>
  <Words>2757</Words>
  <Application>Microsoft Office PowerPoint</Application>
  <PresentationFormat>On-screen Show (4:3)</PresentationFormat>
  <Paragraphs>368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Arial Black</vt:lpstr>
      <vt:lpstr>Cambria</vt:lpstr>
      <vt:lpstr>Century Gothic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Use of Stack</vt:lpstr>
      <vt:lpstr>Evaluating Postfix 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Evaluating Postfix</vt:lpstr>
      <vt:lpstr>PowerPoint Presentation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1807</cp:revision>
  <cp:lastPrinted>2021-11-25T07:13:17Z</cp:lastPrinted>
  <dcterms:created xsi:type="dcterms:W3CDTF">2007-01-29T15:54:15Z</dcterms:created>
  <dcterms:modified xsi:type="dcterms:W3CDTF">2022-09-11T13:36:12Z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