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3" r:id="rId2"/>
  </p:sldMasterIdLst>
  <p:notesMasterIdLst>
    <p:notesMasterId r:id="rId37"/>
  </p:notesMasterIdLst>
  <p:handoutMasterIdLst>
    <p:handoutMasterId r:id="rId38"/>
  </p:handoutMasterIdLst>
  <p:sldIdLst>
    <p:sldId id="263" r:id="rId3"/>
    <p:sldId id="2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80" r:id="rId18"/>
    <p:sldId id="399" r:id="rId19"/>
    <p:sldId id="400" r:id="rId20"/>
    <p:sldId id="401" r:id="rId21"/>
    <p:sldId id="402" r:id="rId22"/>
    <p:sldId id="403" r:id="rId23"/>
    <p:sldId id="404" r:id="rId24"/>
    <p:sldId id="405" r:id="rId25"/>
    <p:sldId id="406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414" r:id="rId34"/>
    <p:sldId id="415" r:id="rId35"/>
    <p:sldId id="416" r:id="rId36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2" userDrawn="1">
          <p15:clr>
            <a:srgbClr val="A4A3A4"/>
          </p15:clr>
        </p15:guide>
        <p15:guide id="2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-2490" y="-90"/>
      </p:cViewPr>
      <p:guideLst>
        <p:guide orient="horz" pos="2222"/>
        <p:guide pos="29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l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2208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r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l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2208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r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l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2208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r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4" y="3350782"/>
            <a:ext cx="7445594" cy="3173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l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208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r" defTabSz="935020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73ACD-BD58-4526-B17B-743FB3202737}" type="slidenum">
              <a:rPr lang="en-US"/>
              <a:pPr/>
              <a:t>10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E4E8C-1348-4888-8F77-1C36F7D4C5A7}" type="slidenum">
              <a:rPr lang="en-US"/>
              <a:pPr/>
              <a:t>11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752EE-78A8-4183-A0A2-FC079241D88A}" type="slidenum">
              <a:rPr lang="en-US"/>
              <a:pPr/>
              <a:t>12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F4DB7-17C5-4D37-A278-4B18C7A3064C}" type="slidenum">
              <a:rPr lang="en-US"/>
              <a:pPr/>
              <a:t>13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C5F3C5-BA9A-4842-B890-00A25B21407E}" type="slidenum">
              <a:rPr lang="en-US"/>
              <a:pPr/>
              <a:t>14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C1D50-FAC7-47F6-8E39-E9B10AF377A3}" type="slidenum">
              <a:rPr lang="en-US"/>
              <a:pPr/>
              <a:t>15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lecture 6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8E7C4E-0E08-485E-A52C-1E14EE6CD2EE}" type="slidenum">
              <a:rPr lang="en-US"/>
              <a:pPr/>
              <a:t>16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58769-5F4E-4713-8262-83609F3905F2}" type="slidenum">
              <a:rPr lang="en-US"/>
              <a:pPr/>
              <a:t>17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46F11-E189-4E0A-ABB0-8C80842721CF}" type="slidenum">
              <a:rPr lang="en-US"/>
              <a:pPr/>
              <a:t>18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4DEFA-05CD-4F0B-BD6C-B58D8A92AEC3}" type="slidenum">
              <a:rPr lang="en-US"/>
              <a:pPr/>
              <a:t>19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1B7FD-0EB6-4888-81FD-8ADEB35FE9FA}" type="slidenum">
              <a:rPr lang="en-US"/>
              <a:pPr/>
              <a:t>20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14BBD0-1B38-4AF1-BBE9-4494F81EEAD8}" type="slidenum">
              <a:rPr lang="en-US"/>
              <a:pPr/>
              <a:t>21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7010B1-E640-4CC8-AC2F-E4667573B1B4}" type="slidenum">
              <a:rPr lang="en-US"/>
              <a:pPr/>
              <a:t>22</a:t>
            </a:fld>
            <a:endParaRPr lang="en-US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A8DCB-21C2-4016-8774-2A2C38085A11}" type="slidenum">
              <a:rPr lang="en-US"/>
              <a:pPr/>
              <a:t>23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204A7F-21FF-4492-84F5-55CC5F1AA9A2}" type="slidenum">
              <a:rPr lang="en-US"/>
              <a:pPr/>
              <a:t>24</a:t>
            </a:fld>
            <a:endParaRPr lang="en-US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1F7FD-CD57-40EF-B2C4-911F8E827353}" type="slidenum">
              <a:rPr lang="en-US"/>
              <a:pPr/>
              <a:t>25</a:t>
            </a:fld>
            <a:endParaRPr 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D1E826-39A5-4115-8B05-F3858AC3A33F}" type="slidenum">
              <a:rPr lang="en-US"/>
              <a:pPr/>
              <a:t>26</a:t>
            </a:fld>
            <a:endParaRPr 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9EA7C9-92C9-4025-BC67-6F5D26CDA66A}" type="slidenum">
              <a:rPr lang="en-US"/>
              <a:pPr/>
              <a:t>27</a:t>
            </a:fld>
            <a:endParaRPr lang="en-US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E48A75-0FCA-405D-A1DC-4D05ABF6A9BD}" type="slidenum">
              <a:rPr lang="en-US"/>
              <a:pPr/>
              <a:t>28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83918-6688-47D1-B446-0DB1E00AD0CF}" type="slidenum">
              <a:rPr lang="en-US"/>
              <a:pPr/>
              <a:t>29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CB9A7-884F-4E23-A0B2-CF18201A84B1}" type="slidenum">
              <a:rPr lang="en-US"/>
              <a:pPr/>
              <a:t>3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581D9-5736-494E-9175-D8E566486EB2}" type="slidenum">
              <a:rPr lang="en-US"/>
              <a:pPr/>
              <a:t>30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9A75AD-914E-4AA0-960B-D7808CF5FFA5}" type="slidenum">
              <a:rPr lang="en-US"/>
              <a:pPr/>
              <a:t>31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9A75AD-914E-4AA0-960B-D7808CF5FFA5}" type="slidenum">
              <a:rPr lang="en-US"/>
              <a:pPr/>
              <a:t>32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55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EE092-33F1-4794-8EC1-B5933618F089}" type="slidenum">
              <a:rPr lang="en-US"/>
              <a:pPr/>
              <a:t>4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358D4D-0156-41BE-83CD-2AA981BC6AFD}" type="slidenum">
              <a:rPr lang="en-US"/>
              <a:pPr/>
              <a:t>5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D0C62-61CF-463B-BBF4-013E9172A57C}" type="slidenum">
              <a:rPr lang="en-US"/>
              <a:pPr/>
              <a:t>6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7B359-C6C7-4FD4-A0B2-603E6D3B2757}" type="slidenum">
              <a:rPr lang="en-US"/>
              <a:pPr/>
              <a:t>7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6252C-9400-45CF-8FC9-4E385BC6F485}" type="slidenum">
              <a:rPr lang="en-US"/>
              <a:pPr/>
              <a:t>8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102BB6-950A-46CB-88B8-CDCCEE2C9CCC}" type="slidenum">
              <a:rPr lang="en-US"/>
              <a:pPr/>
              <a:t>9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  <a:cs typeface="+mn-cs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0" y="3090863"/>
            <a:ext cx="9144000" cy="781050"/>
            <a:chOff x="0" y="1947"/>
            <a:chExt cx="5760" cy="492"/>
          </a:xfrm>
        </p:grpSpPr>
        <p:sp>
          <p:nvSpPr>
            <p:cNvPr id="6" name="Rectangle 6"/>
            <p:cNvSpPr>
              <a:spLocks noChangeAspect="1" noChangeArrowheads="1"/>
            </p:cNvSpPr>
            <p:nvPr userDrawn="1"/>
          </p:nvSpPr>
          <p:spPr bwMode="hidden">
            <a:xfrm>
              <a:off x="267" y="2143"/>
              <a:ext cx="5493" cy="199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 noChangeAspect="1"/>
            </p:cNvGrpSpPr>
            <p:nvPr userDrawn="1"/>
          </p:nvGrpSpPr>
          <p:grpSpPr bwMode="auto">
            <a:xfrm>
              <a:off x="1" y="1947"/>
              <a:ext cx="447" cy="492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8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064"/>
                <a:ext cx="360" cy="404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9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672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1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1064"/>
                <a:ext cx="368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2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464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spect="1" noChangeArrowheads="1"/>
              </p:cNvSpPr>
              <p:nvPr userDrawn="1"/>
            </p:nvSpPr>
            <p:spPr bwMode="auto">
              <a:xfrm>
                <a:off x="0" y="1464"/>
                <a:ext cx="368" cy="40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4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464"/>
                <a:ext cx="360" cy="40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1857"/>
                <a:ext cx="364" cy="40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6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857"/>
                <a:ext cx="368" cy="40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66725" y="4508500"/>
            <a:ext cx="28352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Department of Computer Science</a:t>
            </a:r>
          </a:p>
          <a:p>
            <a:pPr>
              <a:defRPr/>
            </a:pPr>
            <a:endParaRPr lang="de-DE" sz="800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COMSATS University Islamabad, Abbottabad Campus, Pakistan</a:t>
            </a:r>
          </a:p>
        </p:txBody>
      </p:sp>
      <p:pic>
        <p:nvPicPr>
          <p:cNvPr id="20" name="Picture 42" descr="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3B0F71C-2201-4397-B1B0-4AFF0DEF9780}" type="datetime1">
              <a:rPr lang="de-AT" smtClean="0"/>
              <a:t>11.09.2022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927E81B-AE5B-44B9-80AD-8A9B63DB88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04" y="207510"/>
            <a:ext cx="954829" cy="9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46C0E-6564-4341-ABDE-84C95C26BB8B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8FFEC-B1C5-4B8D-B22D-65C491987682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68AF6-5069-442F-AE2E-4E80912917F5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0F71C-2201-4397-B1B0-4AFF0DEF9780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10766223-1250-5CA9-FFA4-13E63CA8E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04" y="207510"/>
            <a:ext cx="954829" cy="9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44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00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F3A699-7483-4B1E-A9C8-8E329E912EF7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27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0538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0C6F40-C218-44EF-9C51-833029B0A792}" type="datetime1">
              <a:rPr lang="de-AT" smtClean="0"/>
              <a:t>11.09.2022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9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7221F4-099E-4FD0-B8BB-2354C24BCF3C}" type="datetime1">
              <a:rPr lang="de-AT" smtClean="0"/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26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F094DA-9FBA-4EFF-93FA-6091B38F6014}" type="datetime1">
              <a:rPr lang="de-AT" smtClean="0"/>
              <a:t>11.09.2022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8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4" y="327546"/>
            <a:ext cx="8134349" cy="724967"/>
          </a:xfrm>
        </p:spPr>
        <p:txBody>
          <a:bodyPr/>
          <a:lstStyle>
            <a:lvl1pPr algn="l">
              <a:defRPr sz="3600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346200"/>
            <a:ext cx="8134350" cy="4699758"/>
          </a:xfrm>
        </p:spPr>
        <p:txBody>
          <a:bodyPr/>
          <a:lstStyle>
            <a:lvl1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05052E3-9AD1-FAA9-3D1B-57537E81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05775" y="6265863"/>
            <a:ext cx="581025" cy="30238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A97954-096A-4095-AC71-CF4E0947FC40}" type="datetime1">
              <a:rPr lang="de-AT" smtClean="0"/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743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19684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96744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07793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1014124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07076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4614945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31330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46C0E-6564-4341-ABDE-84C95C26BB8B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613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08FFEC-B1C5-4B8D-B22D-65C491987682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8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3A699-7483-4B1E-A9C8-8E329E912EF7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8137A-204C-45D8-9E00-1B1AEE6DEAB0}" type="datetime1">
              <a:rPr lang="de-AT" smtClean="0"/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C6F40-C218-44EF-9C51-833029B0A792}" type="datetime1">
              <a:rPr lang="de-AT" smtClean="0"/>
              <a:t>11.09.2022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221F4-099E-4FD0-B8BB-2354C24BCF3C}" type="datetime1">
              <a:rPr lang="de-AT" smtClean="0"/>
              <a:t>11.09.2022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094DA-9FBA-4EFF-93FA-6091B38F6014}" type="datetime1">
              <a:rPr lang="de-AT" smtClean="0"/>
              <a:t>11.09.2022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97954-096A-4095-AC71-CF4E0947FC40}" type="datetime1">
              <a:rPr lang="de-AT" smtClean="0"/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5D170-40B5-4037-89F8-52CA54685790}" type="datetime1">
              <a:rPr lang="de-AT" smtClean="0"/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73" name="Rectangle 61"/>
          <p:cNvSpPr>
            <a:spLocks noChangeArrowheads="1"/>
          </p:cNvSpPr>
          <p:nvPr/>
        </p:nvSpPr>
        <p:spPr bwMode="auto">
          <a:xfrm>
            <a:off x="827088" y="0"/>
            <a:ext cx="179387" cy="6858000"/>
          </a:xfrm>
          <a:prstGeom prst="rect">
            <a:avLst/>
          </a:prstGeom>
          <a:gradFill rotWithShape="1">
            <a:gsLst>
              <a:gs pos="0">
                <a:srgbClr val="BFBFDA"/>
              </a:gs>
              <a:gs pos="100000">
                <a:srgbClr val="BFBFDA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38957" name="Rectangle 45"/>
          <p:cNvSpPr>
            <a:spLocks noChangeArrowheads="1"/>
          </p:cNvSpPr>
          <p:nvPr/>
        </p:nvSpPr>
        <p:spPr bwMode="auto">
          <a:xfrm>
            <a:off x="0" y="0"/>
            <a:ext cx="827088" cy="6858000"/>
          </a:xfrm>
          <a:prstGeom prst="rect">
            <a:avLst/>
          </a:prstGeom>
          <a:solidFill>
            <a:srgbClr val="BFBF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008188" y="115888"/>
            <a:ext cx="66452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grpSp>
        <p:nvGrpSpPr>
          <p:cNvPr id="1030" name="Group 77"/>
          <p:cNvGrpSpPr>
            <a:grpSpLocks/>
          </p:cNvGrpSpPr>
          <p:nvPr/>
        </p:nvGrpSpPr>
        <p:grpSpPr bwMode="auto">
          <a:xfrm>
            <a:off x="663575" y="6226175"/>
            <a:ext cx="6184900" cy="336550"/>
            <a:chOff x="418" y="3922"/>
            <a:chExt cx="3896" cy="212"/>
          </a:xfrm>
        </p:grpSpPr>
        <p:sp>
          <p:nvSpPr>
            <p:cNvPr id="38960" name="Rectangle 48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62" name="Rectangle 5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66" name="Rectangle 54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4" name="Rectangle 6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6" name="Rectangle 64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7" name="Rectangle 65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8" name="Rectangle 66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31" name="Group 78"/>
          <p:cNvGrpSpPr>
            <a:grpSpLocks/>
          </p:cNvGrpSpPr>
          <p:nvPr/>
        </p:nvGrpSpPr>
        <p:grpSpPr bwMode="auto">
          <a:xfrm flipH="1" flipV="1">
            <a:off x="2670175" y="798513"/>
            <a:ext cx="6184900" cy="336550"/>
            <a:chOff x="418" y="3922"/>
            <a:chExt cx="3896" cy="212"/>
          </a:xfrm>
        </p:grpSpPr>
        <p:sp>
          <p:nvSpPr>
            <p:cNvPr id="38991" name="Rectangle 79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92" name="Rectangle 8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3" name="Rectangle 81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4" name="Rectangle 8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5" name="Rectangle 83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6" name="Rectangle 84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7" name="Rectangle 85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908050" y="6443663"/>
            <a:ext cx="24257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de-DE" sz="1200">
                <a:solidFill>
                  <a:schemeClr val="bg2"/>
                </a:solidFill>
                <a:cs typeface="+mn-cs"/>
              </a:rPr>
              <a:t>Department of Computer Science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54813" y="6265863"/>
            <a:ext cx="1319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9125" y="6259513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261100"/>
            <a:ext cx="58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6" name="Picture 10" descr="CIIT.jp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196013"/>
            <a:ext cx="5683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AC7F4F9D-08F9-42A3-B853-2645C8B63674}" type="datetime1">
              <a:rPr lang="de-AT" smtClean="0"/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777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08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Applications of Stack - I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Conversion to postfix</a:t>
            </a:r>
            <a:br>
              <a:rPr lang="en-US">
                <a:latin typeface="Helvetica" pitchFamily="34" charset="0"/>
                <a:cs typeface="Times New Roman" pitchFamily="18" charset="0"/>
              </a:rPr>
            </a:b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(A +  B ) * C 		infix form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 A B + ) * C		convert addition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66088F-3ECB-B8E9-1903-B8F750DE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39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Conversion to postfix</a:t>
            </a:r>
            <a:br>
              <a:rPr lang="en-US">
                <a:latin typeface="Helvetica" pitchFamily="34" charset="0"/>
                <a:cs typeface="Times New Roman" pitchFamily="18" charset="0"/>
              </a:rPr>
            </a:b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(A +  B ) * C 		infix form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 A B + ) * C		convert addition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 A B + ) C *		convert multiplication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462B02-F5AE-3DD9-CF5A-F8D094A7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5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Conversion to postfix</a:t>
            </a:r>
            <a:br>
              <a:rPr lang="en-US">
                <a:latin typeface="Helvetica" pitchFamily="34" charset="0"/>
                <a:cs typeface="Times New Roman" pitchFamily="18" charset="0"/>
              </a:rPr>
            </a:b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(A +  B ) * C 		infix form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 A B + ) * C		convert addition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 A B + ) C *		convert multiplication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B + C *		postfix form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B753DA-930B-5BAF-B914-7E2F1E043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8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Precedence of Operators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five binary operators are: addition, subtraction, multiplication, division and exponentiation.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order of precedence is (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highest to lowest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)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Exponentiation		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  <a:sym typeface="Symbol" pitchFamily="18" charset="2"/>
              </a:rPr>
              <a:t></a:t>
            </a:r>
            <a:endParaRPr lang="en-US" dirty="0">
              <a:solidFill>
                <a:srgbClr val="FF0000"/>
              </a:solidFill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Multiplication/division	*, /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Addition/subtraction	+, -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D02358-89E4-A1D7-DE8B-E1115DD3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16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Precedence of Operators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For operators of same precedence, the left-to-right rule applies: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latin typeface="Helvetica" pitchFamily="34" charset="0"/>
                <a:cs typeface="Times New Roman" pitchFamily="18" charset="0"/>
              </a:rPr>
              <a:t>	 A+B+C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means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(A+B)+C.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For exponentiation, the right-to-left rule applies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latin typeface="Helvetica" pitchFamily="34" charset="0"/>
                <a:cs typeface="Times New Roman" pitchFamily="18" charset="0"/>
              </a:rPr>
              <a:t>	A 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ymbol" pitchFamily="18" charset="2"/>
              </a:rPr>
              <a:t> B  C 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  <a:sym typeface="Symbol" pitchFamily="18" charset="2"/>
              </a:rPr>
              <a:t>means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ymbol" pitchFamily="18" charset="2"/>
              </a:rPr>
              <a:t> A  ( B  C 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CA53F8-A671-544F-B249-4844F844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59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Infix to Postfix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Infix					Postfix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+ B					A B +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12 + 60 – 23			12 60 + 23 –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(A + B)*(C – D )			A B + C D – *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ymbol" pitchFamily="18" charset="2"/>
              </a:rPr>
              <a:t> B * C – D + E/F		A B  C*D – E F/+</a:t>
            </a: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531BDB-A169-08CF-3CB2-CB87C65FB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68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Infix to Postfix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Note that the postfix form an expression does not require parenthesis.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Consider ‘4+3*5’ and ‘(4+3)*5’. The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parenthesis are not needed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in the first but they are necessary in the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second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postfix forms are: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latin typeface="Helvetica" pitchFamily="34" charset="0"/>
                <a:cs typeface="Times New Roman" pitchFamily="18" charset="0"/>
              </a:rPr>
              <a:t>		4+3*5		435*+ 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latin typeface="Helvetica" pitchFamily="34" charset="0"/>
                <a:cs typeface="Times New Roman" pitchFamily="18" charset="0"/>
              </a:rPr>
              <a:t>		(4+3)*5		43+5*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0F61A3-D971-F206-181C-7F088215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32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Consider the infix expressions ‘A+B*C’ and ‘ (A+B)*C’. 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The postfix versions are ‘ABC*+’ and ‘AB+C*’.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The order of operands in postfix is the same as the infix.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In scanning from left to right, the operand ‘A’ can be inserted into postfix expression.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9EB6E0-8F19-4D52-647B-C8A19634D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6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The ‘+’ cannot be inserted until its second operand has been scanned and inserted.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The ‘+’ has to be stored away until its proper position is found.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When ‘B’ is seen, it is immediately inserted into the postfix expression.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Can the ‘+’ be inserted now? In the case of ‘A+B*C’  cannot  because * has precedence.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0A50A7-5E31-693C-B613-F2AE5BE6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In case of ‘(A+B)*C’, the closing parenthesis indicates that ‘+’ must be performed first.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Assume the existence of a function ‘prcd(op1,op2)’ where op1 and op2 are two operators.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Prcd(op1,op2) returns TRUE if op1 has precedence over op2, FASLE otherwise.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F729BA-4929-F0E3-A896-DE5EB33A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5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Applications of Stack 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Expression Notations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Infix 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dirty="0">
                <a:solidFill>
                  <a:schemeClr val="bg1"/>
                </a:solidFill>
                <a:latin typeface="Georgia" pitchFamily="18" charset="0"/>
              </a:rPr>
              <a:t>Prefix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Postfix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Expression Conversion</a:t>
            </a:r>
            <a:endParaRPr kumimoji="1" lang="en-US" sz="2844" i="0" dirty="0">
              <a:solidFill>
                <a:schemeClr val="bg1"/>
              </a:solidFill>
              <a:latin typeface="Georgia" pitchFamily="18" charset="0"/>
            </a:endParaRP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dirty="0">
                <a:solidFill>
                  <a:schemeClr val="bg1"/>
                </a:solidFill>
                <a:latin typeface="Georgia" pitchFamily="18" charset="0"/>
              </a:rPr>
              <a:t>Infix to Postfix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Infix to Prefix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lang="en-US" sz="2844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prcd(‘*’,’+’) is TRUE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prcd(‘+’,’+’) is TRUE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prcd(‘+’,’*’) is FALSE 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Here is the algorithm that converts infix expression to its postfix form.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The infix expression is without parenthesis.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30DD88-0D35-2BA3-3343-79EEDAB62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94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Stack s;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While( not end of input ) {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c = next input character;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if( c is an operand )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    add c to postfix string;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else {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    while( !s.empty() &amp;&amp; prcd(s.top(),c) ){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         op = s.pop();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         add op to the postfix string;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     }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     s.push( c );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}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while( !s.empty() ) {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    op = s.pop();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    add op to postfix string;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800" b="1">
                <a:latin typeface="Helvetica" pitchFamily="34" charset="0"/>
                <a:cs typeface="Times New Roman" pitchFamily="18" charset="0"/>
              </a:rPr>
              <a:t>    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FE5BC6-AF14-442B-349C-7DBCC912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68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Example: A + B * C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symb	postfix	stack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A		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E32763-B6AD-A14F-70B6-9A60D4DEB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86052" name="Line 4"/>
          <p:cNvSpPr>
            <a:spLocks noChangeShapeType="1"/>
          </p:cNvSpPr>
          <p:nvPr/>
        </p:nvSpPr>
        <p:spPr bwMode="auto">
          <a:xfrm>
            <a:off x="838200" y="2362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65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Example: A + B * C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symb	postfix	stack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A		A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+		A	+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19DDA7-9B25-646D-F7FA-DCB1A6618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88100" name="Line 4"/>
          <p:cNvSpPr>
            <a:spLocks noChangeShapeType="1"/>
          </p:cNvSpPr>
          <p:nvPr/>
        </p:nvSpPr>
        <p:spPr bwMode="auto">
          <a:xfrm>
            <a:off x="838200" y="2362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08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Example: A + B * C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symb	postfix	stack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A		A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+		A	+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B		AB	+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D0F83D-40B4-0B1B-B9F1-B9AC9B8E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90148" name="Line 4"/>
          <p:cNvSpPr>
            <a:spLocks noChangeShapeType="1"/>
          </p:cNvSpPr>
          <p:nvPr/>
        </p:nvSpPr>
        <p:spPr bwMode="auto">
          <a:xfrm>
            <a:off x="838200" y="2362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81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Example: A + B * C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symb	postfix	stack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A		A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+		A	+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B		AB	+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*		AB	+ 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14CB48-7A5F-702A-8436-66311491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92196" name="Line 4"/>
          <p:cNvSpPr>
            <a:spLocks noChangeShapeType="1"/>
          </p:cNvSpPr>
          <p:nvPr/>
        </p:nvSpPr>
        <p:spPr bwMode="auto">
          <a:xfrm>
            <a:off x="838200" y="2362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84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Example: A + B * C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symb	postfix	stack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A		A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+		A	+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B		AB	+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*		AB	+ *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C		ABC	+ *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3F4A5E-3EBC-B606-28FB-B7330500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94244" name="Line 4"/>
          <p:cNvSpPr>
            <a:spLocks noChangeShapeType="1"/>
          </p:cNvSpPr>
          <p:nvPr/>
        </p:nvSpPr>
        <p:spPr bwMode="auto">
          <a:xfrm>
            <a:off x="838200" y="2362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33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Example: A + B * C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symb	postfix	stack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A		A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+		A	+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B		AB	+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*		AB	+ *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C		ABC	+ *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		ABC *	+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6D950F-54C8-9B2A-4396-41E88A9E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96292" name="Line 4"/>
          <p:cNvSpPr>
            <a:spLocks noChangeShapeType="1"/>
          </p:cNvSpPr>
          <p:nvPr/>
        </p:nvSpPr>
        <p:spPr bwMode="auto">
          <a:xfrm>
            <a:off x="838200" y="2362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70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Example: A + B * C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symb	postfix	stack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A		A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+		A	+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B		AB	+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*		AB	+ *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C		ABC	+ *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		ABC *	+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692150" algn="ctr"/>
                <a:tab pos="2338388" algn="l"/>
                <a:tab pos="4575175" algn="l"/>
              </a:tabLst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			ABC * +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DBDB53-2A74-E3A7-C660-F3620092D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24612" name="Line 4"/>
          <p:cNvSpPr>
            <a:spLocks noChangeShapeType="1"/>
          </p:cNvSpPr>
          <p:nvPr/>
        </p:nvSpPr>
        <p:spPr bwMode="auto">
          <a:xfrm>
            <a:off x="838200" y="2362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341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Handling parenthesis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When an open parenthesis ‘(‘ is read, it must be pushed on the stack.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This can be done by setting prcd(op,‘(‘ ) to be FALSE. 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Also, prcd( ‘(‘,op ) == FALSE which ensures that an operator after ‘(‘ is pushed on the stack.</a:t>
            </a:r>
          </a:p>
          <a:p>
            <a:pPr>
              <a:buClr>
                <a:schemeClr val="tx1"/>
              </a:buClr>
            </a:pP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endParaRPr lang="en-US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BE0683-DB2D-3E35-7895-ABAEDC2A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8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Two other ways of writing the expression are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latin typeface="Helvetica" pitchFamily="34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+ A B		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prefix</a:t>
            </a:r>
            <a:b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	A B +		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postfix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prefixes “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pre” and “post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” refer to the position of the operator with respect to the two operands.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A8B0E4-9685-EAB3-99DB-9CA29C12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6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When a ‘)’ is read, all operators up to the first ‘(‘ must be popped and placed in the postfix string.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To do this, prcd( op,’)’ ) == TRUE.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Both the ‘(‘ and the ‘)’ must be discarded: prcd( ‘(‘,’)’ ) == FALSE.</a:t>
            </a:r>
          </a:p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Need to change line 11 of the algorithm.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4702B2-A0BF-CFDB-A53D-29E48EF2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29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Converting Infix to Postfix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if( s.empty()  ||  symb != ‘)’ ) </a:t>
            </a:r>
            <a:br>
              <a:rPr lang="en-US" sz="2800">
                <a:latin typeface="Helvetica" pitchFamily="34" charset="0"/>
                <a:cs typeface="Times New Roman" pitchFamily="18" charset="0"/>
              </a:rPr>
            </a:br>
            <a:r>
              <a:rPr lang="en-US" sz="2800">
                <a:latin typeface="Helvetica" pitchFamily="34" charset="0"/>
                <a:cs typeface="Times New Roman" pitchFamily="18" charset="0"/>
              </a:rPr>
              <a:t>s.push( c );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else</a:t>
            </a:r>
            <a:br>
              <a:rPr lang="en-US" sz="2800">
                <a:latin typeface="Helvetica" pitchFamily="34" charset="0"/>
                <a:cs typeface="Times New Roman" pitchFamily="18" charset="0"/>
              </a:rPr>
            </a:br>
            <a:r>
              <a:rPr lang="en-US" sz="2800">
                <a:latin typeface="Helvetica" pitchFamily="34" charset="0"/>
                <a:cs typeface="Times New Roman" pitchFamily="18" charset="0"/>
              </a:rPr>
              <a:t>s.pop(); // discard the ‘(‘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Helvetica" pitchFamily="34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prcd( ‘(‘, op ) = FALSE   for any operator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prcd( op, ‘(’ ) = FALSE   for any operator                                   				  other than ‘(’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prcd( op, ‘)’ ) = TRUE     for any operator </a:t>
            </a:r>
            <a:br>
              <a:rPr lang="en-US" sz="2800">
                <a:latin typeface="Helvetica" pitchFamily="34" charset="0"/>
                <a:cs typeface="Times New Roman" pitchFamily="18" charset="0"/>
              </a:rPr>
            </a:br>
            <a:r>
              <a:rPr lang="en-US" sz="2800">
                <a:latin typeface="Helvetica" pitchFamily="34" charset="0"/>
                <a:cs typeface="Times New Roman" pitchFamily="18" charset="0"/>
              </a:rPr>
              <a:t>                                 other than ‘(‘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prcd( ‘)’, op ) = error       for any operator.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973A16-4DAE-057D-F546-FB312F7F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05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Converting Infix to Prefix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Infix to Prefix???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Exercise…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AAAC4A-FA62-437A-C000-B033663AC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56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Consider the infix expression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latin typeface="Helvetica" pitchFamily="34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A + B * C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“know” that multiplication is done before addition.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expression is interpreted as 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latin typeface="Helvetica" pitchFamily="34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A + ( B * C )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Multiplication has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precedence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over addition.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EDE3FF-9DF9-75CB-1731-A328B4E5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3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Conversion to postfix</a:t>
            </a:r>
            <a:br>
              <a:rPr lang="en-US">
                <a:latin typeface="Helvetica" pitchFamily="34" charset="0"/>
                <a:cs typeface="Times New Roman" pitchFamily="18" charset="0"/>
              </a:rPr>
            </a:b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+ ( B * C )		infix form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EC2210-9FC1-2FE1-EE34-D435FB82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0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Conversion to postfix</a:t>
            </a:r>
            <a:br>
              <a:rPr lang="en-US">
                <a:latin typeface="Helvetica" pitchFamily="34" charset="0"/>
                <a:cs typeface="Times New Roman" pitchFamily="18" charset="0"/>
              </a:rPr>
            </a:b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+ ( B * C )		infix form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+ ( B C * )		convert multiplication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FF803F-1CD8-12EB-30DF-81229ED81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2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Conversion to postfix</a:t>
            </a:r>
            <a:br>
              <a:rPr lang="en-US">
                <a:latin typeface="Helvetica" pitchFamily="34" charset="0"/>
                <a:cs typeface="Times New Roman" pitchFamily="18" charset="0"/>
              </a:rPr>
            </a:b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+ ( B * C )		infix form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+ ( B C * )		convert multiplication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( B C * ) +		convert addition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0DFE76-1B2B-6FB9-BBD7-667D093A4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6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Conversion to postfix</a:t>
            </a:r>
            <a:br>
              <a:rPr lang="en-US">
                <a:latin typeface="Helvetica" pitchFamily="34" charset="0"/>
                <a:cs typeface="Times New Roman" pitchFamily="18" charset="0"/>
              </a:rPr>
            </a:b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+ ( B * C )		infix form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+ ( B C * )		convert multiplication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( B C * ) +		convert addition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A B C * +		postfix form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E096CA-53DC-E957-EA14-71862CAA1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6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Prefix, Infix, Postfix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Conversion to postfix</a:t>
            </a:r>
            <a:br>
              <a:rPr lang="en-US">
                <a:latin typeface="Helvetica" pitchFamily="34" charset="0"/>
                <a:cs typeface="Times New Roman" pitchFamily="18" charset="0"/>
              </a:rPr>
            </a:b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	(A +  B ) * C 		infix form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600FDD-84D5-81CA-93F1-17F4AE588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58015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12608</TotalTime>
  <Words>2600</Words>
  <Application>Microsoft Office PowerPoint</Application>
  <PresentationFormat>On-screen Show (4:3)</PresentationFormat>
  <Paragraphs>410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Arial</vt:lpstr>
      <vt:lpstr>Arial Black</vt:lpstr>
      <vt:lpstr>Cambria</vt:lpstr>
      <vt:lpstr>Century Gothic</vt:lpstr>
      <vt:lpstr>Georgia</vt:lpstr>
      <vt:lpstr>Helvetica</vt:lpstr>
      <vt:lpstr>Tahoma</vt:lpstr>
      <vt:lpstr>Times New Roman</vt:lpstr>
      <vt:lpstr>Wingdings</vt:lpstr>
      <vt:lpstr>Wingdings 3</vt:lpstr>
      <vt:lpstr>PawisTemplate</vt:lpstr>
      <vt:lpstr>Slice</vt:lpstr>
      <vt:lpstr>PowerPoint Presentation</vt:lpstr>
      <vt:lpstr>PowerPoint Presentation</vt:lpstr>
      <vt:lpstr>Prefix, Infix, Postfix</vt:lpstr>
      <vt:lpstr>Prefix, Infix, Postfix</vt:lpstr>
      <vt:lpstr>Prefix, Infix, Postfix</vt:lpstr>
      <vt:lpstr>Prefix, Infix, Postfix</vt:lpstr>
      <vt:lpstr>Prefix, Infix, Postfix</vt:lpstr>
      <vt:lpstr>Prefix, Infix, Postfix</vt:lpstr>
      <vt:lpstr>Prefix, Infix, Postfix</vt:lpstr>
      <vt:lpstr>Prefix, Infix, Postfix</vt:lpstr>
      <vt:lpstr>Prefix, Infix, Postfix</vt:lpstr>
      <vt:lpstr>Prefix, Infix, Postfix</vt:lpstr>
      <vt:lpstr>Precedence of Operators</vt:lpstr>
      <vt:lpstr>Precedence of Operators</vt:lpstr>
      <vt:lpstr>Infix to Postfix</vt:lpstr>
      <vt:lpstr>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Postfix</vt:lpstr>
      <vt:lpstr>Converting Infix to Prefix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1806</cp:revision>
  <cp:lastPrinted>2021-11-25T07:13:17Z</cp:lastPrinted>
  <dcterms:created xsi:type="dcterms:W3CDTF">2007-01-29T15:54:15Z</dcterms:created>
  <dcterms:modified xsi:type="dcterms:W3CDTF">2022-09-11T13:31:30Z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