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34" r:id="rId1"/>
    <p:sldMasterId id="2147484446" r:id="rId2"/>
  </p:sldMasterIdLst>
  <p:notesMasterIdLst>
    <p:notesMasterId r:id="rId27"/>
  </p:notesMasterIdLst>
  <p:handoutMasterIdLst>
    <p:handoutMasterId r:id="rId28"/>
  </p:handoutMasterIdLst>
  <p:sldIdLst>
    <p:sldId id="263" r:id="rId3"/>
    <p:sldId id="264" r:id="rId4"/>
    <p:sldId id="363" r:id="rId5"/>
    <p:sldId id="365" r:id="rId6"/>
    <p:sldId id="369" r:id="rId7"/>
    <p:sldId id="370" r:id="rId8"/>
    <p:sldId id="389" r:id="rId9"/>
    <p:sldId id="388" r:id="rId10"/>
    <p:sldId id="371" r:id="rId11"/>
    <p:sldId id="372" r:id="rId12"/>
    <p:sldId id="373" r:id="rId13"/>
    <p:sldId id="374" r:id="rId14"/>
    <p:sldId id="390" r:id="rId15"/>
    <p:sldId id="375" r:id="rId16"/>
    <p:sldId id="376" r:id="rId17"/>
    <p:sldId id="379" r:id="rId18"/>
    <p:sldId id="382" r:id="rId19"/>
    <p:sldId id="383" r:id="rId20"/>
    <p:sldId id="384" r:id="rId21"/>
    <p:sldId id="385" r:id="rId22"/>
    <p:sldId id="386" r:id="rId23"/>
    <p:sldId id="387" r:id="rId24"/>
    <p:sldId id="404" r:id="rId25"/>
    <p:sldId id="405" r:id="rId26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CC"/>
    <a:srgbClr val="CCFF99"/>
    <a:srgbClr val="FFFF99"/>
    <a:srgbClr val="008080"/>
    <a:srgbClr val="0066FF"/>
    <a:srgbClr val="979797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7" autoAdjust="0"/>
    <p:restoredTop sz="86836" autoAdjust="0"/>
  </p:normalViewPr>
  <p:slideViewPr>
    <p:cSldViewPr snapToGrid="0">
      <p:cViewPr varScale="1">
        <p:scale>
          <a:sx n="60" d="100"/>
          <a:sy n="60" d="100"/>
        </p:scale>
        <p:origin x="8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-2490" y="-90"/>
      </p:cViewPr>
      <p:guideLst>
        <p:guide orient="horz" pos="2208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014" y="1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2E5E6E5-4D0F-44C1-B9AF-16754A0635C0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58444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014" y="6658444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AC975EB-54BD-4C76-AFB4-448B35820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9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014" y="1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E83B40F-543C-4081-A521-DCFC0216ED56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482" y="3330419"/>
            <a:ext cx="7435436" cy="315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58444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014" y="6658444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572E35F-B86A-4675-96D8-A5DB2E4C3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44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A3034-3FD5-4E15-A9BB-25472EE315C5}" type="slidenum">
              <a:rPr lang="en-US"/>
              <a:pPr/>
              <a:t>10</a:t>
            </a:fld>
            <a:endParaRPr lang="en-US"/>
          </a:p>
        </p:txBody>
      </p:sp>
      <p:sp>
        <p:nvSpPr>
          <p:cNvPr id="488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23F7EC-9A4D-4730-9BFE-6DE9D2274826}" type="slidenum">
              <a:rPr lang="en-US"/>
              <a:pPr/>
              <a:t>11</a:t>
            </a:fld>
            <a:endParaRPr lang="en-US"/>
          </a:p>
        </p:txBody>
      </p:sp>
      <p:sp>
        <p:nvSpPr>
          <p:cNvPr id="490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A3D196-2400-4658-A7D3-75B56EA4DE20}" type="slidenum">
              <a:rPr lang="en-US"/>
              <a:pPr/>
              <a:t>12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A3D196-2400-4658-A7D3-75B56EA4DE20}" type="slidenum">
              <a:rPr lang="en-US"/>
              <a:pPr/>
              <a:t>13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92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01C62E-0BBE-4321-8D58-CBF472129E8D}" type="slidenum">
              <a:rPr lang="en-US"/>
              <a:pPr/>
              <a:t>14</a:t>
            </a:fld>
            <a:endParaRPr lang="en-US"/>
          </a:p>
        </p:txBody>
      </p:sp>
      <p:sp>
        <p:nvSpPr>
          <p:cNvPr id="49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C40FD7-889C-47D2-B100-29EF68822CBB}" type="slidenum">
              <a:rPr lang="en-US"/>
              <a:pPr/>
              <a:t>15</a:t>
            </a:fld>
            <a:endParaRPr lang="en-US"/>
          </a:p>
        </p:txBody>
      </p:sp>
      <p:sp>
        <p:nvSpPr>
          <p:cNvPr id="496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4A3BB5-F121-464A-8646-2D58C1751A39}" type="slidenum">
              <a:rPr lang="en-US"/>
              <a:pPr/>
              <a:t>16</a:t>
            </a:fld>
            <a:endParaRPr lang="en-US"/>
          </a:p>
        </p:txBody>
      </p:sp>
      <p:sp>
        <p:nvSpPr>
          <p:cNvPr id="50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End of lecture 5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547C9-652A-4193-B595-3FD5074E90AC}" type="slidenum">
              <a:rPr lang="en-US"/>
              <a:pPr/>
              <a:t>17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53FC36-0DE4-4D2A-82CD-181A9ACBC28B}" type="slidenum">
              <a:rPr lang="en-US"/>
              <a:pPr/>
              <a:t>18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63C1EB-B5E4-4B7E-9583-CB315B8F649E}" type="slidenum">
              <a:rPr lang="en-US"/>
              <a:pPr/>
              <a:t>19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589F91-F9B5-4C25-852E-43C8BBC8188B}" type="slidenum">
              <a:rPr lang="en-US"/>
              <a:pPr/>
              <a:t>20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418CC8-97C2-421F-954F-DCA187E734E7}" type="slidenum">
              <a:rPr lang="en-US"/>
              <a:pPr/>
              <a:t>21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9557BB-5936-4454-9853-9F6BBB6DCCAD}" type="slidenum">
              <a:rPr lang="en-US"/>
              <a:pPr/>
              <a:t>22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F7D06F-DFD5-445B-BA4E-79F5BE094747}" type="slidenum">
              <a:rPr lang="en-US"/>
              <a:pPr/>
              <a:t>3</a:t>
            </a:fld>
            <a:endParaRPr lang="en-US"/>
          </a:p>
        </p:txBody>
      </p:sp>
      <p:sp>
        <p:nvSpPr>
          <p:cNvPr id="46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0181FF-F573-4C62-A036-A95C4AFABE3F}" type="slidenum">
              <a:rPr lang="en-US"/>
              <a:pPr/>
              <a:t>4</a:t>
            </a:fld>
            <a:endParaRPr lang="en-US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B39BEC-70A2-4AA5-A647-C5716FB87341}" type="slidenum">
              <a:rPr lang="en-US"/>
              <a:pPr/>
              <a:t>5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8B8DC9-16D9-4F94-8F99-5AF97FCC44ED}" type="slidenum">
              <a:rPr lang="en-US"/>
              <a:pPr/>
              <a:t>6</a:t>
            </a:fld>
            <a:endParaRPr lang="en-US"/>
          </a:p>
        </p:txBody>
      </p:sp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8B8DC9-16D9-4F94-8F99-5AF97FCC44ED}" type="slidenum">
              <a:rPr lang="en-US"/>
              <a:pPr/>
              <a:t>7</a:t>
            </a:fld>
            <a:endParaRPr lang="en-US"/>
          </a:p>
        </p:txBody>
      </p:sp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31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8B8DC9-16D9-4F94-8F99-5AF97FCC44ED}" type="slidenum">
              <a:rPr lang="en-US"/>
              <a:pPr/>
              <a:t>8</a:t>
            </a:fld>
            <a:endParaRPr lang="en-US"/>
          </a:p>
        </p:txBody>
      </p:sp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079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896095-A108-4118-B99D-2F53F04D3481}" type="slidenum">
              <a:rPr lang="en-US"/>
              <a:pPr/>
              <a:t>9</a:t>
            </a:fld>
            <a:endParaRPr lang="en-US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primary concern for this course is efficiency.</a:t>
            </a:r>
          </a:p>
          <a:p>
            <a:endParaRPr lang="en-US"/>
          </a:p>
          <a:p>
            <a:r>
              <a:rPr lang="en-US"/>
              <a:t>You might believe that faster computers make it unnecessary to be concerned with efficiency.  However…</a:t>
            </a:r>
          </a:p>
          <a:p>
            <a:endParaRPr lang="en-US"/>
          </a:p>
          <a:p>
            <a:r>
              <a:rPr lang="en-US"/>
              <a:t>So we need special training.</a:t>
            </a:r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8B05F-995C-4FB6-8DD9-D3056FBBA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5BEC09-A2D5-4483-AEA8-68B3947D85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55F69-71B4-40C8-8D86-859B4DCAA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2C25EEF-1A67-4E62-B91F-1BF050221934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D29B1-AEB3-45B7-8275-011C286CA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29278-F8B4-4A6B-BA8B-F7E18C024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7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F7DA5-E66D-44FB-9529-3C30AA281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A505B-B1B7-4C5D-90FB-1717AC99C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A3991-BCFC-4047-AC7A-153A50817C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C7692C2-F92F-4B97-8651-715327897885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C5A07-82CB-418E-B7CE-93322F6B4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FE890-D6FF-46BF-8A01-BF8B1A651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5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46F79F-1697-44A5-BC92-34A5A85600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84EE6-CA8C-4AD6-B3F7-E5455EEE4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8E2CC-A3D2-4EEC-B59F-941AEE4C09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B8AFEF4-C827-4611-AD58-24D7F94EB0E3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5B917-7E58-4B27-A164-B19752CB7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5DBA0-3E2C-4EFF-B545-FB8BCF216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7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25EEF-1A67-4E62-B91F-1BF050221934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272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EAD7-A165-4DBC-97C9-A1371266C3C8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96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47A7-DE59-4463-9279-7704BEC25BC6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5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8341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A58F-41E6-44B9-AB0C-AA000738427E}" type="datetime1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10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8D9F-B77B-4FF7-9819-890D2B87883E}" type="datetime1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76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95EE-A6AE-4D1F-98A4-D25875D79AA4}" type="datetime1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932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67E6-2041-41EC-9AC7-41C070B33081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7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7D6B6-EC43-4648-AB66-A8CC05095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63FF0-0760-420D-8202-A60FE1178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49DD2A-F43D-5725-4ABF-B6C36CB3AB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809EAD7-A165-4DBC-97C9-A1371266C3C8}" type="datetime1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96D670-5112-CA2F-6E69-13D08E911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2A59C0-DD9A-9834-D265-37A3E2D67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08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72778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979787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39987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8266662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26635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3356203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996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92C2-F92F-4B97-8651-715327897885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028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FEF4-C827-4611-AD58-24D7F94EB0E3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4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084E8-78F4-4E7B-AD9D-459EC7A5D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B570E7-5A1B-44FE-959C-DABF5BA04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9201F-C9FA-49A6-BD54-0A149EB0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93C47A7-DE59-4463-9279-7704BEC25BC6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A76CD-9052-4432-B820-6F9CF74F0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4EBFA-4409-4285-BE5F-AFEB15186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64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7DCD5-5AA0-452E-BE6D-1ABA906F7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0934B-4B28-4105-A2B0-589A299427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2E0E2-04AB-4721-AA29-C9D36DF6FE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4AD0F0-B1FD-4139-91BC-5E3D1F39F3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8B985D2-5CFD-4375-B7CE-A7B7F29A687A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54665C-7284-4308-A2AD-8AFA6D52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24D6C-1986-4509-8520-F1BB4D391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93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BA889-E85F-4723-8E35-FA23A8D93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DE066-2095-4BEA-BD15-FE95E5EBD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6F97F-39A6-4C4A-98C5-87320ECE5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6BBBBC-AC3A-4918-A8CE-FB29FA4AD3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59DEE4-07B3-4592-ABC8-3B0D98862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E9C36B-F72F-49CF-AEDD-6648C6A344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EBBA58F-41E6-44B9-AB0C-AA000738427E}" type="datetime1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204042-8BD1-49A9-9E6B-D2EB31734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100D6A-DEEA-4B13-9DC1-A3C24CAD3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11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4A4EF-BC6C-4357-901A-A61845263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70C277-2338-4A9E-87DB-AB4021022A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DC48D9F-B77B-4FF7-9819-890D2B87883E}" type="datetime1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5D1B75-9054-4425-9B8C-51663951A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CB4728-77B7-467F-9995-17E1507A7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83CE81-93AB-4526-857D-6A7FB8C6F9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03B95EE-A6AE-4D1F-98A4-D25875D79AA4}" type="datetime1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071713-C144-4232-8B1D-DF2989EB7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B90BDF-71A3-4964-AA0F-ED0CA9D96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26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60932-A5D5-49BC-9D35-309D4262B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A5F5C-FA7B-43B7-A955-97E063210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6C5D1E-57BA-4289-825F-21EA6E11D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84E9FD-9858-45BB-82C3-E13F8C008C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D1F67E6-2041-41EC-9AC7-41C070B33081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FD2344-FDA1-4060-90C1-198846180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D2978-FB7E-47D4-8C2A-4ECC2AC90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7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CA5E3-32F2-45AC-BB26-3A072ADBC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AAF445-8B9B-4394-BD33-EFC8090BF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F790A8-209C-4CDC-AD70-9B856D148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4EAC8-D4C3-4698-A2BC-F7F937F843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7DC9B26-2A83-40DA-B1DA-B772C34CF627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370C12-6E87-43CC-B876-6705D4B97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D8D48-323D-4644-BBFF-24F54DAED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C1FE-94AE-4B54-909B-7513D365E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72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8182BF-1BE9-47B1-832D-88505F835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7672"/>
            <a:ext cx="7886700" cy="723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83498-C0AE-461A-BD78-87495448F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60310"/>
            <a:ext cx="7886700" cy="4716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CDC17-4E82-4D76-B969-ACB6B1D0F6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103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39C1FE-94AE-4B54-909B-7513D365E4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5" r:id="rId1"/>
    <p:sldLayoutId id="2147484436" r:id="rId2"/>
    <p:sldLayoutId id="2147484437" r:id="rId3"/>
    <p:sldLayoutId id="2147484438" r:id="rId4"/>
    <p:sldLayoutId id="2147484439" r:id="rId5"/>
    <p:sldLayoutId id="2147484440" r:id="rId6"/>
    <p:sldLayoutId id="2147484441" r:id="rId7"/>
    <p:sldLayoutId id="2147484442" r:id="rId8"/>
    <p:sldLayoutId id="2147484443" r:id="rId9"/>
    <p:sldLayoutId id="2147484444" r:id="rId10"/>
    <p:sldLayoutId id="214748444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FFC000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C00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C39C1FE-94AE-4B54-909B-7513D365E4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132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47" r:id="rId1"/>
    <p:sldLayoutId id="2147484448" r:id="rId2"/>
    <p:sldLayoutId id="2147484449" r:id="rId3"/>
    <p:sldLayoutId id="2147484450" r:id="rId4"/>
    <p:sldLayoutId id="2147484451" r:id="rId5"/>
    <p:sldLayoutId id="2147484452" r:id="rId6"/>
    <p:sldLayoutId id="2147484453" r:id="rId7"/>
    <p:sldLayoutId id="2147484454" r:id="rId8"/>
    <p:sldLayoutId id="2147484455" r:id="rId9"/>
    <p:sldLayoutId id="2147484456" r:id="rId10"/>
    <p:sldLayoutId id="2147484457" r:id="rId11"/>
    <p:sldLayoutId id="2147484458" r:id="rId12"/>
    <p:sldLayoutId id="2147484459" r:id="rId13"/>
    <p:sldLayoutId id="2147484460" r:id="rId14"/>
    <p:sldLayoutId id="2147484461" r:id="rId15"/>
    <p:sldLayoutId id="2147484462" r:id="rId16"/>
    <p:sldLayoutId id="2147484463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50971" y="3136612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07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Stack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COMSATS University Islamabad, Abbottabad Campus</a:t>
            </a:r>
            <a:endParaRPr lang="en-US" sz="1244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Stack Operations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 </a:t>
            </a:r>
          </a:p>
        </p:txBody>
      </p:sp>
      <p:grpSp>
        <p:nvGrpSpPr>
          <p:cNvPr id="487428" name="Group 4"/>
          <p:cNvGrpSpPr>
            <a:grpSpLocks/>
          </p:cNvGrpSpPr>
          <p:nvPr/>
        </p:nvGrpSpPr>
        <p:grpSpPr bwMode="auto">
          <a:xfrm>
            <a:off x="1371600" y="1465263"/>
            <a:ext cx="533400" cy="1676400"/>
            <a:chOff x="768" y="1392"/>
            <a:chExt cx="336" cy="1056"/>
          </a:xfrm>
        </p:grpSpPr>
        <p:sp>
          <p:nvSpPr>
            <p:cNvPr id="487429" name="Line 5"/>
            <p:cNvSpPr>
              <a:spLocks noChangeShapeType="1"/>
            </p:cNvSpPr>
            <p:nvPr/>
          </p:nvSpPr>
          <p:spPr bwMode="auto">
            <a:xfrm>
              <a:off x="768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430" name="Line 6"/>
            <p:cNvSpPr>
              <a:spLocks noChangeShapeType="1"/>
            </p:cNvSpPr>
            <p:nvPr/>
          </p:nvSpPr>
          <p:spPr bwMode="auto">
            <a:xfrm>
              <a:off x="1104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431" name="Line 7"/>
            <p:cNvSpPr>
              <a:spLocks noChangeShapeType="1"/>
            </p:cNvSpPr>
            <p:nvPr/>
          </p:nvSpPr>
          <p:spPr bwMode="auto">
            <a:xfrm>
              <a:off x="768" y="24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7432" name="Group 8"/>
          <p:cNvGrpSpPr>
            <a:grpSpLocks/>
          </p:cNvGrpSpPr>
          <p:nvPr/>
        </p:nvGrpSpPr>
        <p:grpSpPr bwMode="auto">
          <a:xfrm>
            <a:off x="2895600" y="1465263"/>
            <a:ext cx="533400" cy="1676400"/>
            <a:chOff x="768" y="1392"/>
            <a:chExt cx="336" cy="1056"/>
          </a:xfrm>
        </p:grpSpPr>
        <p:sp>
          <p:nvSpPr>
            <p:cNvPr id="487433" name="Line 9"/>
            <p:cNvSpPr>
              <a:spLocks noChangeShapeType="1"/>
            </p:cNvSpPr>
            <p:nvPr/>
          </p:nvSpPr>
          <p:spPr bwMode="auto">
            <a:xfrm>
              <a:off x="768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434" name="Line 10"/>
            <p:cNvSpPr>
              <a:spLocks noChangeShapeType="1"/>
            </p:cNvSpPr>
            <p:nvPr/>
          </p:nvSpPr>
          <p:spPr bwMode="auto">
            <a:xfrm>
              <a:off x="1104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435" name="Line 11"/>
            <p:cNvSpPr>
              <a:spLocks noChangeShapeType="1"/>
            </p:cNvSpPr>
            <p:nvPr/>
          </p:nvSpPr>
          <p:spPr bwMode="auto">
            <a:xfrm>
              <a:off x="768" y="24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7436" name="Line 12"/>
          <p:cNvSpPr>
            <a:spLocks noChangeShapeType="1"/>
          </p:cNvSpPr>
          <p:nvPr/>
        </p:nvSpPr>
        <p:spPr bwMode="auto">
          <a:xfrm>
            <a:off x="2895600" y="28368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37" name="Text Box 13"/>
          <p:cNvSpPr txBox="1">
            <a:spLocks noChangeArrowheads="1"/>
          </p:cNvSpPr>
          <p:nvPr/>
        </p:nvSpPr>
        <p:spPr bwMode="auto">
          <a:xfrm>
            <a:off x="2708275" y="3195638"/>
            <a:ext cx="873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push(2)</a:t>
            </a:r>
          </a:p>
        </p:txBody>
      </p:sp>
      <p:sp>
        <p:nvSpPr>
          <p:cNvPr id="487438" name="Text Box 14"/>
          <p:cNvSpPr txBox="1">
            <a:spLocks noChangeArrowheads="1"/>
          </p:cNvSpPr>
          <p:nvPr/>
        </p:nvSpPr>
        <p:spPr bwMode="auto">
          <a:xfrm>
            <a:off x="2181225" y="2805113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top</a:t>
            </a:r>
          </a:p>
        </p:txBody>
      </p:sp>
      <p:sp>
        <p:nvSpPr>
          <p:cNvPr id="487439" name="Line 15"/>
          <p:cNvSpPr>
            <a:spLocks noChangeShapeType="1"/>
          </p:cNvSpPr>
          <p:nvPr/>
        </p:nvSpPr>
        <p:spPr bwMode="auto">
          <a:xfrm>
            <a:off x="2590800" y="29892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40" name="Text Box 16"/>
          <p:cNvSpPr txBox="1">
            <a:spLocks noChangeArrowheads="1"/>
          </p:cNvSpPr>
          <p:nvPr/>
        </p:nvSpPr>
        <p:spPr bwMode="auto">
          <a:xfrm>
            <a:off x="3046413" y="28368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2</a:t>
            </a:r>
          </a:p>
        </p:txBody>
      </p:sp>
      <p:grpSp>
        <p:nvGrpSpPr>
          <p:cNvPr id="487441" name="Group 17"/>
          <p:cNvGrpSpPr>
            <a:grpSpLocks/>
          </p:cNvGrpSpPr>
          <p:nvPr/>
        </p:nvGrpSpPr>
        <p:grpSpPr bwMode="auto">
          <a:xfrm>
            <a:off x="4343400" y="1465263"/>
            <a:ext cx="533400" cy="1676400"/>
            <a:chOff x="768" y="1392"/>
            <a:chExt cx="336" cy="1056"/>
          </a:xfrm>
        </p:grpSpPr>
        <p:sp>
          <p:nvSpPr>
            <p:cNvPr id="487442" name="Line 18"/>
            <p:cNvSpPr>
              <a:spLocks noChangeShapeType="1"/>
            </p:cNvSpPr>
            <p:nvPr/>
          </p:nvSpPr>
          <p:spPr bwMode="auto">
            <a:xfrm>
              <a:off x="768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443" name="Line 19"/>
            <p:cNvSpPr>
              <a:spLocks noChangeShapeType="1"/>
            </p:cNvSpPr>
            <p:nvPr/>
          </p:nvSpPr>
          <p:spPr bwMode="auto">
            <a:xfrm>
              <a:off x="1104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444" name="Line 20"/>
            <p:cNvSpPr>
              <a:spLocks noChangeShapeType="1"/>
            </p:cNvSpPr>
            <p:nvPr/>
          </p:nvSpPr>
          <p:spPr bwMode="auto">
            <a:xfrm>
              <a:off x="768" y="24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7445" name="Line 21"/>
          <p:cNvSpPr>
            <a:spLocks noChangeShapeType="1"/>
          </p:cNvSpPr>
          <p:nvPr/>
        </p:nvSpPr>
        <p:spPr bwMode="auto">
          <a:xfrm>
            <a:off x="4343400" y="28368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46" name="Text Box 22"/>
          <p:cNvSpPr txBox="1">
            <a:spLocks noChangeArrowheads="1"/>
          </p:cNvSpPr>
          <p:nvPr/>
        </p:nvSpPr>
        <p:spPr bwMode="auto">
          <a:xfrm>
            <a:off x="4156075" y="3195638"/>
            <a:ext cx="873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push(5)</a:t>
            </a:r>
          </a:p>
        </p:txBody>
      </p:sp>
      <p:sp>
        <p:nvSpPr>
          <p:cNvPr id="487447" name="Text Box 23"/>
          <p:cNvSpPr txBox="1">
            <a:spLocks noChangeArrowheads="1"/>
          </p:cNvSpPr>
          <p:nvPr/>
        </p:nvSpPr>
        <p:spPr bwMode="auto">
          <a:xfrm>
            <a:off x="3629025" y="2500313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top</a:t>
            </a:r>
          </a:p>
        </p:txBody>
      </p:sp>
      <p:sp>
        <p:nvSpPr>
          <p:cNvPr id="487448" name="Line 24"/>
          <p:cNvSpPr>
            <a:spLocks noChangeShapeType="1"/>
          </p:cNvSpPr>
          <p:nvPr/>
        </p:nvSpPr>
        <p:spPr bwMode="auto">
          <a:xfrm>
            <a:off x="4038600" y="26844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49" name="Text Box 25"/>
          <p:cNvSpPr txBox="1">
            <a:spLocks noChangeArrowheads="1"/>
          </p:cNvSpPr>
          <p:nvPr/>
        </p:nvSpPr>
        <p:spPr bwMode="auto">
          <a:xfrm>
            <a:off x="4494213" y="28368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2</a:t>
            </a:r>
          </a:p>
        </p:txBody>
      </p:sp>
      <p:sp>
        <p:nvSpPr>
          <p:cNvPr id="487450" name="Line 26"/>
          <p:cNvSpPr>
            <a:spLocks noChangeShapeType="1"/>
          </p:cNvSpPr>
          <p:nvPr/>
        </p:nvSpPr>
        <p:spPr bwMode="auto">
          <a:xfrm>
            <a:off x="4343400" y="25320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51" name="Line 27"/>
          <p:cNvSpPr>
            <a:spLocks noChangeShapeType="1"/>
          </p:cNvSpPr>
          <p:nvPr/>
        </p:nvSpPr>
        <p:spPr bwMode="auto">
          <a:xfrm>
            <a:off x="5867400" y="22272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52" name="Line 28"/>
          <p:cNvSpPr>
            <a:spLocks noChangeShapeType="1"/>
          </p:cNvSpPr>
          <p:nvPr/>
        </p:nvSpPr>
        <p:spPr bwMode="auto">
          <a:xfrm>
            <a:off x="7391400" y="19224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53" name="Text Box 29"/>
          <p:cNvSpPr txBox="1">
            <a:spLocks noChangeArrowheads="1"/>
          </p:cNvSpPr>
          <p:nvPr/>
        </p:nvSpPr>
        <p:spPr bwMode="auto">
          <a:xfrm>
            <a:off x="4503738" y="25320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5</a:t>
            </a:r>
          </a:p>
        </p:txBody>
      </p:sp>
      <p:grpSp>
        <p:nvGrpSpPr>
          <p:cNvPr id="487454" name="Group 30"/>
          <p:cNvGrpSpPr>
            <a:grpSpLocks/>
          </p:cNvGrpSpPr>
          <p:nvPr/>
        </p:nvGrpSpPr>
        <p:grpSpPr bwMode="auto">
          <a:xfrm>
            <a:off x="5867400" y="1447800"/>
            <a:ext cx="533400" cy="1676400"/>
            <a:chOff x="768" y="1392"/>
            <a:chExt cx="336" cy="1056"/>
          </a:xfrm>
        </p:grpSpPr>
        <p:sp>
          <p:nvSpPr>
            <p:cNvPr id="487455" name="Line 31"/>
            <p:cNvSpPr>
              <a:spLocks noChangeShapeType="1"/>
            </p:cNvSpPr>
            <p:nvPr/>
          </p:nvSpPr>
          <p:spPr bwMode="auto">
            <a:xfrm>
              <a:off x="768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456" name="Line 32"/>
            <p:cNvSpPr>
              <a:spLocks noChangeShapeType="1"/>
            </p:cNvSpPr>
            <p:nvPr/>
          </p:nvSpPr>
          <p:spPr bwMode="auto">
            <a:xfrm>
              <a:off x="1104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457" name="Line 33"/>
            <p:cNvSpPr>
              <a:spLocks noChangeShapeType="1"/>
            </p:cNvSpPr>
            <p:nvPr/>
          </p:nvSpPr>
          <p:spPr bwMode="auto">
            <a:xfrm>
              <a:off x="768" y="24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7458" name="Line 34"/>
          <p:cNvSpPr>
            <a:spLocks noChangeShapeType="1"/>
          </p:cNvSpPr>
          <p:nvPr/>
        </p:nvSpPr>
        <p:spPr bwMode="auto">
          <a:xfrm>
            <a:off x="5867400" y="2819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59" name="Text Box 35"/>
          <p:cNvSpPr txBox="1">
            <a:spLocks noChangeArrowheads="1"/>
          </p:cNvSpPr>
          <p:nvPr/>
        </p:nvSpPr>
        <p:spPr bwMode="auto">
          <a:xfrm>
            <a:off x="5680075" y="3194050"/>
            <a:ext cx="873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push(7)</a:t>
            </a:r>
          </a:p>
        </p:txBody>
      </p:sp>
      <p:sp>
        <p:nvSpPr>
          <p:cNvPr id="487460" name="Text Box 36"/>
          <p:cNvSpPr txBox="1">
            <a:spLocks noChangeArrowheads="1"/>
          </p:cNvSpPr>
          <p:nvPr/>
        </p:nvSpPr>
        <p:spPr bwMode="auto">
          <a:xfrm>
            <a:off x="5153025" y="2195513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top</a:t>
            </a:r>
          </a:p>
        </p:txBody>
      </p:sp>
      <p:sp>
        <p:nvSpPr>
          <p:cNvPr id="487461" name="Line 37"/>
          <p:cNvSpPr>
            <a:spLocks noChangeShapeType="1"/>
          </p:cNvSpPr>
          <p:nvPr/>
        </p:nvSpPr>
        <p:spPr bwMode="auto">
          <a:xfrm>
            <a:off x="5562600" y="23796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62" name="Text Box 38"/>
          <p:cNvSpPr txBox="1">
            <a:spLocks noChangeArrowheads="1"/>
          </p:cNvSpPr>
          <p:nvPr/>
        </p:nvSpPr>
        <p:spPr bwMode="auto">
          <a:xfrm>
            <a:off x="6018213" y="28194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2</a:t>
            </a:r>
          </a:p>
        </p:txBody>
      </p:sp>
      <p:sp>
        <p:nvSpPr>
          <p:cNvPr id="487463" name="Line 39"/>
          <p:cNvSpPr>
            <a:spLocks noChangeShapeType="1"/>
          </p:cNvSpPr>
          <p:nvPr/>
        </p:nvSpPr>
        <p:spPr bwMode="auto">
          <a:xfrm>
            <a:off x="58674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64" name="Text Box 40"/>
          <p:cNvSpPr txBox="1">
            <a:spLocks noChangeArrowheads="1"/>
          </p:cNvSpPr>
          <p:nvPr/>
        </p:nvSpPr>
        <p:spPr bwMode="auto">
          <a:xfrm>
            <a:off x="6027738" y="25146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5</a:t>
            </a:r>
          </a:p>
        </p:txBody>
      </p:sp>
      <p:sp>
        <p:nvSpPr>
          <p:cNvPr id="487465" name="Text Box 41"/>
          <p:cNvSpPr txBox="1">
            <a:spLocks noChangeArrowheads="1"/>
          </p:cNvSpPr>
          <p:nvPr/>
        </p:nvSpPr>
        <p:spPr bwMode="auto">
          <a:xfrm>
            <a:off x="6019800" y="22272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7</a:t>
            </a:r>
          </a:p>
        </p:txBody>
      </p:sp>
      <p:sp>
        <p:nvSpPr>
          <p:cNvPr id="487466" name="Line 42"/>
          <p:cNvSpPr>
            <a:spLocks noChangeShapeType="1"/>
          </p:cNvSpPr>
          <p:nvPr/>
        </p:nvSpPr>
        <p:spPr bwMode="auto">
          <a:xfrm>
            <a:off x="7391400" y="224472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87467" name="Group 43"/>
          <p:cNvGrpSpPr>
            <a:grpSpLocks/>
          </p:cNvGrpSpPr>
          <p:nvPr/>
        </p:nvGrpSpPr>
        <p:grpSpPr bwMode="auto">
          <a:xfrm>
            <a:off x="7391400" y="1465263"/>
            <a:ext cx="533400" cy="1676400"/>
            <a:chOff x="768" y="1392"/>
            <a:chExt cx="336" cy="1056"/>
          </a:xfrm>
        </p:grpSpPr>
        <p:sp>
          <p:nvSpPr>
            <p:cNvPr id="487468" name="Line 44"/>
            <p:cNvSpPr>
              <a:spLocks noChangeShapeType="1"/>
            </p:cNvSpPr>
            <p:nvPr/>
          </p:nvSpPr>
          <p:spPr bwMode="auto">
            <a:xfrm>
              <a:off x="768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469" name="Line 45"/>
            <p:cNvSpPr>
              <a:spLocks noChangeShapeType="1"/>
            </p:cNvSpPr>
            <p:nvPr/>
          </p:nvSpPr>
          <p:spPr bwMode="auto">
            <a:xfrm>
              <a:off x="1104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470" name="Line 46"/>
            <p:cNvSpPr>
              <a:spLocks noChangeShapeType="1"/>
            </p:cNvSpPr>
            <p:nvPr/>
          </p:nvSpPr>
          <p:spPr bwMode="auto">
            <a:xfrm>
              <a:off x="768" y="24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7471" name="Line 47"/>
          <p:cNvSpPr>
            <a:spLocks noChangeShapeType="1"/>
          </p:cNvSpPr>
          <p:nvPr/>
        </p:nvSpPr>
        <p:spPr bwMode="auto">
          <a:xfrm>
            <a:off x="7391400" y="28368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72" name="Text Box 48"/>
          <p:cNvSpPr txBox="1">
            <a:spLocks noChangeArrowheads="1"/>
          </p:cNvSpPr>
          <p:nvPr/>
        </p:nvSpPr>
        <p:spPr bwMode="auto">
          <a:xfrm>
            <a:off x="7204075" y="3195638"/>
            <a:ext cx="873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push(1)</a:t>
            </a:r>
          </a:p>
        </p:txBody>
      </p:sp>
      <p:sp>
        <p:nvSpPr>
          <p:cNvPr id="487473" name="Text Box 49"/>
          <p:cNvSpPr txBox="1">
            <a:spLocks noChangeArrowheads="1"/>
          </p:cNvSpPr>
          <p:nvPr/>
        </p:nvSpPr>
        <p:spPr bwMode="auto">
          <a:xfrm>
            <a:off x="6677025" y="1890713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top</a:t>
            </a:r>
          </a:p>
        </p:txBody>
      </p:sp>
      <p:sp>
        <p:nvSpPr>
          <p:cNvPr id="487474" name="Line 50"/>
          <p:cNvSpPr>
            <a:spLocks noChangeShapeType="1"/>
          </p:cNvSpPr>
          <p:nvPr/>
        </p:nvSpPr>
        <p:spPr bwMode="auto">
          <a:xfrm>
            <a:off x="7086600" y="20748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75" name="Text Box 51"/>
          <p:cNvSpPr txBox="1">
            <a:spLocks noChangeArrowheads="1"/>
          </p:cNvSpPr>
          <p:nvPr/>
        </p:nvSpPr>
        <p:spPr bwMode="auto">
          <a:xfrm>
            <a:off x="7542213" y="28368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2</a:t>
            </a:r>
          </a:p>
        </p:txBody>
      </p:sp>
      <p:sp>
        <p:nvSpPr>
          <p:cNvPr id="487476" name="Line 52"/>
          <p:cNvSpPr>
            <a:spLocks noChangeShapeType="1"/>
          </p:cNvSpPr>
          <p:nvPr/>
        </p:nvSpPr>
        <p:spPr bwMode="auto">
          <a:xfrm>
            <a:off x="7391400" y="25320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77" name="Text Box 53"/>
          <p:cNvSpPr txBox="1">
            <a:spLocks noChangeArrowheads="1"/>
          </p:cNvSpPr>
          <p:nvPr/>
        </p:nvSpPr>
        <p:spPr bwMode="auto">
          <a:xfrm>
            <a:off x="7551738" y="25320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5</a:t>
            </a:r>
          </a:p>
        </p:txBody>
      </p:sp>
      <p:sp>
        <p:nvSpPr>
          <p:cNvPr id="487478" name="Text Box 54"/>
          <p:cNvSpPr txBox="1">
            <a:spLocks noChangeArrowheads="1"/>
          </p:cNvSpPr>
          <p:nvPr/>
        </p:nvSpPr>
        <p:spPr bwMode="auto">
          <a:xfrm>
            <a:off x="7543800" y="2244725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7</a:t>
            </a:r>
          </a:p>
        </p:txBody>
      </p:sp>
      <p:sp>
        <p:nvSpPr>
          <p:cNvPr id="487479" name="Text Box 55"/>
          <p:cNvSpPr txBox="1">
            <a:spLocks noChangeArrowheads="1"/>
          </p:cNvSpPr>
          <p:nvPr/>
        </p:nvSpPr>
        <p:spPr bwMode="auto">
          <a:xfrm>
            <a:off x="7543800" y="19224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1</a:t>
            </a:r>
          </a:p>
        </p:txBody>
      </p:sp>
      <p:sp>
        <p:nvSpPr>
          <p:cNvPr id="487480" name="Line 56"/>
          <p:cNvSpPr>
            <a:spLocks noChangeShapeType="1"/>
          </p:cNvSpPr>
          <p:nvPr/>
        </p:nvSpPr>
        <p:spPr bwMode="auto">
          <a:xfrm>
            <a:off x="1828800" y="46656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87481" name="Group 57"/>
          <p:cNvGrpSpPr>
            <a:grpSpLocks/>
          </p:cNvGrpSpPr>
          <p:nvPr/>
        </p:nvGrpSpPr>
        <p:grpSpPr bwMode="auto">
          <a:xfrm>
            <a:off x="1828800" y="3886200"/>
            <a:ext cx="533400" cy="1676400"/>
            <a:chOff x="768" y="1392"/>
            <a:chExt cx="336" cy="1056"/>
          </a:xfrm>
        </p:grpSpPr>
        <p:sp>
          <p:nvSpPr>
            <p:cNvPr id="487482" name="Line 58"/>
            <p:cNvSpPr>
              <a:spLocks noChangeShapeType="1"/>
            </p:cNvSpPr>
            <p:nvPr/>
          </p:nvSpPr>
          <p:spPr bwMode="auto">
            <a:xfrm>
              <a:off x="768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483" name="Line 59"/>
            <p:cNvSpPr>
              <a:spLocks noChangeShapeType="1"/>
            </p:cNvSpPr>
            <p:nvPr/>
          </p:nvSpPr>
          <p:spPr bwMode="auto">
            <a:xfrm>
              <a:off x="1104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484" name="Line 60"/>
            <p:cNvSpPr>
              <a:spLocks noChangeShapeType="1"/>
            </p:cNvSpPr>
            <p:nvPr/>
          </p:nvSpPr>
          <p:spPr bwMode="auto">
            <a:xfrm>
              <a:off x="768" y="24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7485" name="Line 61"/>
          <p:cNvSpPr>
            <a:spLocks noChangeShapeType="1"/>
          </p:cNvSpPr>
          <p:nvPr/>
        </p:nvSpPr>
        <p:spPr bwMode="auto">
          <a:xfrm>
            <a:off x="1828800" y="5257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86" name="Text Box 62"/>
          <p:cNvSpPr txBox="1">
            <a:spLocks noChangeArrowheads="1"/>
          </p:cNvSpPr>
          <p:nvPr/>
        </p:nvSpPr>
        <p:spPr bwMode="auto">
          <a:xfrm>
            <a:off x="1549400" y="5616575"/>
            <a:ext cx="105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1     pop()</a:t>
            </a:r>
          </a:p>
        </p:txBody>
      </p:sp>
      <p:sp>
        <p:nvSpPr>
          <p:cNvPr id="487487" name="Text Box 63"/>
          <p:cNvSpPr txBox="1">
            <a:spLocks noChangeArrowheads="1"/>
          </p:cNvSpPr>
          <p:nvPr/>
        </p:nvSpPr>
        <p:spPr bwMode="auto">
          <a:xfrm>
            <a:off x="1133475" y="4616450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top</a:t>
            </a:r>
          </a:p>
        </p:txBody>
      </p:sp>
      <p:sp>
        <p:nvSpPr>
          <p:cNvPr id="487488" name="Line 64"/>
          <p:cNvSpPr>
            <a:spLocks noChangeShapeType="1"/>
          </p:cNvSpPr>
          <p:nvPr/>
        </p:nvSpPr>
        <p:spPr bwMode="auto">
          <a:xfrm>
            <a:off x="152400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89" name="Text Box 65"/>
          <p:cNvSpPr txBox="1">
            <a:spLocks noChangeArrowheads="1"/>
          </p:cNvSpPr>
          <p:nvPr/>
        </p:nvSpPr>
        <p:spPr bwMode="auto">
          <a:xfrm>
            <a:off x="1979613" y="52578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2</a:t>
            </a:r>
          </a:p>
        </p:txBody>
      </p:sp>
      <p:sp>
        <p:nvSpPr>
          <p:cNvPr id="487490" name="Line 66"/>
          <p:cNvSpPr>
            <a:spLocks noChangeShapeType="1"/>
          </p:cNvSpPr>
          <p:nvPr/>
        </p:nvSpPr>
        <p:spPr bwMode="auto">
          <a:xfrm>
            <a:off x="1828800" y="4953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91" name="Text Box 67"/>
          <p:cNvSpPr txBox="1">
            <a:spLocks noChangeArrowheads="1"/>
          </p:cNvSpPr>
          <p:nvPr/>
        </p:nvSpPr>
        <p:spPr bwMode="auto">
          <a:xfrm>
            <a:off x="1989138" y="49530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5</a:t>
            </a:r>
          </a:p>
        </p:txBody>
      </p:sp>
      <p:sp>
        <p:nvSpPr>
          <p:cNvPr id="487492" name="Text Box 68"/>
          <p:cNvSpPr txBox="1">
            <a:spLocks noChangeArrowheads="1"/>
          </p:cNvSpPr>
          <p:nvPr/>
        </p:nvSpPr>
        <p:spPr bwMode="auto">
          <a:xfrm>
            <a:off x="1981200" y="46656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7</a:t>
            </a:r>
          </a:p>
        </p:txBody>
      </p:sp>
      <p:sp>
        <p:nvSpPr>
          <p:cNvPr id="487493" name="Line 69"/>
          <p:cNvSpPr>
            <a:spLocks noChangeShapeType="1"/>
          </p:cNvSpPr>
          <p:nvPr/>
        </p:nvSpPr>
        <p:spPr bwMode="auto">
          <a:xfrm flipH="1">
            <a:off x="1828800" y="578485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94" name="Line 70"/>
          <p:cNvSpPr>
            <a:spLocks noChangeShapeType="1"/>
          </p:cNvSpPr>
          <p:nvPr/>
        </p:nvSpPr>
        <p:spPr bwMode="auto">
          <a:xfrm>
            <a:off x="3228975" y="4343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495" name="Line 71"/>
          <p:cNvSpPr>
            <a:spLocks noChangeShapeType="1"/>
          </p:cNvSpPr>
          <p:nvPr/>
        </p:nvSpPr>
        <p:spPr bwMode="auto">
          <a:xfrm>
            <a:off x="3228975" y="46656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87496" name="Group 72"/>
          <p:cNvGrpSpPr>
            <a:grpSpLocks/>
          </p:cNvGrpSpPr>
          <p:nvPr/>
        </p:nvGrpSpPr>
        <p:grpSpPr bwMode="auto">
          <a:xfrm>
            <a:off x="3228975" y="3886200"/>
            <a:ext cx="533400" cy="1676400"/>
            <a:chOff x="768" y="1392"/>
            <a:chExt cx="336" cy="1056"/>
          </a:xfrm>
        </p:grpSpPr>
        <p:sp>
          <p:nvSpPr>
            <p:cNvPr id="487497" name="Line 73"/>
            <p:cNvSpPr>
              <a:spLocks noChangeShapeType="1"/>
            </p:cNvSpPr>
            <p:nvPr/>
          </p:nvSpPr>
          <p:spPr bwMode="auto">
            <a:xfrm>
              <a:off x="768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498" name="Line 74"/>
            <p:cNvSpPr>
              <a:spLocks noChangeShapeType="1"/>
            </p:cNvSpPr>
            <p:nvPr/>
          </p:nvSpPr>
          <p:spPr bwMode="auto">
            <a:xfrm>
              <a:off x="1104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499" name="Line 75"/>
            <p:cNvSpPr>
              <a:spLocks noChangeShapeType="1"/>
            </p:cNvSpPr>
            <p:nvPr/>
          </p:nvSpPr>
          <p:spPr bwMode="auto">
            <a:xfrm>
              <a:off x="768" y="24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7500" name="Line 76"/>
          <p:cNvSpPr>
            <a:spLocks noChangeShapeType="1"/>
          </p:cNvSpPr>
          <p:nvPr/>
        </p:nvSpPr>
        <p:spPr bwMode="auto">
          <a:xfrm>
            <a:off x="3228975" y="5257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501" name="Text Box 77"/>
          <p:cNvSpPr txBox="1">
            <a:spLocks noChangeArrowheads="1"/>
          </p:cNvSpPr>
          <p:nvPr/>
        </p:nvSpPr>
        <p:spPr bwMode="auto">
          <a:xfrm>
            <a:off x="2986088" y="5616575"/>
            <a:ext cx="9858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push(21)</a:t>
            </a:r>
          </a:p>
        </p:txBody>
      </p:sp>
      <p:sp>
        <p:nvSpPr>
          <p:cNvPr id="487502" name="Text Box 78"/>
          <p:cNvSpPr txBox="1">
            <a:spLocks noChangeArrowheads="1"/>
          </p:cNvSpPr>
          <p:nvPr/>
        </p:nvSpPr>
        <p:spPr bwMode="auto">
          <a:xfrm>
            <a:off x="2514600" y="4311650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top</a:t>
            </a:r>
          </a:p>
        </p:txBody>
      </p:sp>
      <p:sp>
        <p:nvSpPr>
          <p:cNvPr id="487503" name="Line 79"/>
          <p:cNvSpPr>
            <a:spLocks noChangeShapeType="1"/>
          </p:cNvSpPr>
          <p:nvPr/>
        </p:nvSpPr>
        <p:spPr bwMode="auto">
          <a:xfrm>
            <a:off x="2924175" y="4495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504" name="Text Box 80"/>
          <p:cNvSpPr txBox="1">
            <a:spLocks noChangeArrowheads="1"/>
          </p:cNvSpPr>
          <p:nvPr/>
        </p:nvSpPr>
        <p:spPr bwMode="auto">
          <a:xfrm>
            <a:off x="3379788" y="52578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2</a:t>
            </a:r>
          </a:p>
        </p:txBody>
      </p:sp>
      <p:sp>
        <p:nvSpPr>
          <p:cNvPr id="487505" name="Line 81"/>
          <p:cNvSpPr>
            <a:spLocks noChangeShapeType="1"/>
          </p:cNvSpPr>
          <p:nvPr/>
        </p:nvSpPr>
        <p:spPr bwMode="auto">
          <a:xfrm>
            <a:off x="3228975" y="4953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506" name="Text Box 82"/>
          <p:cNvSpPr txBox="1">
            <a:spLocks noChangeArrowheads="1"/>
          </p:cNvSpPr>
          <p:nvPr/>
        </p:nvSpPr>
        <p:spPr bwMode="auto">
          <a:xfrm>
            <a:off x="3389313" y="49530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5</a:t>
            </a:r>
          </a:p>
        </p:txBody>
      </p:sp>
      <p:sp>
        <p:nvSpPr>
          <p:cNvPr id="487507" name="Text Box 83"/>
          <p:cNvSpPr txBox="1">
            <a:spLocks noChangeArrowheads="1"/>
          </p:cNvSpPr>
          <p:nvPr/>
        </p:nvSpPr>
        <p:spPr bwMode="auto">
          <a:xfrm>
            <a:off x="3381375" y="46656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7</a:t>
            </a:r>
          </a:p>
        </p:txBody>
      </p:sp>
      <p:sp>
        <p:nvSpPr>
          <p:cNvPr id="487508" name="Text Box 84"/>
          <p:cNvSpPr txBox="1">
            <a:spLocks noChangeArrowheads="1"/>
          </p:cNvSpPr>
          <p:nvPr/>
        </p:nvSpPr>
        <p:spPr bwMode="auto">
          <a:xfrm>
            <a:off x="3325813" y="434340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21</a:t>
            </a:r>
          </a:p>
        </p:txBody>
      </p:sp>
      <p:sp>
        <p:nvSpPr>
          <p:cNvPr id="487509" name="Line 85"/>
          <p:cNvSpPr>
            <a:spLocks noChangeShapeType="1"/>
          </p:cNvSpPr>
          <p:nvPr/>
        </p:nvSpPr>
        <p:spPr bwMode="auto">
          <a:xfrm>
            <a:off x="4556125" y="4648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87510" name="Group 86"/>
          <p:cNvGrpSpPr>
            <a:grpSpLocks/>
          </p:cNvGrpSpPr>
          <p:nvPr/>
        </p:nvGrpSpPr>
        <p:grpSpPr bwMode="auto">
          <a:xfrm>
            <a:off x="4556125" y="3868738"/>
            <a:ext cx="533400" cy="1676400"/>
            <a:chOff x="768" y="1392"/>
            <a:chExt cx="336" cy="1056"/>
          </a:xfrm>
        </p:grpSpPr>
        <p:sp>
          <p:nvSpPr>
            <p:cNvPr id="487511" name="Line 87"/>
            <p:cNvSpPr>
              <a:spLocks noChangeShapeType="1"/>
            </p:cNvSpPr>
            <p:nvPr/>
          </p:nvSpPr>
          <p:spPr bwMode="auto">
            <a:xfrm>
              <a:off x="768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512" name="Line 88"/>
            <p:cNvSpPr>
              <a:spLocks noChangeShapeType="1"/>
            </p:cNvSpPr>
            <p:nvPr/>
          </p:nvSpPr>
          <p:spPr bwMode="auto">
            <a:xfrm>
              <a:off x="1104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513" name="Line 89"/>
            <p:cNvSpPr>
              <a:spLocks noChangeShapeType="1"/>
            </p:cNvSpPr>
            <p:nvPr/>
          </p:nvSpPr>
          <p:spPr bwMode="auto">
            <a:xfrm>
              <a:off x="768" y="24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7514" name="Line 90"/>
          <p:cNvSpPr>
            <a:spLocks noChangeShapeType="1"/>
          </p:cNvSpPr>
          <p:nvPr/>
        </p:nvSpPr>
        <p:spPr bwMode="auto">
          <a:xfrm>
            <a:off x="4556125" y="5240338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515" name="Text Box 91"/>
          <p:cNvSpPr txBox="1">
            <a:spLocks noChangeArrowheads="1"/>
          </p:cNvSpPr>
          <p:nvPr/>
        </p:nvSpPr>
        <p:spPr bwMode="auto">
          <a:xfrm>
            <a:off x="4221163" y="5614988"/>
            <a:ext cx="116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21     pop()</a:t>
            </a:r>
          </a:p>
        </p:txBody>
      </p:sp>
      <p:sp>
        <p:nvSpPr>
          <p:cNvPr id="487516" name="Text Box 92"/>
          <p:cNvSpPr txBox="1">
            <a:spLocks noChangeArrowheads="1"/>
          </p:cNvSpPr>
          <p:nvPr/>
        </p:nvSpPr>
        <p:spPr bwMode="auto">
          <a:xfrm>
            <a:off x="3860800" y="4616450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top</a:t>
            </a:r>
          </a:p>
        </p:txBody>
      </p:sp>
      <p:sp>
        <p:nvSpPr>
          <p:cNvPr id="487517" name="Line 93"/>
          <p:cNvSpPr>
            <a:spLocks noChangeShapeType="1"/>
          </p:cNvSpPr>
          <p:nvPr/>
        </p:nvSpPr>
        <p:spPr bwMode="auto">
          <a:xfrm>
            <a:off x="4251325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518" name="Text Box 94"/>
          <p:cNvSpPr txBox="1">
            <a:spLocks noChangeArrowheads="1"/>
          </p:cNvSpPr>
          <p:nvPr/>
        </p:nvSpPr>
        <p:spPr bwMode="auto">
          <a:xfrm>
            <a:off x="4706938" y="524033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2</a:t>
            </a:r>
          </a:p>
        </p:txBody>
      </p:sp>
      <p:sp>
        <p:nvSpPr>
          <p:cNvPr id="487519" name="Line 95"/>
          <p:cNvSpPr>
            <a:spLocks noChangeShapeType="1"/>
          </p:cNvSpPr>
          <p:nvPr/>
        </p:nvSpPr>
        <p:spPr bwMode="auto">
          <a:xfrm>
            <a:off x="4556125" y="4935538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520" name="Text Box 96"/>
          <p:cNvSpPr txBox="1">
            <a:spLocks noChangeArrowheads="1"/>
          </p:cNvSpPr>
          <p:nvPr/>
        </p:nvSpPr>
        <p:spPr bwMode="auto">
          <a:xfrm>
            <a:off x="4716463" y="493553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5</a:t>
            </a:r>
          </a:p>
        </p:txBody>
      </p:sp>
      <p:sp>
        <p:nvSpPr>
          <p:cNvPr id="487521" name="Text Box 97"/>
          <p:cNvSpPr txBox="1">
            <a:spLocks noChangeArrowheads="1"/>
          </p:cNvSpPr>
          <p:nvPr/>
        </p:nvSpPr>
        <p:spPr bwMode="auto">
          <a:xfrm>
            <a:off x="4708525" y="46482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7</a:t>
            </a:r>
          </a:p>
        </p:txBody>
      </p:sp>
      <p:sp>
        <p:nvSpPr>
          <p:cNvPr id="487522" name="Line 98"/>
          <p:cNvSpPr>
            <a:spLocks noChangeShapeType="1"/>
          </p:cNvSpPr>
          <p:nvPr/>
        </p:nvSpPr>
        <p:spPr bwMode="auto">
          <a:xfrm flipH="1">
            <a:off x="4556125" y="5783263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87523" name="Group 99"/>
          <p:cNvGrpSpPr>
            <a:grpSpLocks/>
          </p:cNvGrpSpPr>
          <p:nvPr/>
        </p:nvGrpSpPr>
        <p:grpSpPr bwMode="auto">
          <a:xfrm>
            <a:off x="5946775" y="3886200"/>
            <a:ext cx="533400" cy="1676400"/>
            <a:chOff x="768" y="1392"/>
            <a:chExt cx="336" cy="1056"/>
          </a:xfrm>
        </p:grpSpPr>
        <p:sp>
          <p:nvSpPr>
            <p:cNvPr id="487524" name="Line 100"/>
            <p:cNvSpPr>
              <a:spLocks noChangeShapeType="1"/>
            </p:cNvSpPr>
            <p:nvPr/>
          </p:nvSpPr>
          <p:spPr bwMode="auto">
            <a:xfrm>
              <a:off x="768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525" name="Line 101"/>
            <p:cNvSpPr>
              <a:spLocks noChangeShapeType="1"/>
            </p:cNvSpPr>
            <p:nvPr/>
          </p:nvSpPr>
          <p:spPr bwMode="auto">
            <a:xfrm>
              <a:off x="1104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526" name="Line 102"/>
            <p:cNvSpPr>
              <a:spLocks noChangeShapeType="1"/>
            </p:cNvSpPr>
            <p:nvPr/>
          </p:nvSpPr>
          <p:spPr bwMode="auto">
            <a:xfrm>
              <a:off x="768" y="24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7527" name="Line 103"/>
          <p:cNvSpPr>
            <a:spLocks noChangeShapeType="1"/>
          </p:cNvSpPr>
          <p:nvPr/>
        </p:nvSpPr>
        <p:spPr bwMode="auto">
          <a:xfrm>
            <a:off x="5946775" y="5257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528" name="Text Box 104"/>
          <p:cNvSpPr txBox="1">
            <a:spLocks noChangeArrowheads="1"/>
          </p:cNvSpPr>
          <p:nvPr/>
        </p:nvSpPr>
        <p:spPr bwMode="auto">
          <a:xfrm>
            <a:off x="5667375" y="5616575"/>
            <a:ext cx="105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7     pop()</a:t>
            </a:r>
          </a:p>
        </p:txBody>
      </p:sp>
      <p:sp>
        <p:nvSpPr>
          <p:cNvPr id="487529" name="Line 105"/>
          <p:cNvSpPr>
            <a:spLocks noChangeShapeType="1"/>
          </p:cNvSpPr>
          <p:nvPr/>
        </p:nvSpPr>
        <p:spPr bwMode="auto">
          <a:xfrm>
            <a:off x="5641975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530" name="Text Box 106"/>
          <p:cNvSpPr txBox="1">
            <a:spLocks noChangeArrowheads="1"/>
          </p:cNvSpPr>
          <p:nvPr/>
        </p:nvSpPr>
        <p:spPr bwMode="auto">
          <a:xfrm>
            <a:off x="6097588" y="52578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2</a:t>
            </a:r>
          </a:p>
        </p:txBody>
      </p:sp>
      <p:sp>
        <p:nvSpPr>
          <p:cNvPr id="487531" name="Line 107"/>
          <p:cNvSpPr>
            <a:spLocks noChangeShapeType="1"/>
          </p:cNvSpPr>
          <p:nvPr/>
        </p:nvSpPr>
        <p:spPr bwMode="auto">
          <a:xfrm>
            <a:off x="5946775" y="4953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532" name="Text Box 108"/>
          <p:cNvSpPr txBox="1">
            <a:spLocks noChangeArrowheads="1"/>
          </p:cNvSpPr>
          <p:nvPr/>
        </p:nvSpPr>
        <p:spPr bwMode="auto">
          <a:xfrm>
            <a:off x="6107113" y="49530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5</a:t>
            </a:r>
          </a:p>
        </p:txBody>
      </p:sp>
      <p:sp>
        <p:nvSpPr>
          <p:cNvPr id="487533" name="Line 109"/>
          <p:cNvSpPr>
            <a:spLocks noChangeShapeType="1"/>
          </p:cNvSpPr>
          <p:nvPr/>
        </p:nvSpPr>
        <p:spPr bwMode="auto">
          <a:xfrm flipH="1">
            <a:off x="5946775" y="578485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534" name="Text Box 110"/>
          <p:cNvSpPr txBox="1">
            <a:spLocks noChangeArrowheads="1"/>
          </p:cNvSpPr>
          <p:nvPr/>
        </p:nvSpPr>
        <p:spPr bwMode="auto">
          <a:xfrm>
            <a:off x="5248275" y="4921250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top</a:t>
            </a:r>
          </a:p>
        </p:txBody>
      </p:sp>
      <p:grpSp>
        <p:nvGrpSpPr>
          <p:cNvPr id="487535" name="Group 111"/>
          <p:cNvGrpSpPr>
            <a:grpSpLocks/>
          </p:cNvGrpSpPr>
          <p:nvPr/>
        </p:nvGrpSpPr>
        <p:grpSpPr bwMode="auto">
          <a:xfrm>
            <a:off x="7375525" y="3886200"/>
            <a:ext cx="533400" cy="1676400"/>
            <a:chOff x="768" y="1392"/>
            <a:chExt cx="336" cy="1056"/>
          </a:xfrm>
        </p:grpSpPr>
        <p:sp>
          <p:nvSpPr>
            <p:cNvPr id="487536" name="Line 112"/>
            <p:cNvSpPr>
              <a:spLocks noChangeShapeType="1"/>
            </p:cNvSpPr>
            <p:nvPr/>
          </p:nvSpPr>
          <p:spPr bwMode="auto">
            <a:xfrm>
              <a:off x="768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537" name="Line 113"/>
            <p:cNvSpPr>
              <a:spLocks noChangeShapeType="1"/>
            </p:cNvSpPr>
            <p:nvPr/>
          </p:nvSpPr>
          <p:spPr bwMode="auto">
            <a:xfrm>
              <a:off x="1104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538" name="Line 114"/>
            <p:cNvSpPr>
              <a:spLocks noChangeShapeType="1"/>
            </p:cNvSpPr>
            <p:nvPr/>
          </p:nvSpPr>
          <p:spPr bwMode="auto">
            <a:xfrm>
              <a:off x="768" y="24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7539" name="Line 115"/>
          <p:cNvSpPr>
            <a:spLocks noChangeShapeType="1"/>
          </p:cNvSpPr>
          <p:nvPr/>
        </p:nvSpPr>
        <p:spPr bwMode="auto">
          <a:xfrm>
            <a:off x="7375525" y="5257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540" name="Text Box 116"/>
          <p:cNvSpPr txBox="1">
            <a:spLocks noChangeArrowheads="1"/>
          </p:cNvSpPr>
          <p:nvPr/>
        </p:nvSpPr>
        <p:spPr bwMode="auto">
          <a:xfrm>
            <a:off x="7096125" y="5616575"/>
            <a:ext cx="105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5     pop()</a:t>
            </a:r>
          </a:p>
        </p:txBody>
      </p:sp>
      <p:sp>
        <p:nvSpPr>
          <p:cNvPr id="487541" name="Line 117"/>
          <p:cNvSpPr>
            <a:spLocks noChangeShapeType="1"/>
          </p:cNvSpPr>
          <p:nvPr/>
        </p:nvSpPr>
        <p:spPr bwMode="auto">
          <a:xfrm>
            <a:off x="7070725" y="54276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542" name="Text Box 118"/>
          <p:cNvSpPr txBox="1">
            <a:spLocks noChangeArrowheads="1"/>
          </p:cNvSpPr>
          <p:nvPr/>
        </p:nvSpPr>
        <p:spPr bwMode="auto">
          <a:xfrm>
            <a:off x="7526338" y="52578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2</a:t>
            </a:r>
          </a:p>
        </p:txBody>
      </p:sp>
      <p:sp>
        <p:nvSpPr>
          <p:cNvPr id="487543" name="Line 119"/>
          <p:cNvSpPr>
            <a:spLocks noChangeShapeType="1"/>
          </p:cNvSpPr>
          <p:nvPr/>
        </p:nvSpPr>
        <p:spPr bwMode="auto">
          <a:xfrm flipH="1">
            <a:off x="7375525" y="578485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544" name="Text Box 120"/>
          <p:cNvSpPr txBox="1">
            <a:spLocks noChangeArrowheads="1"/>
          </p:cNvSpPr>
          <p:nvPr/>
        </p:nvSpPr>
        <p:spPr bwMode="auto">
          <a:xfrm>
            <a:off x="6629400" y="5243513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top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755C48-7CA8-43C0-9A10-E2530201D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22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Stack Operation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 last element to go into the stack is the first to come out: </a:t>
            </a:r>
            <a:r>
              <a:rPr lang="en-US" i="1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LIFO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 – Last In First Out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What happens if we call pop() and there is no element?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Have </a:t>
            </a:r>
            <a:r>
              <a:rPr lang="en-US" dirty="0" err="1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IsEmpty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() </a:t>
            </a:r>
            <a:r>
              <a:rPr lang="en-US" dirty="0" err="1">
                <a:latin typeface="Helvetica" pitchFamily="34" charset="0"/>
                <a:cs typeface="Times New Roman" pitchFamily="18" charset="0"/>
              </a:rPr>
              <a:t>boolean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function that returns true if stack is empty, false otherwise.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7C6D9-B524-4040-A2FF-9A81492D8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Stack Implementation 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Stack Using Array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Stack Using Linked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175689-0CA3-4B3C-8587-C6792F29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4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2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Stack Implementation: Array 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Worst case for insertion and deletion from an array when insert and delete from the beginning: 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shift elements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to the left.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Best case for 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insert and delete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is at the end of the array – no need to shift any elements.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Implement push() and pop() by 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inserting and deleting at the end of an array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61B4D-92A5-4ADC-BF38-5A1FC0C0F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1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2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Stack using an Array</a:t>
            </a:r>
          </a:p>
        </p:txBody>
      </p:sp>
      <p:sp>
        <p:nvSpPr>
          <p:cNvPr id="493571" name="Line 3"/>
          <p:cNvSpPr>
            <a:spLocks noChangeShapeType="1"/>
          </p:cNvSpPr>
          <p:nvPr/>
        </p:nvSpPr>
        <p:spPr bwMode="auto">
          <a:xfrm>
            <a:off x="1828800" y="3200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3572" name="Line 4"/>
          <p:cNvSpPr>
            <a:spLocks noChangeShapeType="1"/>
          </p:cNvSpPr>
          <p:nvPr/>
        </p:nvSpPr>
        <p:spPr bwMode="auto">
          <a:xfrm>
            <a:off x="1828800" y="35226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93573" name="Group 5"/>
          <p:cNvGrpSpPr>
            <a:grpSpLocks/>
          </p:cNvGrpSpPr>
          <p:nvPr/>
        </p:nvGrpSpPr>
        <p:grpSpPr bwMode="auto">
          <a:xfrm>
            <a:off x="1828800" y="2743200"/>
            <a:ext cx="533400" cy="1676400"/>
            <a:chOff x="768" y="1392"/>
            <a:chExt cx="336" cy="1056"/>
          </a:xfrm>
        </p:grpSpPr>
        <p:sp>
          <p:nvSpPr>
            <p:cNvPr id="493574" name="Line 6"/>
            <p:cNvSpPr>
              <a:spLocks noChangeShapeType="1"/>
            </p:cNvSpPr>
            <p:nvPr/>
          </p:nvSpPr>
          <p:spPr bwMode="auto">
            <a:xfrm>
              <a:off x="768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3575" name="Line 7"/>
            <p:cNvSpPr>
              <a:spLocks noChangeShapeType="1"/>
            </p:cNvSpPr>
            <p:nvPr/>
          </p:nvSpPr>
          <p:spPr bwMode="auto">
            <a:xfrm>
              <a:off x="1104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3576" name="Line 8"/>
            <p:cNvSpPr>
              <a:spLocks noChangeShapeType="1"/>
            </p:cNvSpPr>
            <p:nvPr/>
          </p:nvSpPr>
          <p:spPr bwMode="auto">
            <a:xfrm>
              <a:off x="768" y="24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3577" name="Line 9"/>
          <p:cNvSpPr>
            <a:spLocks noChangeShapeType="1"/>
          </p:cNvSpPr>
          <p:nvPr/>
        </p:nvSpPr>
        <p:spPr bwMode="auto">
          <a:xfrm>
            <a:off x="1828800" y="4114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3578" name="Text Box 10"/>
          <p:cNvSpPr txBox="1">
            <a:spLocks noChangeArrowheads="1"/>
          </p:cNvSpPr>
          <p:nvPr/>
        </p:nvSpPr>
        <p:spPr bwMode="auto">
          <a:xfrm>
            <a:off x="1133475" y="3168650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top</a:t>
            </a:r>
          </a:p>
        </p:txBody>
      </p:sp>
      <p:sp>
        <p:nvSpPr>
          <p:cNvPr id="493579" name="Line 11"/>
          <p:cNvSpPr>
            <a:spLocks noChangeShapeType="1"/>
          </p:cNvSpPr>
          <p:nvPr/>
        </p:nvSpPr>
        <p:spPr bwMode="auto">
          <a:xfrm>
            <a:off x="1524000" y="3352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3580" name="Text Box 12"/>
          <p:cNvSpPr txBox="1">
            <a:spLocks noChangeArrowheads="1"/>
          </p:cNvSpPr>
          <p:nvPr/>
        </p:nvSpPr>
        <p:spPr bwMode="auto">
          <a:xfrm>
            <a:off x="1979613" y="41148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2</a:t>
            </a:r>
          </a:p>
        </p:txBody>
      </p:sp>
      <p:sp>
        <p:nvSpPr>
          <p:cNvPr id="493581" name="Line 13"/>
          <p:cNvSpPr>
            <a:spLocks noChangeShapeType="1"/>
          </p:cNvSpPr>
          <p:nvPr/>
        </p:nvSpPr>
        <p:spPr bwMode="auto">
          <a:xfrm>
            <a:off x="1828800" y="3810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3582" name="Text Box 14"/>
          <p:cNvSpPr txBox="1">
            <a:spLocks noChangeArrowheads="1"/>
          </p:cNvSpPr>
          <p:nvPr/>
        </p:nvSpPr>
        <p:spPr bwMode="auto">
          <a:xfrm>
            <a:off x="1989138" y="38100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5</a:t>
            </a:r>
          </a:p>
        </p:txBody>
      </p:sp>
      <p:sp>
        <p:nvSpPr>
          <p:cNvPr id="493583" name="Text Box 15"/>
          <p:cNvSpPr txBox="1">
            <a:spLocks noChangeArrowheads="1"/>
          </p:cNvSpPr>
          <p:nvPr/>
        </p:nvSpPr>
        <p:spPr bwMode="auto">
          <a:xfrm>
            <a:off x="1981200" y="35226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7</a:t>
            </a:r>
          </a:p>
        </p:txBody>
      </p:sp>
      <p:sp>
        <p:nvSpPr>
          <p:cNvPr id="493584" name="Text Box 16"/>
          <p:cNvSpPr txBox="1">
            <a:spLocks noChangeArrowheads="1"/>
          </p:cNvSpPr>
          <p:nvPr/>
        </p:nvSpPr>
        <p:spPr bwMode="auto">
          <a:xfrm>
            <a:off x="1981200" y="32004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1</a:t>
            </a:r>
          </a:p>
        </p:txBody>
      </p:sp>
      <p:sp>
        <p:nvSpPr>
          <p:cNvPr id="493585" name="AutoShape 17"/>
          <p:cNvSpPr>
            <a:spLocks noChangeArrowheads="1"/>
          </p:cNvSpPr>
          <p:nvPr/>
        </p:nvSpPr>
        <p:spPr bwMode="auto">
          <a:xfrm>
            <a:off x="2971800" y="33528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3586" name="Rectangle 18"/>
          <p:cNvSpPr>
            <a:spLocks noChangeArrowheads="1"/>
          </p:cNvSpPr>
          <p:nvPr/>
        </p:nvSpPr>
        <p:spPr bwMode="auto">
          <a:xfrm>
            <a:off x="4038600" y="3244850"/>
            <a:ext cx="3276600" cy="5334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3587" name="Line 19"/>
          <p:cNvSpPr>
            <a:spLocks noChangeShapeType="1"/>
          </p:cNvSpPr>
          <p:nvPr/>
        </p:nvSpPr>
        <p:spPr bwMode="auto">
          <a:xfrm>
            <a:off x="4495800" y="32448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3588" name="Line 20"/>
          <p:cNvSpPr>
            <a:spLocks noChangeShapeType="1"/>
          </p:cNvSpPr>
          <p:nvPr/>
        </p:nvSpPr>
        <p:spPr bwMode="auto">
          <a:xfrm>
            <a:off x="4953000" y="32448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3589" name="Line 21"/>
          <p:cNvSpPr>
            <a:spLocks noChangeShapeType="1"/>
          </p:cNvSpPr>
          <p:nvPr/>
        </p:nvSpPr>
        <p:spPr bwMode="auto">
          <a:xfrm>
            <a:off x="5410200" y="32448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3590" name="Line 22"/>
          <p:cNvSpPr>
            <a:spLocks noChangeShapeType="1"/>
          </p:cNvSpPr>
          <p:nvPr/>
        </p:nvSpPr>
        <p:spPr bwMode="auto">
          <a:xfrm>
            <a:off x="5867400" y="32448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3591" name="Line 23"/>
          <p:cNvSpPr>
            <a:spLocks noChangeShapeType="1"/>
          </p:cNvSpPr>
          <p:nvPr/>
        </p:nvSpPr>
        <p:spPr bwMode="auto">
          <a:xfrm>
            <a:off x="6324600" y="32448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3592" name="Text Box 24"/>
          <p:cNvSpPr txBox="1">
            <a:spLocks noChangeArrowheads="1"/>
          </p:cNvSpPr>
          <p:nvPr/>
        </p:nvSpPr>
        <p:spPr bwMode="auto">
          <a:xfrm>
            <a:off x="4122738" y="33210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2</a:t>
            </a:r>
          </a:p>
        </p:txBody>
      </p:sp>
      <p:sp>
        <p:nvSpPr>
          <p:cNvPr id="493593" name="Text Box 25"/>
          <p:cNvSpPr txBox="1">
            <a:spLocks noChangeArrowheads="1"/>
          </p:cNvSpPr>
          <p:nvPr/>
        </p:nvSpPr>
        <p:spPr bwMode="auto">
          <a:xfrm>
            <a:off x="4579938" y="33210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5</a:t>
            </a:r>
          </a:p>
        </p:txBody>
      </p:sp>
      <p:sp>
        <p:nvSpPr>
          <p:cNvPr id="493594" name="Text Box 26"/>
          <p:cNvSpPr txBox="1">
            <a:spLocks noChangeArrowheads="1"/>
          </p:cNvSpPr>
          <p:nvPr/>
        </p:nvSpPr>
        <p:spPr bwMode="auto">
          <a:xfrm>
            <a:off x="5029200" y="3321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7</a:t>
            </a:r>
          </a:p>
        </p:txBody>
      </p:sp>
      <p:sp>
        <p:nvSpPr>
          <p:cNvPr id="493595" name="Text Box 27"/>
          <p:cNvSpPr txBox="1">
            <a:spLocks noChangeArrowheads="1"/>
          </p:cNvSpPr>
          <p:nvPr/>
        </p:nvSpPr>
        <p:spPr bwMode="auto">
          <a:xfrm>
            <a:off x="5494338" y="33210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1</a:t>
            </a:r>
          </a:p>
        </p:txBody>
      </p:sp>
      <p:sp>
        <p:nvSpPr>
          <p:cNvPr id="493596" name="Text Box 28"/>
          <p:cNvSpPr txBox="1">
            <a:spLocks noChangeArrowheads="1"/>
          </p:cNvSpPr>
          <p:nvPr/>
        </p:nvSpPr>
        <p:spPr bwMode="auto">
          <a:xfrm>
            <a:off x="4122738" y="37782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0</a:t>
            </a:r>
          </a:p>
        </p:txBody>
      </p:sp>
      <p:sp>
        <p:nvSpPr>
          <p:cNvPr id="493597" name="Text Box 29"/>
          <p:cNvSpPr txBox="1">
            <a:spLocks noChangeArrowheads="1"/>
          </p:cNvSpPr>
          <p:nvPr/>
        </p:nvSpPr>
        <p:spPr bwMode="auto">
          <a:xfrm>
            <a:off x="4572000" y="3778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1</a:t>
            </a:r>
          </a:p>
        </p:txBody>
      </p:sp>
      <p:sp>
        <p:nvSpPr>
          <p:cNvPr id="493598" name="Text Box 30"/>
          <p:cNvSpPr txBox="1">
            <a:spLocks noChangeArrowheads="1"/>
          </p:cNvSpPr>
          <p:nvPr/>
        </p:nvSpPr>
        <p:spPr bwMode="auto">
          <a:xfrm>
            <a:off x="5486400" y="3778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3</a:t>
            </a:r>
          </a:p>
        </p:txBody>
      </p:sp>
      <p:sp>
        <p:nvSpPr>
          <p:cNvPr id="493599" name="Text Box 31"/>
          <p:cNvSpPr txBox="1">
            <a:spLocks noChangeArrowheads="1"/>
          </p:cNvSpPr>
          <p:nvPr/>
        </p:nvSpPr>
        <p:spPr bwMode="auto">
          <a:xfrm>
            <a:off x="5037138" y="37782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2</a:t>
            </a:r>
          </a:p>
        </p:txBody>
      </p:sp>
      <p:sp>
        <p:nvSpPr>
          <p:cNvPr id="493600" name="Text Box 32"/>
          <p:cNvSpPr txBox="1">
            <a:spLocks noChangeArrowheads="1"/>
          </p:cNvSpPr>
          <p:nvPr/>
        </p:nvSpPr>
        <p:spPr bwMode="auto">
          <a:xfrm>
            <a:off x="5943600" y="3778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4</a:t>
            </a:r>
          </a:p>
        </p:txBody>
      </p:sp>
      <p:sp>
        <p:nvSpPr>
          <p:cNvPr id="493601" name="Text Box 33"/>
          <p:cNvSpPr txBox="1">
            <a:spLocks noChangeArrowheads="1"/>
          </p:cNvSpPr>
          <p:nvPr/>
        </p:nvSpPr>
        <p:spPr bwMode="auto">
          <a:xfrm>
            <a:off x="4391025" y="4159250"/>
            <a:ext cx="812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0">
                <a:latin typeface="Helvetica" pitchFamily="34" charset="0"/>
              </a:rPr>
              <a:t>top =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833C7-4613-4C7B-96CC-9E988107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66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Stack using an Array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In case of an array, it is possible that the array may “fill-up” if we push enough elements.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Have a </a:t>
            </a:r>
            <a:r>
              <a:rPr lang="en-US" dirty="0" err="1">
                <a:latin typeface="Helvetica" pitchFamily="34" charset="0"/>
                <a:cs typeface="Times New Roman" pitchFamily="18" charset="0"/>
              </a:rPr>
              <a:t>boolean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function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IsFull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()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which returns true is stack (array) 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is full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, false otherwise.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We would call this 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function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before calling push(x).</a:t>
            </a:r>
          </a:p>
          <a:p>
            <a:pPr>
              <a:buClr>
                <a:schemeClr val="tx1"/>
              </a:buClr>
              <a:buFontTx/>
              <a:buNone/>
            </a:pPr>
            <a:endParaRPr lang="en-US" dirty="0">
              <a:latin typeface="Helvetica" pitchFamily="34" charset="0"/>
              <a:cs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6C5F17-E5F5-487B-A495-B98CA1ED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1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Stack Using Linked List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We can avoid the size limitation of a stack implemented with an array by 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using a linked list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to hold the stack elements.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As with array, however, we need to decide where to insert elements in the list and where to delete them so that push and pop will 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run the fastest.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273E3D-37AA-4FDD-8107-D5E515476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5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6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Stack Using Linked List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For a singly-linked list,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insert at start or end takes constant time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 using the head and current pointers respectively.</a:t>
            </a:r>
          </a:p>
          <a:p>
            <a:pPr>
              <a:buClr>
                <a:schemeClr val="tx1"/>
              </a:buClr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Removing an element at the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start is constant time 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but removal at the end required traversing the list to the node one before the last.</a:t>
            </a:r>
          </a:p>
          <a:p>
            <a:pPr>
              <a:buClr>
                <a:schemeClr val="tx1"/>
              </a:buClr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Make sense to place stack elements at the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start of the list 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 because insert and removal are constant 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06FDA3-ABE6-4E3E-BC2D-DE263A401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6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Stack Using Linked List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No need for the current pointer; head is enough. </a:t>
            </a:r>
          </a:p>
        </p:txBody>
      </p:sp>
      <p:sp>
        <p:nvSpPr>
          <p:cNvPr id="259076" name="Line 4"/>
          <p:cNvSpPr>
            <a:spLocks noChangeShapeType="1"/>
          </p:cNvSpPr>
          <p:nvPr/>
        </p:nvSpPr>
        <p:spPr bwMode="auto">
          <a:xfrm>
            <a:off x="1828800" y="3200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077" name="Line 5"/>
          <p:cNvSpPr>
            <a:spLocks noChangeShapeType="1"/>
          </p:cNvSpPr>
          <p:nvPr/>
        </p:nvSpPr>
        <p:spPr bwMode="auto">
          <a:xfrm>
            <a:off x="1828800" y="35226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9078" name="Group 6"/>
          <p:cNvGrpSpPr>
            <a:grpSpLocks/>
          </p:cNvGrpSpPr>
          <p:nvPr/>
        </p:nvGrpSpPr>
        <p:grpSpPr bwMode="auto">
          <a:xfrm>
            <a:off x="1828800" y="2743200"/>
            <a:ext cx="533400" cy="1676400"/>
            <a:chOff x="768" y="1392"/>
            <a:chExt cx="336" cy="1056"/>
          </a:xfrm>
        </p:grpSpPr>
        <p:sp>
          <p:nvSpPr>
            <p:cNvPr id="259079" name="Line 7"/>
            <p:cNvSpPr>
              <a:spLocks noChangeShapeType="1"/>
            </p:cNvSpPr>
            <p:nvPr/>
          </p:nvSpPr>
          <p:spPr bwMode="auto">
            <a:xfrm>
              <a:off x="768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080" name="Line 8"/>
            <p:cNvSpPr>
              <a:spLocks noChangeShapeType="1"/>
            </p:cNvSpPr>
            <p:nvPr/>
          </p:nvSpPr>
          <p:spPr bwMode="auto">
            <a:xfrm>
              <a:off x="1104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081" name="Line 9"/>
            <p:cNvSpPr>
              <a:spLocks noChangeShapeType="1"/>
            </p:cNvSpPr>
            <p:nvPr/>
          </p:nvSpPr>
          <p:spPr bwMode="auto">
            <a:xfrm>
              <a:off x="768" y="24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9082" name="Line 10"/>
          <p:cNvSpPr>
            <a:spLocks noChangeShapeType="1"/>
          </p:cNvSpPr>
          <p:nvPr/>
        </p:nvSpPr>
        <p:spPr bwMode="auto">
          <a:xfrm>
            <a:off x="1828800" y="4114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083" name="Text Box 11"/>
          <p:cNvSpPr txBox="1">
            <a:spLocks noChangeArrowheads="1"/>
          </p:cNvSpPr>
          <p:nvPr/>
        </p:nvSpPr>
        <p:spPr bwMode="auto">
          <a:xfrm>
            <a:off x="1133475" y="3168650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top</a:t>
            </a:r>
          </a:p>
        </p:txBody>
      </p:sp>
      <p:sp>
        <p:nvSpPr>
          <p:cNvPr id="259084" name="Line 12"/>
          <p:cNvSpPr>
            <a:spLocks noChangeShapeType="1"/>
          </p:cNvSpPr>
          <p:nvPr/>
        </p:nvSpPr>
        <p:spPr bwMode="auto">
          <a:xfrm>
            <a:off x="1524000" y="3352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085" name="Text Box 13"/>
          <p:cNvSpPr txBox="1">
            <a:spLocks noChangeArrowheads="1"/>
          </p:cNvSpPr>
          <p:nvPr/>
        </p:nvSpPr>
        <p:spPr bwMode="auto">
          <a:xfrm>
            <a:off x="1979613" y="41148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259086" name="Line 14"/>
          <p:cNvSpPr>
            <a:spLocks noChangeShapeType="1"/>
          </p:cNvSpPr>
          <p:nvPr/>
        </p:nvSpPr>
        <p:spPr bwMode="auto">
          <a:xfrm>
            <a:off x="1828800" y="3810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087" name="Text Box 15"/>
          <p:cNvSpPr txBox="1">
            <a:spLocks noChangeArrowheads="1"/>
          </p:cNvSpPr>
          <p:nvPr/>
        </p:nvSpPr>
        <p:spPr bwMode="auto">
          <a:xfrm>
            <a:off x="1989138" y="38100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259088" name="Text Box 16"/>
          <p:cNvSpPr txBox="1">
            <a:spLocks noChangeArrowheads="1"/>
          </p:cNvSpPr>
          <p:nvPr/>
        </p:nvSpPr>
        <p:spPr bwMode="auto">
          <a:xfrm>
            <a:off x="1981200" y="35226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259089" name="Text Box 17"/>
          <p:cNvSpPr txBox="1">
            <a:spLocks noChangeArrowheads="1"/>
          </p:cNvSpPr>
          <p:nvPr/>
        </p:nvSpPr>
        <p:spPr bwMode="auto">
          <a:xfrm>
            <a:off x="1981200" y="32004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259090" name="AutoShape 18"/>
          <p:cNvSpPr>
            <a:spLocks noChangeArrowheads="1"/>
          </p:cNvSpPr>
          <p:nvPr/>
        </p:nvSpPr>
        <p:spPr bwMode="auto">
          <a:xfrm>
            <a:off x="2971800" y="33528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9138" name="Group 66"/>
          <p:cNvGrpSpPr>
            <a:grpSpLocks/>
          </p:cNvGrpSpPr>
          <p:nvPr/>
        </p:nvGrpSpPr>
        <p:grpSpPr bwMode="auto">
          <a:xfrm>
            <a:off x="3722688" y="2863850"/>
            <a:ext cx="3211512" cy="869950"/>
            <a:chOff x="2117" y="3128"/>
            <a:chExt cx="2023" cy="548"/>
          </a:xfrm>
        </p:grpSpPr>
        <p:grpSp>
          <p:nvGrpSpPr>
            <p:cNvPr id="259109" name="Group 37"/>
            <p:cNvGrpSpPr>
              <a:grpSpLocks/>
            </p:cNvGrpSpPr>
            <p:nvPr/>
          </p:nvGrpSpPr>
          <p:grpSpPr bwMode="auto">
            <a:xfrm>
              <a:off x="2556" y="3464"/>
              <a:ext cx="432" cy="212"/>
              <a:chOff x="1488" y="1996"/>
              <a:chExt cx="432" cy="212"/>
            </a:xfrm>
          </p:grpSpPr>
          <p:sp>
            <p:nvSpPr>
              <p:cNvPr id="259110" name="Rectangle 38"/>
              <p:cNvSpPr>
                <a:spLocks noChangeArrowheads="1"/>
              </p:cNvSpPr>
              <p:nvPr/>
            </p:nvSpPr>
            <p:spPr bwMode="auto">
              <a:xfrm>
                <a:off x="1488" y="2016"/>
                <a:ext cx="28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111" name="Line 39"/>
              <p:cNvSpPr>
                <a:spLocks noChangeShapeType="1"/>
              </p:cNvSpPr>
              <p:nvPr/>
            </p:nvSpPr>
            <p:spPr bwMode="auto">
              <a:xfrm>
                <a:off x="1680" y="201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112" name="Text Box 40"/>
              <p:cNvSpPr txBox="1">
                <a:spLocks noChangeArrowheads="1"/>
              </p:cNvSpPr>
              <p:nvPr/>
            </p:nvSpPr>
            <p:spPr bwMode="auto">
              <a:xfrm>
                <a:off x="1488" y="1996"/>
                <a:ext cx="15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/>
                <a:r>
                  <a:rPr lang="en-US" sz="1600">
                    <a:latin typeface="Helvetica" pitchFamily="34" charset="0"/>
                  </a:rPr>
                  <a:t>1</a:t>
                </a:r>
              </a:p>
            </p:txBody>
          </p:sp>
          <p:sp>
            <p:nvSpPr>
              <p:cNvPr id="259113" name="Line 41"/>
              <p:cNvSpPr>
                <a:spLocks noChangeShapeType="1"/>
              </p:cNvSpPr>
              <p:nvPr/>
            </p:nvSpPr>
            <p:spPr bwMode="auto">
              <a:xfrm>
                <a:off x="1728" y="211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9114" name="Rectangle 42"/>
            <p:cNvSpPr>
              <a:spLocks noChangeArrowheads="1"/>
            </p:cNvSpPr>
            <p:nvPr/>
          </p:nvSpPr>
          <p:spPr bwMode="auto">
            <a:xfrm>
              <a:off x="2988" y="3484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15" name="Line 43"/>
            <p:cNvSpPr>
              <a:spLocks noChangeShapeType="1"/>
            </p:cNvSpPr>
            <p:nvPr/>
          </p:nvSpPr>
          <p:spPr bwMode="auto">
            <a:xfrm>
              <a:off x="3180" y="34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16" name="Text Box 44"/>
            <p:cNvSpPr txBox="1">
              <a:spLocks noChangeArrowheads="1"/>
            </p:cNvSpPr>
            <p:nvPr/>
          </p:nvSpPr>
          <p:spPr bwMode="auto">
            <a:xfrm>
              <a:off x="2988" y="3464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7</a:t>
              </a:r>
            </a:p>
          </p:txBody>
        </p:sp>
        <p:sp>
          <p:nvSpPr>
            <p:cNvPr id="259117" name="Line 45"/>
            <p:cNvSpPr>
              <a:spLocks noChangeShapeType="1"/>
            </p:cNvSpPr>
            <p:nvPr/>
          </p:nvSpPr>
          <p:spPr bwMode="auto">
            <a:xfrm>
              <a:off x="3228" y="358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18" name="Rectangle 46"/>
            <p:cNvSpPr>
              <a:spLocks noChangeArrowheads="1"/>
            </p:cNvSpPr>
            <p:nvPr/>
          </p:nvSpPr>
          <p:spPr bwMode="auto">
            <a:xfrm>
              <a:off x="3420" y="3484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19" name="Line 47"/>
            <p:cNvSpPr>
              <a:spLocks noChangeShapeType="1"/>
            </p:cNvSpPr>
            <p:nvPr/>
          </p:nvSpPr>
          <p:spPr bwMode="auto">
            <a:xfrm>
              <a:off x="3612" y="34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20" name="Text Box 48"/>
            <p:cNvSpPr txBox="1">
              <a:spLocks noChangeArrowheads="1"/>
            </p:cNvSpPr>
            <p:nvPr/>
          </p:nvSpPr>
          <p:spPr bwMode="auto">
            <a:xfrm>
              <a:off x="3420" y="3464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5</a:t>
              </a:r>
            </a:p>
          </p:txBody>
        </p:sp>
        <p:sp>
          <p:nvSpPr>
            <p:cNvPr id="259121" name="Line 49"/>
            <p:cNvSpPr>
              <a:spLocks noChangeShapeType="1"/>
            </p:cNvSpPr>
            <p:nvPr/>
          </p:nvSpPr>
          <p:spPr bwMode="auto">
            <a:xfrm>
              <a:off x="3660" y="358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22" name="Rectangle 50"/>
            <p:cNvSpPr>
              <a:spLocks noChangeArrowheads="1"/>
            </p:cNvSpPr>
            <p:nvPr/>
          </p:nvSpPr>
          <p:spPr bwMode="auto">
            <a:xfrm>
              <a:off x="3852" y="3484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23" name="Line 51"/>
            <p:cNvSpPr>
              <a:spLocks noChangeShapeType="1"/>
            </p:cNvSpPr>
            <p:nvPr/>
          </p:nvSpPr>
          <p:spPr bwMode="auto">
            <a:xfrm>
              <a:off x="4044" y="34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24" name="Text Box 52"/>
            <p:cNvSpPr txBox="1">
              <a:spLocks noChangeArrowheads="1"/>
            </p:cNvSpPr>
            <p:nvPr/>
          </p:nvSpPr>
          <p:spPr bwMode="auto">
            <a:xfrm>
              <a:off x="3852" y="3464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2</a:t>
              </a:r>
            </a:p>
          </p:txBody>
        </p:sp>
        <p:sp>
          <p:nvSpPr>
            <p:cNvPr id="259129" name="Line 57"/>
            <p:cNvSpPr>
              <a:spLocks noChangeShapeType="1"/>
            </p:cNvSpPr>
            <p:nvPr/>
          </p:nvSpPr>
          <p:spPr bwMode="auto">
            <a:xfrm flipH="1">
              <a:off x="4032" y="3512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9130" name="Group 58"/>
            <p:cNvGrpSpPr>
              <a:grpSpLocks/>
            </p:cNvGrpSpPr>
            <p:nvPr/>
          </p:nvGrpSpPr>
          <p:grpSpPr bwMode="auto">
            <a:xfrm>
              <a:off x="2117" y="3128"/>
              <a:ext cx="535" cy="356"/>
              <a:chOff x="809" y="1804"/>
              <a:chExt cx="535" cy="356"/>
            </a:xfrm>
          </p:grpSpPr>
          <p:sp>
            <p:nvSpPr>
              <p:cNvPr id="259131" name="Text Box 59"/>
              <p:cNvSpPr txBox="1">
                <a:spLocks noChangeArrowheads="1"/>
              </p:cNvSpPr>
              <p:nvPr/>
            </p:nvSpPr>
            <p:spPr bwMode="auto">
              <a:xfrm>
                <a:off x="809" y="1804"/>
                <a:ext cx="40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latin typeface="Helvetica" pitchFamily="34" charset="0"/>
                  </a:rPr>
                  <a:t>head</a:t>
                </a:r>
              </a:p>
            </p:txBody>
          </p:sp>
          <p:sp>
            <p:nvSpPr>
              <p:cNvPr id="259132" name="Line 60"/>
              <p:cNvSpPr>
                <a:spLocks noChangeShapeType="1"/>
              </p:cNvSpPr>
              <p:nvPr/>
            </p:nvSpPr>
            <p:spPr bwMode="auto">
              <a:xfrm>
                <a:off x="1200" y="192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133" name="Line 61"/>
              <p:cNvSpPr>
                <a:spLocks noChangeShapeType="1"/>
              </p:cNvSpPr>
              <p:nvPr/>
            </p:nvSpPr>
            <p:spPr bwMode="auto">
              <a:xfrm>
                <a:off x="1344" y="192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1C7E32-8C02-4A95-A49E-5FF7515E2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01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Stack Operation: List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public </a:t>
            </a:r>
            <a:r>
              <a:rPr lang="en-US" sz="1400" b="1" dirty="0" err="1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pop() {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if (</a:t>
            </a:r>
            <a:r>
              <a:rPr lang="en-US" sz="1400" b="1" dirty="0" err="1">
                <a:latin typeface="Courier New" pitchFamily="49" charset="0"/>
                <a:cs typeface="Times New Roman" pitchFamily="18" charset="0"/>
              </a:rPr>
              <a:t>isEmpty</a:t>
            </a: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()) {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    </a:t>
            </a:r>
            <a:r>
              <a:rPr lang="en-US" sz="1400" b="1" dirty="0" err="1"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("Stack is empty");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    return 0;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} else {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    Node p = top;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    top = </a:t>
            </a:r>
            <a:r>
              <a:rPr lang="en-US" sz="1400" b="1" dirty="0" err="1">
                <a:latin typeface="Courier New" pitchFamily="49" charset="0"/>
                <a:cs typeface="Times New Roman" pitchFamily="18" charset="0"/>
              </a:rPr>
              <a:t>p.next</a:t>
            </a: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    size--;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    return </a:t>
            </a:r>
            <a:r>
              <a:rPr lang="en-US" sz="1400" b="1" dirty="0" err="1">
                <a:latin typeface="Courier New" pitchFamily="49" charset="0"/>
                <a:cs typeface="Times New Roman" pitchFamily="18" charset="0"/>
              </a:rPr>
              <a:t>p.data</a:t>
            </a: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}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}</a:t>
            </a:r>
          </a:p>
        </p:txBody>
      </p:sp>
      <p:grpSp>
        <p:nvGrpSpPr>
          <p:cNvPr id="277508" name="Group 4"/>
          <p:cNvGrpSpPr>
            <a:grpSpLocks/>
          </p:cNvGrpSpPr>
          <p:nvPr/>
        </p:nvGrpSpPr>
        <p:grpSpPr bwMode="auto">
          <a:xfrm>
            <a:off x="1133475" y="3962400"/>
            <a:ext cx="5800725" cy="1708150"/>
            <a:chOff x="714" y="2812"/>
            <a:chExt cx="3654" cy="1076"/>
          </a:xfrm>
        </p:grpSpPr>
        <p:sp>
          <p:nvSpPr>
            <p:cNvPr id="277509" name="Line 5"/>
            <p:cNvSpPr>
              <a:spLocks noChangeShapeType="1"/>
            </p:cNvSpPr>
            <p:nvPr/>
          </p:nvSpPr>
          <p:spPr bwMode="auto">
            <a:xfrm>
              <a:off x="1152" y="3303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7510" name="Group 6"/>
            <p:cNvGrpSpPr>
              <a:grpSpLocks/>
            </p:cNvGrpSpPr>
            <p:nvPr/>
          </p:nvGrpSpPr>
          <p:grpSpPr bwMode="auto">
            <a:xfrm>
              <a:off x="1152" y="2812"/>
              <a:ext cx="336" cy="1056"/>
              <a:chOff x="768" y="1392"/>
              <a:chExt cx="336" cy="1056"/>
            </a:xfrm>
          </p:grpSpPr>
          <p:sp>
            <p:nvSpPr>
              <p:cNvPr id="277511" name="Line 7"/>
              <p:cNvSpPr>
                <a:spLocks noChangeShapeType="1"/>
              </p:cNvSpPr>
              <p:nvPr/>
            </p:nvSpPr>
            <p:spPr bwMode="auto">
              <a:xfrm>
                <a:off x="768" y="1392"/>
                <a:ext cx="0" cy="10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12" name="Line 8"/>
              <p:cNvSpPr>
                <a:spLocks noChangeShapeType="1"/>
              </p:cNvSpPr>
              <p:nvPr/>
            </p:nvSpPr>
            <p:spPr bwMode="auto">
              <a:xfrm>
                <a:off x="1104" y="1392"/>
                <a:ext cx="0" cy="10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13" name="Line 9"/>
              <p:cNvSpPr>
                <a:spLocks noChangeShapeType="1"/>
              </p:cNvSpPr>
              <p:nvPr/>
            </p:nvSpPr>
            <p:spPr bwMode="auto">
              <a:xfrm>
                <a:off x="768" y="2448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7514" name="Line 10"/>
            <p:cNvSpPr>
              <a:spLocks noChangeShapeType="1"/>
            </p:cNvSpPr>
            <p:nvPr/>
          </p:nvSpPr>
          <p:spPr bwMode="auto">
            <a:xfrm>
              <a:off x="1152" y="367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515" name="Text Box 11"/>
            <p:cNvSpPr txBox="1">
              <a:spLocks noChangeArrowheads="1"/>
            </p:cNvSpPr>
            <p:nvPr/>
          </p:nvSpPr>
          <p:spPr bwMode="auto">
            <a:xfrm>
              <a:off x="714" y="3292"/>
              <a:ext cx="29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top</a:t>
              </a:r>
            </a:p>
          </p:txBody>
        </p:sp>
        <p:sp>
          <p:nvSpPr>
            <p:cNvPr id="277516" name="Line 12"/>
            <p:cNvSpPr>
              <a:spLocks noChangeShapeType="1"/>
            </p:cNvSpPr>
            <p:nvPr/>
          </p:nvSpPr>
          <p:spPr bwMode="auto">
            <a:xfrm>
              <a:off x="960" y="340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517" name="Text Box 13"/>
            <p:cNvSpPr txBox="1">
              <a:spLocks noChangeArrowheads="1"/>
            </p:cNvSpPr>
            <p:nvPr/>
          </p:nvSpPr>
          <p:spPr bwMode="auto">
            <a:xfrm>
              <a:off x="1247" y="3676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2</a:t>
              </a:r>
            </a:p>
          </p:txBody>
        </p:sp>
        <p:sp>
          <p:nvSpPr>
            <p:cNvPr id="277518" name="Line 14"/>
            <p:cNvSpPr>
              <a:spLocks noChangeShapeType="1"/>
            </p:cNvSpPr>
            <p:nvPr/>
          </p:nvSpPr>
          <p:spPr bwMode="auto">
            <a:xfrm>
              <a:off x="1152" y="348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519" name="Text Box 15"/>
            <p:cNvSpPr txBox="1">
              <a:spLocks noChangeArrowheads="1"/>
            </p:cNvSpPr>
            <p:nvPr/>
          </p:nvSpPr>
          <p:spPr bwMode="auto">
            <a:xfrm>
              <a:off x="1253" y="3484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5</a:t>
              </a:r>
            </a:p>
          </p:txBody>
        </p:sp>
        <p:sp>
          <p:nvSpPr>
            <p:cNvPr id="277520" name="Text Box 16"/>
            <p:cNvSpPr txBox="1">
              <a:spLocks noChangeArrowheads="1"/>
            </p:cNvSpPr>
            <p:nvPr/>
          </p:nvSpPr>
          <p:spPr bwMode="auto">
            <a:xfrm>
              <a:off x="1248" y="3303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7</a:t>
              </a:r>
            </a:p>
          </p:txBody>
        </p:sp>
        <p:sp>
          <p:nvSpPr>
            <p:cNvPr id="277521" name="AutoShape 17"/>
            <p:cNvSpPr>
              <a:spLocks noChangeArrowheads="1"/>
            </p:cNvSpPr>
            <p:nvPr/>
          </p:nvSpPr>
          <p:spPr bwMode="auto">
            <a:xfrm>
              <a:off x="1872" y="319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7522" name="Group 18"/>
            <p:cNvGrpSpPr>
              <a:grpSpLocks/>
            </p:cNvGrpSpPr>
            <p:nvPr/>
          </p:nvGrpSpPr>
          <p:grpSpPr bwMode="auto">
            <a:xfrm>
              <a:off x="2784" y="3224"/>
              <a:ext cx="432" cy="212"/>
              <a:chOff x="1488" y="1996"/>
              <a:chExt cx="432" cy="212"/>
            </a:xfrm>
          </p:grpSpPr>
          <p:sp>
            <p:nvSpPr>
              <p:cNvPr id="277523" name="Rectangle 19"/>
              <p:cNvSpPr>
                <a:spLocks noChangeArrowheads="1"/>
              </p:cNvSpPr>
              <p:nvPr/>
            </p:nvSpPr>
            <p:spPr bwMode="auto">
              <a:xfrm>
                <a:off x="1488" y="2016"/>
                <a:ext cx="28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524" name="Line 20"/>
              <p:cNvSpPr>
                <a:spLocks noChangeShapeType="1"/>
              </p:cNvSpPr>
              <p:nvPr/>
            </p:nvSpPr>
            <p:spPr bwMode="auto">
              <a:xfrm>
                <a:off x="1680" y="201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25" name="Text Box 21"/>
              <p:cNvSpPr txBox="1">
                <a:spLocks noChangeArrowheads="1"/>
              </p:cNvSpPr>
              <p:nvPr/>
            </p:nvSpPr>
            <p:spPr bwMode="auto">
              <a:xfrm>
                <a:off x="1488" y="1996"/>
                <a:ext cx="15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/>
                <a:r>
                  <a:rPr lang="en-US" sz="1600">
                    <a:latin typeface="Helvetica" pitchFamily="34" charset="0"/>
                  </a:rPr>
                  <a:t>1</a:t>
                </a:r>
              </a:p>
            </p:txBody>
          </p:sp>
          <p:sp>
            <p:nvSpPr>
              <p:cNvPr id="277526" name="Line 22"/>
              <p:cNvSpPr>
                <a:spLocks noChangeShapeType="1"/>
              </p:cNvSpPr>
              <p:nvPr/>
            </p:nvSpPr>
            <p:spPr bwMode="auto">
              <a:xfrm>
                <a:off x="1728" y="211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7527" name="Rectangle 23"/>
            <p:cNvSpPr>
              <a:spLocks noChangeArrowheads="1"/>
            </p:cNvSpPr>
            <p:nvPr/>
          </p:nvSpPr>
          <p:spPr bwMode="auto">
            <a:xfrm>
              <a:off x="3216" y="3244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28" name="Line 24"/>
            <p:cNvSpPr>
              <a:spLocks noChangeShapeType="1"/>
            </p:cNvSpPr>
            <p:nvPr/>
          </p:nvSpPr>
          <p:spPr bwMode="auto">
            <a:xfrm>
              <a:off x="3408" y="32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529" name="Text Box 25"/>
            <p:cNvSpPr txBox="1">
              <a:spLocks noChangeArrowheads="1"/>
            </p:cNvSpPr>
            <p:nvPr/>
          </p:nvSpPr>
          <p:spPr bwMode="auto">
            <a:xfrm>
              <a:off x="3216" y="3224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7</a:t>
              </a:r>
            </a:p>
          </p:txBody>
        </p:sp>
        <p:sp>
          <p:nvSpPr>
            <p:cNvPr id="277530" name="Line 26"/>
            <p:cNvSpPr>
              <a:spLocks noChangeShapeType="1"/>
            </p:cNvSpPr>
            <p:nvPr/>
          </p:nvSpPr>
          <p:spPr bwMode="auto">
            <a:xfrm>
              <a:off x="3456" y="334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531" name="Rectangle 27"/>
            <p:cNvSpPr>
              <a:spLocks noChangeArrowheads="1"/>
            </p:cNvSpPr>
            <p:nvPr/>
          </p:nvSpPr>
          <p:spPr bwMode="auto">
            <a:xfrm>
              <a:off x="3648" y="3244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32" name="Line 28"/>
            <p:cNvSpPr>
              <a:spLocks noChangeShapeType="1"/>
            </p:cNvSpPr>
            <p:nvPr/>
          </p:nvSpPr>
          <p:spPr bwMode="auto">
            <a:xfrm>
              <a:off x="3840" y="32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533" name="Text Box 29"/>
            <p:cNvSpPr txBox="1">
              <a:spLocks noChangeArrowheads="1"/>
            </p:cNvSpPr>
            <p:nvPr/>
          </p:nvSpPr>
          <p:spPr bwMode="auto">
            <a:xfrm>
              <a:off x="3648" y="3224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5</a:t>
              </a:r>
            </a:p>
          </p:txBody>
        </p:sp>
        <p:sp>
          <p:nvSpPr>
            <p:cNvPr id="277534" name="Line 30"/>
            <p:cNvSpPr>
              <a:spLocks noChangeShapeType="1"/>
            </p:cNvSpPr>
            <p:nvPr/>
          </p:nvSpPr>
          <p:spPr bwMode="auto">
            <a:xfrm>
              <a:off x="3888" y="334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535" name="Rectangle 31"/>
            <p:cNvSpPr>
              <a:spLocks noChangeArrowheads="1"/>
            </p:cNvSpPr>
            <p:nvPr/>
          </p:nvSpPr>
          <p:spPr bwMode="auto">
            <a:xfrm>
              <a:off x="4080" y="3244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36" name="Line 32"/>
            <p:cNvSpPr>
              <a:spLocks noChangeShapeType="1"/>
            </p:cNvSpPr>
            <p:nvPr/>
          </p:nvSpPr>
          <p:spPr bwMode="auto">
            <a:xfrm>
              <a:off x="4272" y="32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537" name="Text Box 33"/>
            <p:cNvSpPr txBox="1">
              <a:spLocks noChangeArrowheads="1"/>
            </p:cNvSpPr>
            <p:nvPr/>
          </p:nvSpPr>
          <p:spPr bwMode="auto">
            <a:xfrm>
              <a:off x="4080" y="3224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2</a:t>
              </a:r>
            </a:p>
          </p:txBody>
        </p:sp>
        <p:sp>
          <p:nvSpPr>
            <p:cNvPr id="277538" name="Line 34"/>
            <p:cNvSpPr>
              <a:spLocks noChangeShapeType="1"/>
            </p:cNvSpPr>
            <p:nvPr/>
          </p:nvSpPr>
          <p:spPr bwMode="auto">
            <a:xfrm flipH="1">
              <a:off x="4260" y="3272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539" name="Text Box 35"/>
            <p:cNvSpPr txBox="1">
              <a:spLocks noChangeArrowheads="1"/>
            </p:cNvSpPr>
            <p:nvPr/>
          </p:nvSpPr>
          <p:spPr bwMode="auto">
            <a:xfrm>
              <a:off x="2816" y="2860"/>
              <a:ext cx="40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head</a:t>
              </a:r>
            </a:p>
          </p:txBody>
        </p:sp>
        <p:sp>
          <p:nvSpPr>
            <p:cNvPr id="277540" name="Line 36"/>
            <p:cNvSpPr>
              <a:spLocks noChangeShapeType="1"/>
            </p:cNvSpPr>
            <p:nvPr/>
          </p:nvSpPr>
          <p:spPr bwMode="auto">
            <a:xfrm>
              <a:off x="3168" y="29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541" name="Line 37"/>
            <p:cNvSpPr>
              <a:spLocks noChangeShapeType="1"/>
            </p:cNvSpPr>
            <p:nvPr/>
          </p:nvSpPr>
          <p:spPr bwMode="auto">
            <a:xfrm>
              <a:off x="3312" y="297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542" name="Line 38"/>
            <p:cNvSpPr>
              <a:spLocks noChangeShapeType="1"/>
            </p:cNvSpPr>
            <p:nvPr/>
          </p:nvSpPr>
          <p:spPr bwMode="auto">
            <a:xfrm flipH="1">
              <a:off x="2736" y="3120"/>
              <a:ext cx="33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543" name="Line 39"/>
            <p:cNvSpPr>
              <a:spLocks noChangeShapeType="1"/>
            </p:cNvSpPr>
            <p:nvPr/>
          </p:nvSpPr>
          <p:spPr bwMode="auto">
            <a:xfrm>
              <a:off x="2736" y="3120"/>
              <a:ext cx="33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6A88D-11C2-4C33-A08F-02670BB2F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67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600200"/>
            <a:ext cx="8974667" cy="419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Stack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Introduction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Primitive Operations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Stack-ADT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Representation of Stack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Arrays 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Linked List</a:t>
            </a:r>
            <a:endParaRPr lang="en-US" sz="2400" b="1" i="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414872" eaLnBrk="0" hangingPunct="0">
              <a:spcBef>
                <a:spcPct val="20000"/>
              </a:spcBef>
              <a:spcAft>
                <a:spcPts val="21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406405" indent="-406405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267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COMSATS University Islamabad, Abbottabad Campus</a:t>
            </a:r>
            <a:endParaRPr lang="en-US" sz="1244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Stack Operation: List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>
          <a:xfrm>
            <a:off x="400050" y="1319213"/>
            <a:ext cx="7886700" cy="4351338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public void push(</a:t>
            </a:r>
            <a:r>
              <a:rPr lang="en-US" sz="1400" b="1" dirty="0" err="1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data) {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Node n = new Node();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sz="1400" b="1" dirty="0" err="1">
                <a:latin typeface="Courier New" pitchFamily="49" charset="0"/>
                <a:cs typeface="Times New Roman" pitchFamily="18" charset="0"/>
              </a:rPr>
              <a:t>n.data</a:t>
            </a: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=data;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if (</a:t>
            </a:r>
            <a:r>
              <a:rPr lang="en-US" sz="1400" b="1" dirty="0" err="1">
                <a:latin typeface="Courier New" pitchFamily="49" charset="0"/>
                <a:cs typeface="Times New Roman" pitchFamily="18" charset="0"/>
              </a:rPr>
              <a:t>isEmpty</a:t>
            </a: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()) {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    top = n;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} else {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    </a:t>
            </a:r>
            <a:r>
              <a:rPr lang="en-US" sz="1400" b="1" dirty="0" err="1">
                <a:latin typeface="Courier New" pitchFamily="49" charset="0"/>
                <a:cs typeface="Times New Roman" pitchFamily="18" charset="0"/>
              </a:rPr>
              <a:t>n.next</a:t>
            </a: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=top;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    top = n;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}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    size++;</a:t>
            </a:r>
          </a:p>
          <a:p>
            <a:pPr>
              <a:lnSpc>
                <a:spcPct val="70000"/>
              </a:lnSpc>
              <a:buClr>
                <a:schemeClr val="tx1"/>
              </a:buClr>
              <a:buNone/>
            </a:pPr>
            <a:r>
              <a:rPr lang="en-US" sz="1400" b="1" dirty="0">
                <a:latin typeface="Courier New" pitchFamily="49" charset="0"/>
                <a:cs typeface="Times New Roman" pitchFamily="18" charset="0"/>
              </a:rPr>
              <a:t>    }</a:t>
            </a:r>
          </a:p>
        </p:txBody>
      </p:sp>
      <p:sp>
        <p:nvSpPr>
          <p:cNvPr id="261125" name="Line 5"/>
          <p:cNvSpPr>
            <a:spLocks noChangeShapeType="1"/>
          </p:cNvSpPr>
          <p:nvPr/>
        </p:nvSpPr>
        <p:spPr bwMode="auto">
          <a:xfrm>
            <a:off x="1828800" y="47418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1126" name="Group 6"/>
          <p:cNvGrpSpPr>
            <a:grpSpLocks/>
          </p:cNvGrpSpPr>
          <p:nvPr/>
        </p:nvGrpSpPr>
        <p:grpSpPr bwMode="auto">
          <a:xfrm>
            <a:off x="1828800" y="3962400"/>
            <a:ext cx="533400" cy="1676400"/>
            <a:chOff x="768" y="1392"/>
            <a:chExt cx="336" cy="1056"/>
          </a:xfrm>
        </p:grpSpPr>
        <p:sp>
          <p:nvSpPr>
            <p:cNvPr id="261127" name="Line 7"/>
            <p:cNvSpPr>
              <a:spLocks noChangeShapeType="1"/>
            </p:cNvSpPr>
            <p:nvPr/>
          </p:nvSpPr>
          <p:spPr bwMode="auto">
            <a:xfrm>
              <a:off x="768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1128" name="Line 8"/>
            <p:cNvSpPr>
              <a:spLocks noChangeShapeType="1"/>
            </p:cNvSpPr>
            <p:nvPr/>
          </p:nvSpPr>
          <p:spPr bwMode="auto">
            <a:xfrm>
              <a:off x="1104" y="13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1129" name="Line 9"/>
            <p:cNvSpPr>
              <a:spLocks noChangeShapeType="1"/>
            </p:cNvSpPr>
            <p:nvPr/>
          </p:nvSpPr>
          <p:spPr bwMode="auto">
            <a:xfrm>
              <a:off x="768" y="24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1130" name="Line 10"/>
          <p:cNvSpPr>
            <a:spLocks noChangeShapeType="1"/>
          </p:cNvSpPr>
          <p:nvPr/>
        </p:nvSpPr>
        <p:spPr bwMode="auto">
          <a:xfrm>
            <a:off x="1828800" y="5334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131" name="Text Box 11"/>
          <p:cNvSpPr txBox="1">
            <a:spLocks noChangeArrowheads="1"/>
          </p:cNvSpPr>
          <p:nvPr/>
        </p:nvSpPr>
        <p:spPr bwMode="auto">
          <a:xfrm>
            <a:off x="1133475" y="4387850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top</a:t>
            </a:r>
          </a:p>
        </p:txBody>
      </p:sp>
      <p:sp>
        <p:nvSpPr>
          <p:cNvPr id="261132" name="Line 12"/>
          <p:cNvSpPr>
            <a:spLocks noChangeShapeType="1"/>
          </p:cNvSpPr>
          <p:nvPr/>
        </p:nvSpPr>
        <p:spPr bwMode="auto">
          <a:xfrm>
            <a:off x="1524000" y="4572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133" name="Text Box 13"/>
          <p:cNvSpPr txBox="1">
            <a:spLocks noChangeArrowheads="1"/>
          </p:cNvSpPr>
          <p:nvPr/>
        </p:nvSpPr>
        <p:spPr bwMode="auto">
          <a:xfrm>
            <a:off x="1979613" y="53340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261134" name="Line 14"/>
          <p:cNvSpPr>
            <a:spLocks noChangeShapeType="1"/>
          </p:cNvSpPr>
          <p:nvPr/>
        </p:nvSpPr>
        <p:spPr bwMode="auto">
          <a:xfrm>
            <a:off x="1828800" y="5029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135" name="Text Box 15"/>
          <p:cNvSpPr txBox="1">
            <a:spLocks noChangeArrowheads="1"/>
          </p:cNvSpPr>
          <p:nvPr/>
        </p:nvSpPr>
        <p:spPr bwMode="auto">
          <a:xfrm>
            <a:off x="1989138" y="50292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261136" name="Text Box 16"/>
          <p:cNvSpPr txBox="1">
            <a:spLocks noChangeArrowheads="1"/>
          </p:cNvSpPr>
          <p:nvPr/>
        </p:nvSpPr>
        <p:spPr bwMode="auto">
          <a:xfrm>
            <a:off x="1981200" y="47418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261138" name="AutoShape 18"/>
          <p:cNvSpPr>
            <a:spLocks noChangeArrowheads="1"/>
          </p:cNvSpPr>
          <p:nvPr/>
        </p:nvSpPr>
        <p:spPr bwMode="auto">
          <a:xfrm>
            <a:off x="2971800" y="45720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41" name="Rectangle 21"/>
          <p:cNvSpPr>
            <a:spLocks noChangeArrowheads="1"/>
          </p:cNvSpPr>
          <p:nvPr/>
        </p:nvSpPr>
        <p:spPr bwMode="auto">
          <a:xfrm>
            <a:off x="4419600" y="5181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42" name="Line 22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143" name="Text Box 23"/>
          <p:cNvSpPr txBox="1">
            <a:spLocks noChangeArrowheads="1"/>
          </p:cNvSpPr>
          <p:nvPr/>
        </p:nvSpPr>
        <p:spPr bwMode="auto">
          <a:xfrm>
            <a:off x="4419600" y="5149850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261144" name="Line 24"/>
          <p:cNvSpPr>
            <a:spLocks noChangeShapeType="1"/>
          </p:cNvSpPr>
          <p:nvPr/>
        </p:nvSpPr>
        <p:spPr bwMode="auto">
          <a:xfrm>
            <a:off x="48006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145" name="Rectangle 25"/>
          <p:cNvSpPr>
            <a:spLocks noChangeArrowheads="1"/>
          </p:cNvSpPr>
          <p:nvPr/>
        </p:nvSpPr>
        <p:spPr bwMode="auto">
          <a:xfrm>
            <a:off x="5105400" y="46482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46" name="Line 26"/>
          <p:cNvSpPr>
            <a:spLocks noChangeShapeType="1"/>
          </p:cNvSpPr>
          <p:nvPr/>
        </p:nvSpPr>
        <p:spPr bwMode="auto">
          <a:xfrm>
            <a:off x="54102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147" name="Text Box 27"/>
          <p:cNvSpPr txBox="1">
            <a:spLocks noChangeArrowheads="1"/>
          </p:cNvSpPr>
          <p:nvPr/>
        </p:nvSpPr>
        <p:spPr bwMode="auto">
          <a:xfrm>
            <a:off x="5105400" y="461645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261148" name="Line 28"/>
          <p:cNvSpPr>
            <a:spLocks noChangeShapeType="1"/>
          </p:cNvSpPr>
          <p:nvPr/>
        </p:nvSpPr>
        <p:spPr bwMode="auto">
          <a:xfrm>
            <a:off x="548640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149" name="Rectangle 29"/>
          <p:cNvSpPr>
            <a:spLocks noChangeArrowheads="1"/>
          </p:cNvSpPr>
          <p:nvPr/>
        </p:nvSpPr>
        <p:spPr bwMode="auto">
          <a:xfrm>
            <a:off x="5791200" y="46482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50" name="Line 30"/>
          <p:cNvSpPr>
            <a:spLocks noChangeShapeType="1"/>
          </p:cNvSpPr>
          <p:nvPr/>
        </p:nvSpPr>
        <p:spPr bwMode="auto">
          <a:xfrm>
            <a:off x="60960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151" name="Text Box 31"/>
          <p:cNvSpPr txBox="1">
            <a:spLocks noChangeArrowheads="1"/>
          </p:cNvSpPr>
          <p:nvPr/>
        </p:nvSpPr>
        <p:spPr bwMode="auto">
          <a:xfrm>
            <a:off x="5791200" y="461645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261152" name="Line 32"/>
          <p:cNvSpPr>
            <a:spLocks noChangeShapeType="1"/>
          </p:cNvSpPr>
          <p:nvPr/>
        </p:nvSpPr>
        <p:spPr bwMode="auto">
          <a:xfrm>
            <a:off x="617220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153" name="Rectangle 33"/>
          <p:cNvSpPr>
            <a:spLocks noChangeArrowheads="1"/>
          </p:cNvSpPr>
          <p:nvPr/>
        </p:nvSpPr>
        <p:spPr bwMode="auto">
          <a:xfrm>
            <a:off x="6477000" y="46482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154" name="Line 34"/>
          <p:cNvSpPr>
            <a:spLocks noChangeShapeType="1"/>
          </p:cNvSpPr>
          <p:nvPr/>
        </p:nvSpPr>
        <p:spPr bwMode="auto">
          <a:xfrm>
            <a:off x="67818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155" name="Text Box 35"/>
          <p:cNvSpPr txBox="1">
            <a:spLocks noChangeArrowheads="1"/>
          </p:cNvSpPr>
          <p:nvPr/>
        </p:nvSpPr>
        <p:spPr bwMode="auto">
          <a:xfrm>
            <a:off x="6477000" y="461645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261156" name="Line 36"/>
          <p:cNvSpPr>
            <a:spLocks noChangeShapeType="1"/>
          </p:cNvSpPr>
          <p:nvPr/>
        </p:nvSpPr>
        <p:spPr bwMode="auto">
          <a:xfrm flipH="1">
            <a:off x="6762750" y="469265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158" name="Text Box 38"/>
          <p:cNvSpPr txBox="1">
            <a:spLocks noChangeArrowheads="1"/>
          </p:cNvSpPr>
          <p:nvPr/>
        </p:nvSpPr>
        <p:spPr bwMode="auto">
          <a:xfrm>
            <a:off x="3784600" y="403860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>
                <a:latin typeface="Helvetica" pitchFamily="34" charset="0"/>
              </a:rPr>
              <a:t>head</a:t>
            </a:r>
          </a:p>
        </p:txBody>
      </p:sp>
      <p:sp>
        <p:nvSpPr>
          <p:cNvPr id="261159" name="Line 39"/>
          <p:cNvSpPr>
            <a:spLocks noChangeShapeType="1"/>
          </p:cNvSpPr>
          <p:nvPr/>
        </p:nvSpPr>
        <p:spPr bwMode="auto">
          <a:xfrm>
            <a:off x="4343400" y="42227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160" name="Line 40"/>
          <p:cNvSpPr>
            <a:spLocks noChangeShapeType="1"/>
          </p:cNvSpPr>
          <p:nvPr/>
        </p:nvSpPr>
        <p:spPr bwMode="auto">
          <a:xfrm>
            <a:off x="4572000" y="4222750"/>
            <a:ext cx="0" cy="958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164" name="Text Box 44"/>
          <p:cNvSpPr txBox="1">
            <a:spLocks noChangeArrowheads="1"/>
          </p:cNvSpPr>
          <p:nvPr/>
        </p:nvSpPr>
        <p:spPr bwMode="auto">
          <a:xfrm>
            <a:off x="2881313" y="5840413"/>
            <a:ext cx="1462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</a:rPr>
              <a:t>push(9)</a:t>
            </a:r>
          </a:p>
        </p:txBody>
      </p:sp>
      <p:sp>
        <p:nvSpPr>
          <p:cNvPr id="261165" name="Text Box 45"/>
          <p:cNvSpPr txBox="1">
            <a:spLocks noChangeArrowheads="1"/>
          </p:cNvSpPr>
          <p:nvPr/>
        </p:nvSpPr>
        <p:spPr bwMode="auto">
          <a:xfrm>
            <a:off x="1981200" y="44196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261166" name="Line 46"/>
          <p:cNvSpPr>
            <a:spLocks noChangeShapeType="1"/>
          </p:cNvSpPr>
          <p:nvPr/>
        </p:nvSpPr>
        <p:spPr bwMode="auto">
          <a:xfrm>
            <a:off x="1828800" y="4419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167" name="Text Box 47"/>
          <p:cNvSpPr txBox="1">
            <a:spLocks noChangeArrowheads="1"/>
          </p:cNvSpPr>
          <p:nvPr/>
        </p:nvSpPr>
        <p:spPr bwMode="auto">
          <a:xfrm>
            <a:off x="3228975" y="5149850"/>
            <a:ext cx="1038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newNode</a:t>
            </a:r>
          </a:p>
        </p:txBody>
      </p:sp>
      <p:sp>
        <p:nvSpPr>
          <p:cNvPr id="261168" name="Line 48"/>
          <p:cNvSpPr>
            <a:spLocks noChangeShapeType="1"/>
          </p:cNvSpPr>
          <p:nvPr/>
        </p:nvSpPr>
        <p:spPr bwMode="auto">
          <a:xfrm>
            <a:off x="4191000" y="5334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170" name="Line 50"/>
          <p:cNvSpPr>
            <a:spLocks noChangeShapeType="1"/>
          </p:cNvSpPr>
          <p:nvPr/>
        </p:nvSpPr>
        <p:spPr bwMode="auto">
          <a:xfrm flipV="1">
            <a:off x="52578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5C0164-51F8-425C-96DC-ABDEA7A13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457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Stack Operation: List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600" b="1" dirty="0" err="1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 peek()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    return </a:t>
            </a:r>
            <a:r>
              <a:rPr lang="en-US" sz="1600" b="1" dirty="0" err="1">
                <a:latin typeface="Courier New" pitchFamily="49" charset="0"/>
                <a:cs typeface="Times New Roman" pitchFamily="18" charset="0"/>
              </a:rPr>
              <a:t>top.data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} 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600" b="1" dirty="0" err="1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Times New Roman" pitchFamily="18" charset="0"/>
              </a:rPr>
              <a:t>IsEmpty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()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    return ( top== NULL );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}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6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All four operations take constant 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5BB484-F622-4757-8183-F9D144678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951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Stack: Array or List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Since both implementations support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stack operations in constant time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, any reason to choose one over the other?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Allocating and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de-allocating memory for list nodes 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does take more time than pre-allocated array.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List uses only as much memory as required by the nodes;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array requires allocation ahead of time.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List pointers (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head, next) require extra memory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Array has an upper limit;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List is limited by dynamic memory allocation.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6DEB79-B913-4889-8B22-76C557E27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0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1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COMSATS University Islamabad, Abbottabad Campus</a:t>
            </a:r>
            <a:endParaRPr lang="en-US" sz="1244" b="1" dirty="0"/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36525"/>
            <a:ext cx="7886700" cy="699177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Abstract Data Type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>
                <a:latin typeface="Helvetica" pitchFamily="34" charset="0"/>
              </a:rPr>
              <a:t>We have looked at four different implementations of the List data structures:</a:t>
            </a:r>
          </a:p>
          <a:p>
            <a:pPr marL="914400" lvl="1" indent="-4572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>
                <a:latin typeface="Helvetica" pitchFamily="34" charset="0"/>
              </a:rPr>
              <a:t>Using arrays</a:t>
            </a:r>
          </a:p>
          <a:p>
            <a:pPr marL="914400" lvl="1" indent="-4572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>
                <a:latin typeface="Helvetica" pitchFamily="34" charset="0"/>
              </a:rPr>
              <a:t>Singly linked list</a:t>
            </a:r>
          </a:p>
          <a:p>
            <a:pPr marL="914400" lvl="1" indent="-4572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>
                <a:latin typeface="Helvetica" pitchFamily="34" charset="0"/>
              </a:rPr>
              <a:t>Doubly linked list</a:t>
            </a:r>
          </a:p>
          <a:p>
            <a:pPr marL="914400" lvl="1" indent="-4572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>
                <a:latin typeface="Helvetica" pitchFamily="34" charset="0"/>
              </a:rPr>
              <a:t>Circularly linked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E15D7-7112-4661-8BC5-BC2370296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969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We have looked at four different implementations of the List data structures:</a:t>
            </a:r>
          </a:p>
          <a:p>
            <a:pPr marL="914400" lvl="1" indent="-4572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>
                <a:latin typeface="Helvetica" pitchFamily="34" charset="0"/>
              </a:rPr>
              <a:t>Using arrays</a:t>
            </a:r>
          </a:p>
          <a:p>
            <a:pPr marL="914400" lvl="1" indent="-4572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>
                <a:latin typeface="Helvetica" pitchFamily="34" charset="0"/>
              </a:rPr>
              <a:t>Singly linked list</a:t>
            </a:r>
          </a:p>
          <a:p>
            <a:pPr marL="914400" lvl="1" indent="-4572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>
                <a:latin typeface="Helvetica" pitchFamily="34" charset="0"/>
              </a:rPr>
              <a:t>Doubly linked list</a:t>
            </a:r>
          </a:p>
          <a:p>
            <a:pPr marL="914400" lvl="1" indent="-4572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>
                <a:latin typeface="Helvetica" pitchFamily="34" charset="0"/>
              </a:rPr>
              <a:t>Circularly linked list.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The interface to the List stayed the same, i.e., </a:t>
            </a:r>
            <a:r>
              <a:rPr lang="en-US" dirty="0">
                <a:latin typeface="Helvetica" pitchFamily="34" charset="0"/>
              </a:rPr>
              <a:t>insert</a:t>
            </a:r>
            <a:r>
              <a:rPr lang="en-US" sz="2800" dirty="0">
                <a:latin typeface="Helvetica" pitchFamily="34" charset="0"/>
              </a:rPr>
              <a:t>(), display(), delete() etc.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The list is thus an abstract data type; we use it without being concerned with how it is implemented.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endParaRPr lang="en-US" sz="2800" dirty="0">
              <a:latin typeface="Helvetica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541AEB-AB75-4B4C-9244-4A28ED8B9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BA99BE5-9DFB-77F8-7670-D3A26220B09E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136525"/>
            <a:ext cx="7886700" cy="699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Abstract Data Type</a:t>
            </a:r>
            <a:endParaRPr lang="en-US" b="1" dirty="0">
              <a:solidFill>
                <a:srgbClr val="FF0000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839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What we care about is the methods that are available for use with the List ADT.</a:t>
            </a:r>
          </a:p>
          <a:p>
            <a:pPr marL="533400" indent="-533400"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We will follow this theme when we develop other ADT. </a:t>
            </a:r>
          </a:p>
          <a:p>
            <a:pPr marL="533400" indent="-533400"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We will publish the interface and keep the freedom to change the implementation of ADT without effecting users of the ADT.</a:t>
            </a:r>
          </a:p>
          <a:p>
            <a:pPr marL="533400" indent="-533400"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The Java classes provide us the ability to create such ADTs.</a:t>
            </a:r>
          </a:p>
          <a:p>
            <a:pPr marL="533400" indent="-533400">
              <a:buFont typeface="Wingdings" pitchFamily="2" charset="2"/>
              <a:buChar char="§"/>
            </a:pPr>
            <a:endParaRPr lang="en-US" sz="2800" dirty="0">
              <a:latin typeface="Helvetica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D06557-CAA8-4011-9CA0-F54905E36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C600DF0-1C0F-35E3-1812-8991B3F1DB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36525"/>
            <a:ext cx="7886700" cy="699177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Abstract Data Type</a:t>
            </a:r>
          </a:p>
        </p:txBody>
      </p:sp>
    </p:spTree>
    <p:extLst>
      <p:ext uri="{BB962C8B-B14F-4D97-AF65-F5344CB8AC3E}">
        <p14:creationId xmlns:p14="http://schemas.microsoft.com/office/powerpoint/2010/main" val="3751374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99402"/>
            <a:ext cx="7886700" cy="662782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Stacks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Definition :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Stack is first in last out Structure (LIFO) Data Structure.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D76AFF8-5238-419B-95D8-FF8C3BE3C6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360" y="3610511"/>
            <a:ext cx="2892210" cy="238530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B7F7A8B-AADE-44D6-AC8D-1E901E2CE4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5132" y="3518383"/>
            <a:ext cx="2718689" cy="2569562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F6337-5D22-48BF-9C2D-C26FBF34A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2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3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Stack is Data Structure used to store the data in such a way that element inserted into the stack will be removed at last.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821DA2-728F-4923-89F2-1D5D32628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3074" y="3429000"/>
            <a:ext cx="2957244" cy="2226029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B87E48-9F6D-475A-A608-5C2213DDB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7</a:t>
            </a:fld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87DEBCE-0331-C14C-F247-8DA1A830F9E2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199402"/>
            <a:ext cx="7886700" cy="66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Stacks</a:t>
            </a:r>
            <a:endParaRPr lang="en-US" b="1" dirty="0">
              <a:solidFill>
                <a:srgbClr val="FF0000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77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3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Stacks in real life: stack of books, stack of plates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Add new items at the top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Remove an item at the top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Stack data structure similar to real life: collection of elements arranged in a linear order.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Can only access element at the top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1003C6-F1FD-4C29-A32F-2FF2D5C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E9E7C71-5B24-A0B6-3D96-70A067847F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9402"/>
            <a:ext cx="7886700" cy="662782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Stacks</a:t>
            </a:r>
          </a:p>
        </p:txBody>
      </p:sp>
    </p:spTree>
    <p:extLst>
      <p:ext uri="{BB962C8B-B14F-4D97-AF65-F5344CB8AC3E}">
        <p14:creationId xmlns:p14="http://schemas.microsoft.com/office/powerpoint/2010/main" val="319583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3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Stack Operations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Push(X)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– insert X as the top element of the stack</a:t>
            </a: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Pop() –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remove the top element of the stack and return it.</a:t>
            </a: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Peek()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– return the top element without removing it from the stack.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FED1C-4A45-4723-8216-37DDCF4DD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6C39C1FE-94AE-4B54-909B-7513D365E4C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2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9" grpId="0" build="p" autoUpdateAnimBg="0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12549</TotalTime>
  <Words>1725</Words>
  <Application>Microsoft Office PowerPoint</Application>
  <PresentationFormat>On-screen Show (4:3)</PresentationFormat>
  <Paragraphs>355</Paragraphs>
  <Slides>24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Arial</vt:lpstr>
      <vt:lpstr>Calibri</vt:lpstr>
      <vt:lpstr>Cambria</vt:lpstr>
      <vt:lpstr>Century Gothic</vt:lpstr>
      <vt:lpstr>Courier New</vt:lpstr>
      <vt:lpstr>Georgia</vt:lpstr>
      <vt:lpstr>Helvetica</vt:lpstr>
      <vt:lpstr>Tahoma</vt:lpstr>
      <vt:lpstr>Wingdings</vt:lpstr>
      <vt:lpstr>Wingdings 3</vt:lpstr>
      <vt:lpstr>Custom Design</vt:lpstr>
      <vt:lpstr>Slice</vt:lpstr>
      <vt:lpstr>PowerPoint Presentation</vt:lpstr>
      <vt:lpstr>PowerPoint Presentation</vt:lpstr>
      <vt:lpstr>Abstract Data Type</vt:lpstr>
      <vt:lpstr>PowerPoint Presentation</vt:lpstr>
      <vt:lpstr>Abstract Data Type</vt:lpstr>
      <vt:lpstr>Stacks</vt:lpstr>
      <vt:lpstr>PowerPoint Presentation</vt:lpstr>
      <vt:lpstr>Stacks</vt:lpstr>
      <vt:lpstr>Stack Operations</vt:lpstr>
      <vt:lpstr>Stack Operations</vt:lpstr>
      <vt:lpstr>Stack Operation</vt:lpstr>
      <vt:lpstr>Stack Implementation </vt:lpstr>
      <vt:lpstr>Stack Implementation: Array </vt:lpstr>
      <vt:lpstr>Stack using an Array</vt:lpstr>
      <vt:lpstr>Stack using an Array</vt:lpstr>
      <vt:lpstr>Stack Using Linked List</vt:lpstr>
      <vt:lpstr>Stack Using Linked List</vt:lpstr>
      <vt:lpstr>Stack Using Linked List</vt:lpstr>
      <vt:lpstr>Stack Operation: List</vt:lpstr>
      <vt:lpstr>Stack Operation: List</vt:lpstr>
      <vt:lpstr>Stack Operation: List</vt:lpstr>
      <vt:lpstr>Stack: Array or List</vt:lpstr>
      <vt:lpstr>PowerPoint Presentation</vt:lpstr>
      <vt:lpstr>PowerPoint Presentation</vt:lpstr>
    </vt:vector>
  </TitlesOfParts>
  <Company>COMSATS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Presentation template</dc:title>
  <dc:creator>Swati</dc:creator>
  <cp:lastModifiedBy>Waqar Khurshid</cp:lastModifiedBy>
  <cp:revision>1807</cp:revision>
  <cp:lastPrinted>2021-10-13T12:32:48Z</cp:lastPrinted>
  <dcterms:created xsi:type="dcterms:W3CDTF">2007-01-29T15:54:15Z</dcterms:created>
  <dcterms:modified xsi:type="dcterms:W3CDTF">2022-09-11T13:18:09Z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