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433" r:id="rId1"/>
    <p:sldMasterId id="2147484449" r:id="rId2"/>
  </p:sldMasterIdLst>
  <p:notesMasterIdLst>
    <p:notesMasterId r:id="rId19"/>
  </p:notesMasterIdLst>
  <p:handoutMasterIdLst>
    <p:handoutMasterId r:id="rId20"/>
  </p:handoutMasterIdLst>
  <p:sldIdLst>
    <p:sldId id="263" r:id="rId3"/>
    <p:sldId id="264" r:id="rId4"/>
    <p:sldId id="429" r:id="rId5"/>
    <p:sldId id="432" r:id="rId6"/>
    <p:sldId id="434" r:id="rId7"/>
    <p:sldId id="435" r:id="rId8"/>
    <p:sldId id="436" r:id="rId9"/>
    <p:sldId id="437" r:id="rId10"/>
    <p:sldId id="438" r:id="rId11"/>
    <p:sldId id="439" r:id="rId12"/>
    <p:sldId id="445" r:id="rId13"/>
    <p:sldId id="443" r:id="rId14"/>
    <p:sldId id="444" r:id="rId15"/>
    <p:sldId id="446" r:id="rId16"/>
    <p:sldId id="404" r:id="rId17"/>
    <p:sldId id="405" r:id="rId18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FFCC"/>
    <a:srgbClr val="CCFF99"/>
    <a:srgbClr val="FFFF99"/>
    <a:srgbClr val="008080"/>
    <a:srgbClr val="0066FF"/>
    <a:srgbClr val="979797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86836" autoAdjust="0"/>
  </p:normalViewPr>
  <p:slideViewPr>
    <p:cSldViewPr snapToGrid="0">
      <p:cViewPr varScale="1">
        <p:scale>
          <a:sx n="60" d="100"/>
          <a:sy n="60" d="100"/>
        </p:scale>
        <p:origin x="104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-2490" y="-90"/>
      </p:cViewPr>
      <p:guideLst>
        <p:guide orient="horz" pos="2208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l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5014" y="1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r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2E5E6E5-4D0F-44C1-B9AF-16754A0635C0}" type="datetime1">
              <a:rPr lang="en-US"/>
              <a:pPr>
                <a:defRPr/>
              </a:pPr>
              <a:t>9/11/2022</a:t>
            </a:fld>
            <a:endParaRPr lang="en-US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658444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l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5014" y="6658444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AC975EB-54BD-4C76-AFB4-448B35820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895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l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5014" y="1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r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E83B40F-543C-4081-A521-DCFC0216ED56}" type="datetime1">
              <a:rPr lang="en-US"/>
              <a:pPr>
                <a:defRPr/>
              </a:pPr>
              <a:t>9/11/2022</a:t>
            </a:fld>
            <a:endParaRPr lang="en-US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482" y="3330419"/>
            <a:ext cx="7435436" cy="3154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Textmasterformate durch Klicken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658444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l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5014" y="6658444"/>
            <a:ext cx="4029282" cy="35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1852">
              <a:spcBef>
                <a:spcPct val="0"/>
              </a:spcBef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572E35F-B86A-4675-96D8-A5DB2E4C35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441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946214-9B05-41F3-AF90-C1754DD847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274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B92CC0-B96D-4259-96CF-239E6EFCCFB2}" type="slidenum">
              <a:rPr lang="en-US"/>
              <a:pPr/>
              <a:t>10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1" y="3329940"/>
            <a:ext cx="6817360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Helvetica" pitchFamily="34" charset="0"/>
              </a:rPr>
              <a:t>The first goal is a worldview to adopt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second goal is the “nuts and bolts” of the course.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third goal prepares a student for the future.</a:t>
            </a:r>
          </a:p>
          <a:p>
            <a:endParaRPr lang="en-US">
              <a:latin typeface="Helvetica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B92CC0-B96D-4259-96CF-239E6EFCCFB2}" type="slidenum">
              <a:rPr lang="en-US"/>
              <a:pPr/>
              <a:t>11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1" y="3329940"/>
            <a:ext cx="6817360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Helvetica" pitchFamily="34" charset="0"/>
              </a:rPr>
              <a:t>The first goal is a worldview to adopt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second goal is the “nuts and bolts” of the course.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third goal prepares a student for the future.</a:t>
            </a:r>
          </a:p>
          <a:p>
            <a:endParaRPr lang="en-US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0501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808312-250C-4E5B-BD6D-25B4EB0D6361}" type="slidenum">
              <a:rPr lang="en-US"/>
              <a:pPr/>
              <a:t>12</a:t>
            </a:fld>
            <a:endParaRPr lang="en-US"/>
          </a:p>
        </p:txBody>
      </p:sp>
      <p:sp>
        <p:nvSpPr>
          <p:cNvPr id="317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1" y="3329940"/>
            <a:ext cx="6817360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Helvetica" pitchFamily="34" charset="0"/>
              </a:rPr>
              <a:t>The first goal is a worldview to adopt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second goal is the “nuts and bolts” of the course.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third goal prepares a student for the future.</a:t>
            </a:r>
          </a:p>
          <a:p>
            <a:endParaRPr lang="en-US">
              <a:latin typeface="Helvetica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4B479-CE88-46DE-AB7B-EFF4D048CAD7}" type="slidenum">
              <a:rPr lang="en-US"/>
              <a:pPr/>
              <a:t>13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1" y="3329940"/>
            <a:ext cx="6817360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Helvetica" pitchFamily="34" charset="0"/>
              </a:rPr>
              <a:t>The first goal is a worldview to adopt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second goal is the “nuts and bolts” of the course.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third goal prepares a student for the future.</a:t>
            </a:r>
          </a:p>
          <a:p>
            <a:endParaRPr lang="en-US">
              <a:latin typeface="Helvetica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4B479-CE88-46DE-AB7B-EFF4D048CAD7}" type="slidenum">
              <a:rPr lang="en-US"/>
              <a:pPr/>
              <a:t>14</a:t>
            </a:fld>
            <a:endParaRPr lang="en-US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1" y="3329940"/>
            <a:ext cx="6817360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Helvetica" pitchFamily="34" charset="0"/>
              </a:rPr>
              <a:t>The first goal is a worldview to adopt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second goal is the “nuts and bolts” of the course.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third goal prepares a student for the future.</a:t>
            </a:r>
          </a:p>
          <a:p>
            <a:endParaRPr lang="en-US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127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29A34-8D9A-49B0-86D8-8BBB6980986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2572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7E4F60-72CD-420B-8408-1D9CA744211E}" type="slidenum">
              <a:rPr lang="en-US"/>
              <a:pPr/>
              <a:t>3</a:t>
            </a:fld>
            <a:endParaRPr lang="en-US"/>
          </a:p>
        </p:txBody>
      </p:sp>
      <p:sp>
        <p:nvSpPr>
          <p:cNvPr id="417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1" y="3329940"/>
            <a:ext cx="6817360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Helvetica" pitchFamily="34" charset="0"/>
              </a:rPr>
              <a:t>The first goal is a worldview to adopt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second goal is the “nuts and bolts” of the course.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third goal prepares a student for the future.</a:t>
            </a:r>
          </a:p>
          <a:p>
            <a:endParaRPr lang="en-US">
              <a:latin typeface="Helvetic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CEF3FD-A913-4246-8497-DA6FF93DB93A}" type="slidenum">
              <a:rPr lang="en-US"/>
              <a:pPr/>
              <a:t>4</a:t>
            </a:fld>
            <a:endParaRPr lang="en-US"/>
          </a:p>
        </p:txBody>
      </p:sp>
      <p:sp>
        <p:nvSpPr>
          <p:cNvPr id="411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1" y="3329940"/>
            <a:ext cx="6817360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Helvetica" pitchFamily="34" charset="0"/>
              </a:rPr>
              <a:t>The first goal is a worldview to adopt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second goal is the “nuts and bolts” of the course.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third goal prepares a student for the future.</a:t>
            </a:r>
          </a:p>
          <a:p>
            <a:endParaRPr lang="en-US">
              <a:latin typeface="Helvetica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258B75-C0A9-44D2-A38B-232ABBD5EA78}" type="slidenum">
              <a:rPr lang="en-US"/>
              <a:pPr/>
              <a:t>5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1" y="3329940"/>
            <a:ext cx="6817360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Helvetica" pitchFamily="34" charset="0"/>
              </a:rPr>
              <a:t>The first goal is a worldview to adopt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second goal is the “nuts and bolts” of the course.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third goal prepares a student for the future.</a:t>
            </a:r>
          </a:p>
          <a:p>
            <a:endParaRPr lang="en-US">
              <a:latin typeface="Helvetica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16DFA8-2F20-47CC-B14A-42D6B75BDE1F}" type="slidenum">
              <a:rPr lang="en-US"/>
              <a:pPr/>
              <a:t>6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1" y="3329940"/>
            <a:ext cx="6817360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Helvetica" pitchFamily="34" charset="0"/>
              </a:rPr>
              <a:t>The first goal is a worldview to adopt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second goal is the “nuts and bolts” of the course.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third goal prepares a student for the future.</a:t>
            </a:r>
          </a:p>
          <a:p>
            <a:endParaRPr lang="en-US">
              <a:latin typeface="Helvetica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AC2929-83D2-488E-B575-E91A41C987E0}" type="slidenum">
              <a:rPr lang="en-US"/>
              <a:pPr/>
              <a:t>7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1" y="3329940"/>
            <a:ext cx="6817360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Helvetica" pitchFamily="34" charset="0"/>
              </a:rPr>
              <a:t>The first goal is a worldview to adopt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second goal is the “nuts and bolts” of the course.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third goal prepares a student for the future.</a:t>
            </a:r>
          </a:p>
          <a:p>
            <a:endParaRPr lang="en-US">
              <a:latin typeface="Helvetica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90628F-AA94-40DA-9F62-CDE31D31E2CC}" type="slidenum">
              <a:rPr lang="en-US"/>
              <a:pPr/>
              <a:t>8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1" y="3329940"/>
            <a:ext cx="6817360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Helvetica" pitchFamily="34" charset="0"/>
              </a:rPr>
              <a:t>The first goal is a worldview to adopt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second goal is the “nuts and bolts” of the course.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third goal prepares a student for the future.</a:t>
            </a:r>
          </a:p>
          <a:p>
            <a:endParaRPr lang="en-US">
              <a:latin typeface="Helvetica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9C1244-154E-482B-ACFA-0E744623C75C}" type="slidenum">
              <a:rPr lang="en-US"/>
              <a:pPr/>
              <a:t>9</a:t>
            </a:fld>
            <a:endParaRPr lang="en-US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95600" y="525463"/>
            <a:ext cx="3505200" cy="2628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521" y="3329940"/>
            <a:ext cx="6817360" cy="315468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Helvetica" pitchFamily="34" charset="0"/>
              </a:rPr>
              <a:t>The first goal is a worldview to adopt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second goal is the “nuts and bolts” of the course.</a:t>
            </a:r>
          </a:p>
          <a:p>
            <a:endParaRPr lang="en-US">
              <a:latin typeface="Helvetica" pitchFamily="34" charset="0"/>
            </a:endParaRPr>
          </a:p>
          <a:p>
            <a:r>
              <a:rPr lang="en-US">
                <a:latin typeface="Helvetica" pitchFamily="34" charset="0"/>
              </a:rPr>
              <a:t>The third goal prepares a student for the future.</a:t>
            </a:r>
          </a:p>
          <a:p>
            <a:endParaRPr lang="en-US">
              <a:latin typeface="Helvetic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E2D01-72A5-4BA2-B9B5-4287B884C6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69329D-60DD-44C9-8F68-416CDB6588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C8040-30D4-4BB4-A18A-4266737DFC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FAAD7-C38D-4B9E-AC6E-0EFB74A02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21945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9C90FA-B8EE-4F98-A53F-4F7B38923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160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65948-45D9-4F60-BE19-5D12DE00C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8C603B-184C-4EA6-AE35-46E73A11FF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0DED3-47F6-4C36-A832-9060E42C8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687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6EE83C-914A-4D2C-BEB6-6EF2D0D68C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4E81CD-8A64-44BA-A59B-71875B0216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BEB41-842D-43EF-9032-7E6AB6328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282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4813" y="182563"/>
            <a:ext cx="6981825" cy="936625"/>
          </a:xfrm>
        </p:spPr>
        <p:txBody>
          <a:bodyPr>
            <a:normAutofit/>
          </a:bodyPr>
          <a:lstStyle>
            <a:lvl1pPr>
              <a:defRPr sz="32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52450" y="1346200"/>
            <a:ext cx="3990975" cy="452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95825" y="1346200"/>
            <a:ext cx="3990975" cy="218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95825" y="3683000"/>
            <a:ext cx="3990975" cy="218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8422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4813" y="182563"/>
            <a:ext cx="6981825" cy="936625"/>
          </a:xfrm>
        </p:spPr>
        <p:txBody>
          <a:bodyPr>
            <a:normAutofit/>
          </a:bodyPr>
          <a:lstStyle>
            <a:lvl1pPr>
              <a:defRPr sz="32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52450" y="1346200"/>
            <a:ext cx="3990975" cy="452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5825" y="1346200"/>
            <a:ext cx="3990975" cy="452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9986828-CA64-4C27-ADC6-A83371E068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8BC2A0-576A-479B-A4F0-1978F0946E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32878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4813" y="182563"/>
            <a:ext cx="6981825" cy="936625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52450" y="1346200"/>
            <a:ext cx="8134350" cy="4521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2C0FA3-0341-421C-A3C0-BFCAB463E4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D1E3E4-DEF1-4998-A17E-74DC67190B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6821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674813" y="182563"/>
            <a:ext cx="6981825" cy="936625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2450" y="1346200"/>
            <a:ext cx="3990975" cy="218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95825" y="1346200"/>
            <a:ext cx="3990975" cy="218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52450" y="3683000"/>
            <a:ext cx="3990975" cy="218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825" y="3683000"/>
            <a:ext cx="3990975" cy="218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6F1D9919-6593-4463-ABBC-4C9C583D70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AADE42-698A-4F4B-BAE8-82C867F573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954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58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939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6008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57906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4FBB2-D50F-4B4A-9BD4-4F24E83B9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629A6-CCD7-4D5E-96B4-BF420BAFD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599BEA5-D372-6261-CB61-B7B274D36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726439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7358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4436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45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2745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489555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735547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576876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1252064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493698"/>
      </p:ext>
    </p:extLst>
  </p:cSld>
  <p:clrMapOvr>
    <a:masterClrMapping/>
  </p:clrMapOvr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908555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BE558-1B46-49FC-BBE8-EF9865AD3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AACB77-08DF-449B-9237-6DE591242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AE59C-3CCE-4B48-800B-553920E48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011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487248"/>
      </p:ext>
    </p:extLst>
  </p:cSld>
  <p:clrMapOvr>
    <a:masterClrMapping/>
  </p:clrMapOvr>
  <p:hf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8535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339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9F688-A434-4179-94DC-7B1E3504D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8D1C5-3342-41F7-A8A3-ADBDD1210C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B8951B-23A9-4038-9C55-203AE3BAB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B9008D-33CF-42E0-9080-5888CE26D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048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8FAF4-763D-4DDD-A1D1-CC5288BA0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E6A2A2-D308-4349-9BC2-06251EB70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93822C-E7B2-4E44-A89E-04FFB0CCD1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3D006-AFE1-4121-98A4-BF2B32B6DE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3AF307-B56B-464D-9AA8-A7BB52BDBA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82FCF5-3F97-40A0-A460-0ACA41AA1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17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3CFFD-F829-43B0-903F-B6883EA57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337B9-A830-437D-A3C5-A0BFE2B53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364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10661C-0C0A-4C65-B137-050DC04D3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6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BFA4F-2F0F-48C8-83B8-CA2B1D926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8ED63-1D22-4D23-BA70-127E626E7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48D763-2B1E-41CC-9FCF-2BDEDE400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A43C85-9DFE-4176-B5C3-12B7D2DA8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90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A97EA-B574-46FF-81CB-5D646EF4C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71CD4A-5712-4E1E-AC26-CC7CF69B86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333945-6449-4AB9-B23F-45577113D7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34395E-0956-4E1D-B7CC-127A50F00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32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7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61AC08-CCED-4E3F-AB95-C9B415615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222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BE49B0-BFD8-4833-9E50-387E4F0FE5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433015"/>
            <a:ext cx="7886700" cy="4743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E1210-EBAA-496D-B364-6F04C9C00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98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4" r:id="rId1"/>
    <p:sldLayoutId id="2147484435" r:id="rId2"/>
    <p:sldLayoutId id="2147484436" r:id="rId3"/>
    <p:sldLayoutId id="2147484437" r:id="rId4"/>
    <p:sldLayoutId id="2147484438" r:id="rId5"/>
    <p:sldLayoutId id="2147484439" r:id="rId6"/>
    <p:sldLayoutId id="2147484440" r:id="rId7"/>
    <p:sldLayoutId id="2147484441" r:id="rId8"/>
    <p:sldLayoutId id="2147484442" r:id="rId9"/>
    <p:sldLayoutId id="2147484443" r:id="rId10"/>
    <p:sldLayoutId id="2147484444" r:id="rId11"/>
    <p:sldLayoutId id="2147484445" r:id="rId12"/>
    <p:sldLayoutId id="2147484446" r:id="rId13"/>
    <p:sldLayoutId id="2147484447" r:id="rId14"/>
    <p:sldLayoutId id="2147484448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FFC000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FC000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363EBB8-31B1-4B63-B6BA-047585760B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8273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50" r:id="rId1"/>
    <p:sldLayoutId id="2147484451" r:id="rId2"/>
    <p:sldLayoutId id="2147484452" r:id="rId3"/>
    <p:sldLayoutId id="2147484453" r:id="rId4"/>
    <p:sldLayoutId id="2147484454" r:id="rId5"/>
    <p:sldLayoutId id="2147484455" r:id="rId6"/>
    <p:sldLayoutId id="2147484456" r:id="rId7"/>
    <p:sldLayoutId id="2147484457" r:id="rId8"/>
    <p:sldLayoutId id="2147484458" r:id="rId9"/>
    <p:sldLayoutId id="2147484459" r:id="rId10"/>
    <p:sldLayoutId id="2147484460" r:id="rId11"/>
    <p:sldLayoutId id="2147484461" r:id="rId12"/>
    <p:sldLayoutId id="2147484462" r:id="rId13"/>
    <p:sldLayoutId id="2147484463" r:id="rId14"/>
    <p:sldLayoutId id="2147484464" r:id="rId15"/>
    <p:sldLayoutId id="2147484465" r:id="rId16"/>
    <p:sldLayoutId id="2147484466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1524000" y="2567517"/>
            <a:ext cx="7179733" cy="613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r" eaLnBrk="0" hangingPunct="0"/>
            <a:r>
              <a:rPr kumimoji="1" lang="en-US" sz="3911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Data Structures and Algorithms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46134" y="3191027"/>
            <a:ext cx="36527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Lecture No. 06</a:t>
            </a:r>
          </a:p>
          <a:p>
            <a:pPr algn="r">
              <a:defRPr/>
            </a:pPr>
            <a:r>
              <a:rPr lang="en-US" sz="1600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 Introduction to Algorithms</a:t>
            </a:r>
          </a:p>
        </p:txBody>
      </p:sp>
      <p:sp>
        <p:nvSpPr>
          <p:cNvPr id="2054" name="TextBox 40"/>
          <p:cNvSpPr txBox="1">
            <a:spLocks noChangeArrowheads="1"/>
          </p:cNvSpPr>
          <p:nvPr/>
        </p:nvSpPr>
        <p:spPr bwMode="auto">
          <a:xfrm>
            <a:off x="101600" y="1516239"/>
            <a:ext cx="6434667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133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Department of Computer Science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169333" y="1475518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253067" y="448734"/>
            <a:ext cx="6366933" cy="825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267" i="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CUI Abbottabad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b="0" i="0" kern="120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COMSATS University Islamabad, Abbottabad Campus</a:t>
            </a:r>
            <a:endParaRPr lang="en-US" sz="1244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3" name="Picture 2" descr="Cui Logo PNG Vectors Free Download">
            <a:extLst>
              <a:ext uri="{FF2B5EF4-FFF2-40B4-BE49-F238E27FC236}">
                <a16:creationId xmlns:a16="http://schemas.microsoft.com/office/drawing/2014/main" id="{2B7B6C1B-6A9A-3EFB-0C2C-EE38B0CB5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448733"/>
            <a:ext cx="954156" cy="950976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82223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Doubly-linked List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D84362-FE16-4208-97A7-A0868D99E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10</a:t>
            </a:fld>
            <a:endParaRPr lang="en-US"/>
          </a:p>
        </p:txBody>
      </p:sp>
      <p:sp>
        <p:nvSpPr>
          <p:cNvPr id="185348" name="Text Box 4"/>
          <p:cNvSpPr txBox="1">
            <a:spLocks noChangeArrowheads="1"/>
          </p:cNvSpPr>
          <p:nvPr/>
        </p:nvSpPr>
        <p:spPr bwMode="auto">
          <a:xfrm>
            <a:off x="7072313" y="3517900"/>
            <a:ext cx="776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size=6</a:t>
            </a:r>
          </a:p>
        </p:txBody>
      </p:sp>
      <p:sp>
        <p:nvSpPr>
          <p:cNvPr id="185349" name="Rectangle 5"/>
          <p:cNvSpPr>
            <a:spLocks noChangeArrowheads="1"/>
          </p:cNvSpPr>
          <p:nvPr/>
        </p:nvSpPr>
        <p:spPr bwMode="auto">
          <a:xfrm>
            <a:off x="1749425" y="35496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5350" name="Line 6"/>
          <p:cNvSpPr>
            <a:spLocks noChangeShapeType="1"/>
          </p:cNvSpPr>
          <p:nvPr/>
        </p:nvSpPr>
        <p:spPr bwMode="auto">
          <a:xfrm>
            <a:off x="22066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351" name="Line 7"/>
          <p:cNvSpPr>
            <a:spLocks noChangeShapeType="1"/>
          </p:cNvSpPr>
          <p:nvPr/>
        </p:nvSpPr>
        <p:spPr bwMode="auto">
          <a:xfrm>
            <a:off x="2282825" y="36258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352" name="Line 8"/>
          <p:cNvSpPr>
            <a:spLocks noChangeShapeType="1"/>
          </p:cNvSpPr>
          <p:nvPr/>
        </p:nvSpPr>
        <p:spPr bwMode="auto">
          <a:xfrm>
            <a:off x="19018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353" name="Rectangle 9"/>
          <p:cNvSpPr>
            <a:spLocks noChangeArrowheads="1"/>
          </p:cNvSpPr>
          <p:nvPr/>
        </p:nvSpPr>
        <p:spPr bwMode="auto">
          <a:xfrm>
            <a:off x="2587625" y="35496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5354" name="Line 10"/>
          <p:cNvSpPr>
            <a:spLocks noChangeShapeType="1"/>
          </p:cNvSpPr>
          <p:nvPr/>
        </p:nvSpPr>
        <p:spPr bwMode="auto">
          <a:xfrm>
            <a:off x="30448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355" name="Line 11"/>
          <p:cNvSpPr>
            <a:spLocks noChangeShapeType="1"/>
          </p:cNvSpPr>
          <p:nvPr/>
        </p:nvSpPr>
        <p:spPr bwMode="auto">
          <a:xfrm>
            <a:off x="3121025" y="36258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356" name="Line 12"/>
          <p:cNvSpPr>
            <a:spLocks noChangeShapeType="1"/>
          </p:cNvSpPr>
          <p:nvPr/>
        </p:nvSpPr>
        <p:spPr bwMode="auto">
          <a:xfrm>
            <a:off x="27400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357" name="Rectangle 13"/>
          <p:cNvSpPr>
            <a:spLocks noChangeArrowheads="1"/>
          </p:cNvSpPr>
          <p:nvPr/>
        </p:nvSpPr>
        <p:spPr bwMode="auto">
          <a:xfrm>
            <a:off x="3425825" y="35496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5358" name="Line 14"/>
          <p:cNvSpPr>
            <a:spLocks noChangeShapeType="1"/>
          </p:cNvSpPr>
          <p:nvPr/>
        </p:nvSpPr>
        <p:spPr bwMode="auto">
          <a:xfrm>
            <a:off x="38830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359" name="Line 15"/>
          <p:cNvSpPr>
            <a:spLocks noChangeShapeType="1"/>
          </p:cNvSpPr>
          <p:nvPr/>
        </p:nvSpPr>
        <p:spPr bwMode="auto">
          <a:xfrm flipH="1">
            <a:off x="3733800" y="3625850"/>
            <a:ext cx="225425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360" name="Line 16"/>
          <p:cNvSpPr>
            <a:spLocks noChangeShapeType="1"/>
          </p:cNvSpPr>
          <p:nvPr/>
        </p:nvSpPr>
        <p:spPr bwMode="auto">
          <a:xfrm>
            <a:off x="35782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361" name="Rectangle 17"/>
          <p:cNvSpPr>
            <a:spLocks noChangeArrowheads="1"/>
          </p:cNvSpPr>
          <p:nvPr/>
        </p:nvSpPr>
        <p:spPr bwMode="auto">
          <a:xfrm>
            <a:off x="4264025" y="35496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5362" name="Line 18"/>
          <p:cNvSpPr>
            <a:spLocks noChangeShapeType="1"/>
          </p:cNvSpPr>
          <p:nvPr/>
        </p:nvSpPr>
        <p:spPr bwMode="auto">
          <a:xfrm>
            <a:off x="47212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363" name="Line 19"/>
          <p:cNvSpPr>
            <a:spLocks noChangeShapeType="1"/>
          </p:cNvSpPr>
          <p:nvPr/>
        </p:nvSpPr>
        <p:spPr bwMode="auto">
          <a:xfrm>
            <a:off x="4797425" y="36258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364" name="Line 20"/>
          <p:cNvSpPr>
            <a:spLocks noChangeShapeType="1"/>
          </p:cNvSpPr>
          <p:nvPr/>
        </p:nvSpPr>
        <p:spPr bwMode="auto">
          <a:xfrm>
            <a:off x="44164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365" name="Rectangle 21"/>
          <p:cNvSpPr>
            <a:spLocks noChangeArrowheads="1"/>
          </p:cNvSpPr>
          <p:nvPr/>
        </p:nvSpPr>
        <p:spPr bwMode="auto">
          <a:xfrm>
            <a:off x="5102225" y="35496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5366" name="Line 22"/>
          <p:cNvSpPr>
            <a:spLocks noChangeShapeType="1"/>
          </p:cNvSpPr>
          <p:nvPr/>
        </p:nvSpPr>
        <p:spPr bwMode="auto">
          <a:xfrm>
            <a:off x="55594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367" name="Line 23"/>
          <p:cNvSpPr>
            <a:spLocks noChangeShapeType="1"/>
          </p:cNvSpPr>
          <p:nvPr/>
        </p:nvSpPr>
        <p:spPr bwMode="auto">
          <a:xfrm>
            <a:off x="5635625" y="36258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368" name="Line 24"/>
          <p:cNvSpPr>
            <a:spLocks noChangeShapeType="1"/>
          </p:cNvSpPr>
          <p:nvPr/>
        </p:nvSpPr>
        <p:spPr bwMode="auto">
          <a:xfrm>
            <a:off x="52546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369" name="Text Box 25"/>
          <p:cNvSpPr txBox="1">
            <a:spLocks noChangeArrowheads="1"/>
          </p:cNvSpPr>
          <p:nvPr/>
        </p:nvSpPr>
        <p:spPr bwMode="auto">
          <a:xfrm>
            <a:off x="2719388" y="3549650"/>
            <a:ext cx="249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185370" name="Text Box 26"/>
          <p:cNvSpPr txBox="1">
            <a:spLocks noChangeArrowheads="1"/>
          </p:cNvSpPr>
          <p:nvPr/>
        </p:nvSpPr>
        <p:spPr bwMode="auto">
          <a:xfrm>
            <a:off x="3557588" y="3549650"/>
            <a:ext cx="249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6</a:t>
            </a:r>
          </a:p>
        </p:txBody>
      </p:sp>
      <p:sp>
        <p:nvSpPr>
          <p:cNvPr id="185371" name="Text Box 27"/>
          <p:cNvSpPr txBox="1">
            <a:spLocks noChangeArrowheads="1"/>
          </p:cNvSpPr>
          <p:nvPr/>
        </p:nvSpPr>
        <p:spPr bwMode="auto">
          <a:xfrm>
            <a:off x="4416425" y="354965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8</a:t>
            </a:r>
          </a:p>
        </p:txBody>
      </p:sp>
      <p:sp>
        <p:nvSpPr>
          <p:cNvPr id="185372" name="Text Box 28"/>
          <p:cNvSpPr txBox="1">
            <a:spLocks noChangeArrowheads="1"/>
          </p:cNvSpPr>
          <p:nvPr/>
        </p:nvSpPr>
        <p:spPr bwMode="auto">
          <a:xfrm>
            <a:off x="5254625" y="3549650"/>
            <a:ext cx="325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185373" name="Line 29"/>
          <p:cNvSpPr>
            <a:spLocks noChangeShapeType="1"/>
          </p:cNvSpPr>
          <p:nvPr/>
        </p:nvSpPr>
        <p:spPr bwMode="auto">
          <a:xfrm rot="409544" flipH="1">
            <a:off x="1749425" y="3549650"/>
            <a:ext cx="1524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85374" name="Group 30"/>
          <p:cNvGrpSpPr>
            <a:grpSpLocks/>
          </p:cNvGrpSpPr>
          <p:nvPr/>
        </p:nvGrpSpPr>
        <p:grpSpPr bwMode="auto">
          <a:xfrm>
            <a:off x="900113" y="3517900"/>
            <a:ext cx="849312" cy="336550"/>
            <a:chOff x="809" y="2380"/>
            <a:chExt cx="535" cy="212"/>
          </a:xfrm>
        </p:grpSpPr>
        <p:sp>
          <p:nvSpPr>
            <p:cNvPr id="185375" name="Text Box 31"/>
            <p:cNvSpPr txBox="1">
              <a:spLocks noChangeArrowheads="1"/>
            </p:cNvSpPr>
            <p:nvPr/>
          </p:nvSpPr>
          <p:spPr bwMode="auto">
            <a:xfrm>
              <a:off x="809" y="2380"/>
              <a:ext cx="40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>
                  <a:latin typeface="Helvetica" pitchFamily="34" charset="0"/>
                </a:rPr>
                <a:t>head</a:t>
              </a:r>
            </a:p>
          </p:txBody>
        </p:sp>
        <p:sp>
          <p:nvSpPr>
            <p:cNvPr id="185376" name="Line 32"/>
            <p:cNvSpPr>
              <a:spLocks noChangeShapeType="1"/>
            </p:cNvSpPr>
            <p:nvPr/>
          </p:nvSpPr>
          <p:spPr bwMode="auto">
            <a:xfrm>
              <a:off x="1200" y="249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5377" name="Text Box 33"/>
          <p:cNvSpPr txBox="1">
            <a:spLocks noChangeArrowheads="1"/>
          </p:cNvSpPr>
          <p:nvPr/>
        </p:nvSpPr>
        <p:spPr bwMode="auto">
          <a:xfrm>
            <a:off x="3297238" y="5073650"/>
            <a:ext cx="8175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current</a:t>
            </a:r>
          </a:p>
        </p:txBody>
      </p:sp>
      <p:sp>
        <p:nvSpPr>
          <p:cNvPr id="185378" name="Line 34"/>
          <p:cNvSpPr>
            <a:spLocks noChangeShapeType="1"/>
          </p:cNvSpPr>
          <p:nvPr/>
        </p:nvSpPr>
        <p:spPr bwMode="auto">
          <a:xfrm flipV="1">
            <a:off x="3730625" y="47688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379" name="Line 35"/>
          <p:cNvSpPr>
            <a:spLocks noChangeShapeType="1"/>
          </p:cNvSpPr>
          <p:nvPr/>
        </p:nvSpPr>
        <p:spPr bwMode="auto">
          <a:xfrm flipH="1">
            <a:off x="2359025" y="37782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380" name="Line 36"/>
          <p:cNvSpPr>
            <a:spLocks noChangeShapeType="1"/>
          </p:cNvSpPr>
          <p:nvPr/>
        </p:nvSpPr>
        <p:spPr bwMode="auto">
          <a:xfrm flipH="1">
            <a:off x="3197225" y="37782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381" name="Line 37"/>
          <p:cNvSpPr>
            <a:spLocks noChangeShapeType="1"/>
          </p:cNvSpPr>
          <p:nvPr/>
        </p:nvSpPr>
        <p:spPr bwMode="auto">
          <a:xfrm flipH="1">
            <a:off x="4873625" y="37782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382" name="Line 38"/>
          <p:cNvSpPr>
            <a:spLocks noChangeShapeType="1"/>
          </p:cNvSpPr>
          <p:nvPr/>
        </p:nvSpPr>
        <p:spPr bwMode="auto">
          <a:xfrm flipH="1">
            <a:off x="5711825" y="37782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85383" name="Group 39"/>
          <p:cNvGrpSpPr>
            <a:grpSpLocks/>
          </p:cNvGrpSpPr>
          <p:nvPr/>
        </p:nvGrpSpPr>
        <p:grpSpPr bwMode="auto">
          <a:xfrm>
            <a:off x="5940425" y="3549650"/>
            <a:ext cx="609600" cy="336550"/>
            <a:chOff x="3646" y="2496"/>
            <a:chExt cx="384" cy="212"/>
          </a:xfrm>
        </p:grpSpPr>
        <p:sp>
          <p:nvSpPr>
            <p:cNvPr id="185384" name="Rectangle 40"/>
            <p:cNvSpPr>
              <a:spLocks noChangeArrowheads="1"/>
            </p:cNvSpPr>
            <p:nvPr/>
          </p:nvSpPr>
          <p:spPr bwMode="auto">
            <a:xfrm>
              <a:off x="3646" y="2496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85" name="Line 41"/>
            <p:cNvSpPr>
              <a:spLocks noChangeShapeType="1"/>
            </p:cNvSpPr>
            <p:nvPr/>
          </p:nvSpPr>
          <p:spPr bwMode="auto">
            <a:xfrm>
              <a:off x="3934" y="24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86" name="Line 42"/>
            <p:cNvSpPr>
              <a:spLocks noChangeShapeType="1"/>
            </p:cNvSpPr>
            <p:nvPr/>
          </p:nvSpPr>
          <p:spPr bwMode="auto">
            <a:xfrm>
              <a:off x="3742" y="24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87" name="Text Box 43"/>
            <p:cNvSpPr txBox="1">
              <a:spLocks noChangeArrowheads="1"/>
            </p:cNvSpPr>
            <p:nvPr/>
          </p:nvSpPr>
          <p:spPr bwMode="auto">
            <a:xfrm>
              <a:off x="3742" y="2496"/>
              <a:ext cx="1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>
                  <a:latin typeface="Helvetica" pitchFamily="34" charset="0"/>
                </a:rPr>
                <a:t>1</a:t>
              </a:r>
            </a:p>
          </p:txBody>
        </p:sp>
        <p:sp>
          <p:nvSpPr>
            <p:cNvPr id="185388" name="Line 44"/>
            <p:cNvSpPr>
              <a:spLocks noChangeShapeType="1"/>
            </p:cNvSpPr>
            <p:nvPr/>
          </p:nvSpPr>
          <p:spPr bwMode="auto">
            <a:xfrm rot="409544" flipH="1">
              <a:off x="3934" y="2496"/>
              <a:ext cx="96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5389" name="Rectangle 45"/>
          <p:cNvSpPr>
            <a:spLocks noChangeArrowheads="1"/>
          </p:cNvSpPr>
          <p:nvPr/>
        </p:nvSpPr>
        <p:spPr bwMode="auto">
          <a:xfrm>
            <a:off x="3429000" y="44513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5390" name="Line 46"/>
          <p:cNvSpPr>
            <a:spLocks noChangeShapeType="1"/>
          </p:cNvSpPr>
          <p:nvPr/>
        </p:nvSpPr>
        <p:spPr bwMode="auto">
          <a:xfrm>
            <a:off x="3886200" y="44513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391" name="Line 47"/>
          <p:cNvSpPr>
            <a:spLocks noChangeShapeType="1"/>
          </p:cNvSpPr>
          <p:nvPr/>
        </p:nvSpPr>
        <p:spPr bwMode="auto">
          <a:xfrm>
            <a:off x="3581400" y="44513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392" name="Text Box 48"/>
          <p:cNvSpPr txBox="1">
            <a:spLocks noChangeArrowheads="1"/>
          </p:cNvSpPr>
          <p:nvPr/>
        </p:nvSpPr>
        <p:spPr bwMode="auto">
          <a:xfrm>
            <a:off x="3581400" y="445135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9</a:t>
            </a:r>
          </a:p>
        </p:txBody>
      </p:sp>
      <p:sp>
        <p:nvSpPr>
          <p:cNvPr id="185393" name="Text Box 49"/>
          <p:cNvSpPr txBox="1">
            <a:spLocks noChangeArrowheads="1"/>
          </p:cNvSpPr>
          <p:nvPr/>
        </p:nvSpPr>
        <p:spPr bwMode="auto">
          <a:xfrm>
            <a:off x="1905000" y="4419600"/>
            <a:ext cx="1038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newNode</a:t>
            </a:r>
          </a:p>
        </p:txBody>
      </p:sp>
      <p:sp>
        <p:nvSpPr>
          <p:cNvPr id="185394" name="Line 50"/>
          <p:cNvSpPr>
            <a:spLocks noChangeShapeType="1"/>
          </p:cNvSpPr>
          <p:nvPr/>
        </p:nvSpPr>
        <p:spPr bwMode="auto">
          <a:xfrm>
            <a:off x="2895600" y="460375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85395" name="Group 51"/>
          <p:cNvGrpSpPr>
            <a:grpSpLocks/>
          </p:cNvGrpSpPr>
          <p:nvPr/>
        </p:nvGrpSpPr>
        <p:grpSpPr bwMode="auto">
          <a:xfrm>
            <a:off x="4343400" y="4464050"/>
            <a:ext cx="457200" cy="304800"/>
            <a:chOff x="4464" y="3600"/>
            <a:chExt cx="288" cy="192"/>
          </a:xfrm>
        </p:grpSpPr>
        <p:sp>
          <p:nvSpPr>
            <p:cNvPr id="185396" name="Oval 52"/>
            <p:cNvSpPr>
              <a:spLocks noChangeArrowheads="1"/>
            </p:cNvSpPr>
            <p:nvPr/>
          </p:nvSpPr>
          <p:spPr bwMode="auto">
            <a:xfrm>
              <a:off x="4464" y="3600"/>
              <a:ext cx="288" cy="192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397" name="Text Box 53"/>
            <p:cNvSpPr txBox="1">
              <a:spLocks noChangeArrowheads="1"/>
            </p:cNvSpPr>
            <p:nvPr/>
          </p:nvSpPr>
          <p:spPr bwMode="auto">
            <a:xfrm>
              <a:off x="4464" y="3600"/>
              <a:ext cx="288" cy="192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en-US" sz="1400">
                  <a:solidFill>
                    <a:srgbClr val="800000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185398" name="Group 54"/>
          <p:cNvGrpSpPr>
            <a:grpSpLocks/>
          </p:cNvGrpSpPr>
          <p:nvPr/>
        </p:nvGrpSpPr>
        <p:grpSpPr bwMode="auto">
          <a:xfrm>
            <a:off x="3124200" y="4083050"/>
            <a:ext cx="457200" cy="304800"/>
            <a:chOff x="4464" y="3600"/>
            <a:chExt cx="288" cy="192"/>
          </a:xfrm>
        </p:grpSpPr>
        <p:sp>
          <p:nvSpPr>
            <p:cNvPr id="185399" name="Oval 55"/>
            <p:cNvSpPr>
              <a:spLocks noChangeArrowheads="1"/>
            </p:cNvSpPr>
            <p:nvPr/>
          </p:nvSpPr>
          <p:spPr bwMode="auto">
            <a:xfrm>
              <a:off x="4464" y="3600"/>
              <a:ext cx="288" cy="192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400" name="Text Box 56"/>
            <p:cNvSpPr txBox="1">
              <a:spLocks noChangeArrowheads="1"/>
            </p:cNvSpPr>
            <p:nvPr/>
          </p:nvSpPr>
          <p:spPr bwMode="auto">
            <a:xfrm>
              <a:off x="4464" y="3600"/>
              <a:ext cx="288" cy="192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en-US" sz="1400" dirty="0">
                  <a:solidFill>
                    <a:srgbClr val="800000"/>
                  </a:solidFill>
                  <a:latin typeface="Helvetica" pitchFamily="34" charset="0"/>
                </a:rPr>
                <a:t>2</a:t>
              </a:r>
            </a:p>
          </p:txBody>
        </p:sp>
      </p:grpSp>
      <p:grpSp>
        <p:nvGrpSpPr>
          <p:cNvPr id="185401" name="Group 57"/>
          <p:cNvGrpSpPr>
            <a:grpSpLocks/>
          </p:cNvGrpSpPr>
          <p:nvPr/>
        </p:nvGrpSpPr>
        <p:grpSpPr bwMode="auto">
          <a:xfrm>
            <a:off x="4114800" y="4083050"/>
            <a:ext cx="457200" cy="304800"/>
            <a:chOff x="4464" y="3600"/>
            <a:chExt cx="288" cy="192"/>
          </a:xfrm>
        </p:grpSpPr>
        <p:sp>
          <p:nvSpPr>
            <p:cNvPr id="185402" name="Oval 58"/>
            <p:cNvSpPr>
              <a:spLocks noChangeArrowheads="1"/>
            </p:cNvSpPr>
            <p:nvPr/>
          </p:nvSpPr>
          <p:spPr bwMode="auto">
            <a:xfrm>
              <a:off x="4464" y="3600"/>
              <a:ext cx="288" cy="192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403" name="Text Box 59"/>
            <p:cNvSpPr txBox="1">
              <a:spLocks noChangeArrowheads="1"/>
            </p:cNvSpPr>
            <p:nvPr/>
          </p:nvSpPr>
          <p:spPr bwMode="auto">
            <a:xfrm>
              <a:off x="4464" y="3600"/>
              <a:ext cx="288" cy="192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en-US" sz="1400">
                  <a:solidFill>
                    <a:srgbClr val="800000"/>
                  </a:solidFill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185404" name="Group 60"/>
          <p:cNvGrpSpPr>
            <a:grpSpLocks/>
          </p:cNvGrpSpPr>
          <p:nvPr/>
        </p:nvGrpSpPr>
        <p:grpSpPr bwMode="auto">
          <a:xfrm>
            <a:off x="3657600" y="4006850"/>
            <a:ext cx="457200" cy="304800"/>
            <a:chOff x="4464" y="3600"/>
            <a:chExt cx="288" cy="192"/>
          </a:xfrm>
        </p:grpSpPr>
        <p:sp>
          <p:nvSpPr>
            <p:cNvPr id="185405" name="Oval 61"/>
            <p:cNvSpPr>
              <a:spLocks noChangeArrowheads="1"/>
            </p:cNvSpPr>
            <p:nvPr/>
          </p:nvSpPr>
          <p:spPr bwMode="auto">
            <a:xfrm>
              <a:off x="4464" y="3600"/>
              <a:ext cx="288" cy="192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406" name="Text Box 62"/>
            <p:cNvSpPr txBox="1">
              <a:spLocks noChangeArrowheads="1"/>
            </p:cNvSpPr>
            <p:nvPr/>
          </p:nvSpPr>
          <p:spPr bwMode="auto">
            <a:xfrm>
              <a:off x="4464" y="3600"/>
              <a:ext cx="288" cy="192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en-US" sz="1400">
                  <a:solidFill>
                    <a:srgbClr val="800000"/>
                  </a:solidFill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185407" name="Line 63"/>
          <p:cNvSpPr>
            <a:spLocks noChangeShapeType="1"/>
          </p:cNvSpPr>
          <p:nvPr/>
        </p:nvSpPr>
        <p:spPr bwMode="auto">
          <a:xfrm flipV="1">
            <a:off x="3505200" y="385445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408" name="Freeform 64"/>
          <p:cNvSpPr>
            <a:spLocks/>
          </p:cNvSpPr>
          <p:nvPr/>
        </p:nvSpPr>
        <p:spPr bwMode="auto">
          <a:xfrm>
            <a:off x="3962400" y="3854450"/>
            <a:ext cx="762000" cy="838200"/>
          </a:xfrm>
          <a:custGeom>
            <a:avLst/>
            <a:gdLst>
              <a:gd name="T0" fmla="*/ 0 w 384"/>
              <a:gd name="T1" fmla="*/ 480 h 480"/>
              <a:gd name="T2" fmla="*/ 288 w 384"/>
              <a:gd name="T3" fmla="*/ 432 h 480"/>
              <a:gd name="T4" fmla="*/ 384 w 384"/>
              <a:gd name="T5" fmla="*/ 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4" h="480">
                <a:moveTo>
                  <a:pt x="0" y="480"/>
                </a:moveTo>
                <a:lnTo>
                  <a:pt x="288" y="432"/>
                </a:lnTo>
                <a:lnTo>
                  <a:pt x="384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409" name="Freeform 65"/>
          <p:cNvSpPr>
            <a:spLocks/>
          </p:cNvSpPr>
          <p:nvPr/>
        </p:nvSpPr>
        <p:spPr bwMode="auto">
          <a:xfrm>
            <a:off x="3886200" y="3778250"/>
            <a:ext cx="457200" cy="685800"/>
          </a:xfrm>
          <a:custGeom>
            <a:avLst/>
            <a:gdLst>
              <a:gd name="T0" fmla="*/ 288 w 288"/>
              <a:gd name="T1" fmla="*/ 0 h 432"/>
              <a:gd name="T2" fmla="*/ 240 w 288"/>
              <a:gd name="T3" fmla="*/ 288 h 432"/>
              <a:gd name="T4" fmla="*/ 0 w 288"/>
              <a:gd name="T5" fmla="*/ 432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8" h="432">
                <a:moveTo>
                  <a:pt x="288" y="0"/>
                </a:moveTo>
                <a:lnTo>
                  <a:pt x="240" y="288"/>
                </a:lnTo>
                <a:lnTo>
                  <a:pt x="0" y="432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985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82223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Doubly-linked List 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5B9E74E-2061-3AA9-184B-AF05C6BC6AC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Code for Doubly Link List?</a:t>
            </a:r>
          </a:p>
          <a:p>
            <a:pPr marL="533400" indent="-533400">
              <a:buFont typeface="Wingdings" pitchFamily="2" charset="2"/>
              <a:buChar char="§"/>
            </a:pPr>
            <a:r>
              <a:rPr lang="en-US" dirty="0">
                <a:latin typeface="Helvetica" pitchFamily="34" charset="0"/>
              </a:rPr>
              <a:t>Advantages of Doubly Linked List?</a:t>
            </a:r>
            <a:endParaRPr lang="en-US" sz="2800" dirty="0">
              <a:latin typeface="Helvetica" pitchFamily="34" charset="0"/>
            </a:endParaRPr>
          </a:p>
          <a:p>
            <a:pPr marL="533400" indent="-533400">
              <a:lnSpc>
                <a:spcPct val="80000"/>
              </a:lnSpc>
              <a:buFont typeface="Wingdings" pitchFamily="2" charset="2"/>
              <a:buChar char="§"/>
            </a:pPr>
            <a:endParaRPr lang="en-US" sz="2800" dirty="0">
              <a:latin typeface="Helvetica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D84362-FE16-4208-97A7-A0868D99E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427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82223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Circular-linked lists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The next field in the last node in a singly-linked list is 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</a:rPr>
              <a:t>set to NULL</a:t>
            </a:r>
            <a:r>
              <a:rPr lang="en-US" sz="2800" dirty="0">
                <a:latin typeface="Helvetica" pitchFamily="34" charset="0"/>
              </a:rPr>
              <a:t>. </a:t>
            </a:r>
          </a:p>
          <a:p>
            <a:pPr marL="533400" indent="-533400"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Moving along a singly-linked list has to be done in a 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</a:rPr>
              <a:t>watchful manner</a:t>
            </a:r>
            <a:r>
              <a:rPr lang="en-US" sz="2800" dirty="0">
                <a:latin typeface="Helvetica" pitchFamily="34" charset="0"/>
              </a:rPr>
              <a:t>.</a:t>
            </a:r>
          </a:p>
          <a:p>
            <a:pPr marL="533400" indent="-533400"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Doubly-linked lists </a:t>
            </a:r>
            <a:r>
              <a:rPr lang="en-US" sz="2800" dirty="0">
                <a:solidFill>
                  <a:srgbClr val="FF0000"/>
                </a:solidFill>
                <a:latin typeface="Helvetica" pitchFamily="34" charset="0"/>
              </a:rPr>
              <a:t>have two NULL </a:t>
            </a:r>
            <a:r>
              <a:rPr lang="en-US" sz="2800" dirty="0">
                <a:latin typeface="Helvetica" pitchFamily="34" charset="0"/>
              </a:rPr>
              <a:t>pointers: </a:t>
            </a:r>
            <a:r>
              <a:rPr lang="en-US" sz="2800" dirty="0" err="1">
                <a:latin typeface="Helvetica" pitchFamily="34" charset="0"/>
              </a:rPr>
              <a:t>prev</a:t>
            </a:r>
            <a:r>
              <a:rPr lang="en-US" sz="2800" dirty="0">
                <a:latin typeface="Helvetica" pitchFamily="34" charset="0"/>
              </a:rPr>
              <a:t> in the first node and next in the last node.</a:t>
            </a:r>
          </a:p>
          <a:p>
            <a:pPr marL="533400" indent="-533400"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A way around this potential hazard is to link the last node with the first node in the list to create a </a:t>
            </a:r>
            <a:r>
              <a:rPr lang="en-US" sz="2800" i="1" dirty="0">
                <a:solidFill>
                  <a:srgbClr val="FF0000"/>
                </a:solidFill>
                <a:latin typeface="Helvetica" pitchFamily="34" charset="0"/>
              </a:rPr>
              <a:t>circularly-linked list</a:t>
            </a:r>
            <a:r>
              <a:rPr lang="en-US" sz="2800" dirty="0">
                <a:latin typeface="Helvetica" pitchFamily="34" charset="0"/>
              </a:rPr>
              <a:t>.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Char char="§"/>
            </a:pPr>
            <a:endParaRPr lang="en-US" sz="2800" dirty="0">
              <a:latin typeface="Helvetica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E8AB0-78D5-4DDF-8688-048032470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629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82223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Circular Linked List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800">
                <a:latin typeface="Helvetica" pitchFamily="34" charset="0"/>
              </a:rPr>
              <a:t>Two views of a circularly linked list: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Char char="§"/>
            </a:pPr>
            <a:endParaRPr lang="en-US" sz="2800">
              <a:latin typeface="Helvetica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510168-DCF1-41D1-838F-54E171DF9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13</a:t>
            </a:fld>
            <a:endParaRPr lang="en-US"/>
          </a:p>
        </p:txBody>
      </p:sp>
      <p:grpSp>
        <p:nvGrpSpPr>
          <p:cNvPr id="148518" name="Group 38"/>
          <p:cNvGrpSpPr>
            <a:grpSpLocks/>
          </p:cNvGrpSpPr>
          <p:nvPr/>
        </p:nvGrpSpPr>
        <p:grpSpPr bwMode="auto">
          <a:xfrm>
            <a:off x="965200" y="2209800"/>
            <a:ext cx="5359400" cy="1143000"/>
            <a:chOff x="608" y="1776"/>
            <a:chExt cx="3376" cy="720"/>
          </a:xfrm>
        </p:grpSpPr>
        <p:grpSp>
          <p:nvGrpSpPr>
            <p:cNvPr id="148486" name="Group 6"/>
            <p:cNvGrpSpPr>
              <a:grpSpLocks/>
            </p:cNvGrpSpPr>
            <p:nvPr/>
          </p:nvGrpSpPr>
          <p:grpSpPr bwMode="auto">
            <a:xfrm>
              <a:off x="1248" y="2140"/>
              <a:ext cx="432" cy="212"/>
              <a:chOff x="1488" y="1996"/>
              <a:chExt cx="432" cy="212"/>
            </a:xfrm>
          </p:grpSpPr>
          <p:sp>
            <p:nvSpPr>
              <p:cNvPr id="148487" name="Rectangle 7"/>
              <p:cNvSpPr>
                <a:spLocks noChangeArrowheads="1"/>
              </p:cNvSpPr>
              <p:nvPr/>
            </p:nvSpPr>
            <p:spPr bwMode="auto">
              <a:xfrm>
                <a:off x="1488" y="2016"/>
                <a:ext cx="288" cy="1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8488" name="Line 8"/>
              <p:cNvSpPr>
                <a:spLocks noChangeShapeType="1"/>
              </p:cNvSpPr>
              <p:nvPr/>
            </p:nvSpPr>
            <p:spPr bwMode="auto">
              <a:xfrm>
                <a:off x="1680" y="201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489" name="Text Box 9"/>
              <p:cNvSpPr txBox="1">
                <a:spLocks noChangeArrowheads="1"/>
              </p:cNvSpPr>
              <p:nvPr/>
            </p:nvSpPr>
            <p:spPr bwMode="auto">
              <a:xfrm>
                <a:off x="1488" y="1996"/>
                <a:ext cx="15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600">
                    <a:latin typeface="Helvetica" pitchFamily="34" charset="0"/>
                  </a:rPr>
                  <a:t>2</a:t>
                </a:r>
              </a:p>
            </p:txBody>
          </p:sp>
          <p:sp>
            <p:nvSpPr>
              <p:cNvPr id="148490" name="Line 10"/>
              <p:cNvSpPr>
                <a:spLocks noChangeShapeType="1"/>
              </p:cNvSpPr>
              <p:nvPr/>
            </p:nvSpPr>
            <p:spPr bwMode="auto">
              <a:xfrm>
                <a:off x="1728" y="211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8491" name="Rectangle 11"/>
            <p:cNvSpPr>
              <a:spLocks noChangeArrowheads="1"/>
            </p:cNvSpPr>
            <p:nvPr/>
          </p:nvSpPr>
          <p:spPr bwMode="auto">
            <a:xfrm>
              <a:off x="1680" y="2160"/>
              <a:ext cx="28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492" name="Line 12"/>
            <p:cNvSpPr>
              <a:spLocks noChangeShapeType="1"/>
            </p:cNvSpPr>
            <p:nvPr/>
          </p:nvSpPr>
          <p:spPr bwMode="auto">
            <a:xfrm>
              <a:off x="1872" y="21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493" name="Text Box 13"/>
            <p:cNvSpPr txBox="1">
              <a:spLocks noChangeArrowheads="1"/>
            </p:cNvSpPr>
            <p:nvPr/>
          </p:nvSpPr>
          <p:spPr bwMode="auto">
            <a:xfrm>
              <a:off x="1680" y="2140"/>
              <a:ext cx="1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>
                  <a:latin typeface="Helvetica" pitchFamily="34" charset="0"/>
                </a:rPr>
                <a:t>6</a:t>
              </a:r>
            </a:p>
          </p:txBody>
        </p:sp>
        <p:sp>
          <p:nvSpPr>
            <p:cNvPr id="148494" name="Line 14"/>
            <p:cNvSpPr>
              <a:spLocks noChangeShapeType="1"/>
            </p:cNvSpPr>
            <p:nvPr/>
          </p:nvSpPr>
          <p:spPr bwMode="auto">
            <a:xfrm>
              <a:off x="1920" y="225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495" name="Rectangle 15"/>
            <p:cNvSpPr>
              <a:spLocks noChangeArrowheads="1"/>
            </p:cNvSpPr>
            <p:nvPr/>
          </p:nvSpPr>
          <p:spPr bwMode="auto">
            <a:xfrm>
              <a:off x="2112" y="2160"/>
              <a:ext cx="28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496" name="Line 16"/>
            <p:cNvSpPr>
              <a:spLocks noChangeShapeType="1"/>
            </p:cNvSpPr>
            <p:nvPr/>
          </p:nvSpPr>
          <p:spPr bwMode="auto">
            <a:xfrm>
              <a:off x="2304" y="21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497" name="Text Box 17"/>
            <p:cNvSpPr txBox="1">
              <a:spLocks noChangeArrowheads="1"/>
            </p:cNvSpPr>
            <p:nvPr/>
          </p:nvSpPr>
          <p:spPr bwMode="auto">
            <a:xfrm>
              <a:off x="2112" y="2140"/>
              <a:ext cx="1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>
                  <a:latin typeface="Helvetica" pitchFamily="34" charset="0"/>
                </a:rPr>
                <a:t>8</a:t>
              </a:r>
            </a:p>
          </p:txBody>
        </p:sp>
        <p:sp>
          <p:nvSpPr>
            <p:cNvPr id="148498" name="Line 18"/>
            <p:cNvSpPr>
              <a:spLocks noChangeShapeType="1"/>
            </p:cNvSpPr>
            <p:nvPr/>
          </p:nvSpPr>
          <p:spPr bwMode="auto">
            <a:xfrm>
              <a:off x="2352" y="225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499" name="Rectangle 19"/>
            <p:cNvSpPr>
              <a:spLocks noChangeArrowheads="1"/>
            </p:cNvSpPr>
            <p:nvPr/>
          </p:nvSpPr>
          <p:spPr bwMode="auto">
            <a:xfrm>
              <a:off x="2544" y="2160"/>
              <a:ext cx="28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500" name="Line 20"/>
            <p:cNvSpPr>
              <a:spLocks noChangeShapeType="1"/>
            </p:cNvSpPr>
            <p:nvPr/>
          </p:nvSpPr>
          <p:spPr bwMode="auto">
            <a:xfrm>
              <a:off x="2736" y="21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501" name="Text Box 21"/>
            <p:cNvSpPr txBox="1">
              <a:spLocks noChangeArrowheads="1"/>
            </p:cNvSpPr>
            <p:nvPr/>
          </p:nvSpPr>
          <p:spPr bwMode="auto">
            <a:xfrm>
              <a:off x="2544" y="2140"/>
              <a:ext cx="1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>
                  <a:latin typeface="Helvetica" pitchFamily="34" charset="0"/>
                </a:rPr>
                <a:t>7</a:t>
              </a:r>
            </a:p>
          </p:txBody>
        </p:sp>
        <p:sp>
          <p:nvSpPr>
            <p:cNvPr id="148502" name="Line 22"/>
            <p:cNvSpPr>
              <a:spLocks noChangeShapeType="1"/>
            </p:cNvSpPr>
            <p:nvPr/>
          </p:nvSpPr>
          <p:spPr bwMode="auto">
            <a:xfrm>
              <a:off x="2784" y="225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503" name="Rectangle 23"/>
            <p:cNvSpPr>
              <a:spLocks noChangeArrowheads="1"/>
            </p:cNvSpPr>
            <p:nvPr/>
          </p:nvSpPr>
          <p:spPr bwMode="auto">
            <a:xfrm>
              <a:off x="2976" y="2160"/>
              <a:ext cx="28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504" name="Line 24"/>
            <p:cNvSpPr>
              <a:spLocks noChangeShapeType="1"/>
            </p:cNvSpPr>
            <p:nvPr/>
          </p:nvSpPr>
          <p:spPr bwMode="auto">
            <a:xfrm>
              <a:off x="3168" y="21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505" name="Text Box 25"/>
            <p:cNvSpPr txBox="1">
              <a:spLocks noChangeArrowheads="1"/>
            </p:cNvSpPr>
            <p:nvPr/>
          </p:nvSpPr>
          <p:spPr bwMode="auto">
            <a:xfrm>
              <a:off x="2976" y="2140"/>
              <a:ext cx="1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>
                  <a:latin typeface="Helvetica" pitchFamily="34" charset="0"/>
                </a:rPr>
                <a:t>1</a:t>
              </a:r>
            </a:p>
          </p:txBody>
        </p:sp>
        <p:sp>
          <p:nvSpPr>
            <p:cNvPr id="148508" name="Text Box 28"/>
            <p:cNvSpPr txBox="1">
              <a:spLocks noChangeArrowheads="1"/>
            </p:cNvSpPr>
            <p:nvPr/>
          </p:nvSpPr>
          <p:spPr bwMode="auto">
            <a:xfrm>
              <a:off x="608" y="2092"/>
              <a:ext cx="40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>
                  <a:latin typeface="Helvetica" pitchFamily="34" charset="0"/>
                </a:rPr>
                <a:t>head</a:t>
              </a:r>
            </a:p>
          </p:txBody>
        </p:sp>
        <p:sp>
          <p:nvSpPr>
            <p:cNvPr id="148509" name="Line 29"/>
            <p:cNvSpPr>
              <a:spLocks noChangeShapeType="1"/>
            </p:cNvSpPr>
            <p:nvPr/>
          </p:nvSpPr>
          <p:spPr bwMode="auto">
            <a:xfrm>
              <a:off x="967" y="2208"/>
              <a:ext cx="2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511" name="Text Box 31"/>
            <p:cNvSpPr txBox="1">
              <a:spLocks noChangeArrowheads="1"/>
            </p:cNvSpPr>
            <p:nvPr/>
          </p:nvSpPr>
          <p:spPr bwMode="auto">
            <a:xfrm>
              <a:off x="1968" y="1776"/>
              <a:ext cx="51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>
                  <a:latin typeface="Helvetica" pitchFamily="34" charset="0"/>
                </a:rPr>
                <a:t>current</a:t>
              </a:r>
            </a:p>
          </p:txBody>
        </p:sp>
        <p:sp>
          <p:nvSpPr>
            <p:cNvPr id="148514" name="Text Box 34"/>
            <p:cNvSpPr txBox="1">
              <a:spLocks noChangeArrowheads="1"/>
            </p:cNvSpPr>
            <p:nvPr/>
          </p:nvSpPr>
          <p:spPr bwMode="auto">
            <a:xfrm>
              <a:off x="3495" y="2140"/>
              <a:ext cx="48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>
                  <a:latin typeface="Helvetica" pitchFamily="34" charset="0"/>
                </a:rPr>
                <a:t>size=5</a:t>
              </a:r>
            </a:p>
          </p:txBody>
        </p:sp>
        <p:sp>
          <p:nvSpPr>
            <p:cNvPr id="148515" name="Line 35"/>
            <p:cNvSpPr>
              <a:spLocks noChangeShapeType="1"/>
            </p:cNvSpPr>
            <p:nvPr/>
          </p:nvSpPr>
          <p:spPr bwMode="auto">
            <a:xfrm>
              <a:off x="2208" y="196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517" name="Freeform 37"/>
            <p:cNvSpPr>
              <a:spLocks/>
            </p:cNvSpPr>
            <p:nvPr/>
          </p:nvSpPr>
          <p:spPr bwMode="auto">
            <a:xfrm>
              <a:off x="1104" y="2256"/>
              <a:ext cx="2304" cy="240"/>
            </a:xfrm>
            <a:custGeom>
              <a:avLst/>
              <a:gdLst>
                <a:gd name="T0" fmla="*/ 2112 w 2304"/>
                <a:gd name="T1" fmla="*/ 0 h 240"/>
                <a:gd name="T2" fmla="*/ 2304 w 2304"/>
                <a:gd name="T3" fmla="*/ 0 h 240"/>
                <a:gd name="T4" fmla="*/ 2304 w 2304"/>
                <a:gd name="T5" fmla="*/ 240 h 240"/>
                <a:gd name="T6" fmla="*/ 0 w 2304"/>
                <a:gd name="T7" fmla="*/ 240 h 240"/>
                <a:gd name="T8" fmla="*/ 0 w 2304"/>
                <a:gd name="T9" fmla="*/ 48 h 240"/>
                <a:gd name="T10" fmla="*/ 144 w 2304"/>
                <a:gd name="T11" fmla="*/ 48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04" h="240">
                  <a:moveTo>
                    <a:pt x="2112" y="0"/>
                  </a:moveTo>
                  <a:lnTo>
                    <a:pt x="2304" y="0"/>
                  </a:lnTo>
                  <a:lnTo>
                    <a:pt x="2304" y="240"/>
                  </a:lnTo>
                  <a:lnTo>
                    <a:pt x="0" y="240"/>
                  </a:lnTo>
                  <a:lnTo>
                    <a:pt x="0" y="48"/>
                  </a:lnTo>
                  <a:lnTo>
                    <a:pt x="144" y="4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8521" name="Rectangle 41"/>
          <p:cNvSpPr>
            <a:spLocks noChangeArrowheads="1"/>
          </p:cNvSpPr>
          <p:nvPr/>
        </p:nvSpPr>
        <p:spPr bwMode="auto">
          <a:xfrm>
            <a:off x="2347913" y="475615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22" name="Line 42"/>
          <p:cNvSpPr>
            <a:spLocks noChangeShapeType="1"/>
          </p:cNvSpPr>
          <p:nvPr/>
        </p:nvSpPr>
        <p:spPr bwMode="auto">
          <a:xfrm>
            <a:off x="2652713" y="47561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523" name="Text Box 43"/>
          <p:cNvSpPr txBox="1">
            <a:spLocks noChangeArrowheads="1"/>
          </p:cNvSpPr>
          <p:nvPr/>
        </p:nvSpPr>
        <p:spPr bwMode="auto">
          <a:xfrm>
            <a:off x="2347913" y="4724400"/>
            <a:ext cx="249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148524" name="Line 44"/>
          <p:cNvSpPr>
            <a:spLocks noChangeShapeType="1"/>
          </p:cNvSpPr>
          <p:nvPr/>
        </p:nvSpPr>
        <p:spPr bwMode="auto">
          <a:xfrm flipV="1">
            <a:off x="2728913" y="4343400"/>
            <a:ext cx="381000" cy="565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529" name="Rectangle 49"/>
          <p:cNvSpPr>
            <a:spLocks noChangeArrowheads="1"/>
          </p:cNvSpPr>
          <p:nvPr/>
        </p:nvSpPr>
        <p:spPr bwMode="auto">
          <a:xfrm>
            <a:off x="4405313" y="44196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30" name="Line 50"/>
          <p:cNvSpPr>
            <a:spLocks noChangeShapeType="1"/>
          </p:cNvSpPr>
          <p:nvPr/>
        </p:nvSpPr>
        <p:spPr bwMode="auto">
          <a:xfrm>
            <a:off x="4557713" y="4419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531" name="Text Box 51"/>
          <p:cNvSpPr txBox="1">
            <a:spLocks noChangeArrowheads="1"/>
          </p:cNvSpPr>
          <p:nvPr/>
        </p:nvSpPr>
        <p:spPr bwMode="auto">
          <a:xfrm>
            <a:off x="4537075" y="4419600"/>
            <a:ext cx="249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8</a:t>
            </a:r>
          </a:p>
        </p:txBody>
      </p:sp>
      <p:sp>
        <p:nvSpPr>
          <p:cNvPr id="148532" name="Line 52"/>
          <p:cNvSpPr>
            <a:spLocks noChangeShapeType="1"/>
          </p:cNvSpPr>
          <p:nvPr/>
        </p:nvSpPr>
        <p:spPr bwMode="auto">
          <a:xfrm>
            <a:off x="4481513" y="45720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533" name="Rectangle 53"/>
          <p:cNvSpPr>
            <a:spLocks noChangeArrowheads="1"/>
          </p:cNvSpPr>
          <p:nvPr/>
        </p:nvSpPr>
        <p:spPr bwMode="auto">
          <a:xfrm>
            <a:off x="4329113" y="51816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34" name="Line 54"/>
          <p:cNvSpPr>
            <a:spLocks noChangeShapeType="1"/>
          </p:cNvSpPr>
          <p:nvPr/>
        </p:nvSpPr>
        <p:spPr bwMode="auto">
          <a:xfrm>
            <a:off x="4481513" y="5181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535" name="Text Box 55"/>
          <p:cNvSpPr txBox="1">
            <a:spLocks noChangeArrowheads="1"/>
          </p:cNvSpPr>
          <p:nvPr/>
        </p:nvSpPr>
        <p:spPr bwMode="auto">
          <a:xfrm>
            <a:off x="4460875" y="5181600"/>
            <a:ext cx="249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148536" name="Line 56"/>
          <p:cNvSpPr>
            <a:spLocks noChangeShapeType="1"/>
          </p:cNvSpPr>
          <p:nvPr/>
        </p:nvSpPr>
        <p:spPr bwMode="auto">
          <a:xfrm flipH="1">
            <a:off x="3643313" y="53340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537" name="Rectangle 57"/>
          <p:cNvSpPr>
            <a:spLocks noChangeArrowheads="1"/>
          </p:cNvSpPr>
          <p:nvPr/>
        </p:nvSpPr>
        <p:spPr bwMode="auto">
          <a:xfrm>
            <a:off x="3186113" y="56388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38" name="Line 58"/>
          <p:cNvSpPr>
            <a:spLocks noChangeShapeType="1"/>
          </p:cNvSpPr>
          <p:nvPr/>
        </p:nvSpPr>
        <p:spPr bwMode="auto">
          <a:xfrm>
            <a:off x="3338513" y="5638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539" name="Text Box 59"/>
          <p:cNvSpPr txBox="1">
            <a:spLocks noChangeArrowheads="1"/>
          </p:cNvSpPr>
          <p:nvPr/>
        </p:nvSpPr>
        <p:spPr bwMode="auto">
          <a:xfrm>
            <a:off x="3317875" y="5638800"/>
            <a:ext cx="249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1</a:t>
            </a:r>
          </a:p>
        </p:txBody>
      </p:sp>
      <p:sp>
        <p:nvSpPr>
          <p:cNvPr id="148540" name="Text Box 60"/>
          <p:cNvSpPr txBox="1">
            <a:spLocks noChangeArrowheads="1"/>
          </p:cNvSpPr>
          <p:nvPr/>
        </p:nvSpPr>
        <p:spPr bwMode="auto">
          <a:xfrm>
            <a:off x="1331913" y="4724400"/>
            <a:ext cx="63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head</a:t>
            </a:r>
          </a:p>
        </p:txBody>
      </p:sp>
      <p:sp>
        <p:nvSpPr>
          <p:cNvPr id="148541" name="Line 61"/>
          <p:cNvSpPr>
            <a:spLocks noChangeShapeType="1"/>
          </p:cNvSpPr>
          <p:nvPr/>
        </p:nvSpPr>
        <p:spPr bwMode="auto">
          <a:xfrm>
            <a:off x="1901825" y="4908550"/>
            <a:ext cx="446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542" name="Text Box 62"/>
          <p:cNvSpPr txBox="1">
            <a:spLocks noChangeArrowheads="1"/>
          </p:cNvSpPr>
          <p:nvPr/>
        </p:nvSpPr>
        <p:spPr bwMode="auto">
          <a:xfrm>
            <a:off x="4730750" y="3810000"/>
            <a:ext cx="8175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current</a:t>
            </a:r>
          </a:p>
        </p:txBody>
      </p:sp>
      <p:sp>
        <p:nvSpPr>
          <p:cNvPr id="148543" name="Text Box 63"/>
          <p:cNvSpPr txBox="1">
            <a:spLocks noChangeArrowheads="1"/>
          </p:cNvSpPr>
          <p:nvPr/>
        </p:nvSpPr>
        <p:spPr bwMode="auto">
          <a:xfrm>
            <a:off x="5548313" y="4616450"/>
            <a:ext cx="776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size=5</a:t>
            </a:r>
          </a:p>
        </p:txBody>
      </p:sp>
      <p:sp>
        <p:nvSpPr>
          <p:cNvPr id="148544" name="Line 64"/>
          <p:cNvSpPr>
            <a:spLocks noChangeShapeType="1"/>
          </p:cNvSpPr>
          <p:nvPr/>
        </p:nvSpPr>
        <p:spPr bwMode="auto">
          <a:xfrm flipH="1">
            <a:off x="4862513" y="4114800"/>
            <a:ext cx="249237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525" name="Rectangle 45"/>
          <p:cNvSpPr>
            <a:spLocks noChangeArrowheads="1"/>
          </p:cNvSpPr>
          <p:nvPr/>
        </p:nvSpPr>
        <p:spPr bwMode="auto">
          <a:xfrm>
            <a:off x="3109913" y="4114800"/>
            <a:ext cx="457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526" name="Line 46"/>
          <p:cNvSpPr>
            <a:spLocks noChangeShapeType="1"/>
          </p:cNvSpPr>
          <p:nvPr/>
        </p:nvSpPr>
        <p:spPr bwMode="auto">
          <a:xfrm>
            <a:off x="3414713" y="411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528" name="Line 48"/>
          <p:cNvSpPr>
            <a:spLocks noChangeShapeType="1"/>
          </p:cNvSpPr>
          <p:nvPr/>
        </p:nvSpPr>
        <p:spPr bwMode="auto">
          <a:xfrm>
            <a:off x="3490913" y="4267200"/>
            <a:ext cx="914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527" name="Text Box 47"/>
          <p:cNvSpPr txBox="1">
            <a:spLocks noChangeArrowheads="1"/>
          </p:cNvSpPr>
          <p:nvPr/>
        </p:nvSpPr>
        <p:spPr bwMode="auto">
          <a:xfrm>
            <a:off x="3109913" y="4114800"/>
            <a:ext cx="249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6</a:t>
            </a:r>
          </a:p>
        </p:txBody>
      </p:sp>
      <p:sp>
        <p:nvSpPr>
          <p:cNvPr id="148551" name="Line 71"/>
          <p:cNvSpPr>
            <a:spLocks noChangeShapeType="1"/>
          </p:cNvSpPr>
          <p:nvPr/>
        </p:nvSpPr>
        <p:spPr bwMode="auto">
          <a:xfrm flipH="1" flipV="1">
            <a:off x="2500313" y="5105400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965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82223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Circular Linked List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C82EED36-323C-F121-BF8B-4FBD4DD4A1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Code for Circular Link List?</a:t>
            </a:r>
          </a:p>
          <a:p>
            <a:pPr marL="533400" indent="-533400">
              <a:buFont typeface="Wingdings" pitchFamily="2" charset="2"/>
              <a:buChar char="§"/>
            </a:pPr>
            <a:r>
              <a:rPr lang="en-US" dirty="0">
                <a:latin typeface="Helvetica" pitchFamily="34" charset="0"/>
              </a:rPr>
              <a:t>Advantages of </a:t>
            </a:r>
            <a:r>
              <a:rPr lang="en-US" sz="2800" dirty="0">
                <a:latin typeface="Helvetica" pitchFamily="34" charset="0"/>
              </a:rPr>
              <a:t>Circular</a:t>
            </a:r>
            <a:r>
              <a:rPr lang="en-US" dirty="0">
                <a:latin typeface="Helvetica" pitchFamily="34" charset="0"/>
              </a:rPr>
              <a:t> Linked List?</a:t>
            </a:r>
            <a:endParaRPr lang="en-US" sz="2800" dirty="0">
              <a:latin typeface="Helvetica" pitchFamily="34" charset="0"/>
            </a:endParaRPr>
          </a:p>
          <a:p>
            <a:pPr marL="533400" indent="-533400">
              <a:lnSpc>
                <a:spcPct val="80000"/>
              </a:lnSpc>
              <a:buFont typeface="Wingdings" pitchFamily="2" charset="2"/>
              <a:buChar char="§"/>
            </a:pPr>
            <a:endParaRPr lang="en-US" sz="2800" dirty="0">
              <a:latin typeface="Helvetica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510168-DCF1-41D1-838F-54E171DF9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005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Summary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404972"/>
            <a:ext cx="8940800" cy="439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lvl="1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1600" i="0" dirty="0">
                <a:solidFill>
                  <a:srgbClr val="000000"/>
                </a:solidFill>
                <a:latin typeface="Cambria" panose="02040503050406030204" pitchFamily="18" charset="0"/>
              </a:rPr>
              <a:t>Summary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b="0" i="0" kern="120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COMSATS University Islamabad, Abbottabad Campus</a:t>
            </a:r>
            <a:endParaRPr lang="en-US" sz="1244" b="1" dirty="0"/>
          </a:p>
        </p:txBody>
      </p:sp>
    </p:spTree>
    <p:extLst>
      <p:ext uri="{BB962C8B-B14F-4D97-AF65-F5344CB8AC3E}">
        <p14:creationId xmlns:p14="http://schemas.microsoft.com/office/powerpoint/2010/main" val="2485112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E3611-E0FC-BA0C-00BF-2A0D7CCDB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b="0" i="0" kern="120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153A5502-15CE-CCEE-1880-A0907D6F4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1333" y="1735667"/>
            <a:ext cx="4470400" cy="290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THANK YOU</a:t>
            </a: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endParaRPr lang="en-US" sz="5333" i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i="0" dirty="0">
                <a:solidFill>
                  <a:srgbClr val="000000"/>
                </a:solidFill>
                <a:latin typeface="Cambria" panose="02040503050406030204" pitchFamily="18" charset="0"/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2804745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016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i="0" dirty="0">
                <a:solidFill>
                  <a:srgbClr val="FFC000"/>
                </a:solidFill>
                <a:latin typeface="Georgia" pitchFamily="18" charset="0"/>
              </a:rPr>
              <a:t>Agenda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01600" y="1600200"/>
            <a:ext cx="8974667" cy="4199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kumimoji="1" lang="en-US" sz="3911" i="0" dirty="0">
                <a:solidFill>
                  <a:srgbClr val="FFC000"/>
                </a:solidFill>
                <a:latin typeface="Georgia" pitchFamily="18" charset="0"/>
              </a:rPr>
              <a:t>Variants of Linked List </a:t>
            </a: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Analysis of Linked List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Doubly Linked List</a:t>
            </a:r>
          </a:p>
          <a:p>
            <a:pPr marL="970857" lvl="1" indent="-365483" eaLnBrk="0" hangingPunct="0">
              <a:spcBef>
                <a:spcPts val="533"/>
              </a:spcBef>
              <a:spcAft>
                <a:spcPts val="5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2844" i="0" dirty="0">
                <a:solidFill>
                  <a:schemeClr val="bg1"/>
                </a:solidFill>
                <a:latin typeface="Georgia" pitchFamily="18" charset="0"/>
              </a:rPr>
              <a:t>Circular Linked List</a:t>
            </a:r>
            <a:endParaRPr lang="en-US" sz="2844" b="1" i="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564452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970857" lvl="1" indent="-414872" eaLnBrk="0" hangingPunct="0">
              <a:spcBef>
                <a:spcPct val="20000"/>
              </a:spcBef>
              <a:spcAft>
                <a:spcPts val="2133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endParaRPr kumimoji="1" lang="en-US" sz="3911" i="0" dirty="0">
              <a:solidFill>
                <a:schemeClr val="bg1"/>
              </a:solidFill>
              <a:latin typeface="Georgia" pitchFamily="18" charset="0"/>
            </a:endParaRPr>
          </a:p>
          <a:p>
            <a:pPr marL="406405" indent="-406405" eaLnBrk="0" hangingPunct="0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endParaRPr kumimoji="1" lang="en-US" sz="4267" i="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b="0" i="0" kern="1200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i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COMSATS University Islamabad, Abbottabad Campus</a:t>
            </a:r>
            <a:endParaRPr lang="en-US" sz="1244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82223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Analysis of Linked List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A3CB03-26AA-4D98-960D-8C9C2703E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3</a:t>
            </a:fld>
            <a:endParaRPr lang="en-US"/>
          </a:p>
        </p:txBody>
      </p:sp>
      <p:sp>
        <p:nvSpPr>
          <p:cNvPr id="416772" name="Rectangle 4"/>
          <p:cNvSpPr>
            <a:spLocks noChangeArrowheads="1"/>
          </p:cNvSpPr>
          <p:nvPr/>
        </p:nvSpPr>
        <p:spPr bwMode="auto">
          <a:xfrm>
            <a:off x="455612" y="1403350"/>
            <a:ext cx="8226425" cy="421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533400" indent="-533400"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add</a:t>
            </a:r>
          </a:p>
          <a:p>
            <a:pPr marL="914400" lvl="1" indent="-457200">
              <a:buClr>
                <a:schemeClr val="bg1"/>
              </a:buClr>
              <a:buFontTx/>
              <a:buChar char="•"/>
            </a:pPr>
            <a:r>
              <a:rPr lang="en-US" sz="2400" dirty="0">
                <a:latin typeface="Helvetica" pitchFamily="34" charset="0"/>
              </a:rPr>
              <a:t>we simply insert the new node after the current node. So add is a one-step operation.</a:t>
            </a:r>
          </a:p>
          <a:p>
            <a:pPr marL="533400" indent="-533400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remove</a:t>
            </a:r>
          </a:p>
          <a:p>
            <a:pPr marL="914400" lvl="1" indent="-457200"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2400" dirty="0">
                <a:latin typeface="Helvetica" pitchFamily="34" charset="0"/>
              </a:rPr>
              <a:t>remove is also a one-step operation</a:t>
            </a:r>
          </a:p>
          <a:p>
            <a:pPr marL="533400" indent="-533400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find</a:t>
            </a:r>
          </a:p>
          <a:p>
            <a:pPr marL="914400" lvl="1" indent="-457200"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2400" dirty="0">
                <a:latin typeface="Helvetica" pitchFamily="34" charset="0"/>
              </a:rPr>
              <a:t>worst-case: may have to search the entire list</a:t>
            </a:r>
          </a:p>
          <a:p>
            <a:pPr marL="533400" indent="-533400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2400" dirty="0">
                <a:latin typeface="Helvetica" pitchFamily="34" charset="0"/>
              </a:rPr>
              <a:t>back</a:t>
            </a:r>
          </a:p>
          <a:p>
            <a:pPr marL="914400" lvl="1" indent="-457200"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2400" dirty="0">
                <a:latin typeface="Helvetica" pitchFamily="34" charset="0"/>
              </a:rPr>
              <a:t>moving the current pointer back one node requires traversing the list from the start until the node whose next pointer points to current node.</a:t>
            </a:r>
            <a:endParaRPr lang="en-US" sz="2800" dirty="0">
              <a:latin typeface="Helvetica" pitchFamily="34" charset="0"/>
            </a:endParaRPr>
          </a:p>
          <a:p>
            <a:pPr marL="533400" indent="-533400"/>
            <a:endParaRPr lang="en-US" sz="2800" dirty="0">
              <a:latin typeface="Helvetica" pitchFamily="34" charset="0"/>
            </a:endParaRPr>
          </a:p>
          <a:p>
            <a:pPr marL="533400" indent="-533400">
              <a:buFont typeface="Wingdings" pitchFamily="2" charset="2"/>
              <a:buChar char="§"/>
            </a:pPr>
            <a:endParaRPr lang="en-US" sz="2800" dirty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234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82223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Doubly-linked List</a:t>
            </a:r>
          </a:p>
        </p:txBody>
      </p:sp>
      <p:sp>
        <p:nvSpPr>
          <p:cNvPr id="410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Moving forward in a singly-linked list is easy; moving backwards is not so easy.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To move back one node, we have to start at the head of the singly-linked list and move forward until the node before the current.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>
                <a:latin typeface="Helvetica" pitchFamily="34" charset="0"/>
              </a:rPr>
              <a:t>To avoid this we can use </a:t>
            </a:r>
            <a:r>
              <a:rPr lang="en-US" sz="2800" i="1" dirty="0">
                <a:latin typeface="Helvetica" pitchFamily="34" charset="0"/>
              </a:rPr>
              <a:t>two</a:t>
            </a:r>
            <a:r>
              <a:rPr lang="en-US" sz="2800" dirty="0">
                <a:latin typeface="Helvetica" pitchFamily="34" charset="0"/>
              </a:rPr>
              <a:t> pointers in a node: one to point to next node and another to point to the previous node: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Char char="§"/>
            </a:pPr>
            <a:endParaRPr lang="en-US" sz="2800" dirty="0">
              <a:latin typeface="Helvetica" pitchFamily="34" charset="0"/>
            </a:endParaRPr>
          </a:p>
        </p:txBody>
      </p:sp>
      <p:grpSp>
        <p:nvGrpSpPr>
          <p:cNvPr id="410628" name="Group 4"/>
          <p:cNvGrpSpPr>
            <a:grpSpLocks/>
          </p:cNvGrpSpPr>
          <p:nvPr/>
        </p:nvGrpSpPr>
        <p:grpSpPr bwMode="auto">
          <a:xfrm>
            <a:off x="2514600" y="5257800"/>
            <a:ext cx="2895600" cy="685800"/>
            <a:chOff x="1584" y="2976"/>
            <a:chExt cx="1824" cy="432"/>
          </a:xfrm>
        </p:grpSpPr>
        <p:sp>
          <p:nvSpPr>
            <p:cNvPr id="410629" name="Rectangle 5"/>
            <p:cNvSpPr>
              <a:spLocks noChangeArrowheads="1"/>
            </p:cNvSpPr>
            <p:nvPr/>
          </p:nvSpPr>
          <p:spPr bwMode="auto">
            <a:xfrm>
              <a:off x="1584" y="2976"/>
              <a:ext cx="182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410630" name="Line 6"/>
            <p:cNvSpPr>
              <a:spLocks noChangeShapeType="1"/>
            </p:cNvSpPr>
            <p:nvPr/>
          </p:nvSpPr>
          <p:spPr bwMode="auto">
            <a:xfrm>
              <a:off x="2880" y="2976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410631" name="Text Box 7"/>
            <p:cNvSpPr txBox="1">
              <a:spLocks noChangeArrowheads="1"/>
            </p:cNvSpPr>
            <p:nvPr/>
          </p:nvSpPr>
          <p:spPr bwMode="auto">
            <a:xfrm>
              <a:off x="2147" y="3062"/>
              <a:ext cx="82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dirty="0">
                  <a:latin typeface="Helvetica" pitchFamily="34" charset="0"/>
                </a:rPr>
                <a:t>element</a:t>
              </a:r>
            </a:p>
          </p:txBody>
        </p:sp>
        <p:sp>
          <p:nvSpPr>
            <p:cNvPr id="410632" name="Text Box 8"/>
            <p:cNvSpPr txBox="1">
              <a:spLocks noChangeArrowheads="1"/>
            </p:cNvSpPr>
            <p:nvPr/>
          </p:nvSpPr>
          <p:spPr bwMode="auto">
            <a:xfrm>
              <a:off x="2880" y="3062"/>
              <a:ext cx="421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 dirty="0">
                  <a:latin typeface="Helvetica" pitchFamily="34" charset="0"/>
                </a:rPr>
                <a:t>next</a:t>
              </a:r>
            </a:p>
          </p:txBody>
        </p:sp>
        <p:sp>
          <p:nvSpPr>
            <p:cNvPr id="410633" name="Text Box 9"/>
            <p:cNvSpPr txBox="1">
              <a:spLocks noChangeArrowheads="1"/>
            </p:cNvSpPr>
            <p:nvPr/>
          </p:nvSpPr>
          <p:spPr bwMode="auto">
            <a:xfrm>
              <a:off x="1632" y="3062"/>
              <a:ext cx="43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2000">
                  <a:latin typeface="Helvetica" pitchFamily="34" charset="0"/>
                </a:rPr>
                <a:t>prev</a:t>
              </a:r>
            </a:p>
          </p:txBody>
        </p:sp>
        <p:sp>
          <p:nvSpPr>
            <p:cNvPr id="410634" name="Line 10"/>
            <p:cNvSpPr>
              <a:spLocks noChangeShapeType="1"/>
            </p:cNvSpPr>
            <p:nvPr/>
          </p:nvSpPr>
          <p:spPr bwMode="auto">
            <a:xfrm>
              <a:off x="2064" y="2976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000"/>
            </a:p>
          </p:txBody>
        </p:sp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C40E01-350F-56D8-D8D0-D4CA2F672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188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82223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Doubly-linked List 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buFont typeface="Wingdings" pitchFamily="2" charset="2"/>
              <a:buChar char="§"/>
            </a:pPr>
            <a:r>
              <a:rPr lang="en-US" sz="2800">
                <a:latin typeface="Helvetica" pitchFamily="34" charset="0"/>
              </a:rPr>
              <a:t>Need to be more careful when adding or removing a node.</a:t>
            </a:r>
          </a:p>
          <a:p>
            <a:pPr marL="533400" indent="-533400">
              <a:buFont typeface="Wingdings" pitchFamily="2" charset="2"/>
              <a:buChar char="§"/>
            </a:pPr>
            <a:r>
              <a:rPr lang="en-US" sz="2800">
                <a:latin typeface="Helvetica" pitchFamily="34" charset="0"/>
              </a:rPr>
              <a:t>Consider add: the order in which pointers are reorganized is important:</a:t>
            </a:r>
          </a:p>
        </p:txBody>
      </p:sp>
      <p:sp>
        <p:nvSpPr>
          <p:cNvPr id="128004" name="Text Box 4"/>
          <p:cNvSpPr txBox="1">
            <a:spLocks noChangeArrowheads="1"/>
          </p:cNvSpPr>
          <p:nvPr/>
        </p:nvSpPr>
        <p:spPr bwMode="auto">
          <a:xfrm>
            <a:off x="6919913" y="4508500"/>
            <a:ext cx="776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size=5</a:t>
            </a:r>
          </a:p>
        </p:txBody>
      </p:sp>
      <p:sp>
        <p:nvSpPr>
          <p:cNvPr id="128006" name="Rectangle 6"/>
          <p:cNvSpPr>
            <a:spLocks noChangeArrowheads="1"/>
          </p:cNvSpPr>
          <p:nvPr/>
        </p:nvSpPr>
        <p:spPr bwMode="auto">
          <a:xfrm>
            <a:off x="1597025" y="45402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07" name="Line 7"/>
          <p:cNvSpPr>
            <a:spLocks noChangeShapeType="1"/>
          </p:cNvSpPr>
          <p:nvPr/>
        </p:nvSpPr>
        <p:spPr bwMode="auto">
          <a:xfrm>
            <a:off x="2054225" y="45402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08" name="Line 8"/>
          <p:cNvSpPr>
            <a:spLocks noChangeShapeType="1"/>
          </p:cNvSpPr>
          <p:nvPr/>
        </p:nvSpPr>
        <p:spPr bwMode="auto">
          <a:xfrm>
            <a:off x="2130425" y="4616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09" name="Line 9"/>
          <p:cNvSpPr>
            <a:spLocks noChangeShapeType="1"/>
          </p:cNvSpPr>
          <p:nvPr/>
        </p:nvSpPr>
        <p:spPr bwMode="auto">
          <a:xfrm>
            <a:off x="1749425" y="45402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10" name="Rectangle 10"/>
          <p:cNvSpPr>
            <a:spLocks noChangeArrowheads="1"/>
          </p:cNvSpPr>
          <p:nvPr/>
        </p:nvSpPr>
        <p:spPr bwMode="auto">
          <a:xfrm>
            <a:off x="2435225" y="45402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11" name="Line 11"/>
          <p:cNvSpPr>
            <a:spLocks noChangeShapeType="1"/>
          </p:cNvSpPr>
          <p:nvPr/>
        </p:nvSpPr>
        <p:spPr bwMode="auto">
          <a:xfrm>
            <a:off x="2892425" y="45402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12" name="Line 12"/>
          <p:cNvSpPr>
            <a:spLocks noChangeShapeType="1"/>
          </p:cNvSpPr>
          <p:nvPr/>
        </p:nvSpPr>
        <p:spPr bwMode="auto">
          <a:xfrm>
            <a:off x="2968625" y="4616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13" name="Line 13"/>
          <p:cNvSpPr>
            <a:spLocks noChangeShapeType="1"/>
          </p:cNvSpPr>
          <p:nvPr/>
        </p:nvSpPr>
        <p:spPr bwMode="auto">
          <a:xfrm>
            <a:off x="2587625" y="45402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14" name="Rectangle 14"/>
          <p:cNvSpPr>
            <a:spLocks noChangeArrowheads="1"/>
          </p:cNvSpPr>
          <p:nvPr/>
        </p:nvSpPr>
        <p:spPr bwMode="auto">
          <a:xfrm>
            <a:off x="3273425" y="45402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15" name="Line 15"/>
          <p:cNvSpPr>
            <a:spLocks noChangeShapeType="1"/>
          </p:cNvSpPr>
          <p:nvPr/>
        </p:nvSpPr>
        <p:spPr bwMode="auto">
          <a:xfrm>
            <a:off x="3730625" y="45402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16" name="Line 16"/>
          <p:cNvSpPr>
            <a:spLocks noChangeShapeType="1"/>
          </p:cNvSpPr>
          <p:nvPr/>
        </p:nvSpPr>
        <p:spPr bwMode="auto">
          <a:xfrm>
            <a:off x="3806825" y="4616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17" name="Line 17"/>
          <p:cNvSpPr>
            <a:spLocks noChangeShapeType="1"/>
          </p:cNvSpPr>
          <p:nvPr/>
        </p:nvSpPr>
        <p:spPr bwMode="auto">
          <a:xfrm>
            <a:off x="3425825" y="45402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18" name="Rectangle 18"/>
          <p:cNvSpPr>
            <a:spLocks noChangeArrowheads="1"/>
          </p:cNvSpPr>
          <p:nvPr/>
        </p:nvSpPr>
        <p:spPr bwMode="auto">
          <a:xfrm>
            <a:off x="4111625" y="45402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19" name="Line 19"/>
          <p:cNvSpPr>
            <a:spLocks noChangeShapeType="1"/>
          </p:cNvSpPr>
          <p:nvPr/>
        </p:nvSpPr>
        <p:spPr bwMode="auto">
          <a:xfrm>
            <a:off x="4568825" y="45402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20" name="Line 20"/>
          <p:cNvSpPr>
            <a:spLocks noChangeShapeType="1"/>
          </p:cNvSpPr>
          <p:nvPr/>
        </p:nvSpPr>
        <p:spPr bwMode="auto">
          <a:xfrm>
            <a:off x="4645025" y="4616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21" name="Line 21"/>
          <p:cNvSpPr>
            <a:spLocks noChangeShapeType="1"/>
          </p:cNvSpPr>
          <p:nvPr/>
        </p:nvSpPr>
        <p:spPr bwMode="auto">
          <a:xfrm>
            <a:off x="4264025" y="45402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22" name="Rectangle 22"/>
          <p:cNvSpPr>
            <a:spLocks noChangeArrowheads="1"/>
          </p:cNvSpPr>
          <p:nvPr/>
        </p:nvSpPr>
        <p:spPr bwMode="auto">
          <a:xfrm>
            <a:off x="4949825" y="45402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23" name="Line 23"/>
          <p:cNvSpPr>
            <a:spLocks noChangeShapeType="1"/>
          </p:cNvSpPr>
          <p:nvPr/>
        </p:nvSpPr>
        <p:spPr bwMode="auto">
          <a:xfrm>
            <a:off x="5407025" y="45402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24" name="Line 24"/>
          <p:cNvSpPr>
            <a:spLocks noChangeShapeType="1"/>
          </p:cNvSpPr>
          <p:nvPr/>
        </p:nvSpPr>
        <p:spPr bwMode="auto">
          <a:xfrm>
            <a:off x="5483225" y="46164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25" name="Line 25"/>
          <p:cNvSpPr>
            <a:spLocks noChangeShapeType="1"/>
          </p:cNvSpPr>
          <p:nvPr/>
        </p:nvSpPr>
        <p:spPr bwMode="auto">
          <a:xfrm>
            <a:off x="5102225" y="45402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26" name="Rectangle 26"/>
          <p:cNvSpPr>
            <a:spLocks noChangeArrowheads="1"/>
          </p:cNvSpPr>
          <p:nvPr/>
        </p:nvSpPr>
        <p:spPr bwMode="auto">
          <a:xfrm>
            <a:off x="5788025" y="45402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27" name="Line 27"/>
          <p:cNvSpPr>
            <a:spLocks noChangeShapeType="1"/>
          </p:cNvSpPr>
          <p:nvPr/>
        </p:nvSpPr>
        <p:spPr bwMode="auto">
          <a:xfrm>
            <a:off x="6245225" y="45402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28" name="Line 28"/>
          <p:cNvSpPr>
            <a:spLocks noChangeShapeType="1"/>
          </p:cNvSpPr>
          <p:nvPr/>
        </p:nvSpPr>
        <p:spPr bwMode="auto">
          <a:xfrm>
            <a:off x="5940425" y="45402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29" name="Text Box 29"/>
          <p:cNvSpPr txBox="1">
            <a:spLocks noChangeArrowheads="1"/>
          </p:cNvSpPr>
          <p:nvPr/>
        </p:nvSpPr>
        <p:spPr bwMode="auto">
          <a:xfrm>
            <a:off x="2566988" y="4540250"/>
            <a:ext cx="249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128030" name="Text Box 30"/>
          <p:cNvSpPr txBox="1">
            <a:spLocks noChangeArrowheads="1"/>
          </p:cNvSpPr>
          <p:nvPr/>
        </p:nvSpPr>
        <p:spPr bwMode="auto">
          <a:xfrm>
            <a:off x="3405188" y="4540250"/>
            <a:ext cx="249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6</a:t>
            </a:r>
          </a:p>
        </p:txBody>
      </p:sp>
      <p:sp>
        <p:nvSpPr>
          <p:cNvPr id="128031" name="Text Box 31"/>
          <p:cNvSpPr txBox="1">
            <a:spLocks noChangeArrowheads="1"/>
          </p:cNvSpPr>
          <p:nvPr/>
        </p:nvSpPr>
        <p:spPr bwMode="auto">
          <a:xfrm>
            <a:off x="4264025" y="454025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8</a:t>
            </a:r>
          </a:p>
        </p:txBody>
      </p:sp>
      <p:sp>
        <p:nvSpPr>
          <p:cNvPr id="128032" name="Text Box 32"/>
          <p:cNvSpPr txBox="1">
            <a:spLocks noChangeArrowheads="1"/>
          </p:cNvSpPr>
          <p:nvPr/>
        </p:nvSpPr>
        <p:spPr bwMode="auto">
          <a:xfrm>
            <a:off x="5102225" y="4540250"/>
            <a:ext cx="325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128033" name="Text Box 33"/>
          <p:cNvSpPr txBox="1">
            <a:spLocks noChangeArrowheads="1"/>
          </p:cNvSpPr>
          <p:nvPr/>
        </p:nvSpPr>
        <p:spPr bwMode="auto">
          <a:xfrm>
            <a:off x="5940425" y="4540250"/>
            <a:ext cx="249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1</a:t>
            </a:r>
          </a:p>
        </p:txBody>
      </p:sp>
      <p:sp>
        <p:nvSpPr>
          <p:cNvPr id="128034" name="Line 34"/>
          <p:cNvSpPr>
            <a:spLocks noChangeShapeType="1"/>
          </p:cNvSpPr>
          <p:nvPr/>
        </p:nvSpPr>
        <p:spPr bwMode="auto">
          <a:xfrm rot="409544" flipH="1">
            <a:off x="1597025" y="4540250"/>
            <a:ext cx="1524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8035" name="Group 35"/>
          <p:cNvGrpSpPr>
            <a:grpSpLocks/>
          </p:cNvGrpSpPr>
          <p:nvPr/>
        </p:nvGrpSpPr>
        <p:grpSpPr bwMode="auto">
          <a:xfrm>
            <a:off x="747713" y="4508500"/>
            <a:ext cx="849312" cy="336550"/>
            <a:chOff x="809" y="2380"/>
            <a:chExt cx="535" cy="212"/>
          </a:xfrm>
        </p:grpSpPr>
        <p:sp>
          <p:nvSpPr>
            <p:cNvPr id="128036" name="Text Box 36"/>
            <p:cNvSpPr txBox="1">
              <a:spLocks noChangeArrowheads="1"/>
            </p:cNvSpPr>
            <p:nvPr/>
          </p:nvSpPr>
          <p:spPr bwMode="auto">
            <a:xfrm>
              <a:off x="809" y="2380"/>
              <a:ext cx="40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>
                  <a:latin typeface="Helvetica" pitchFamily="34" charset="0"/>
                </a:rPr>
                <a:t>head</a:t>
              </a:r>
            </a:p>
          </p:txBody>
        </p:sp>
        <p:sp>
          <p:nvSpPr>
            <p:cNvPr id="128037" name="Line 37"/>
            <p:cNvSpPr>
              <a:spLocks noChangeShapeType="1"/>
            </p:cNvSpPr>
            <p:nvPr/>
          </p:nvSpPr>
          <p:spPr bwMode="auto">
            <a:xfrm>
              <a:off x="1200" y="249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8038" name="Text Box 38"/>
          <p:cNvSpPr txBox="1">
            <a:spLocks noChangeArrowheads="1"/>
          </p:cNvSpPr>
          <p:nvPr/>
        </p:nvSpPr>
        <p:spPr bwMode="auto">
          <a:xfrm>
            <a:off x="3200400" y="5302250"/>
            <a:ext cx="8175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current</a:t>
            </a:r>
          </a:p>
        </p:txBody>
      </p:sp>
      <p:sp>
        <p:nvSpPr>
          <p:cNvPr id="128039" name="Line 39"/>
          <p:cNvSpPr>
            <a:spLocks noChangeShapeType="1"/>
          </p:cNvSpPr>
          <p:nvPr/>
        </p:nvSpPr>
        <p:spPr bwMode="auto">
          <a:xfrm flipV="1">
            <a:off x="3578225" y="49212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40" name="Line 40"/>
          <p:cNvSpPr>
            <a:spLocks noChangeShapeType="1"/>
          </p:cNvSpPr>
          <p:nvPr/>
        </p:nvSpPr>
        <p:spPr bwMode="auto">
          <a:xfrm flipH="1">
            <a:off x="2206625" y="47688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41" name="Line 41"/>
          <p:cNvSpPr>
            <a:spLocks noChangeShapeType="1"/>
          </p:cNvSpPr>
          <p:nvPr/>
        </p:nvSpPr>
        <p:spPr bwMode="auto">
          <a:xfrm flipH="1">
            <a:off x="3044825" y="47688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42" name="Line 42"/>
          <p:cNvSpPr>
            <a:spLocks noChangeShapeType="1"/>
          </p:cNvSpPr>
          <p:nvPr/>
        </p:nvSpPr>
        <p:spPr bwMode="auto">
          <a:xfrm flipH="1">
            <a:off x="3883025" y="47688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43" name="Line 43"/>
          <p:cNvSpPr>
            <a:spLocks noChangeShapeType="1"/>
          </p:cNvSpPr>
          <p:nvPr/>
        </p:nvSpPr>
        <p:spPr bwMode="auto">
          <a:xfrm flipH="1">
            <a:off x="4721225" y="47688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44" name="Line 44"/>
          <p:cNvSpPr>
            <a:spLocks noChangeShapeType="1"/>
          </p:cNvSpPr>
          <p:nvPr/>
        </p:nvSpPr>
        <p:spPr bwMode="auto">
          <a:xfrm flipH="1">
            <a:off x="5559425" y="47688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045" name="Line 45"/>
          <p:cNvSpPr>
            <a:spLocks noChangeShapeType="1"/>
          </p:cNvSpPr>
          <p:nvPr/>
        </p:nvSpPr>
        <p:spPr bwMode="auto">
          <a:xfrm rot="409544" flipH="1">
            <a:off x="6245225" y="4540250"/>
            <a:ext cx="1524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59F14D-8898-3FCA-BF0E-814A0F71E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942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82223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Helvetica" pitchFamily="34" charset="0"/>
              </a:rPr>
              <a:t>Doubly-linked List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4BC3BC-D055-43E2-81F5-284615A0E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6</a:t>
            </a:fld>
            <a:endParaRPr lang="en-US"/>
          </a:p>
        </p:txBody>
      </p:sp>
      <p:sp>
        <p:nvSpPr>
          <p:cNvPr id="191492" name="Text Box 4"/>
          <p:cNvSpPr txBox="1">
            <a:spLocks noChangeArrowheads="1"/>
          </p:cNvSpPr>
          <p:nvPr/>
        </p:nvSpPr>
        <p:spPr bwMode="auto">
          <a:xfrm>
            <a:off x="7072313" y="3517900"/>
            <a:ext cx="776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size=5</a:t>
            </a:r>
          </a:p>
        </p:txBody>
      </p:sp>
      <p:sp>
        <p:nvSpPr>
          <p:cNvPr id="191493" name="Rectangle 5"/>
          <p:cNvSpPr>
            <a:spLocks noChangeArrowheads="1"/>
          </p:cNvSpPr>
          <p:nvPr/>
        </p:nvSpPr>
        <p:spPr bwMode="auto">
          <a:xfrm>
            <a:off x="1749425" y="35496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1494" name="Line 6"/>
          <p:cNvSpPr>
            <a:spLocks noChangeShapeType="1"/>
          </p:cNvSpPr>
          <p:nvPr/>
        </p:nvSpPr>
        <p:spPr bwMode="auto">
          <a:xfrm>
            <a:off x="22066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495" name="Line 7"/>
          <p:cNvSpPr>
            <a:spLocks noChangeShapeType="1"/>
          </p:cNvSpPr>
          <p:nvPr/>
        </p:nvSpPr>
        <p:spPr bwMode="auto">
          <a:xfrm>
            <a:off x="2282825" y="36258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496" name="Line 8"/>
          <p:cNvSpPr>
            <a:spLocks noChangeShapeType="1"/>
          </p:cNvSpPr>
          <p:nvPr/>
        </p:nvSpPr>
        <p:spPr bwMode="auto">
          <a:xfrm>
            <a:off x="19018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497" name="Rectangle 9"/>
          <p:cNvSpPr>
            <a:spLocks noChangeArrowheads="1"/>
          </p:cNvSpPr>
          <p:nvPr/>
        </p:nvSpPr>
        <p:spPr bwMode="auto">
          <a:xfrm>
            <a:off x="2587625" y="35496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1498" name="Line 10"/>
          <p:cNvSpPr>
            <a:spLocks noChangeShapeType="1"/>
          </p:cNvSpPr>
          <p:nvPr/>
        </p:nvSpPr>
        <p:spPr bwMode="auto">
          <a:xfrm>
            <a:off x="30448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499" name="Line 11"/>
          <p:cNvSpPr>
            <a:spLocks noChangeShapeType="1"/>
          </p:cNvSpPr>
          <p:nvPr/>
        </p:nvSpPr>
        <p:spPr bwMode="auto">
          <a:xfrm>
            <a:off x="3121025" y="36258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500" name="Line 12"/>
          <p:cNvSpPr>
            <a:spLocks noChangeShapeType="1"/>
          </p:cNvSpPr>
          <p:nvPr/>
        </p:nvSpPr>
        <p:spPr bwMode="auto">
          <a:xfrm>
            <a:off x="27400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501" name="Rectangle 13"/>
          <p:cNvSpPr>
            <a:spLocks noChangeArrowheads="1"/>
          </p:cNvSpPr>
          <p:nvPr/>
        </p:nvSpPr>
        <p:spPr bwMode="auto">
          <a:xfrm>
            <a:off x="3425825" y="35496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1502" name="Line 14"/>
          <p:cNvSpPr>
            <a:spLocks noChangeShapeType="1"/>
          </p:cNvSpPr>
          <p:nvPr/>
        </p:nvSpPr>
        <p:spPr bwMode="auto">
          <a:xfrm>
            <a:off x="38830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503" name="Line 15"/>
          <p:cNvSpPr>
            <a:spLocks noChangeShapeType="1"/>
          </p:cNvSpPr>
          <p:nvPr/>
        </p:nvSpPr>
        <p:spPr bwMode="auto">
          <a:xfrm>
            <a:off x="35782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504" name="Rectangle 16"/>
          <p:cNvSpPr>
            <a:spLocks noChangeArrowheads="1"/>
          </p:cNvSpPr>
          <p:nvPr/>
        </p:nvSpPr>
        <p:spPr bwMode="auto">
          <a:xfrm>
            <a:off x="4264025" y="35496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1505" name="Line 17"/>
          <p:cNvSpPr>
            <a:spLocks noChangeShapeType="1"/>
          </p:cNvSpPr>
          <p:nvPr/>
        </p:nvSpPr>
        <p:spPr bwMode="auto">
          <a:xfrm>
            <a:off x="47212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506" name="Line 18"/>
          <p:cNvSpPr>
            <a:spLocks noChangeShapeType="1"/>
          </p:cNvSpPr>
          <p:nvPr/>
        </p:nvSpPr>
        <p:spPr bwMode="auto">
          <a:xfrm>
            <a:off x="4797425" y="36258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507" name="Line 19"/>
          <p:cNvSpPr>
            <a:spLocks noChangeShapeType="1"/>
          </p:cNvSpPr>
          <p:nvPr/>
        </p:nvSpPr>
        <p:spPr bwMode="auto">
          <a:xfrm>
            <a:off x="44164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508" name="Rectangle 20"/>
          <p:cNvSpPr>
            <a:spLocks noChangeArrowheads="1"/>
          </p:cNvSpPr>
          <p:nvPr/>
        </p:nvSpPr>
        <p:spPr bwMode="auto">
          <a:xfrm>
            <a:off x="5102225" y="35496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1509" name="Line 21"/>
          <p:cNvSpPr>
            <a:spLocks noChangeShapeType="1"/>
          </p:cNvSpPr>
          <p:nvPr/>
        </p:nvSpPr>
        <p:spPr bwMode="auto">
          <a:xfrm>
            <a:off x="55594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510" name="Line 22"/>
          <p:cNvSpPr>
            <a:spLocks noChangeShapeType="1"/>
          </p:cNvSpPr>
          <p:nvPr/>
        </p:nvSpPr>
        <p:spPr bwMode="auto">
          <a:xfrm>
            <a:off x="5635625" y="36258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511" name="Line 23"/>
          <p:cNvSpPr>
            <a:spLocks noChangeShapeType="1"/>
          </p:cNvSpPr>
          <p:nvPr/>
        </p:nvSpPr>
        <p:spPr bwMode="auto">
          <a:xfrm>
            <a:off x="52546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512" name="Text Box 24"/>
          <p:cNvSpPr txBox="1">
            <a:spLocks noChangeArrowheads="1"/>
          </p:cNvSpPr>
          <p:nvPr/>
        </p:nvSpPr>
        <p:spPr bwMode="auto">
          <a:xfrm>
            <a:off x="2719388" y="3549650"/>
            <a:ext cx="249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191513" name="Text Box 25"/>
          <p:cNvSpPr txBox="1">
            <a:spLocks noChangeArrowheads="1"/>
          </p:cNvSpPr>
          <p:nvPr/>
        </p:nvSpPr>
        <p:spPr bwMode="auto">
          <a:xfrm>
            <a:off x="3557588" y="3549650"/>
            <a:ext cx="3286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6</a:t>
            </a:r>
          </a:p>
        </p:txBody>
      </p:sp>
      <p:sp>
        <p:nvSpPr>
          <p:cNvPr id="191514" name="Text Box 26"/>
          <p:cNvSpPr txBox="1">
            <a:spLocks noChangeArrowheads="1"/>
          </p:cNvSpPr>
          <p:nvPr/>
        </p:nvSpPr>
        <p:spPr bwMode="auto">
          <a:xfrm>
            <a:off x="4416425" y="354965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8</a:t>
            </a:r>
          </a:p>
        </p:txBody>
      </p:sp>
      <p:sp>
        <p:nvSpPr>
          <p:cNvPr id="191515" name="Text Box 27"/>
          <p:cNvSpPr txBox="1">
            <a:spLocks noChangeArrowheads="1"/>
          </p:cNvSpPr>
          <p:nvPr/>
        </p:nvSpPr>
        <p:spPr bwMode="auto">
          <a:xfrm>
            <a:off x="5254625" y="3549650"/>
            <a:ext cx="325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191516" name="Line 28"/>
          <p:cNvSpPr>
            <a:spLocks noChangeShapeType="1"/>
          </p:cNvSpPr>
          <p:nvPr/>
        </p:nvSpPr>
        <p:spPr bwMode="auto">
          <a:xfrm rot="409544" flipH="1">
            <a:off x="1749425" y="3549650"/>
            <a:ext cx="1524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91517" name="Group 29"/>
          <p:cNvGrpSpPr>
            <a:grpSpLocks/>
          </p:cNvGrpSpPr>
          <p:nvPr/>
        </p:nvGrpSpPr>
        <p:grpSpPr bwMode="auto">
          <a:xfrm>
            <a:off x="900113" y="3517900"/>
            <a:ext cx="849312" cy="336550"/>
            <a:chOff x="809" y="2380"/>
            <a:chExt cx="535" cy="212"/>
          </a:xfrm>
        </p:grpSpPr>
        <p:sp>
          <p:nvSpPr>
            <p:cNvPr id="191518" name="Text Box 30"/>
            <p:cNvSpPr txBox="1">
              <a:spLocks noChangeArrowheads="1"/>
            </p:cNvSpPr>
            <p:nvPr/>
          </p:nvSpPr>
          <p:spPr bwMode="auto">
            <a:xfrm>
              <a:off x="809" y="2380"/>
              <a:ext cx="40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>
                  <a:latin typeface="Helvetica" pitchFamily="34" charset="0"/>
                </a:rPr>
                <a:t>head</a:t>
              </a:r>
            </a:p>
          </p:txBody>
        </p:sp>
        <p:sp>
          <p:nvSpPr>
            <p:cNvPr id="191519" name="Line 31"/>
            <p:cNvSpPr>
              <a:spLocks noChangeShapeType="1"/>
            </p:cNvSpPr>
            <p:nvPr/>
          </p:nvSpPr>
          <p:spPr bwMode="auto">
            <a:xfrm>
              <a:off x="1200" y="249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1520" name="Text Box 32"/>
          <p:cNvSpPr txBox="1">
            <a:spLocks noChangeArrowheads="1"/>
          </p:cNvSpPr>
          <p:nvPr/>
        </p:nvSpPr>
        <p:spPr bwMode="auto">
          <a:xfrm>
            <a:off x="3297238" y="2819400"/>
            <a:ext cx="8175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current</a:t>
            </a:r>
          </a:p>
        </p:txBody>
      </p:sp>
      <p:sp>
        <p:nvSpPr>
          <p:cNvPr id="191521" name="Line 33"/>
          <p:cNvSpPr>
            <a:spLocks noChangeShapeType="1"/>
          </p:cNvSpPr>
          <p:nvPr/>
        </p:nvSpPr>
        <p:spPr bwMode="auto">
          <a:xfrm>
            <a:off x="3730625" y="3124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522" name="Line 34"/>
          <p:cNvSpPr>
            <a:spLocks noChangeShapeType="1"/>
          </p:cNvSpPr>
          <p:nvPr/>
        </p:nvSpPr>
        <p:spPr bwMode="auto">
          <a:xfrm flipH="1">
            <a:off x="2359025" y="37782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523" name="Line 35"/>
          <p:cNvSpPr>
            <a:spLocks noChangeShapeType="1"/>
          </p:cNvSpPr>
          <p:nvPr/>
        </p:nvSpPr>
        <p:spPr bwMode="auto">
          <a:xfrm flipH="1">
            <a:off x="3197225" y="37782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524" name="Line 36"/>
          <p:cNvSpPr>
            <a:spLocks noChangeShapeType="1"/>
          </p:cNvSpPr>
          <p:nvPr/>
        </p:nvSpPr>
        <p:spPr bwMode="auto">
          <a:xfrm flipH="1">
            <a:off x="4873625" y="37782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525" name="Line 37"/>
          <p:cNvSpPr>
            <a:spLocks noChangeShapeType="1"/>
          </p:cNvSpPr>
          <p:nvPr/>
        </p:nvSpPr>
        <p:spPr bwMode="auto">
          <a:xfrm flipH="1">
            <a:off x="5711825" y="37782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91526" name="Group 38"/>
          <p:cNvGrpSpPr>
            <a:grpSpLocks/>
          </p:cNvGrpSpPr>
          <p:nvPr/>
        </p:nvGrpSpPr>
        <p:grpSpPr bwMode="auto">
          <a:xfrm>
            <a:off x="5940425" y="3549650"/>
            <a:ext cx="609600" cy="336550"/>
            <a:chOff x="3646" y="2496"/>
            <a:chExt cx="384" cy="212"/>
          </a:xfrm>
        </p:grpSpPr>
        <p:sp>
          <p:nvSpPr>
            <p:cNvPr id="191527" name="Rectangle 39"/>
            <p:cNvSpPr>
              <a:spLocks noChangeArrowheads="1"/>
            </p:cNvSpPr>
            <p:nvPr/>
          </p:nvSpPr>
          <p:spPr bwMode="auto">
            <a:xfrm>
              <a:off x="3646" y="2496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1528" name="Line 40"/>
            <p:cNvSpPr>
              <a:spLocks noChangeShapeType="1"/>
            </p:cNvSpPr>
            <p:nvPr/>
          </p:nvSpPr>
          <p:spPr bwMode="auto">
            <a:xfrm>
              <a:off x="3934" y="24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529" name="Line 41"/>
            <p:cNvSpPr>
              <a:spLocks noChangeShapeType="1"/>
            </p:cNvSpPr>
            <p:nvPr/>
          </p:nvSpPr>
          <p:spPr bwMode="auto">
            <a:xfrm>
              <a:off x="3742" y="24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530" name="Text Box 42"/>
            <p:cNvSpPr txBox="1">
              <a:spLocks noChangeArrowheads="1"/>
            </p:cNvSpPr>
            <p:nvPr/>
          </p:nvSpPr>
          <p:spPr bwMode="auto">
            <a:xfrm>
              <a:off x="3742" y="2496"/>
              <a:ext cx="1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>
                  <a:latin typeface="Helvetica" pitchFamily="34" charset="0"/>
                </a:rPr>
                <a:t>1</a:t>
              </a:r>
            </a:p>
          </p:txBody>
        </p:sp>
        <p:sp>
          <p:nvSpPr>
            <p:cNvPr id="191531" name="Line 43"/>
            <p:cNvSpPr>
              <a:spLocks noChangeShapeType="1"/>
            </p:cNvSpPr>
            <p:nvPr/>
          </p:nvSpPr>
          <p:spPr bwMode="auto">
            <a:xfrm rot="409544" flipH="1">
              <a:off x="3934" y="2496"/>
              <a:ext cx="96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1532" name="Rectangle 44"/>
          <p:cNvSpPr>
            <a:spLocks noChangeArrowheads="1"/>
          </p:cNvSpPr>
          <p:nvPr/>
        </p:nvSpPr>
        <p:spPr bwMode="auto">
          <a:xfrm>
            <a:off x="3429000" y="44513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1533" name="Line 45"/>
          <p:cNvSpPr>
            <a:spLocks noChangeShapeType="1"/>
          </p:cNvSpPr>
          <p:nvPr/>
        </p:nvSpPr>
        <p:spPr bwMode="auto">
          <a:xfrm>
            <a:off x="3886200" y="44513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534" name="Line 46"/>
          <p:cNvSpPr>
            <a:spLocks noChangeShapeType="1"/>
          </p:cNvSpPr>
          <p:nvPr/>
        </p:nvSpPr>
        <p:spPr bwMode="auto">
          <a:xfrm>
            <a:off x="3581400" y="44513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3581400" y="445135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9</a:t>
            </a:r>
          </a:p>
        </p:txBody>
      </p:sp>
      <p:sp>
        <p:nvSpPr>
          <p:cNvPr id="191536" name="Text Box 48"/>
          <p:cNvSpPr txBox="1">
            <a:spLocks noChangeArrowheads="1"/>
          </p:cNvSpPr>
          <p:nvPr/>
        </p:nvSpPr>
        <p:spPr bwMode="auto">
          <a:xfrm>
            <a:off x="1905000" y="4419600"/>
            <a:ext cx="1038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newNode</a:t>
            </a:r>
          </a:p>
        </p:txBody>
      </p:sp>
      <p:sp>
        <p:nvSpPr>
          <p:cNvPr id="191537" name="Line 49"/>
          <p:cNvSpPr>
            <a:spLocks noChangeShapeType="1"/>
          </p:cNvSpPr>
          <p:nvPr/>
        </p:nvSpPr>
        <p:spPr bwMode="auto">
          <a:xfrm>
            <a:off x="2895600" y="460375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91538" name="Group 50"/>
          <p:cNvGrpSpPr>
            <a:grpSpLocks/>
          </p:cNvGrpSpPr>
          <p:nvPr/>
        </p:nvGrpSpPr>
        <p:grpSpPr bwMode="auto">
          <a:xfrm>
            <a:off x="4343400" y="4464050"/>
            <a:ext cx="457200" cy="304800"/>
            <a:chOff x="4464" y="3600"/>
            <a:chExt cx="288" cy="192"/>
          </a:xfrm>
        </p:grpSpPr>
        <p:sp>
          <p:nvSpPr>
            <p:cNvPr id="191539" name="Oval 51"/>
            <p:cNvSpPr>
              <a:spLocks noChangeArrowheads="1"/>
            </p:cNvSpPr>
            <p:nvPr/>
          </p:nvSpPr>
          <p:spPr bwMode="auto">
            <a:xfrm>
              <a:off x="4464" y="3600"/>
              <a:ext cx="288" cy="192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91540" name="Text Box 52"/>
            <p:cNvSpPr txBox="1">
              <a:spLocks noChangeArrowheads="1"/>
            </p:cNvSpPr>
            <p:nvPr/>
          </p:nvSpPr>
          <p:spPr bwMode="auto">
            <a:xfrm>
              <a:off x="4464" y="3600"/>
              <a:ext cx="288" cy="192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en-US" sz="1400">
                  <a:solidFill>
                    <a:srgbClr val="800000"/>
                  </a:solidFill>
                  <a:latin typeface="Helvetica" pitchFamily="34" charset="0"/>
                </a:rPr>
                <a:t>1</a:t>
              </a:r>
            </a:p>
          </p:txBody>
        </p:sp>
      </p:grpSp>
      <p:sp>
        <p:nvSpPr>
          <p:cNvPr id="191545" name="Freeform 57"/>
          <p:cNvSpPr>
            <a:spLocks/>
          </p:cNvSpPr>
          <p:nvPr/>
        </p:nvSpPr>
        <p:spPr bwMode="auto">
          <a:xfrm>
            <a:off x="3962400" y="3854450"/>
            <a:ext cx="762000" cy="838200"/>
          </a:xfrm>
          <a:custGeom>
            <a:avLst/>
            <a:gdLst>
              <a:gd name="T0" fmla="*/ 0 w 384"/>
              <a:gd name="T1" fmla="*/ 480 h 480"/>
              <a:gd name="T2" fmla="*/ 288 w 384"/>
              <a:gd name="T3" fmla="*/ 432 h 480"/>
              <a:gd name="T4" fmla="*/ 384 w 384"/>
              <a:gd name="T5" fmla="*/ 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4" h="480">
                <a:moveTo>
                  <a:pt x="0" y="480"/>
                </a:moveTo>
                <a:lnTo>
                  <a:pt x="288" y="432"/>
                </a:lnTo>
                <a:lnTo>
                  <a:pt x="384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546" name="Line 58"/>
          <p:cNvSpPr>
            <a:spLocks noChangeShapeType="1"/>
          </p:cNvSpPr>
          <p:nvPr/>
        </p:nvSpPr>
        <p:spPr bwMode="auto">
          <a:xfrm>
            <a:off x="3962400" y="3657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547" name="Line 59"/>
          <p:cNvSpPr>
            <a:spLocks noChangeShapeType="1"/>
          </p:cNvSpPr>
          <p:nvPr/>
        </p:nvSpPr>
        <p:spPr bwMode="auto">
          <a:xfrm flipH="1">
            <a:off x="4038600" y="3810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47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82223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Doubly-linked List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E40871-E525-4162-91D5-68F5DD314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7</a:t>
            </a:fld>
            <a:endParaRPr lang="en-US"/>
          </a:p>
        </p:txBody>
      </p:sp>
      <p:sp>
        <p:nvSpPr>
          <p:cNvPr id="189444" name="Text Box 4"/>
          <p:cNvSpPr txBox="1">
            <a:spLocks noChangeArrowheads="1"/>
          </p:cNvSpPr>
          <p:nvPr/>
        </p:nvSpPr>
        <p:spPr bwMode="auto">
          <a:xfrm>
            <a:off x="7072313" y="3517900"/>
            <a:ext cx="776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size=5</a:t>
            </a:r>
          </a:p>
        </p:txBody>
      </p:sp>
      <p:sp>
        <p:nvSpPr>
          <p:cNvPr id="189445" name="Rectangle 5"/>
          <p:cNvSpPr>
            <a:spLocks noChangeArrowheads="1"/>
          </p:cNvSpPr>
          <p:nvPr/>
        </p:nvSpPr>
        <p:spPr bwMode="auto">
          <a:xfrm>
            <a:off x="1749425" y="35496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9446" name="Line 6"/>
          <p:cNvSpPr>
            <a:spLocks noChangeShapeType="1"/>
          </p:cNvSpPr>
          <p:nvPr/>
        </p:nvSpPr>
        <p:spPr bwMode="auto">
          <a:xfrm>
            <a:off x="22066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447" name="Line 7"/>
          <p:cNvSpPr>
            <a:spLocks noChangeShapeType="1"/>
          </p:cNvSpPr>
          <p:nvPr/>
        </p:nvSpPr>
        <p:spPr bwMode="auto">
          <a:xfrm>
            <a:off x="2282825" y="36258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448" name="Line 8"/>
          <p:cNvSpPr>
            <a:spLocks noChangeShapeType="1"/>
          </p:cNvSpPr>
          <p:nvPr/>
        </p:nvSpPr>
        <p:spPr bwMode="auto">
          <a:xfrm>
            <a:off x="19018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449" name="Rectangle 9"/>
          <p:cNvSpPr>
            <a:spLocks noChangeArrowheads="1"/>
          </p:cNvSpPr>
          <p:nvPr/>
        </p:nvSpPr>
        <p:spPr bwMode="auto">
          <a:xfrm>
            <a:off x="2587625" y="35496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9450" name="Line 10"/>
          <p:cNvSpPr>
            <a:spLocks noChangeShapeType="1"/>
          </p:cNvSpPr>
          <p:nvPr/>
        </p:nvSpPr>
        <p:spPr bwMode="auto">
          <a:xfrm>
            <a:off x="30448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451" name="Line 11"/>
          <p:cNvSpPr>
            <a:spLocks noChangeShapeType="1"/>
          </p:cNvSpPr>
          <p:nvPr/>
        </p:nvSpPr>
        <p:spPr bwMode="auto">
          <a:xfrm>
            <a:off x="3121025" y="36258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452" name="Line 12"/>
          <p:cNvSpPr>
            <a:spLocks noChangeShapeType="1"/>
          </p:cNvSpPr>
          <p:nvPr/>
        </p:nvSpPr>
        <p:spPr bwMode="auto">
          <a:xfrm>
            <a:off x="27400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453" name="Rectangle 13"/>
          <p:cNvSpPr>
            <a:spLocks noChangeArrowheads="1"/>
          </p:cNvSpPr>
          <p:nvPr/>
        </p:nvSpPr>
        <p:spPr bwMode="auto">
          <a:xfrm>
            <a:off x="3425825" y="35496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9454" name="Line 14"/>
          <p:cNvSpPr>
            <a:spLocks noChangeShapeType="1"/>
          </p:cNvSpPr>
          <p:nvPr/>
        </p:nvSpPr>
        <p:spPr bwMode="auto">
          <a:xfrm>
            <a:off x="38830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455" name="Line 15"/>
          <p:cNvSpPr>
            <a:spLocks noChangeShapeType="1"/>
          </p:cNvSpPr>
          <p:nvPr/>
        </p:nvSpPr>
        <p:spPr bwMode="auto">
          <a:xfrm>
            <a:off x="35782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456" name="Rectangle 16"/>
          <p:cNvSpPr>
            <a:spLocks noChangeArrowheads="1"/>
          </p:cNvSpPr>
          <p:nvPr/>
        </p:nvSpPr>
        <p:spPr bwMode="auto">
          <a:xfrm>
            <a:off x="4264025" y="35496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9457" name="Line 17"/>
          <p:cNvSpPr>
            <a:spLocks noChangeShapeType="1"/>
          </p:cNvSpPr>
          <p:nvPr/>
        </p:nvSpPr>
        <p:spPr bwMode="auto">
          <a:xfrm>
            <a:off x="47212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458" name="Line 18"/>
          <p:cNvSpPr>
            <a:spLocks noChangeShapeType="1"/>
          </p:cNvSpPr>
          <p:nvPr/>
        </p:nvSpPr>
        <p:spPr bwMode="auto">
          <a:xfrm>
            <a:off x="4797425" y="36258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459" name="Line 19"/>
          <p:cNvSpPr>
            <a:spLocks noChangeShapeType="1"/>
          </p:cNvSpPr>
          <p:nvPr/>
        </p:nvSpPr>
        <p:spPr bwMode="auto">
          <a:xfrm>
            <a:off x="44164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460" name="Rectangle 20"/>
          <p:cNvSpPr>
            <a:spLocks noChangeArrowheads="1"/>
          </p:cNvSpPr>
          <p:nvPr/>
        </p:nvSpPr>
        <p:spPr bwMode="auto">
          <a:xfrm>
            <a:off x="5102225" y="35496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9461" name="Line 21"/>
          <p:cNvSpPr>
            <a:spLocks noChangeShapeType="1"/>
          </p:cNvSpPr>
          <p:nvPr/>
        </p:nvSpPr>
        <p:spPr bwMode="auto">
          <a:xfrm>
            <a:off x="55594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462" name="Line 22"/>
          <p:cNvSpPr>
            <a:spLocks noChangeShapeType="1"/>
          </p:cNvSpPr>
          <p:nvPr/>
        </p:nvSpPr>
        <p:spPr bwMode="auto">
          <a:xfrm>
            <a:off x="5635625" y="36258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463" name="Line 23"/>
          <p:cNvSpPr>
            <a:spLocks noChangeShapeType="1"/>
          </p:cNvSpPr>
          <p:nvPr/>
        </p:nvSpPr>
        <p:spPr bwMode="auto">
          <a:xfrm>
            <a:off x="52546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464" name="Text Box 24"/>
          <p:cNvSpPr txBox="1">
            <a:spLocks noChangeArrowheads="1"/>
          </p:cNvSpPr>
          <p:nvPr/>
        </p:nvSpPr>
        <p:spPr bwMode="auto">
          <a:xfrm>
            <a:off x="2719388" y="3549650"/>
            <a:ext cx="249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189465" name="Text Box 25"/>
          <p:cNvSpPr txBox="1">
            <a:spLocks noChangeArrowheads="1"/>
          </p:cNvSpPr>
          <p:nvPr/>
        </p:nvSpPr>
        <p:spPr bwMode="auto">
          <a:xfrm>
            <a:off x="3557588" y="3549650"/>
            <a:ext cx="3286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6</a:t>
            </a:r>
          </a:p>
        </p:txBody>
      </p:sp>
      <p:sp>
        <p:nvSpPr>
          <p:cNvPr id="189466" name="Text Box 26"/>
          <p:cNvSpPr txBox="1">
            <a:spLocks noChangeArrowheads="1"/>
          </p:cNvSpPr>
          <p:nvPr/>
        </p:nvSpPr>
        <p:spPr bwMode="auto">
          <a:xfrm>
            <a:off x="4416425" y="354965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8</a:t>
            </a:r>
          </a:p>
        </p:txBody>
      </p:sp>
      <p:sp>
        <p:nvSpPr>
          <p:cNvPr id="189467" name="Text Box 27"/>
          <p:cNvSpPr txBox="1">
            <a:spLocks noChangeArrowheads="1"/>
          </p:cNvSpPr>
          <p:nvPr/>
        </p:nvSpPr>
        <p:spPr bwMode="auto">
          <a:xfrm>
            <a:off x="5254625" y="3549650"/>
            <a:ext cx="325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189468" name="Line 28"/>
          <p:cNvSpPr>
            <a:spLocks noChangeShapeType="1"/>
          </p:cNvSpPr>
          <p:nvPr/>
        </p:nvSpPr>
        <p:spPr bwMode="auto">
          <a:xfrm rot="409544" flipH="1">
            <a:off x="1749425" y="3549650"/>
            <a:ext cx="1524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89469" name="Group 29"/>
          <p:cNvGrpSpPr>
            <a:grpSpLocks/>
          </p:cNvGrpSpPr>
          <p:nvPr/>
        </p:nvGrpSpPr>
        <p:grpSpPr bwMode="auto">
          <a:xfrm>
            <a:off x="900113" y="3517900"/>
            <a:ext cx="849312" cy="336550"/>
            <a:chOff x="809" y="2380"/>
            <a:chExt cx="535" cy="212"/>
          </a:xfrm>
        </p:grpSpPr>
        <p:sp>
          <p:nvSpPr>
            <p:cNvPr id="189470" name="Text Box 30"/>
            <p:cNvSpPr txBox="1">
              <a:spLocks noChangeArrowheads="1"/>
            </p:cNvSpPr>
            <p:nvPr/>
          </p:nvSpPr>
          <p:spPr bwMode="auto">
            <a:xfrm>
              <a:off x="809" y="2380"/>
              <a:ext cx="40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>
                  <a:latin typeface="Helvetica" pitchFamily="34" charset="0"/>
                </a:rPr>
                <a:t>head</a:t>
              </a:r>
            </a:p>
          </p:txBody>
        </p:sp>
        <p:sp>
          <p:nvSpPr>
            <p:cNvPr id="189471" name="Line 31"/>
            <p:cNvSpPr>
              <a:spLocks noChangeShapeType="1"/>
            </p:cNvSpPr>
            <p:nvPr/>
          </p:nvSpPr>
          <p:spPr bwMode="auto">
            <a:xfrm>
              <a:off x="1200" y="249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9472" name="Text Box 32"/>
          <p:cNvSpPr txBox="1">
            <a:spLocks noChangeArrowheads="1"/>
          </p:cNvSpPr>
          <p:nvPr/>
        </p:nvSpPr>
        <p:spPr bwMode="auto">
          <a:xfrm>
            <a:off x="3297238" y="2819400"/>
            <a:ext cx="8175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current</a:t>
            </a:r>
          </a:p>
        </p:txBody>
      </p:sp>
      <p:sp>
        <p:nvSpPr>
          <p:cNvPr id="189473" name="Line 33"/>
          <p:cNvSpPr>
            <a:spLocks noChangeShapeType="1"/>
          </p:cNvSpPr>
          <p:nvPr/>
        </p:nvSpPr>
        <p:spPr bwMode="auto">
          <a:xfrm>
            <a:off x="3730625" y="3124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474" name="Line 34"/>
          <p:cNvSpPr>
            <a:spLocks noChangeShapeType="1"/>
          </p:cNvSpPr>
          <p:nvPr/>
        </p:nvSpPr>
        <p:spPr bwMode="auto">
          <a:xfrm flipH="1">
            <a:off x="2359025" y="37782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475" name="Line 35"/>
          <p:cNvSpPr>
            <a:spLocks noChangeShapeType="1"/>
          </p:cNvSpPr>
          <p:nvPr/>
        </p:nvSpPr>
        <p:spPr bwMode="auto">
          <a:xfrm flipH="1">
            <a:off x="3197225" y="37782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476" name="Line 36"/>
          <p:cNvSpPr>
            <a:spLocks noChangeShapeType="1"/>
          </p:cNvSpPr>
          <p:nvPr/>
        </p:nvSpPr>
        <p:spPr bwMode="auto">
          <a:xfrm flipH="1">
            <a:off x="4873625" y="37782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477" name="Line 37"/>
          <p:cNvSpPr>
            <a:spLocks noChangeShapeType="1"/>
          </p:cNvSpPr>
          <p:nvPr/>
        </p:nvSpPr>
        <p:spPr bwMode="auto">
          <a:xfrm flipH="1">
            <a:off x="5711825" y="37782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89478" name="Group 38"/>
          <p:cNvGrpSpPr>
            <a:grpSpLocks/>
          </p:cNvGrpSpPr>
          <p:nvPr/>
        </p:nvGrpSpPr>
        <p:grpSpPr bwMode="auto">
          <a:xfrm>
            <a:off x="5940425" y="3549650"/>
            <a:ext cx="609600" cy="336550"/>
            <a:chOff x="3646" y="2496"/>
            <a:chExt cx="384" cy="212"/>
          </a:xfrm>
        </p:grpSpPr>
        <p:sp>
          <p:nvSpPr>
            <p:cNvPr id="189479" name="Rectangle 39"/>
            <p:cNvSpPr>
              <a:spLocks noChangeArrowheads="1"/>
            </p:cNvSpPr>
            <p:nvPr/>
          </p:nvSpPr>
          <p:spPr bwMode="auto">
            <a:xfrm>
              <a:off x="3646" y="2496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80" name="Line 40"/>
            <p:cNvSpPr>
              <a:spLocks noChangeShapeType="1"/>
            </p:cNvSpPr>
            <p:nvPr/>
          </p:nvSpPr>
          <p:spPr bwMode="auto">
            <a:xfrm>
              <a:off x="3934" y="24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481" name="Line 41"/>
            <p:cNvSpPr>
              <a:spLocks noChangeShapeType="1"/>
            </p:cNvSpPr>
            <p:nvPr/>
          </p:nvSpPr>
          <p:spPr bwMode="auto">
            <a:xfrm>
              <a:off x="3742" y="24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482" name="Text Box 42"/>
            <p:cNvSpPr txBox="1">
              <a:spLocks noChangeArrowheads="1"/>
            </p:cNvSpPr>
            <p:nvPr/>
          </p:nvSpPr>
          <p:spPr bwMode="auto">
            <a:xfrm>
              <a:off x="3742" y="2496"/>
              <a:ext cx="1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>
                  <a:latin typeface="Helvetica" pitchFamily="34" charset="0"/>
                </a:rPr>
                <a:t>1</a:t>
              </a:r>
            </a:p>
          </p:txBody>
        </p:sp>
        <p:sp>
          <p:nvSpPr>
            <p:cNvPr id="189483" name="Line 43"/>
            <p:cNvSpPr>
              <a:spLocks noChangeShapeType="1"/>
            </p:cNvSpPr>
            <p:nvPr/>
          </p:nvSpPr>
          <p:spPr bwMode="auto">
            <a:xfrm rot="409544" flipH="1">
              <a:off x="3934" y="2496"/>
              <a:ext cx="96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9484" name="Rectangle 44"/>
          <p:cNvSpPr>
            <a:spLocks noChangeArrowheads="1"/>
          </p:cNvSpPr>
          <p:nvPr/>
        </p:nvSpPr>
        <p:spPr bwMode="auto">
          <a:xfrm>
            <a:off x="3429000" y="44513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9485" name="Line 45"/>
          <p:cNvSpPr>
            <a:spLocks noChangeShapeType="1"/>
          </p:cNvSpPr>
          <p:nvPr/>
        </p:nvSpPr>
        <p:spPr bwMode="auto">
          <a:xfrm>
            <a:off x="3886200" y="44513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486" name="Line 46"/>
          <p:cNvSpPr>
            <a:spLocks noChangeShapeType="1"/>
          </p:cNvSpPr>
          <p:nvPr/>
        </p:nvSpPr>
        <p:spPr bwMode="auto">
          <a:xfrm>
            <a:off x="3581400" y="44513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487" name="Text Box 47"/>
          <p:cNvSpPr txBox="1">
            <a:spLocks noChangeArrowheads="1"/>
          </p:cNvSpPr>
          <p:nvPr/>
        </p:nvSpPr>
        <p:spPr bwMode="auto">
          <a:xfrm>
            <a:off x="3581400" y="445135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9</a:t>
            </a:r>
          </a:p>
        </p:txBody>
      </p:sp>
      <p:sp>
        <p:nvSpPr>
          <p:cNvPr id="189488" name="Text Box 48"/>
          <p:cNvSpPr txBox="1">
            <a:spLocks noChangeArrowheads="1"/>
          </p:cNvSpPr>
          <p:nvPr/>
        </p:nvSpPr>
        <p:spPr bwMode="auto">
          <a:xfrm>
            <a:off x="1905000" y="4419600"/>
            <a:ext cx="1038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newNode</a:t>
            </a:r>
          </a:p>
        </p:txBody>
      </p:sp>
      <p:sp>
        <p:nvSpPr>
          <p:cNvPr id="189489" name="Line 49"/>
          <p:cNvSpPr>
            <a:spLocks noChangeShapeType="1"/>
          </p:cNvSpPr>
          <p:nvPr/>
        </p:nvSpPr>
        <p:spPr bwMode="auto">
          <a:xfrm>
            <a:off x="2895600" y="460375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89490" name="Group 50"/>
          <p:cNvGrpSpPr>
            <a:grpSpLocks/>
          </p:cNvGrpSpPr>
          <p:nvPr/>
        </p:nvGrpSpPr>
        <p:grpSpPr bwMode="auto">
          <a:xfrm>
            <a:off x="4343400" y="4464050"/>
            <a:ext cx="457200" cy="304800"/>
            <a:chOff x="4464" y="3600"/>
            <a:chExt cx="288" cy="192"/>
          </a:xfrm>
        </p:grpSpPr>
        <p:sp>
          <p:nvSpPr>
            <p:cNvPr id="189491" name="Oval 51"/>
            <p:cNvSpPr>
              <a:spLocks noChangeArrowheads="1"/>
            </p:cNvSpPr>
            <p:nvPr/>
          </p:nvSpPr>
          <p:spPr bwMode="auto">
            <a:xfrm>
              <a:off x="4464" y="3600"/>
              <a:ext cx="288" cy="192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92" name="Text Box 52"/>
            <p:cNvSpPr txBox="1">
              <a:spLocks noChangeArrowheads="1"/>
            </p:cNvSpPr>
            <p:nvPr/>
          </p:nvSpPr>
          <p:spPr bwMode="auto">
            <a:xfrm>
              <a:off x="4464" y="3600"/>
              <a:ext cx="288" cy="192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en-US" sz="1400">
                  <a:solidFill>
                    <a:srgbClr val="800000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189493" name="Group 53"/>
          <p:cNvGrpSpPr>
            <a:grpSpLocks/>
          </p:cNvGrpSpPr>
          <p:nvPr/>
        </p:nvGrpSpPr>
        <p:grpSpPr bwMode="auto">
          <a:xfrm>
            <a:off x="3124200" y="4083050"/>
            <a:ext cx="457200" cy="304800"/>
            <a:chOff x="4464" y="3600"/>
            <a:chExt cx="288" cy="192"/>
          </a:xfrm>
        </p:grpSpPr>
        <p:sp>
          <p:nvSpPr>
            <p:cNvPr id="189494" name="Oval 54"/>
            <p:cNvSpPr>
              <a:spLocks noChangeArrowheads="1"/>
            </p:cNvSpPr>
            <p:nvPr/>
          </p:nvSpPr>
          <p:spPr bwMode="auto">
            <a:xfrm>
              <a:off x="4464" y="3600"/>
              <a:ext cx="288" cy="192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95" name="Text Box 55"/>
            <p:cNvSpPr txBox="1">
              <a:spLocks noChangeArrowheads="1"/>
            </p:cNvSpPr>
            <p:nvPr/>
          </p:nvSpPr>
          <p:spPr bwMode="auto">
            <a:xfrm>
              <a:off x="4464" y="3600"/>
              <a:ext cx="288" cy="192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en-US" sz="1400">
                  <a:solidFill>
                    <a:srgbClr val="800000"/>
                  </a:solidFill>
                  <a:latin typeface="Helvetica" pitchFamily="34" charset="0"/>
                </a:rPr>
                <a:t>2</a:t>
              </a:r>
            </a:p>
          </p:txBody>
        </p:sp>
      </p:grpSp>
      <p:sp>
        <p:nvSpPr>
          <p:cNvPr id="189499" name="Line 59"/>
          <p:cNvSpPr>
            <a:spLocks noChangeShapeType="1"/>
          </p:cNvSpPr>
          <p:nvPr/>
        </p:nvSpPr>
        <p:spPr bwMode="auto">
          <a:xfrm flipV="1">
            <a:off x="3505200" y="385445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500" name="Freeform 60"/>
          <p:cNvSpPr>
            <a:spLocks/>
          </p:cNvSpPr>
          <p:nvPr/>
        </p:nvSpPr>
        <p:spPr bwMode="auto">
          <a:xfrm>
            <a:off x="3962400" y="3854450"/>
            <a:ext cx="762000" cy="838200"/>
          </a:xfrm>
          <a:custGeom>
            <a:avLst/>
            <a:gdLst>
              <a:gd name="T0" fmla="*/ 0 w 384"/>
              <a:gd name="T1" fmla="*/ 480 h 480"/>
              <a:gd name="T2" fmla="*/ 288 w 384"/>
              <a:gd name="T3" fmla="*/ 432 h 480"/>
              <a:gd name="T4" fmla="*/ 384 w 384"/>
              <a:gd name="T5" fmla="*/ 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4" h="480">
                <a:moveTo>
                  <a:pt x="0" y="480"/>
                </a:moveTo>
                <a:lnTo>
                  <a:pt x="288" y="432"/>
                </a:lnTo>
                <a:lnTo>
                  <a:pt x="384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502" name="Line 62"/>
          <p:cNvSpPr>
            <a:spLocks noChangeShapeType="1"/>
          </p:cNvSpPr>
          <p:nvPr/>
        </p:nvSpPr>
        <p:spPr bwMode="auto">
          <a:xfrm>
            <a:off x="3962400" y="3657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503" name="Line 63"/>
          <p:cNvSpPr>
            <a:spLocks noChangeShapeType="1"/>
          </p:cNvSpPr>
          <p:nvPr/>
        </p:nvSpPr>
        <p:spPr bwMode="auto">
          <a:xfrm flipH="1">
            <a:off x="4038600" y="3810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80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82223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Doubly-linked List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079483-92F3-468B-BD15-FFE78D661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8</a:t>
            </a:fld>
            <a:endParaRPr lang="en-US"/>
          </a:p>
        </p:txBody>
      </p:sp>
      <p:sp>
        <p:nvSpPr>
          <p:cNvPr id="187396" name="Text Box 4"/>
          <p:cNvSpPr txBox="1">
            <a:spLocks noChangeArrowheads="1"/>
          </p:cNvSpPr>
          <p:nvPr/>
        </p:nvSpPr>
        <p:spPr bwMode="auto">
          <a:xfrm>
            <a:off x="7072313" y="3517900"/>
            <a:ext cx="776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size=5</a:t>
            </a:r>
          </a:p>
        </p:txBody>
      </p:sp>
      <p:sp>
        <p:nvSpPr>
          <p:cNvPr id="187397" name="Rectangle 5"/>
          <p:cNvSpPr>
            <a:spLocks noChangeArrowheads="1"/>
          </p:cNvSpPr>
          <p:nvPr/>
        </p:nvSpPr>
        <p:spPr bwMode="auto">
          <a:xfrm>
            <a:off x="1749425" y="35496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398" name="Line 6"/>
          <p:cNvSpPr>
            <a:spLocks noChangeShapeType="1"/>
          </p:cNvSpPr>
          <p:nvPr/>
        </p:nvSpPr>
        <p:spPr bwMode="auto">
          <a:xfrm>
            <a:off x="22066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399" name="Line 7"/>
          <p:cNvSpPr>
            <a:spLocks noChangeShapeType="1"/>
          </p:cNvSpPr>
          <p:nvPr/>
        </p:nvSpPr>
        <p:spPr bwMode="auto">
          <a:xfrm>
            <a:off x="2282825" y="36258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400" name="Line 8"/>
          <p:cNvSpPr>
            <a:spLocks noChangeShapeType="1"/>
          </p:cNvSpPr>
          <p:nvPr/>
        </p:nvSpPr>
        <p:spPr bwMode="auto">
          <a:xfrm>
            <a:off x="19018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401" name="Rectangle 9"/>
          <p:cNvSpPr>
            <a:spLocks noChangeArrowheads="1"/>
          </p:cNvSpPr>
          <p:nvPr/>
        </p:nvSpPr>
        <p:spPr bwMode="auto">
          <a:xfrm>
            <a:off x="2587625" y="35496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02" name="Line 10"/>
          <p:cNvSpPr>
            <a:spLocks noChangeShapeType="1"/>
          </p:cNvSpPr>
          <p:nvPr/>
        </p:nvSpPr>
        <p:spPr bwMode="auto">
          <a:xfrm>
            <a:off x="30448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403" name="Line 11"/>
          <p:cNvSpPr>
            <a:spLocks noChangeShapeType="1"/>
          </p:cNvSpPr>
          <p:nvPr/>
        </p:nvSpPr>
        <p:spPr bwMode="auto">
          <a:xfrm>
            <a:off x="3121025" y="36258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404" name="Line 12"/>
          <p:cNvSpPr>
            <a:spLocks noChangeShapeType="1"/>
          </p:cNvSpPr>
          <p:nvPr/>
        </p:nvSpPr>
        <p:spPr bwMode="auto">
          <a:xfrm>
            <a:off x="27400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405" name="Rectangle 13"/>
          <p:cNvSpPr>
            <a:spLocks noChangeArrowheads="1"/>
          </p:cNvSpPr>
          <p:nvPr/>
        </p:nvSpPr>
        <p:spPr bwMode="auto">
          <a:xfrm>
            <a:off x="3425825" y="35496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06" name="Line 14"/>
          <p:cNvSpPr>
            <a:spLocks noChangeShapeType="1"/>
          </p:cNvSpPr>
          <p:nvPr/>
        </p:nvSpPr>
        <p:spPr bwMode="auto">
          <a:xfrm>
            <a:off x="38830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408" name="Line 16"/>
          <p:cNvSpPr>
            <a:spLocks noChangeShapeType="1"/>
          </p:cNvSpPr>
          <p:nvPr/>
        </p:nvSpPr>
        <p:spPr bwMode="auto">
          <a:xfrm>
            <a:off x="35782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409" name="Rectangle 17"/>
          <p:cNvSpPr>
            <a:spLocks noChangeArrowheads="1"/>
          </p:cNvSpPr>
          <p:nvPr/>
        </p:nvSpPr>
        <p:spPr bwMode="auto">
          <a:xfrm>
            <a:off x="4264025" y="35496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10" name="Line 18"/>
          <p:cNvSpPr>
            <a:spLocks noChangeShapeType="1"/>
          </p:cNvSpPr>
          <p:nvPr/>
        </p:nvSpPr>
        <p:spPr bwMode="auto">
          <a:xfrm>
            <a:off x="47212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411" name="Line 19"/>
          <p:cNvSpPr>
            <a:spLocks noChangeShapeType="1"/>
          </p:cNvSpPr>
          <p:nvPr/>
        </p:nvSpPr>
        <p:spPr bwMode="auto">
          <a:xfrm>
            <a:off x="4797425" y="36258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412" name="Line 20"/>
          <p:cNvSpPr>
            <a:spLocks noChangeShapeType="1"/>
          </p:cNvSpPr>
          <p:nvPr/>
        </p:nvSpPr>
        <p:spPr bwMode="auto">
          <a:xfrm>
            <a:off x="44164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413" name="Rectangle 21"/>
          <p:cNvSpPr>
            <a:spLocks noChangeArrowheads="1"/>
          </p:cNvSpPr>
          <p:nvPr/>
        </p:nvSpPr>
        <p:spPr bwMode="auto">
          <a:xfrm>
            <a:off x="5102225" y="35496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14" name="Line 22"/>
          <p:cNvSpPr>
            <a:spLocks noChangeShapeType="1"/>
          </p:cNvSpPr>
          <p:nvPr/>
        </p:nvSpPr>
        <p:spPr bwMode="auto">
          <a:xfrm>
            <a:off x="55594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415" name="Line 23"/>
          <p:cNvSpPr>
            <a:spLocks noChangeShapeType="1"/>
          </p:cNvSpPr>
          <p:nvPr/>
        </p:nvSpPr>
        <p:spPr bwMode="auto">
          <a:xfrm>
            <a:off x="5635625" y="36258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416" name="Line 24"/>
          <p:cNvSpPr>
            <a:spLocks noChangeShapeType="1"/>
          </p:cNvSpPr>
          <p:nvPr/>
        </p:nvSpPr>
        <p:spPr bwMode="auto">
          <a:xfrm>
            <a:off x="52546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417" name="Text Box 25"/>
          <p:cNvSpPr txBox="1">
            <a:spLocks noChangeArrowheads="1"/>
          </p:cNvSpPr>
          <p:nvPr/>
        </p:nvSpPr>
        <p:spPr bwMode="auto">
          <a:xfrm>
            <a:off x="2719388" y="3549650"/>
            <a:ext cx="249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187418" name="Text Box 26"/>
          <p:cNvSpPr txBox="1">
            <a:spLocks noChangeArrowheads="1"/>
          </p:cNvSpPr>
          <p:nvPr/>
        </p:nvSpPr>
        <p:spPr bwMode="auto">
          <a:xfrm>
            <a:off x="3557588" y="3549650"/>
            <a:ext cx="3286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6</a:t>
            </a:r>
          </a:p>
        </p:txBody>
      </p:sp>
      <p:sp>
        <p:nvSpPr>
          <p:cNvPr id="187419" name="Text Box 27"/>
          <p:cNvSpPr txBox="1">
            <a:spLocks noChangeArrowheads="1"/>
          </p:cNvSpPr>
          <p:nvPr/>
        </p:nvSpPr>
        <p:spPr bwMode="auto">
          <a:xfrm>
            <a:off x="4416425" y="354965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8</a:t>
            </a:r>
          </a:p>
        </p:txBody>
      </p:sp>
      <p:sp>
        <p:nvSpPr>
          <p:cNvPr id="187420" name="Text Box 28"/>
          <p:cNvSpPr txBox="1">
            <a:spLocks noChangeArrowheads="1"/>
          </p:cNvSpPr>
          <p:nvPr/>
        </p:nvSpPr>
        <p:spPr bwMode="auto">
          <a:xfrm>
            <a:off x="5254625" y="3549650"/>
            <a:ext cx="325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187421" name="Line 29"/>
          <p:cNvSpPr>
            <a:spLocks noChangeShapeType="1"/>
          </p:cNvSpPr>
          <p:nvPr/>
        </p:nvSpPr>
        <p:spPr bwMode="auto">
          <a:xfrm rot="409544" flipH="1">
            <a:off x="1749425" y="3549650"/>
            <a:ext cx="1524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87422" name="Group 30"/>
          <p:cNvGrpSpPr>
            <a:grpSpLocks/>
          </p:cNvGrpSpPr>
          <p:nvPr/>
        </p:nvGrpSpPr>
        <p:grpSpPr bwMode="auto">
          <a:xfrm>
            <a:off x="900113" y="3517900"/>
            <a:ext cx="849312" cy="336550"/>
            <a:chOff x="809" y="2380"/>
            <a:chExt cx="535" cy="212"/>
          </a:xfrm>
        </p:grpSpPr>
        <p:sp>
          <p:nvSpPr>
            <p:cNvPr id="187423" name="Text Box 31"/>
            <p:cNvSpPr txBox="1">
              <a:spLocks noChangeArrowheads="1"/>
            </p:cNvSpPr>
            <p:nvPr/>
          </p:nvSpPr>
          <p:spPr bwMode="auto">
            <a:xfrm>
              <a:off x="809" y="2380"/>
              <a:ext cx="40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>
                  <a:latin typeface="Helvetica" pitchFamily="34" charset="0"/>
                </a:rPr>
                <a:t>head</a:t>
              </a:r>
            </a:p>
          </p:txBody>
        </p:sp>
        <p:sp>
          <p:nvSpPr>
            <p:cNvPr id="187424" name="Line 32"/>
            <p:cNvSpPr>
              <a:spLocks noChangeShapeType="1"/>
            </p:cNvSpPr>
            <p:nvPr/>
          </p:nvSpPr>
          <p:spPr bwMode="auto">
            <a:xfrm>
              <a:off x="1200" y="249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7425" name="Text Box 33"/>
          <p:cNvSpPr txBox="1">
            <a:spLocks noChangeArrowheads="1"/>
          </p:cNvSpPr>
          <p:nvPr/>
        </p:nvSpPr>
        <p:spPr bwMode="auto">
          <a:xfrm>
            <a:off x="3297238" y="2819400"/>
            <a:ext cx="8175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current</a:t>
            </a:r>
          </a:p>
        </p:txBody>
      </p:sp>
      <p:sp>
        <p:nvSpPr>
          <p:cNvPr id="187426" name="Line 34"/>
          <p:cNvSpPr>
            <a:spLocks noChangeShapeType="1"/>
          </p:cNvSpPr>
          <p:nvPr/>
        </p:nvSpPr>
        <p:spPr bwMode="auto">
          <a:xfrm>
            <a:off x="3730625" y="3124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427" name="Line 35"/>
          <p:cNvSpPr>
            <a:spLocks noChangeShapeType="1"/>
          </p:cNvSpPr>
          <p:nvPr/>
        </p:nvSpPr>
        <p:spPr bwMode="auto">
          <a:xfrm flipH="1">
            <a:off x="2359025" y="37782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428" name="Line 36"/>
          <p:cNvSpPr>
            <a:spLocks noChangeShapeType="1"/>
          </p:cNvSpPr>
          <p:nvPr/>
        </p:nvSpPr>
        <p:spPr bwMode="auto">
          <a:xfrm flipH="1">
            <a:off x="3197225" y="37782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429" name="Line 37"/>
          <p:cNvSpPr>
            <a:spLocks noChangeShapeType="1"/>
          </p:cNvSpPr>
          <p:nvPr/>
        </p:nvSpPr>
        <p:spPr bwMode="auto">
          <a:xfrm flipH="1">
            <a:off x="4873625" y="37782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430" name="Line 38"/>
          <p:cNvSpPr>
            <a:spLocks noChangeShapeType="1"/>
          </p:cNvSpPr>
          <p:nvPr/>
        </p:nvSpPr>
        <p:spPr bwMode="auto">
          <a:xfrm flipH="1">
            <a:off x="5711825" y="37782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87431" name="Group 39"/>
          <p:cNvGrpSpPr>
            <a:grpSpLocks/>
          </p:cNvGrpSpPr>
          <p:nvPr/>
        </p:nvGrpSpPr>
        <p:grpSpPr bwMode="auto">
          <a:xfrm>
            <a:off x="5940425" y="3549650"/>
            <a:ext cx="609600" cy="336550"/>
            <a:chOff x="3646" y="2496"/>
            <a:chExt cx="384" cy="212"/>
          </a:xfrm>
        </p:grpSpPr>
        <p:sp>
          <p:nvSpPr>
            <p:cNvPr id="187432" name="Rectangle 40"/>
            <p:cNvSpPr>
              <a:spLocks noChangeArrowheads="1"/>
            </p:cNvSpPr>
            <p:nvPr/>
          </p:nvSpPr>
          <p:spPr bwMode="auto">
            <a:xfrm>
              <a:off x="3646" y="2496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433" name="Line 41"/>
            <p:cNvSpPr>
              <a:spLocks noChangeShapeType="1"/>
            </p:cNvSpPr>
            <p:nvPr/>
          </p:nvSpPr>
          <p:spPr bwMode="auto">
            <a:xfrm>
              <a:off x="3934" y="24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434" name="Line 42"/>
            <p:cNvSpPr>
              <a:spLocks noChangeShapeType="1"/>
            </p:cNvSpPr>
            <p:nvPr/>
          </p:nvSpPr>
          <p:spPr bwMode="auto">
            <a:xfrm>
              <a:off x="3742" y="24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435" name="Text Box 43"/>
            <p:cNvSpPr txBox="1">
              <a:spLocks noChangeArrowheads="1"/>
            </p:cNvSpPr>
            <p:nvPr/>
          </p:nvSpPr>
          <p:spPr bwMode="auto">
            <a:xfrm>
              <a:off x="3742" y="2496"/>
              <a:ext cx="1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>
                  <a:latin typeface="Helvetica" pitchFamily="34" charset="0"/>
                </a:rPr>
                <a:t>1</a:t>
              </a:r>
            </a:p>
          </p:txBody>
        </p:sp>
        <p:sp>
          <p:nvSpPr>
            <p:cNvPr id="187436" name="Line 44"/>
            <p:cNvSpPr>
              <a:spLocks noChangeShapeType="1"/>
            </p:cNvSpPr>
            <p:nvPr/>
          </p:nvSpPr>
          <p:spPr bwMode="auto">
            <a:xfrm rot="409544" flipH="1">
              <a:off x="3934" y="2496"/>
              <a:ext cx="96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7437" name="Rectangle 45"/>
          <p:cNvSpPr>
            <a:spLocks noChangeArrowheads="1"/>
          </p:cNvSpPr>
          <p:nvPr/>
        </p:nvSpPr>
        <p:spPr bwMode="auto">
          <a:xfrm>
            <a:off x="3429000" y="44513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38" name="Line 46"/>
          <p:cNvSpPr>
            <a:spLocks noChangeShapeType="1"/>
          </p:cNvSpPr>
          <p:nvPr/>
        </p:nvSpPr>
        <p:spPr bwMode="auto">
          <a:xfrm>
            <a:off x="3886200" y="44513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439" name="Line 47"/>
          <p:cNvSpPr>
            <a:spLocks noChangeShapeType="1"/>
          </p:cNvSpPr>
          <p:nvPr/>
        </p:nvSpPr>
        <p:spPr bwMode="auto">
          <a:xfrm>
            <a:off x="3581400" y="44513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440" name="Text Box 48"/>
          <p:cNvSpPr txBox="1">
            <a:spLocks noChangeArrowheads="1"/>
          </p:cNvSpPr>
          <p:nvPr/>
        </p:nvSpPr>
        <p:spPr bwMode="auto">
          <a:xfrm>
            <a:off x="3581400" y="445135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9</a:t>
            </a:r>
          </a:p>
        </p:txBody>
      </p:sp>
      <p:sp>
        <p:nvSpPr>
          <p:cNvPr id="187441" name="Text Box 49"/>
          <p:cNvSpPr txBox="1">
            <a:spLocks noChangeArrowheads="1"/>
          </p:cNvSpPr>
          <p:nvPr/>
        </p:nvSpPr>
        <p:spPr bwMode="auto">
          <a:xfrm>
            <a:off x="1905000" y="4419600"/>
            <a:ext cx="1038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newNode</a:t>
            </a:r>
          </a:p>
        </p:txBody>
      </p:sp>
      <p:sp>
        <p:nvSpPr>
          <p:cNvPr id="187442" name="Line 50"/>
          <p:cNvSpPr>
            <a:spLocks noChangeShapeType="1"/>
          </p:cNvSpPr>
          <p:nvPr/>
        </p:nvSpPr>
        <p:spPr bwMode="auto">
          <a:xfrm>
            <a:off x="2895600" y="460375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87443" name="Group 51"/>
          <p:cNvGrpSpPr>
            <a:grpSpLocks/>
          </p:cNvGrpSpPr>
          <p:nvPr/>
        </p:nvGrpSpPr>
        <p:grpSpPr bwMode="auto">
          <a:xfrm>
            <a:off x="4343400" y="4464050"/>
            <a:ext cx="457200" cy="304800"/>
            <a:chOff x="4464" y="3600"/>
            <a:chExt cx="288" cy="192"/>
          </a:xfrm>
        </p:grpSpPr>
        <p:sp>
          <p:nvSpPr>
            <p:cNvPr id="187444" name="Oval 52"/>
            <p:cNvSpPr>
              <a:spLocks noChangeArrowheads="1"/>
            </p:cNvSpPr>
            <p:nvPr/>
          </p:nvSpPr>
          <p:spPr bwMode="auto">
            <a:xfrm>
              <a:off x="4464" y="3600"/>
              <a:ext cx="288" cy="192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445" name="Text Box 53"/>
            <p:cNvSpPr txBox="1">
              <a:spLocks noChangeArrowheads="1"/>
            </p:cNvSpPr>
            <p:nvPr/>
          </p:nvSpPr>
          <p:spPr bwMode="auto">
            <a:xfrm>
              <a:off x="4464" y="3600"/>
              <a:ext cx="288" cy="192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en-US" sz="1400">
                  <a:solidFill>
                    <a:srgbClr val="800000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187446" name="Group 54"/>
          <p:cNvGrpSpPr>
            <a:grpSpLocks/>
          </p:cNvGrpSpPr>
          <p:nvPr/>
        </p:nvGrpSpPr>
        <p:grpSpPr bwMode="auto">
          <a:xfrm>
            <a:off x="3124200" y="4083050"/>
            <a:ext cx="457200" cy="304800"/>
            <a:chOff x="4464" y="3600"/>
            <a:chExt cx="288" cy="192"/>
          </a:xfrm>
        </p:grpSpPr>
        <p:sp>
          <p:nvSpPr>
            <p:cNvPr id="187447" name="Oval 55"/>
            <p:cNvSpPr>
              <a:spLocks noChangeArrowheads="1"/>
            </p:cNvSpPr>
            <p:nvPr/>
          </p:nvSpPr>
          <p:spPr bwMode="auto">
            <a:xfrm>
              <a:off x="4464" y="3600"/>
              <a:ext cx="288" cy="192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448" name="Text Box 56"/>
            <p:cNvSpPr txBox="1">
              <a:spLocks noChangeArrowheads="1"/>
            </p:cNvSpPr>
            <p:nvPr/>
          </p:nvSpPr>
          <p:spPr bwMode="auto">
            <a:xfrm>
              <a:off x="4464" y="3600"/>
              <a:ext cx="288" cy="192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en-US" sz="1400">
                  <a:solidFill>
                    <a:srgbClr val="800000"/>
                  </a:solidFill>
                  <a:latin typeface="Helvetica" pitchFamily="34" charset="0"/>
                </a:rPr>
                <a:t>2</a:t>
              </a:r>
            </a:p>
          </p:txBody>
        </p:sp>
      </p:grpSp>
      <p:grpSp>
        <p:nvGrpSpPr>
          <p:cNvPr id="187449" name="Group 57"/>
          <p:cNvGrpSpPr>
            <a:grpSpLocks/>
          </p:cNvGrpSpPr>
          <p:nvPr/>
        </p:nvGrpSpPr>
        <p:grpSpPr bwMode="auto">
          <a:xfrm>
            <a:off x="4114800" y="4083050"/>
            <a:ext cx="457200" cy="304800"/>
            <a:chOff x="4464" y="3600"/>
            <a:chExt cx="288" cy="192"/>
          </a:xfrm>
        </p:grpSpPr>
        <p:sp>
          <p:nvSpPr>
            <p:cNvPr id="187450" name="Oval 58"/>
            <p:cNvSpPr>
              <a:spLocks noChangeArrowheads="1"/>
            </p:cNvSpPr>
            <p:nvPr/>
          </p:nvSpPr>
          <p:spPr bwMode="auto">
            <a:xfrm>
              <a:off x="4464" y="3600"/>
              <a:ext cx="288" cy="192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451" name="Text Box 59"/>
            <p:cNvSpPr txBox="1">
              <a:spLocks noChangeArrowheads="1"/>
            </p:cNvSpPr>
            <p:nvPr/>
          </p:nvSpPr>
          <p:spPr bwMode="auto">
            <a:xfrm>
              <a:off x="4464" y="3600"/>
              <a:ext cx="288" cy="192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en-US" sz="1400">
                  <a:solidFill>
                    <a:srgbClr val="800000"/>
                  </a:solidFill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187455" name="Line 63"/>
          <p:cNvSpPr>
            <a:spLocks noChangeShapeType="1"/>
          </p:cNvSpPr>
          <p:nvPr/>
        </p:nvSpPr>
        <p:spPr bwMode="auto">
          <a:xfrm flipV="1">
            <a:off x="3505200" y="385445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456" name="Freeform 64"/>
          <p:cNvSpPr>
            <a:spLocks/>
          </p:cNvSpPr>
          <p:nvPr/>
        </p:nvSpPr>
        <p:spPr bwMode="auto">
          <a:xfrm>
            <a:off x="3962400" y="3854450"/>
            <a:ext cx="762000" cy="838200"/>
          </a:xfrm>
          <a:custGeom>
            <a:avLst/>
            <a:gdLst>
              <a:gd name="T0" fmla="*/ 0 w 384"/>
              <a:gd name="T1" fmla="*/ 480 h 480"/>
              <a:gd name="T2" fmla="*/ 288 w 384"/>
              <a:gd name="T3" fmla="*/ 432 h 480"/>
              <a:gd name="T4" fmla="*/ 384 w 384"/>
              <a:gd name="T5" fmla="*/ 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4" h="480">
                <a:moveTo>
                  <a:pt x="0" y="480"/>
                </a:moveTo>
                <a:lnTo>
                  <a:pt x="288" y="432"/>
                </a:lnTo>
                <a:lnTo>
                  <a:pt x="384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457" name="Freeform 65"/>
          <p:cNvSpPr>
            <a:spLocks/>
          </p:cNvSpPr>
          <p:nvPr/>
        </p:nvSpPr>
        <p:spPr bwMode="auto">
          <a:xfrm>
            <a:off x="3886200" y="3778250"/>
            <a:ext cx="457200" cy="685800"/>
          </a:xfrm>
          <a:custGeom>
            <a:avLst/>
            <a:gdLst>
              <a:gd name="T0" fmla="*/ 288 w 288"/>
              <a:gd name="T1" fmla="*/ 0 h 432"/>
              <a:gd name="T2" fmla="*/ 240 w 288"/>
              <a:gd name="T3" fmla="*/ 288 h 432"/>
              <a:gd name="T4" fmla="*/ 0 w 288"/>
              <a:gd name="T5" fmla="*/ 432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8" h="432">
                <a:moveTo>
                  <a:pt x="288" y="0"/>
                </a:moveTo>
                <a:lnTo>
                  <a:pt x="240" y="288"/>
                </a:lnTo>
                <a:lnTo>
                  <a:pt x="0" y="432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458" name="Line 66"/>
          <p:cNvSpPr>
            <a:spLocks noChangeShapeType="1"/>
          </p:cNvSpPr>
          <p:nvPr/>
        </p:nvSpPr>
        <p:spPr bwMode="auto">
          <a:xfrm>
            <a:off x="3962400" y="3657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846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822230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Helvetica" pitchFamily="34" charset="0"/>
              </a:rPr>
              <a:t>Doubly-linked List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0B1B75-3D67-44A9-9806-278168AB4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3EBB8-31B1-4B63-B6BA-047585760B93}" type="slidenum">
              <a:rPr lang="en-US" smtClean="0"/>
              <a:t>9</a:t>
            </a:fld>
            <a:endParaRPr lang="en-US"/>
          </a:p>
        </p:txBody>
      </p:sp>
      <p:sp>
        <p:nvSpPr>
          <p:cNvPr id="183300" name="Text Box 4"/>
          <p:cNvSpPr txBox="1">
            <a:spLocks noChangeArrowheads="1"/>
          </p:cNvSpPr>
          <p:nvPr/>
        </p:nvSpPr>
        <p:spPr bwMode="auto">
          <a:xfrm>
            <a:off x="7072313" y="3517900"/>
            <a:ext cx="776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size=5</a:t>
            </a:r>
          </a:p>
        </p:txBody>
      </p:sp>
      <p:sp>
        <p:nvSpPr>
          <p:cNvPr id="183301" name="Rectangle 5"/>
          <p:cNvSpPr>
            <a:spLocks noChangeArrowheads="1"/>
          </p:cNvSpPr>
          <p:nvPr/>
        </p:nvSpPr>
        <p:spPr bwMode="auto">
          <a:xfrm>
            <a:off x="1749425" y="35496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302" name="Line 6"/>
          <p:cNvSpPr>
            <a:spLocks noChangeShapeType="1"/>
          </p:cNvSpPr>
          <p:nvPr/>
        </p:nvSpPr>
        <p:spPr bwMode="auto">
          <a:xfrm>
            <a:off x="22066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303" name="Line 7"/>
          <p:cNvSpPr>
            <a:spLocks noChangeShapeType="1"/>
          </p:cNvSpPr>
          <p:nvPr/>
        </p:nvSpPr>
        <p:spPr bwMode="auto">
          <a:xfrm>
            <a:off x="2282825" y="36258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304" name="Line 8"/>
          <p:cNvSpPr>
            <a:spLocks noChangeShapeType="1"/>
          </p:cNvSpPr>
          <p:nvPr/>
        </p:nvSpPr>
        <p:spPr bwMode="auto">
          <a:xfrm>
            <a:off x="19018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2587625" y="35496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306" name="Line 10"/>
          <p:cNvSpPr>
            <a:spLocks noChangeShapeType="1"/>
          </p:cNvSpPr>
          <p:nvPr/>
        </p:nvSpPr>
        <p:spPr bwMode="auto">
          <a:xfrm>
            <a:off x="30448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307" name="Line 11"/>
          <p:cNvSpPr>
            <a:spLocks noChangeShapeType="1"/>
          </p:cNvSpPr>
          <p:nvPr/>
        </p:nvSpPr>
        <p:spPr bwMode="auto">
          <a:xfrm>
            <a:off x="3121025" y="36258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308" name="Line 12"/>
          <p:cNvSpPr>
            <a:spLocks noChangeShapeType="1"/>
          </p:cNvSpPr>
          <p:nvPr/>
        </p:nvSpPr>
        <p:spPr bwMode="auto">
          <a:xfrm>
            <a:off x="27400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309" name="Rectangle 13"/>
          <p:cNvSpPr>
            <a:spLocks noChangeArrowheads="1"/>
          </p:cNvSpPr>
          <p:nvPr/>
        </p:nvSpPr>
        <p:spPr bwMode="auto">
          <a:xfrm>
            <a:off x="3425825" y="35496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310" name="Line 14"/>
          <p:cNvSpPr>
            <a:spLocks noChangeShapeType="1"/>
          </p:cNvSpPr>
          <p:nvPr/>
        </p:nvSpPr>
        <p:spPr bwMode="auto">
          <a:xfrm>
            <a:off x="38830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311" name="Line 15"/>
          <p:cNvSpPr>
            <a:spLocks noChangeShapeType="1"/>
          </p:cNvSpPr>
          <p:nvPr/>
        </p:nvSpPr>
        <p:spPr bwMode="auto">
          <a:xfrm flipH="1">
            <a:off x="3733800" y="3625850"/>
            <a:ext cx="225425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312" name="Line 16"/>
          <p:cNvSpPr>
            <a:spLocks noChangeShapeType="1"/>
          </p:cNvSpPr>
          <p:nvPr/>
        </p:nvSpPr>
        <p:spPr bwMode="auto">
          <a:xfrm>
            <a:off x="35782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313" name="Rectangle 17"/>
          <p:cNvSpPr>
            <a:spLocks noChangeArrowheads="1"/>
          </p:cNvSpPr>
          <p:nvPr/>
        </p:nvSpPr>
        <p:spPr bwMode="auto">
          <a:xfrm>
            <a:off x="4264025" y="35496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314" name="Line 18"/>
          <p:cNvSpPr>
            <a:spLocks noChangeShapeType="1"/>
          </p:cNvSpPr>
          <p:nvPr/>
        </p:nvSpPr>
        <p:spPr bwMode="auto">
          <a:xfrm>
            <a:off x="47212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315" name="Line 19"/>
          <p:cNvSpPr>
            <a:spLocks noChangeShapeType="1"/>
          </p:cNvSpPr>
          <p:nvPr/>
        </p:nvSpPr>
        <p:spPr bwMode="auto">
          <a:xfrm>
            <a:off x="4797425" y="36258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316" name="Line 20"/>
          <p:cNvSpPr>
            <a:spLocks noChangeShapeType="1"/>
          </p:cNvSpPr>
          <p:nvPr/>
        </p:nvSpPr>
        <p:spPr bwMode="auto">
          <a:xfrm>
            <a:off x="44164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317" name="Rectangle 21"/>
          <p:cNvSpPr>
            <a:spLocks noChangeArrowheads="1"/>
          </p:cNvSpPr>
          <p:nvPr/>
        </p:nvSpPr>
        <p:spPr bwMode="auto">
          <a:xfrm>
            <a:off x="5102225" y="35496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318" name="Line 22"/>
          <p:cNvSpPr>
            <a:spLocks noChangeShapeType="1"/>
          </p:cNvSpPr>
          <p:nvPr/>
        </p:nvSpPr>
        <p:spPr bwMode="auto">
          <a:xfrm>
            <a:off x="55594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319" name="Line 23"/>
          <p:cNvSpPr>
            <a:spLocks noChangeShapeType="1"/>
          </p:cNvSpPr>
          <p:nvPr/>
        </p:nvSpPr>
        <p:spPr bwMode="auto">
          <a:xfrm>
            <a:off x="5635625" y="36258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320" name="Line 24"/>
          <p:cNvSpPr>
            <a:spLocks noChangeShapeType="1"/>
          </p:cNvSpPr>
          <p:nvPr/>
        </p:nvSpPr>
        <p:spPr bwMode="auto">
          <a:xfrm>
            <a:off x="5254625" y="35496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321" name="Text Box 25"/>
          <p:cNvSpPr txBox="1">
            <a:spLocks noChangeArrowheads="1"/>
          </p:cNvSpPr>
          <p:nvPr/>
        </p:nvSpPr>
        <p:spPr bwMode="auto">
          <a:xfrm>
            <a:off x="2719388" y="3549650"/>
            <a:ext cx="249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2</a:t>
            </a:r>
          </a:p>
        </p:txBody>
      </p:sp>
      <p:sp>
        <p:nvSpPr>
          <p:cNvPr id="183322" name="Text Box 26"/>
          <p:cNvSpPr txBox="1">
            <a:spLocks noChangeArrowheads="1"/>
          </p:cNvSpPr>
          <p:nvPr/>
        </p:nvSpPr>
        <p:spPr bwMode="auto">
          <a:xfrm>
            <a:off x="3557588" y="3549650"/>
            <a:ext cx="249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6</a:t>
            </a:r>
          </a:p>
        </p:txBody>
      </p:sp>
      <p:sp>
        <p:nvSpPr>
          <p:cNvPr id="183323" name="Text Box 27"/>
          <p:cNvSpPr txBox="1">
            <a:spLocks noChangeArrowheads="1"/>
          </p:cNvSpPr>
          <p:nvPr/>
        </p:nvSpPr>
        <p:spPr bwMode="auto">
          <a:xfrm>
            <a:off x="4416425" y="354965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8</a:t>
            </a:r>
          </a:p>
        </p:txBody>
      </p:sp>
      <p:sp>
        <p:nvSpPr>
          <p:cNvPr id="183324" name="Text Box 28"/>
          <p:cNvSpPr txBox="1">
            <a:spLocks noChangeArrowheads="1"/>
          </p:cNvSpPr>
          <p:nvPr/>
        </p:nvSpPr>
        <p:spPr bwMode="auto">
          <a:xfrm>
            <a:off x="5254625" y="3549650"/>
            <a:ext cx="325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7</a:t>
            </a:r>
          </a:p>
        </p:txBody>
      </p:sp>
      <p:sp>
        <p:nvSpPr>
          <p:cNvPr id="183325" name="Line 29"/>
          <p:cNvSpPr>
            <a:spLocks noChangeShapeType="1"/>
          </p:cNvSpPr>
          <p:nvPr/>
        </p:nvSpPr>
        <p:spPr bwMode="auto">
          <a:xfrm rot="409544" flipH="1">
            <a:off x="1749425" y="3549650"/>
            <a:ext cx="1524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83326" name="Group 30"/>
          <p:cNvGrpSpPr>
            <a:grpSpLocks/>
          </p:cNvGrpSpPr>
          <p:nvPr/>
        </p:nvGrpSpPr>
        <p:grpSpPr bwMode="auto">
          <a:xfrm>
            <a:off x="900113" y="3517900"/>
            <a:ext cx="849312" cy="336550"/>
            <a:chOff x="809" y="2380"/>
            <a:chExt cx="535" cy="212"/>
          </a:xfrm>
        </p:grpSpPr>
        <p:sp>
          <p:nvSpPr>
            <p:cNvPr id="183327" name="Text Box 31"/>
            <p:cNvSpPr txBox="1">
              <a:spLocks noChangeArrowheads="1"/>
            </p:cNvSpPr>
            <p:nvPr/>
          </p:nvSpPr>
          <p:spPr bwMode="auto">
            <a:xfrm>
              <a:off x="809" y="2380"/>
              <a:ext cx="40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>
                  <a:latin typeface="Helvetica" pitchFamily="34" charset="0"/>
                </a:rPr>
                <a:t>head</a:t>
              </a:r>
            </a:p>
          </p:txBody>
        </p:sp>
        <p:sp>
          <p:nvSpPr>
            <p:cNvPr id="183328" name="Line 32"/>
            <p:cNvSpPr>
              <a:spLocks noChangeShapeType="1"/>
            </p:cNvSpPr>
            <p:nvPr/>
          </p:nvSpPr>
          <p:spPr bwMode="auto">
            <a:xfrm>
              <a:off x="1200" y="249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3329" name="Text Box 33"/>
          <p:cNvSpPr txBox="1">
            <a:spLocks noChangeArrowheads="1"/>
          </p:cNvSpPr>
          <p:nvPr/>
        </p:nvSpPr>
        <p:spPr bwMode="auto">
          <a:xfrm>
            <a:off x="3297238" y="2819400"/>
            <a:ext cx="8175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current</a:t>
            </a:r>
          </a:p>
        </p:txBody>
      </p:sp>
      <p:sp>
        <p:nvSpPr>
          <p:cNvPr id="183330" name="Line 34"/>
          <p:cNvSpPr>
            <a:spLocks noChangeShapeType="1"/>
          </p:cNvSpPr>
          <p:nvPr/>
        </p:nvSpPr>
        <p:spPr bwMode="auto">
          <a:xfrm>
            <a:off x="3730625" y="3124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331" name="Line 35"/>
          <p:cNvSpPr>
            <a:spLocks noChangeShapeType="1"/>
          </p:cNvSpPr>
          <p:nvPr/>
        </p:nvSpPr>
        <p:spPr bwMode="auto">
          <a:xfrm flipH="1">
            <a:off x="2359025" y="37782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332" name="Line 36"/>
          <p:cNvSpPr>
            <a:spLocks noChangeShapeType="1"/>
          </p:cNvSpPr>
          <p:nvPr/>
        </p:nvSpPr>
        <p:spPr bwMode="auto">
          <a:xfrm flipH="1">
            <a:off x="3197225" y="37782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334" name="Line 38"/>
          <p:cNvSpPr>
            <a:spLocks noChangeShapeType="1"/>
          </p:cNvSpPr>
          <p:nvPr/>
        </p:nvSpPr>
        <p:spPr bwMode="auto">
          <a:xfrm flipH="1">
            <a:off x="4873625" y="37782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335" name="Line 39"/>
          <p:cNvSpPr>
            <a:spLocks noChangeShapeType="1"/>
          </p:cNvSpPr>
          <p:nvPr/>
        </p:nvSpPr>
        <p:spPr bwMode="auto">
          <a:xfrm flipH="1">
            <a:off x="5711825" y="37782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83336" name="Group 40"/>
          <p:cNvGrpSpPr>
            <a:grpSpLocks/>
          </p:cNvGrpSpPr>
          <p:nvPr/>
        </p:nvGrpSpPr>
        <p:grpSpPr bwMode="auto">
          <a:xfrm>
            <a:off x="5940425" y="3549650"/>
            <a:ext cx="609600" cy="336550"/>
            <a:chOff x="3646" y="2496"/>
            <a:chExt cx="384" cy="212"/>
          </a:xfrm>
        </p:grpSpPr>
        <p:sp>
          <p:nvSpPr>
            <p:cNvPr id="183337" name="Rectangle 41"/>
            <p:cNvSpPr>
              <a:spLocks noChangeArrowheads="1"/>
            </p:cNvSpPr>
            <p:nvPr/>
          </p:nvSpPr>
          <p:spPr bwMode="auto">
            <a:xfrm>
              <a:off x="3646" y="2496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338" name="Line 42"/>
            <p:cNvSpPr>
              <a:spLocks noChangeShapeType="1"/>
            </p:cNvSpPr>
            <p:nvPr/>
          </p:nvSpPr>
          <p:spPr bwMode="auto">
            <a:xfrm>
              <a:off x="3934" y="24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339" name="Line 43"/>
            <p:cNvSpPr>
              <a:spLocks noChangeShapeType="1"/>
            </p:cNvSpPr>
            <p:nvPr/>
          </p:nvSpPr>
          <p:spPr bwMode="auto">
            <a:xfrm>
              <a:off x="3742" y="24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340" name="Text Box 44"/>
            <p:cNvSpPr txBox="1">
              <a:spLocks noChangeArrowheads="1"/>
            </p:cNvSpPr>
            <p:nvPr/>
          </p:nvSpPr>
          <p:spPr bwMode="auto">
            <a:xfrm>
              <a:off x="3742" y="2496"/>
              <a:ext cx="15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600">
                  <a:latin typeface="Helvetica" pitchFamily="34" charset="0"/>
                </a:rPr>
                <a:t>1</a:t>
              </a:r>
            </a:p>
          </p:txBody>
        </p:sp>
        <p:sp>
          <p:nvSpPr>
            <p:cNvPr id="183341" name="Line 45"/>
            <p:cNvSpPr>
              <a:spLocks noChangeShapeType="1"/>
            </p:cNvSpPr>
            <p:nvPr/>
          </p:nvSpPr>
          <p:spPr bwMode="auto">
            <a:xfrm rot="409544" flipH="1">
              <a:off x="3934" y="2496"/>
              <a:ext cx="96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3342" name="Rectangle 46"/>
          <p:cNvSpPr>
            <a:spLocks noChangeArrowheads="1"/>
          </p:cNvSpPr>
          <p:nvPr/>
        </p:nvSpPr>
        <p:spPr bwMode="auto">
          <a:xfrm>
            <a:off x="3429000" y="445135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343" name="Line 47"/>
          <p:cNvSpPr>
            <a:spLocks noChangeShapeType="1"/>
          </p:cNvSpPr>
          <p:nvPr/>
        </p:nvSpPr>
        <p:spPr bwMode="auto">
          <a:xfrm>
            <a:off x="3886200" y="44513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344" name="Line 48"/>
          <p:cNvSpPr>
            <a:spLocks noChangeShapeType="1"/>
          </p:cNvSpPr>
          <p:nvPr/>
        </p:nvSpPr>
        <p:spPr bwMode="auto">
          <a:xfrm>
            <a:off x="3581400" y="44513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345" name="Text Box 49"/>
          <p:cNvSpPr txBox="1">
            <a:spLocks noChangeArrowheads="1"/>
          </p:cNvSpPr>
          <p:nvPr/>
        </p:nvSpPr>
        <p:spPr bwMode="auto">
          <a:xfrm>
            <a:off x="3581400" y="4451350"/>
            <a:ext cx="304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9</a:t>
            </a:r>
          </a:p>
        </p:txBody>
      </p:sp>
      <p:sp>
        <p:nvSpPr>
          <p:cNvPr id="183346" name="Text Box 50"/>
          <p:cNvSpPr txBox="1">
            <a:spLocks noChangeArrowheads="1"/>
          </p:cNvSpPr>
          <p:nvPr/>
        </p:nvSpPr>
        <p:spPr bwMode="auto">
          <a:xfrm>
            <a:off x="1905000" y="4419600"/>
            <a:ext cx="1038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Helvetica" pitchFamily="34" charset="0"/>
              </a:rPr>
              <a:t>newNode</a:t>
            </a:r>
          </a:p>
        </p:txBody>
      </p:sp>
      <p:sp>
        <p:nvSpPr>
          <p:cNvPr id="183347" name="Line 51"/>
          <p:cNvSpPr>
            <a:spLocks noChangeShapeType="1"/>
          </p:cNvSpPr>
          <p:nvPr/>
        </p:nvSpPr>
        <p:spPr bwMode="auto">
          <a:xfrm>
            <a:off x="2895600" y="460375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83349" name="Group 53"/>
          <p:cNvGrpSpPr>
            <a:grpSpLocks/>
          </p:cNvGrpSpPr>
          <p:nvPr/>
        </p:nvGrpSpPr>
        <p:grpSpPr bwMode="auto">
          <a:xfrm>
            <a:off x="4343400" y="4464050"/>
            <a:ext cx="457200" cy="304800"/>
            <a:chOff x="4464" y="3600"/>
            <a:chExt cx="288" cy="192"/>
          </a:xfrm>
        </p:grpSpPr>
        <p:sp>
          <p:nvSpPr>
            <p:cNvPr id="183350" name="Oval 54"/>
            <p:cNvSpPr>
              <a:spLocks noChangeArrowheads="1"/>
            </p:cNvSpPr>
            <p:nvPr/>
          </p:nvSpPr>
          <p:spPr bwMode="auto">
            <a:xfrm>
              <a:off x="4464" y="3600"/>
              <a:ext cx="288" cy="192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351" name="Text Box 55"/>
            <p:cNvSpPr txBox="1">
              <a:spLocks noChangeArrowheads="1"/>
            </p:cNvSpPr>
            <p:nvPr/>
          </p:nvSpPr>
          <p:spPr bwMode="auto">
            <a:xfrm>
              <a:off x="4464" y="3600"/>
              <a:ext cx="288" cy="192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en-US" sz="1400">
                  <a:solidFill>
                    <a:srgbClr val="800000"/>
                  </a:solidFill>
                  <a:latin typeface="Helvetica" pitchFamily="34" charset="0"/>
                </a:rPr>
                <a:t>1</a:t>
              </a:r>
            </a:p>
          </p:txBody>
        </p:sp>
      </p:grpSp>
      <p:grpSp>
        <p:nvGrpSpPr>
          <p:cNvPr id="183352" name="Group 56"/>
          <p:cNvGrpSpPr>
            <a:grpSpLocks/>
          </p:cNvGrpSpPr>
          <p:nvPr/>
        </p:nvGrpSpPr>
        <p:grpSpPr bwMode="auto">
          <a:xfrm>
            <a:off x="3124200" y="4083050"/>
            <a:ext cx="457200" cy="304800"/>
            <a:chOff x="4464" y="3600"/>
            <a:chExt cx="288" cy="192"/>
          </a:xfrm>
        </p:grpSpPr>
        <p:sp>
          <p:nvSpPr>
            <p:cNvPr id="183353" name="Oval 57"/>
            <p:cNvSpPr>
              <a:spLocks noChangeArrowheads="1"/>
            </p:cNvSpPr>
            <p:nvPr/>
          </p:nvSpPr>
          <p:spPr bwMode="auto">
            <a:xfrm>
              <a:off x="4464" y="3600"/>
              <a:ext cx="288" cy="192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354" name="Text Box 58"/>
            <p:cNvSpPr txBox="1">
              <a:spLocks noChangeArrowheads="1"/>
            </p:cNvSpPr>
            <p:nvPr/>
          </p:nvSpPr>
          <p:spPr bwMode="auto">
            <a:xfrm>
              <a:off x="4464" y="3600"/>
              <a:ext cx="288" cy="192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en-US" sz="1400">
                  <a:solidFill>
                    <a:srgbClr val="800000"/>
                  </a:solidFill>
                  <a:latin typeface="Helvetica" pitchFamily="34" charset="0"/>
                </a:rPr>
                <a:t>2</a:t>
              </a:r>
            </a:p>
          </p:txBody>
        </p:sp>
      </p:grpSp>
      <p:grpSp>
        <p:nvGrpSpPr>
          <p:cNvPr id="183355" name="Group 59"/>
          <p:cNvGrpSpPr>
            <a:grpSpLocks/>
          </p:cNvGrpSpPr>
          <p:nvPr/>
        </p:nvGrpSpPr>
        <p:grpSpPr bwMode="auto">
          <a:xfrm>
            <a:off x="4114800" y="4083050"/>
            <a:ext cx="457200" cy="304800"/>
            <a:chOff x="4464" y="3600"/>
            <a:chExt cx="288" cy="192"/>
          </a:xfrm>
        </p:grpSpPr>
        <p:sp>
          <p:nvSpPr>
            <p:cNvPr id="183356" name="Oval 60"/>
            <p:cNvSpPr>
              <a:spLocks noChangeArrowheads="1"/>
            </p:cNvSpPr>
            <p:nvPr/>
          </p:nvSpPr>
          <p:spPr bwMode="auto">
            <a:xfrm>
              <a:off x="4464" y="3600"/>
              <a:ext cx="288" cy="192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357" name="Text Box 61"/>
            <p:cNvSpPr txBox="1">
              <a:spLocks noChangeArrowheads="1"/>
            </p:cNvSpPr>
            <p:nvPr/>
          </p:nvSpPr>
          <p:spPr bwMode="auto">
            <a:xfrm>
              <a:off x="4464" y="3600"/>
              <a:ext cx="288" cy="192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en-US" sz="1400">
                  <a:solidFill>
                    <a:srgbClr val="800000"/>
                  </a:solidFill>
                  <a:latin typeface="Helvetica" pitchFamily="34" charset="0"/>
                </a:rPr>
                <a:t>3</a:t>
              </a:r>
            </a:p>
          </p:txBody>
        </p:sp>
      </p:grpSp>
      <p:grpSp>
        <p:nvGrpSpPr>
          <p:cNvPr id="183358" name="Group 62"/>
          <p:cNvGrpSpPr>
            <a:grpSpLocks/>
          </p:cNvGrpSpPr>
          <p:nvPr/>
        </p:nvGrpSpPr>
        <p:grpSpPr bwMode="auto">
          <a:xfrm>
            <a:off x="3657600" y="4006850"/>
            <a:ext cx="457200" cy="304800"/>
            <a:chOff x="4464" y="3600"/>
            <a:chExt cx="288" cy="192"/>
          </a:xfrm>
        </p:grpSpPr>
        <p:sp>
          <p:nvSpPr>
            <p:cNvPr id="183359" name="Oval 63"/>
            <p:cNvSpPr>
              <a:spLocks noChangeArrowheads="1"/>
            </p:cNvSpPr>
            <p:nvPr/>
          </p:nvSpPr>
          <p:spPr bwMode="auto">
            <a:xfrm>
              <a:off x="4464" y="3600"/>
              <a:ext cx="288" cy="192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360" name="Text Box 64"/>
            <p:cNvSpPr txBox="1">
              <a:spLocks noChangeArrowheads="1"/>
            </p:cNvSpPr>
            <p:nvPr/>
          </p:nvSpPr>
          <p:spPr bwMode="auto">
            <a:xfrm>
              <a:off x="4464" y="3600"/>
              <a:ext cx="288" cy="192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en-US" sz="1400">
                  <a:solidFill>
                    <a:srgbClr val="800000"/>
                  </a:solidFill>
                  <a:latin typeface="Helvetica" pitchFamily="34" charset="0"/>
                </a:rPr>
                <a:t>4</a:t>
              </a:r>
            </a:p>
          </p:txBody>
        </p:sp>
      </p:grpSp>
      <p:sp>
        <p:nvSpPr>
          <p:cNvPr id="183361" name="Line 65"/>
          <p:cNvSpPr>
            <a:spLocks noChangeShapeType="1"/>
          </p:cNvSpPr>
          <p:nvPr/>
        </p:nvSpPr>
        <p:spPr bwMode="auto">
          <a:xfrm flipV="1">
            <a:off x="3505200" y="385445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363" name="Freeform 67"/>
          <p:cNvSpPr>
            <a:spLocks/>
          </p:cNvSpPr>
          <p:nvPr/>
        </p:nvSpPr>
        <p:spPr bwMode="auto">
          <a:xfrm>
            <a:off x="3962400" y="3854450"/>
            <a:ext cx="762000" cy="838200"/>
          </a:xfrm>
          <a:custGeom>
            <a:avLst/>
            <a:gdLst>
              <a:gd name="T0" fmla="*/ 0 w 384"/>
              <a:gd name="T1" fmla="*/ 480 h 480"/>
              <a:gd name="T2" fmla="*/ 288 w 384"/>
              <a:gd name="T3" fmla="*/ 432 h 480"/>
              <a:gd name="T4" fmla="*/ 384 w 384"/>
              <a:gd name="T5" fmla="*/ 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4" h="480">
                <a:moveTo>
                  <a:pt x="0" y="480"/>
                </a:moveTo>
                <a:lnTo>
                  <a:pt x="288" y="432"/>
                </a:lnTo>
                <a:lnTo>
                  <a:pt x="384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364" name="Freeform 68"/>
          <p:cNvSpPr>
            <a:spLocks/>
          </p:cNvSpPr>
          <p:nvPr/>
        </p:nvSpPr>
        <p:spPr bwMode="auto">
          <a:xfrm>
            <a:off x="3886200" y="3778250"/>
            <a:ext cx="457200" cy="685800"/>
          </a:xfrm>
          <a:custGeom>
            <a:avLst/>
            <a:gdLst>
              <a:gd name="T0" fmla="*/ 288 w 288"/>
              <a:gd name="T1" fmla="*/ 0 h 432"/>
              <a:gd name="T2" fmla="*/ 240 w 288"/>
              <a:gd name="T3" fmla="*/ 288 h 432"/>
              <a:gd name="T4" fmla="*/ 0 w 288"/>
              <a:gd name="T5" fmla="*/ 432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8" h="432">
                <a:moveTo>
                  <a:pt x="288" y="0"/>
                </a:moveTo>
                <a:lnTo>
                  <a:pt x="240" y="288"/>
                </a:lnTo>
                <a:lnTo>
                  <a:pt x="0" y="432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29136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12539</TotalTime>
  <Words>872</Words>
  <Application>Microsoft Office PowerPoint</Application>
  <PresentationFormat>On-screen Show (4:3)</PresentationFormat>
  <Paragraphs>231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Arial</vt:lpstr>
      <vt:lpstr>Calibri</vt:lpstr>
      <vt:lpstr>Cambria</vt:lpstr>
      <vt:lpstr>Century Gothic</vt:lpstr>
      <vt:lpstr>Georgia</vt:lpstr>
      <vt:lpstr>Helvetica</vt:lpstr>
      <vt:lpstr>Tahoma</vt:lpstr>
      <vt:lpstr>Wingdings</vt:lpstr>
      <vt:lpstr>Wingdings 3</vt:lpstr>
      <vt:lpstr>1_Custom Design</vt:lpstr>
      <vt:lpstr>Slice</vt:lpstr>
      <vt:lpstr>PowerPoint Presentation</vt:lpstr>
      <vt:lpstr>PowerPoint Presentation</vt:lpstr>
      <vt:lpstr>Analysis of Linked List</vt:lpstr>
      <vt:lpstr>Doubly-linked List</vt:lpstr>
      <vt:lpstr>Doubly-linked List </vt:lpstr>
      <vt:lpstr>Doubly-linked List </vt:lpstr>
      <vt:lpstr>Doubly-linked List </vt:lpstr>
      <vt:lpstr>Doubly-linked List </vt:lpstr>
      <vt:lpstr>Doubly-linked List </vt:lpstr>
      <vt:lpstr>Doubly-linked List </vt:lpstr>
      <vt:lpstr>Doubly-linked List </vt:lpstr>
      <vt:lpstr>Circular-linked lists</vt:lpstr>
      <vt:lpstr>Circular Linked List</vt:lpstr>
      <vt:lpstr>Circular Linked List</vt:lpstr>
      <vt:lpstr>PowerPoint Presentation</vt:lpstr>
      <vt:lpstr>PowerPoint Presentation</vt:lpstr>
    </vt:vector>
  </TitlesOfParts>
  <Company>COMSATS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Presentation template</dc:title>
  <dc:creator>Swati</dc:creator>
  <cp:lastModifiedBy>Waqar Khurshid</cp:lastModifiedBy>
  <cp:revision>1792</cp:revision>
  <cp:lastPrinted>2021-10-13T12:32:28Z</cp:lastPrinted>
  <dcterms:created xsi:type="dcterms:W3CDTF">2007-01-29T15:54:15Z</dcterms:created>
  <dcterms:modified xsi:type="dcterms:W3CDTF">2022-09-11T13:07:38Z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