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433" r:id="rId1"/>
    <p:sldMasterId id="2147484449" r:id="rId2"/>
  </p:sldMasterIdLst>
  <p:notesMasterIdLst>
    <p:notesMasterId r:id="rId32"/>
  </p:notesMasterIdLst>
  <p:handoutMasterIdLst>
    <p:handoutMasterId r:id="rId33"/>
  </p:handoutMasterIdLst>
  <p:sldIdLst>
    <p:sldId id="263" r:id="rId3"/>
    <p:sldId id="264" r:id="rId4"/>
    <p:sldId id="356" r:id="rId5"/>
    <p:sldId id="357" r:id="rId6"/>
    <p:sldId id="467" r:id="rId7"/>
    <p:sldId id="468" r:id="rId8"/>
    <p:sldId id="363" r:id="rId9"/>
    <p:sldId id="367" r:id="rId10"/>
    <p:sldId id="469" r:id="rId11"/>
    <p:sldId id="373" r:id="rId12"/>
    <p:sldId id="374" r:id="rId13"/>
    <p:sldId id="375" r:id="rId14"/>
    <p:sldId id="376" r:id="rId15"/>
    <p:sldId id="377" r:id="rId16"/>
    <p:sldId id="360" r:id="rId17"/>
    <p:sldId id="361" r:id="rId18"/>
    <p:sldId id="362" r:id="rId19"/>
    <p:sldId id="365" r:id="rId20"/>
    <p:sldId id="366" r:id="rId21"/>
    <p:sldId id="368" r:id="rId22"/>
    <p:sldId id="369" r:id="rId23"/>
    <p:sldId id="379" r:id="rId24"/>
    <p:sldId id="389" r:id="rId25"/>
    <p:sldId id="409" r:id="rId26"/>
    <p:sldId id="463" r:id="rId27"/>
    <p:sldId id="464" r:id="rId28"/>
    <p:sldId id="465" r:id="rId29"/>
    <p:sldId id="404" r:id="rId30"/>
    <p:sldId id="405" r:id="rId31"/>
  </p:sldIdLst>
  <p:sldSz cx="9144000" cy="6858000" type="screen4x3"/>
  <p:notesSz cx="9296400" cy="7010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 userDrawn="1">
          <p15:clr>
            <a:srgbClr val="A4A3A4"/>
          </p15:clr>
        </p15:guide>
        <p15:guide id="2" pos="29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99FFCC"/>
    <a:srgbClr val="CCFF99"/>
    <a:srgbClr val="FFFF99"/>
    <a:srgbClr val="008080"/>
    <a:srgbClr val="0066FF"/>
    <a:srgbClr val="979797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15" autoAdjust="0"/>
    <p:restoredTop sz="86836" autoAdjust="0"/>
  </p:normalViewPr>
  <p:slideViewPr>
    <p:cSldViewPr snapToGrid="0">
      <p:cViewPr varScale="1">
        <p:scale>
          <a:sx n="60" d="100"/>
          <a:sy n="60" d="100"/>
        </p:scale>
        <p:origin x="104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-2490" y="-90"/>
      </p:cViewPr>
      <p:guideLst>
        <p:guide orient="horz" pos="2208"/>
        <p:guide pos="29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4029282" cy="350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>
            <a:lvl1pPr algn="l" defTabSz="931852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5014" y="1"/>
            <a:ext cx="4029282" cy="350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>
            <a:lvl1pPr algn="r" defTabSz="931852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D2E5E6E5-4D0F-44C1-B9AF-16754A0635C0}" type="datetime1">
              <a:rPr lang="en-US"/>
              <a:pPr>
                <a:defRPr/>
              </a:pPr>
              <a:t>9/11/2022</a:t>
            </a:fld>
            <a:endParaRPr lang="en-US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658444"/>
            <a:ext cx="4029282" cy="350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b" anchorCtr="0" compatLnSpc="1">
            <a:prstTxWarp prst="textNoShape">
              <a:avLst/>
            </a:prstTxWarp>
          </a:bodyPr>
          <a:lstStyle>
            <a:lvl1pPr algn="l" defTabSz="931852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5014" y="6658444"/>
            <a:ext cx="4029282" cy="350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b" anchorCtr="0" compatLnSpc="1">
            <a:prstTxWarp prst="textNoShape">
              <a:avLst/>
            </a:prstTxWarp>
          </a:bodyPr>
          <a:lstStyle>
            <a:lvl1pPr algn="r" defTabSz="931852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AC975EB-54BD-4C76-AFB4-448B35820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8958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4029282" cy="350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>
            <a:lvl1pPr algn="l" defTabSz="931852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5014" y="1"/>
            <a:ext cx="4029282" cy="350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>
            <a:lvl1pPr algn="r" defTabSz="931852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E83B40F-543C-4081-A521-DCFC0216ED56}" type="datetime1">
              <a:rPr lang="en-US"/>
              <a:pPr>
                <a:defRPr/>
              </a:pPr>
              <a:t>9/11/2022</a:t>
            </a:fld>
            <a:endParaRPr lang="en-US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5600" y="525463"/>
            <a:ext cx="3505200" cy="262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70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482" y="3330419"/>
            <a:ext cx="7435436" cy="3154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Textmasterformate durch Klicken bearbeiten</a:t>
            </a:r>
          </a:p>
          <a:p>
            <a:pPr lvl="1"/>
            <a:r>
              <a:rPr lang="en-US" noProof="0"/>
              <a:t>Zweite Ebene</a:t>
            </a:r>
          </a:p>
          <a:p>
            <a:pPr lvl="2"/>
            <a:r>
              <a:rPr lang="en-US" noProof="0"/>
              <a:t>Dritte Ebene</a:t>
            </a:r>
          </a:p>
          <a:p>
            <a:pPr lvl="3"/>
            <a:r>
              <a:rPr lang="en-US" noProof="0"/>
              <a:t>Vierte Ebene</a:t>
            </a:r>
          </a:p>
          <a:p>
            <a:pPr lvl="4"/>
            <a:r>
              <a:rPr lang="en-US" noProof="0"/>
              <a:t>Fünfte Ebene</a:t>
            </a:r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658444"/>
            <a:ext cx="4029282" cy="350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b" anchorCtr="0" compatLnSpc="1">
            <a:prstTxWarp prst="textNoShape">
              <a:avLst/>
            </a:prstTxWarp>
          </a:bodyPr>
          <a:lstStyle>
            <a:lvl1pPr algn="l" defTabSz="931852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5014" y="6658444"/>
            <a:ext cx="4029282" cy="350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b" anchorCtr="0" compatLnSpc="1">
            <a:prstTxWarp prst="textNoShape">
              <a:avLst/>
            </a:prstTxWarp>
          </a:bodyPr>
          <a:lstStyle>
            <a:lvl1pPr algn="r" defTabSz="931852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572E35F-B86A-4675-96D8-A5DB2E4C35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441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946214-9B05-41F3-AF90-C1754DD8471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3274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5707D8-16A9-4DEB-BF7E-DF057CB01F5E}" type="slidenum">
              <a:rPr lang="en-US"/>
              <a:pPr/>
              <a:t>10</a:t>
            </a:fld>
            <a:endParaRPr lang="en-US"/>
          </a:p>
        </p:txBody>
      </p:sp>
      <p:sp>
        <p:nvSpPr>
          <p:cNvPr id="29696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1738" y="698500"/>
            <a:ext cx="4649787" cy="34893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64" name="Rectangle 102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5DC5EE-3CB4-4EB2-BB67-98EA63457031}" type="slidenum">
              <a:rPr lang="en-US"/>
              <a:pPr/>
              <a:t>11</a:t>
            </a:fld>
            <a:endParaRPr lang="en-US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1738" y="698500"/>
            <a:ext cx="4649787" cy="34893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885BCD-09C8-4D32-9580-CDD92A861D98}" type="slidenum">
              <a:rPr lang="en-US"/>
              <a:pPr/>
              <a:t>12</a:t>
            </a:fld>
            <a:endParaRPr lang="en-US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1738" y="698500"/>
            <a:ext cx="4649787" cy="34893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2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641882-0BB7-4EAF-81EA-F78014D01D87}" type="slidenum">
              <a:rPr lang="en-US"/>
              <a:pPr/>
              <a:t>13</a:t>
            </a:fld>
            <a:endParaRPr lang="en-U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1738" y="698500"/>
            <a:ext cx="4649787" cy="34893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82EDF1-1920-4AB9-9396-FB048FD7BC6C}" type="slidenum">
              <a:rPr lang="en-US"/>
              <a:pPr/>
              <a:t>14</a:t>
            </a:fld>
            <a:endParaRPr lang="en-US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1738" y="698500"/>
            <a:ext cx="4649787" cy="34893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2266BF-DCE1-469F-9B65-C1ED163A7079}" type="slidenum">
              <a:rPr lang="en-US"/>
              <a:pPr/>
              <a:t>15</a:t>
            </a:fld>
            <a:endParaRPr lang="en-US"/>
          </a:p>
        </p:txBody>
      </p:sp>
      <p:sp>
        <p:nvSpPr>
          <p:cNvPr id="305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5200" cy="2628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515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99C7D5-769A-43A1-95E0-4400576D145B}" type="slidenum">
              <a:rPr lang="en-US"/>
              <a:pPr/>
              <a:t>16</a:t>
            </a:fld>
            <a:endParaRPr lang="en-US"/>
          </a:p>
        </p:txBody>
      </p:sp>
      <p:sp>
        <p:nvSpPr>
          <p:cNvPr id="30720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5200" cy="2628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04" name="Rectangle 102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C8B6BC-1A23-480B-A54A-B81E6E025120}" type="slidenum">
              <a:rPr lang="en-US"/>
              <a:pPr/>
              <a:t>17</a:t>
            </a:fld>
            <a:endParaRPr lang="en-US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5200" cy="2628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6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38825A-EC5F-4A1A-92DC-F5689D430652}" type="slidenum">
              <a:rPr lang="en-US"/>
              <a:pPr/>
              <a:t>18</a:t>
            </a:fld>
            <a:endParaRPr lang="en-US"/>
          </a:p>
        </p:txBody>
      </p:sp>
      <p:sp>
        <p:nvSpPr>
          <p:cNvPr id="311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5200" cy="2628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130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92971A-F75A-43CA-AED9-83200A22B0DA}" type="slidenum">
              <a:rPr lang="en-US"/>
              <a:pPr/>
              <a:t>19</a:t>
            </a:fld>
            <a:endParaRPr lang="en-US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5200" cy="2628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D29A34-8D9A-49B0-86D8-8BBB6980986A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25725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D8E109-00A1-41B4-8FD0-73C97835F837}" type="slidenum">
              <a:rPr lang="en-US"/>
              <a:pPr/>
              <a:t>20</a:t>
            </a:fld>
            <a:endParaRPr lang="en-US"/>
          </a:p>
        </p:txBody>
      </p:sp>
      <p:sp>
        <p:nvSpPr>
          <p:cNvPr id="48128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5200" cy="2628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28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1" y="3329940"/>
            <a:ext cx="6817360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latin typeface="Helvetica" pitchFamily="34" charset="0"/>
            </a:endParaRPr>
          </a:p>
          <a:p>
            <a:r>
              <a:rPr lang="en-US">
                <a:latin typeface="Helvetica" pitchFamily="34" charset="0"/>
              </a:rPr>
              <a:t>The second goal is the “nuts and bolts” of the course.</a:t>
            </a:r>
          </a:p>
          <a:p>
            <a:endParaRPr lang="en-US">
              <a:latin typeface="Helvetica" pitchFamily="34" charset="0"/>
            </a:endParaRPr>
          </a:p>
          <a:p>
            <a:r>
              <a:rPr lang="en-US">
                <a:latin typeface="Helvetica" pitchFamily="34" charset="0"/>
              </a:rPr>
              <a:t>The third goal prepares a student for the future.</a:t>
            </a:r>
          </a:p>
          <a:p>
            <a:endParaRPr lang="en-US">
              <a:latin typeface="Helvetica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82EE33-BB50-46A9-B9BA-A9EE91748077}" type="slidenum">
              <a:rPr lang="en-US"/>
              <a:pPr/>
              <a:t>21</a:t>
            </a:fld>
            <a:endParaRPr lang="en-US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5200" cy="2628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1" y="3329940"/>
            <a:ext cx="6817360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Helvetica" pitchFamily="34" charset="0"/>
              </a:rPr>
              <a:t>The first goal is a worldview to adopt</a:t>
            </a:r>
          </a:p>
          <a:p>
            <a:endParaRPr lang="en-US">
              <a:latin typeface="Helvetica" pitchFamily="34" charset="0"/>
            </a:endParaRPr>
          </a:p>
          <a:p>
            <a:r>
              <a:rPr lang="en-US">
                <a:latin typeface="Helvetica" pitchFamily="34" charset="0"/>
              </a:rPr>
              <a:t>The second goal is the “nuts and bolts” of the course.</a:t>
            </a:r>
          </a:p>
          <a:p>
            <a:endParaRPr lang="en-US">
              <a:latin typeface="Helvetica" pitchFamily="34" charset="0"/>
            </a:endParaRPr>
          </a:p>
          <a:p>
            <a:r>
              <a:rPr lang="en-US">
                <a:latin typeface="Helvetica" pitchFamily="34" charset="0"/>
              </a:rPr>
              <a:t>The third goal prepares a student for the future.</a:t>
            </a:r>
          </a:p>
          <a:p>
            <a:endParaRPr lang="en-US">
              <a:latin typeface="Helvetica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B27BBA-B9A3-4B78-9A57-7E9CEAB543E4}" type="slidenum">
              <a:rPr lang="en-US"/>
              <a:pPr/>
              <a:t>22</a:t>
            </a:fld>
            <a:endParaRPr lang="en-US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5200" cy="2628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1" y="3329940"/>
            <a:ext cx="6817360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Helvetica" pitchFamily="34" charset="0"/>
              </a:rPr>
              <a:t>The first goal is a worldview to adopt</a:t>
            </a:r>
          </a:p>
          <a:p>
            <a:endParaRPr lang="en-US">
              <a:latin typeface="Helvetica" pitchFamily="34" charset="0"/>
            </a:endParaRPr>
          </a:p>
          <a:p>
            <a:r>
              <a:rPr lang="en-US">
                <a:latin typeface="Helvetica" pitchFamily="34" charset="0"/>
              </a:rPr>
              <a:t>The second goal is the “nuts and bolts” of the course.</a:t>
            </a:r>
          </a:p>
          <a:p>
            <a:endParaRPr lang="en-US">
              <a:latin typeface="Helvetica" pitchFamily="34" charset="0"/>
            </a:endParaRPr>
          </a:p>
          <a:p>
            <a:r>
              <a:rPr lang="en-US">
                <a:latin typeface="Helvetica" pitchFamily="34" charset="0"/>
              </a:rPr>
              <a:t>The third goal prepares a student for the future.</a:t>
            </a:r>
          </a:p>
          <a:p>
            <a:endParaRPr lang="en-US">
              <a:latin typeface="Helvetica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3BE51A-EBF8-4313-914E-88E907ECCB54}" type="slidenum">
              <a:rPr lang="en-US"/>
              <a:pPr/>
              <a:t>23</a:t>
            </a:fld>
            <a:endParaRPr lang="en-US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5200" cy="2628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1" y="3329940"/>
            <a:ext cx="6817360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Helvetica" pitchFamily="34" charset="0"/>
              </a:rPr>
              <a:t>The first goal is a worldview to adopt</a:t>
            </a:r>
          </a:p>
          <a:p>
            <a:endParaRPr lang="en-US">
              <a:latin typeface="Helvetica" pitchFamily="34" charset="0"/>
            </a:endParaRPr>
          </a:p>
          <a:p>
            <a:r>
              <a:rPr lang="en-US">
                <a:latin typeface="Helvetica" pitchFamily="34" charset="0"/>
              </a:rPr>
              <a:t>The second goal is the “nuts and bolts” of the course.</a:t>
            </a:r>
          </a:p>
          <a:p>
            <a:endParaRPr lang="en-US">
              <a:latin typeface="Helvetica" pitchFamily="34" charset="0"/>
            </a:endParaRPr>
          </a:p>
          <a:p>
            <a:r>
              <a:rPr lang="en-US">
                <a:latin typeface="Helvetica" pitchFamily="34" charset="0"/>
              </a:rPr>
              <a:t>The third goal prepares a student for the future.</a:t>
            </a:r>
          </a:p>
          <a:p>
            <a:endParaRPr lang="en-US">
              <a:latin typeface="Helvetica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8CCBF1-DB02-4370-B50E-6641235E587D}" type="slidenum">
              <a:rPr lang="en-US"/>
              <a:pPr/>
              <a:t>24</a:t>
            </a:fld>
            <a:endParaRPr lang="en-US"/>
          </a:p>
        </p:txBody>
      </p:sp>
      <p:sp>
        <p:nvSpPr>
          <p:cNvPr id="407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5200" cy="2628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7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1" y="3329940"/>
            <a:ext cx="6817360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dirty="0">
                <a:latin typeface="Helvetica" pitchFamily="34" charset="0"/>
              </a:rPr>
              <a:t>The first goal is a worldview to adopt</a:t>
            </a:r>
          </a:p>
          <a:p>
            <a:endParaRPr lang="en-US" dirty="0">
              <a:latin typeface="Helvetica" pitchFamily="34" charset="0"/>
            </a:endParaRPr>
          </a:p>
          <a:p>
            <a:r>
              <a:rPr lang="en-US" dirty="0">
                <a:latin typeface="Helvetica" pitchFamily="34" charset="0"/>
              </a:rPr>
              <a:t>The second goal is the “nuts and bolts” of the course.</a:t>
            </a:r>
          </a:p>
          <a:p>
            <a:endParaRPr lang="en-US" dirty="0">
              <a:latin typeface="Helvetica" pitchFamily="34" charset="0"/>
            </a:endParaRPr>
          </a:p>
          <a:p>
            <a:r>
              <a:rPr lang="en-US" dirty="0">
                <a:latin typeface="Helvetica" pitchFamily="34" charset="0"/>
              </a:rPr>
              <a:t>The third goal prepares a student for the future.</a:t>
            </a:r>
          </a:p>
          <a:p>
            <a:endParaRPr lang="en-US" dirty="0">
              <a:latin typeface="Helvetica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8CCBF1-DB02-4370-B50E-6641235E587D}" type="slidenum">
              <a:rPr lang="en-US"/>
              <a:pPr/>
              <a:t>25</a:t>
            </a:fld>
            <a:endParaRPr lang="en-US"/>
          </a:p>
        </p:txBody>
      </p:sp>
      <p:sp>
        <p:nvSpPr>
          <p:cNvPr id="407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5200" cy="2628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7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1" y="3329940"/>
            <a:ext cx="6817360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dirty="0">
                <a:latin typeface="Helvetica" pitchFamily="34" charset="0"/>
              </a:rPr>
              <a:t>The first goal is a worldview to adopt</a:t>
            </a:r>
          </a:p>
          <a:p>
            <a:endParaRPr lang="en-US" dirty="0">
              <a:latin typeface="Helvetica" pitchFamily="34" charset="0"/>
            </a:endParaRPr>
          </a:p>
          <a:p>
            <a:r>
              <a:rPr lang="en-US" dirty="0">
                <a:latin typeface="Helvetica" pitchFamily="34" charset="0"/>
              </a:rPr>
              <a:t>The second goal is the “nuts and bolts” of the course.</a:t>
            </a:r>
          </a:p>
          <a:p>
            <a:endParaRPr lang="en-US" dirty="0">
              <a:latin typeface="Helvetica" pitchFamily="34" charset="0"/>
            </a:endParaRPr>
          </a:p>
          <a:p>
            <a:r>
              <a:rPr lang="en-US" dirty="0">
                <a:latin typeface="Helvetica" pitchFamily="34" charset="0"/>
              </a:rPr>
              <a:t>The third goal prepares a student for the future.</a:t>
            </a:r>
          </a:p>
          <a:p>
            <a:endParaRPr lang="en-US" dirty="0">
              <a:latin typeface="Helvetica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8CCBF1-DB02-4370-B50E-6641235E587D}" type="slidenum">
              <a:rPr lang="en-US"/>
              <a:pPr/>
              <a:t>26</a:t>
            </a:fld>
            <a:endParaRPr lang="en-US"/>
          </a:p>
        </p:txBody>
      </p:sp>
      <p:sp>
        <p:nvSpPr>
          <p:cNvPr id="407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5200" cy="2628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7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1" y="3329940"/>
            <a:ext cx="6817360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dirty="0">
                <a:latin typeface="Helvetica" pitchFamily="34" charset="0"/>
              </a:rPr>
              <a:t>The first goal is a worldview to adopt</a:t>
            </a:r>
          </a:p>
          <a:p>
            <a:endParaRPr lang="en-US" dirty="0">
              <a:latin typeface="Helvetica" pitchFamily="34" charset="0"/>
            </a:endParaRPr>
          </a:p>
          <a:p>
            <a:r>
              <a:rPr lang="en-US" dirty="0">
                <a:latin typeface="Helvetica" pitchFamily="34" charset="0"/>
              </a:rPr>
              <a:t>The second goal is the “nuts and bolts” of the course.</a:t>
            </a:r>
          </a:p>
          <a:p>
            <a:endParaRPr lang="en-US" dirty="0">
              <a:latin typeface="Helvetica" pitchFamily="34" charset="0"/>
            </a:endParaRPr>
          </a:p>
          <a:p>
            <a:r>
              <a:rPr lang="en-US" dirty="0">
                <a:latin typeface="Helvetica" pitchFamily="34" charset="0"/>
              </a:rPr>
              <a:t>The third goal prepares a student for the future.</a:t>
            </a:r>
          </a:p>
          <a:p>
            <a:endParaRPr lang="en-US" dirty="0">
              <a:latin typeface="Helvetica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8CCBF1-DB02-4370-B50E-6641235E587D}" type="slidenum">
              <a:rPr lang="en-US"/>
              <a:pPr/>
              <a:t>27</a:t>
            </a:fld>
            <a:endParaRPr lang="en-US"/>
          </a:p>
        </p:txBody>
      </p:sp>
      <p:sp>
        <p:nvSpPr>
          <p:cNvPr id="407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5200" cy="2628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7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1" y="3329940"/>
            <a:ext cx="6817360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dirty="0">
                <a:latin typeface="Helvetica" pitchFamily="34" charset="0"/>
              </a:rPr>
              <a:t>The first goal is a worldview to adopt</a:t>
            </a:r>
          </a:p>
          <a:p>
            <a:endParaRPr lang="en-US" dirty="0">
              <a:latin typeface="Helvetica" pitchFamily="34" charset="0"/>
            </a:endParaRPr>
          </a:p>
          <a:p>
            <a:r>
              <a:rPr lang="en-US" dirty="0">
                <a:latin typeface="Helvetica" pitchFamily="34" charset="0"/>
              </a:rPr>
              <a:t>The second goal is the “nuts and bolts” of the course.</a:t>
            </a:r>
          </a:p>
          <a:p>
            <a:endParaRPr lang="en-US" dirty="0">
              <a:latin typeface="Helvetica" pitchFamily="34" charset="0"/>
            </a:endParaRPr>
          </a:p>
          <a:p>
            <a:r>
              <a:rPr lang="en-US" dirty="0">
                <a:latin typeface="Helvetica" pitchFamily="34" charset="0"/>
              </a:rPr>
              <a:t>The third goal prepares a student for the future.</a:t>
            </a:r>
          </a:p>
          <a:p>
            <a:endParaRPr lang="en-US" dirty="0">
              <a:latin typeface="Helvetica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itchFamily="49" charset="0"/>
              </a:defRPr>
            </a:lvl1pPr>
            <a:lvl2pPr marL="759631" indent="-292166" eaLnBrk="0" hangingPunct="0">
              <a:defRPr sz="2000" b="1">
                <a:solidFill>
                  <a:schemeClr val="tx1"/>
                </a:solidFill>
                <a:latin typeface="Courier New" pitchFamily="49" charset="0"/>
              </a:defRPr>
            </a:lvl2pPr>
            <a:lvl3pPr marL="1168663" indent="-233732" eaLnBrk="0" hangingPunct="0">
              <a:defRPr sz="2000" b="1">
                <a:solidFill>
                  <a:schemeClr val="tx1"/>
                </a:solidFill>
                <a:latin typeface="Courier New" pitchFamily="49" charset="0"/>
              </a:defRPr>
            </a:lvl3pPr>
            <a:lvl4pPr marL="1636129" indent="-233732" eaLnBrk="0" hangingPunct="0">
              <a:defRPr sz="2000" b="1">
                <a:solidFill>
                  <a:schemeClr val="tx1"/>
                </a:solidFill>
                <a:latin typeface="Courier New" pitchFamily="49" charset="0"/>
              </a:defRPr>
            </a:lvl4pPr>
            <a:lvl5pPr marL="2103595" indent="-233732" eaLnBrk="0" hangingPunct="0">
              <a:defRPr sz="2000" b="1">
                <a:solidFill>
                  <a:schemeClr val="tx1"/>
                </a:solidFill>
                <a:latin typeface="Courier New" pitchFamily="49" charset="0"/>
              </a:defRPr>
            </a:lvl5pPr>
            <a:lvl6pPr marL="2571059" indent="-2337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 b="1">
                <a:solidFill>
                  <a:schemeClr val="tx1"/>
                </a:solidFill>
                <a:latin typeface="Courier New" pitchFamily="49" charset="0"/>
              </a:defRPr>
            </a:lvl6pPr>
            <a:lvl7pPr marL="3038525" indent="-2337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 b="1">
                <a:solidFill>
                  <a:schemeClr val="tx1"/>
                </a:solidFill>
                <a:latin typeface="Courier New" pitchFamily="49" charset="0"/>
              </a:defRPr>
            </a:lvl7pPr>
            <a:lvl8pPr marL="3505990" indent="-2337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 b="1">
                <a:solidFill>
                  <a:schemeClr val="tx1"/>
                </a:solidFill>
                <a:latin typeface="Courier New" pitchFamily="49" charset="0"/>
              </a:defRPr>
            </a:lvl8pPr>
            <a:lvl9pPr marL="3973456" indent="-2337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eaLnBrk="1" hangingPunct="1"/>
            <a:fld id="{BA8352AA-B828-4EC9-B70D-C8A2825DBD76}" type="slidenum">
              <a:rPr lang="en-US" sz="1200" b="0">
                <a:latin typeface="Times New Roman" pitchFamily="18" charset="0"/>
              </a:rPr>
              <a:pPr eaLnBrk="1" hangingPunct="1"/>
              <a:t>3</a:t>
            </a:fld>
            <a:endParaRPr lang="en-US" sz="1200" b="0">
              <a:latin typeface="Times New Roman" pitchFamily="18" charset="0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1140" name="Rectangle 4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itchFamily="49" charset="0"/>
              </a:defRPr>
            </a:lvl1pPr>
            <a:lvl2pPr marL="759631" indent="-292166" eaLnBrk="0" hangingPunct="0">
              <a:defRPr sz="2000" b="1">
                <a:solidFill>
                  <a:schemeClr val="tx1"/>
                </a:solidFill>
                <a:latin typeface="Courier New" pitchFamily="49" charset="0"/>
              </a:defRPr>
            </a:lvl2pPr>
            <a:lvl3pPr marL="1168663" indent="-233732" eaLnBrk="0" hangingPunct="0">
              <a:defRPr sz="2000" b="1">
                <a:solidFill>
                  <a:schemeClr val="tx1"/>
                </a:solidFill>
                <a:latin typeface="Courier New" pitchFamily="49" charset="0"/>
              </a:defRPr>
            </a:lvl3pPr>
            <a:lvl4pPr marL="1636129" indent="-233732" eaLnBrk="0" hangingPunct="0">
              <a:defRPr sz="2000" b="1">
                <a:solidFill>
                  <a:schemeClr val="tx1"/>
                </a:solidFill>
                <a:latin typeface="Courier New" pitchFamily="49" charset="0"/>
              </a:defRPr>
            </a:lvl4pPr>
            <a:lvl5pPr marL="2103595" indent="-233732" eaLnBrk="0" hangingPunct="0">
              <a:defRPr sz="2000" b="1">
                <a:solidFill>
                  <a:schemeClr val="tx1"/>
                </a:solidFill>
                <a:latin typeface="Courier New" pitchFamily="49" charset="0"/>
              </a:defRPr>
            </a:lvl5pPr>
            <a:lvl6pPr marL="2571059" indent="-2337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 b="1">
                <a:solidFill>
                  <a:schemeClr val="tx1"/>
                </a:solidFill>
                <a:latin typeface="Courier New" pitchFamily="49" charset="0"/>
              </a:defRPr>
            </a:lvl6pPr>
            <a:lvl7pPr marL="3038525" indent="-2337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 b="1">
                <a:solidFill>
                  <a:schemeClr val="tx1"/>
                </a:solidFill>
                <a:latin typeface="Courier New" pitchFamily="49" charset="0"/>
              </a:defRPr>
            </a:lvl7pPr>
            <a:lvl8pPr marL="3505990" indent="-2337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 b="1">
                <a:solidFill>
                  <a:schemeClr val="tx1"/>
                </a:solidFill>
                <a:latin typeface="Courier New" pitchFamily="49" charset="0"/>
              </a:defRPr>
            </a:lvl8pPr>
            <a:lvl9pPr marL="3973456" indent="-2337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eaLnBrk="1" hangingPunct="1"/>
            <a:fld id="{9D4E3570-7105-4847-B3D6-B83877CD4FA8}" type="slidenum">
              <a:rPr lang="en-US" sz="1200" b="0">
                <a:latin typeface="Times New Roman" pitchFamily="18" charset="0"/>
              </a:rPr>
              <a:pPr eaLnBrk="1" hangingPunct="1"/>
              <a:t>4</a:t>
            </a:fld>
            <a:endParaRPr lang="en-US" sz="1200" b="0">
              <a:latin typeface="Times New Roman" pitchFamily="18" charset="0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164" name="Rectangle 4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itchFamily="49" charset="0"/>
              </a:defRPr>
            </a:lvl1pPr>
            <a:lvl2pPr marL="759631" indent="-292166" eaLnBrk="0" hangingPunct="0">
              <a:defRPr sz="2000" b="1">
                <a:solidFill>
                  <a:schemeClr val="tx1"/>
                </a:solidFill>
                <a:latin typeface="Courier New" pitchFamily="49" charset="0"/>
              </a:defRPr>
            </a:lvl2pPr>
            <a:lvl3pPr marL="1168663" indent="-233732" eaLnBrk="0" hangingPunct="0">
              <a:defRPr sz="2000" b="1">
                <a:solidFill>
                  <a:schemeClr val="tx1"/>
                </a:solidFill>
                <a:latin typeface="Courier New" pitchFamily="49" charset="0"/>
              </a:defRPr>
            </a:lvl3pPr>
            <a:lvl4pPr marL="1636129" indent="-233732" eaLnBrk="0" hangingPunct="0">
              <a:defRPr sz="2000" b="1">
                <a:solidFill>
                  <a:schemeClr val="tx1"/>
                </a:solidFill>
                <a:latin typeface="Courier New" pitchFamily="49" charset="0"/>
              </a:defRPr>
            </a:lvl4pPr>
            <a:lvl5pPr marL="2103595" indent="-233732" eaLnBrk="0" hangingPunct="0">
              <a:defRPr sz="2000" b="1">
                <a:solidFill>
                  <a:schemeClr val="tx1"/>
                </a:solidFill>
                <a:latin typeface="Courier New" pitchFamily="49" charset="0"/>
              </a:defRPr>
            </a:lvl5pPr>
            <a:lvl6pPr marL="2571059" indent="-2337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 b="1">
                <a:solidFill>
                  <a:schemeClr val="tx1"/>
                </a:solidFill>
                <a:latin typeface="Courier New" pitchFamily="49" charset="0"/>
              </a:defRPr>
            </a:lvl6pPr>
            <a:lvl7pPr marL="3038525" indent="-2337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 b="1">
                <a:solidFill>
                  <a:schemeClr val="tx1"/>
                </a:solidFill>
                <a:latin typeface="Courier New" pitchFamily="49" charset="0"/>
              </a:defRPr>
            </a:lvl7pPr>
            <a:lvl8pPr marL="3505990" indent="-2337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 b="1">
                <a:solidFill>
                  <a:schemeClr val="tx1"/>
                </a:solidFill>
                <a:latin typeface="Courier New" pitchFamily="49" charset="0"/>
              </a:defRPr>
            </a:lvl8pPr>
            <a:lvl9pPr marL="3973456" indent="-2337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eaLnBrk="1" hangingPunct="1"/>
            <a:fld id="{4068EC01-57E3-4340-BF6F-8A14C025D109}" type="slidenum">
              <a:rPr lang="en-US" sz="1200" b="0">
                <a:latin typeface="Times New Roman" pitchFamily="18" charset="0"/>
              </a:rPr>
              <a:pPr eaLnBrk="1" hangingPunct="1"/>
              <a:t>5</a:t>
            </a:fld>
            <a:endParaRPr lang="en-US" sz="1200" b="0">
              <a:latin typeface="Times New Roman" pitchFamily="18" charset="0"/>
            </a:endParaRPr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5236" name="Rectangle 4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itchFamily="49" charset="0"/>
              </a:defRPr>
            </a:lvl1pPr>
            <a:lvl2pPr marL="759631" indent="-292166" eaLnBrk="0" hangingPunct="0">
              <a:defRPr sz="2000" b="1">
                <a:solidFill>
                  <a:schemeClr val="tx1"/>
                </a:solidFill>
                <a:latin typeface="Courier New" pitchFamily="49" charset="0"/>
              </a:defRPr>
            </a:lvl2pPr>
            <a:lvl3pPr marL="1168663" indent="-233732" eaLnBrk="0" hangingPunct="0">
              <a:defRPr sz="2000" b="1">
                <a:solidFill>
                  <a:schemeClr val="tx1"/>
                </a:solidFill>
                <a:latin typeface="Courier New" pitchFamily="49" charset="0"/>
              </a:defRPr>
            </a:lvl3pPr>
            <a:lvl4pPr marL="1636129" indent="-233732" eaLnBrk="0" hangingPunct="0">
              <a:defRPr sz="2000" b="1">
                <a:solidFill>
                  <a:schemeClr val="tx1"/>
                </a:solidFill>
                <a:latin typeface="Courier New" pitchFamily="49" charset="0"/>
              </a:defRPr>
            </a:lvl4pPr>
            <a:lvl5pPr marL="2103595" indent="-233732" eaLnBrk="0" hangingPunct="0">
              <a:defRPr sz="2000" b="1">
                <a:solidFill>
                  <a:schemeClr val="tx1"/>
                </a:solidFill>
                <a:latin typeface="Courier New" pitchFamily="49" charset="0"/>
              </a:defRPr>
            </a:lvl5pPr>
            <a:lvl6pPr marL="2571059" indent="-2337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 b="1">
                <a:solidFill>
                  <a:schemeClr val="tx1"/>
                </a:solidFill>
                <a:latin typeface="Courier New" pitchFamily="49" charset="0"/>
              </a:defRPr>
            </a:lvl6pPr>
            <a:lvl7pPr marL="3038525" indent="-2337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 b="1">
                <a:solidFill>
                  <a:schemeClr val="tx1"/>
                </a:solidFill>
                <a:latin typeface="Courier New" pitchFamily="49" charset="0"/>
              </a:defRPr>
            </a:lvl7pPr>
            <a:lvl8pPr marL="3505990" indent="-2337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 b="1">
                <a:solidFill>
                  <a:schemeClr val="tx1"/>
                </a:solidFill>
                <a:latin typeface="Courier New" pitchFamily="49" charset="0"/>
              </a:defRPr>
            </a:lvl8pPr>
            <a:lvl9pPr marL="3973456" indent="-2337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eaLnBrk="1" hangingPunct="1"/>
            <a:fld id="{6A840A62-AEAD-4A00-89D3-AEFFCD342494}" type="slidenum">
              <a:rPr lang="en-US" sz="1200" b="0">
                <a:latin typeface="Times New Roman" pitchFamily="18" charset="0"/>
              </a:rPr>
              <a:pPr eaLnBrk="1" hangingPunct="1"/>
              <a:t>6</a:t>
            </a:fld>
            <a:endParaRPr lang="en-US" sz="1200" b="0">
              <a:latin typeface="Times New Roman" pitchFamily="18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7284" name="Rectangle 4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itchFamily="49" charset="0"/>
              </a:defRPr>
            </a:lvl1pPr>
            <a:lvl2pPr marL="759631" indent="-292166" eaLnBrk="0" hangingPunct="0">
              <a:defRPr sz="2000" b="1">
                <a:solidFill>
                  <a:schemeClr val="tx1"/>
                </a:solidFill>
                <a:latin typeface="Courier New" pitchFamily="49" charset="0"/>
              </a:defRPr>
            </a:lvl2pPr>
            <a:lvl3pPr marL="1168663" indent="-233732" eaLnBrk="0" hangingPunct="0">
              <a:defRPr sz="2000" b="1">
                <a:solidFill>
                  <a:schemeClr val="tx1"/>
                </a:solidFill>
                <a:latin typeface="Courier New" pitchFamily="49" charset="0"/>
              </a:defRPr>
            </a:lvl3pPr>
            <a:lvl4pPr marL="1636129" indent="-233732" eaLnBrk="0" hangingPunct="0">
              <a:defRPr sz="2000" b="1">
                <a:solidFill>
                  <a:schemeClr val="tx1"/>
                </a:solidFill>
                <a:latin typeface="Courier New" pitchFamily="49" charset="0"/>
              </a:defRPr>
            </a:lvl4pPr>
            <a:lvl5pPr marL="2103595" indent="-233732" eaLnBrk="0" hangingPunct="0">
              <a:defRPr sz="2000" b="1">
                <a:solidFill>
                  <a:schemeClr val="tx1"/>
                </a:solidFill>
                <a:latin typeface="Courier New" pitchFamily="49" charset="0"/>
              </a:defRPr>
            </a:lvl5pPr>
            <a:lvl6pPr marL="2571059" indent="-2337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 b="1">
                <a:solidFill>
                  <a:schemeClr val="tx1"/>
                </a:solidFill>
                <a:latin typeface="Courier New" pitchFamily="49" charset="0"/>
              </a:defRPr>
            </a:lvl6pPr>
            <a:lvl7pPr marL="3038525" indent="-2337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 b="1">
                <a:solidFill>
                  <a:schemeClr val="tx1"/>
                </a:solidFill>
                <a:latin typeface="Courier New" pitchFamily="49" charset="0"/>
              </a:defRPr>
            </a:lvl7pPr>
            <a:lvl8pPr marL="3505990" indent="-2337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 b="1">
                <a:solidFill>
                  <a:schemeClr val="tx1"/>
                </a:solidFill>
                <a:latin typeface="Courier New" pitchFamily="49" charset="0"/>
              </a:defRPr>
            </a:lvl8pPr>
            <a:lvl9pPr marL="3973456" indent="-2337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eaLnBrk="1" hangingPunct="1"/>
            <a:fld id="{385719FA-52D9-47A5-AC27-47EA37A82BEF}" type="slidenum">
              <a:rPr lang="en-US" sz="1200" b="0">
                <a:latin typeface="Times New Roman" pitchFamily="18" charset="0"/>
              </a:rPr>
              <a:pPr eaLnBrk="1" hangingPunct="1"/>
              <a:t>7</a:t>
            </a:fld>
            <a:endParaRPr lang="en-US" sz="1200" b="0">
              <a:latin typeface="Times New Roman" pitchFamily="18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8308" name="Rectangle 4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79AADA-A6B0-4823-8DBA-E0D16A82A85F}" type="slidenum">
              <a:rPr lang="en-US"/>
              <a:pPr/>
              <a:t>8</a:t>
            </a:fld>
            <a:endParaRPr lang="en-US"/>
          </a:p>
        </p:txBody>
      </p:sp>
      <p:sp>
        <p:nvSpPr>
          <p:cNvPr id="290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1738" y="698500"/>
            <a:ext cx="4649787" cy="34893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082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D7DB9A-0269-47DD-AEBA-9D6D5C0F1DB5}" type="slidenum">
              <a:rPr lang="en-US"/>
              <a:pPr/>
              <a:t>9</a:t>
            </a:fld>
            <a:endParaRPr lang="en-US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1738" y="698500"/>
            <a:ext cx="4649787" cy="34893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E2D01-72A5-4BA2-B9B5-4287B884C6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69329D-60DD-44C9-8F68-416CDB6588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9C8040-30D4-4BB4-A18A-4266737DFC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ECAF3E27-B99F-4A30-A65D-62115F755924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2FAAD7-C38D-4B9E-AC6E-0EFB74A02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21945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Data Structures and Aglorithms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9C90FA-B8EE-4F98-A53F-4F7B38923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160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65948-45D9-4F60-BE19-5D12DE00C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8C603B-184C-4EA6-AE35-46E73A11FF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C61902-E402-4C39-AB0E-24BAA41568C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8FC3FEB-7734-43E6-BC2B-B120A1550DFB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D4B1DB-AD73-4812-A9C5-9316C048B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21945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Data Structures and Aglorithms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B0DED3-47F6-4C36-A832-9060E42C8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687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6EE83C-914A-4D2C-BEB6-6EF2D0D68C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4E81CD-8A64-44BA-A59B-71875B0216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DCDCFD-E83C-495A-8B51-ED8E183CAD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A7299E13-3952-45E8-BA8A-19DA0E2FA916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CA4B91-4A7B-4AC8-B585-C44EBAA18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21945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Data Structures and Aglorithms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9BEB41-842D-43EF-9032-7E6AB6328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2822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4813" y="182563"/>
            <a:ext cx="6981825" cy="936625"/>
          </a:xfrm>
        </p:spPr>
        <p:txBody>
          <a:bodyPr>
            <a:normAutofit/>
          </a:bodyPr>
          <a:lstStyle>
            <a:lvl1pPr>
              <a:defRPr sz="32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52450" y="1346200"/>
            <a:ext cx="3990975" cy="452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95825" y="1346200"/>
            <a:ext cx="3990975" cy="218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95825" y="3683000"/>
            <a:ext cx="3990975" cy="218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284222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4813" y="182563"/>
            <a:ext cx="6981825" cy="936625"/>
          </a:xfrm>
        </p:spPr>
        <p:txBody>
          <a:bodyPr>
            <a:normAutofit/>
          </a:bodyPr>
          <a:lstStyle>
            <a:lvl1pPr>
              <a:defRPr sz="32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52450" y="1346200"/>
            <a:ext cx="3990975" cy="452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5825" y="1346200"/>
            <a:ext cx="3990975" cy="452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A96D76F-CDA6-4C54-8F80-887729FE68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C44C1-015E-4E0B-8055-B9C373E72CE8}" type="datetime1">
              <a:rPr lang="en-US" smtClean="0"/>
              <a:t>9/11/2022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9986828-CA64-4C27-ADC6-A83371E068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8BC2A0-576A-479B-A4F0-1978F0946E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32878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4813" y="182563"/>
            <a:ext cx="6981825" cy="936625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52450" y="1346200"/>
            <a:ext cx="8134350" cy="4521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9512545-FC9A-4D58-A092-862036F91C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5DBFB-2C0F-4D44-A4E1-409C90E788C8}" type="datetime1">
              <a:rPr lang="en-US" smtClean="0"/>
              <a:t>9/11/2022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44B0350-D1CE-441F-8249-BAAF0C11EC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028950" y="6356350"/>
            <a:ext cx="321945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Structures and Aglorithms</a:t>
            </a:r>
            <a:endParaRPr lang="fr-FR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42C0FA3-0341-421C-A3C0-BFCAB463E4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D1E3E4-DEF1-4998-A17E-74DC67190B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68216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674813" y="182563"/>
            <a:ext cx="6981825" cy="936625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52450" y="1346200"/>
            <a:ext cx="3990975" cy="218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95825" y="1346200"/>
            <a:ext cx="3990975" cy="218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52450" y="3683000"/>
            <a:ext cx="3990975" cy="218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95825" y="3683000"/>
            <a:ext cx="3990975" cy="218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4503BAD9-15E8-49A8-880E-DBDD6286F3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778D86-D6D5-4536-8FE0-484F6DF0704A}" type="datetime1">
              <a:rPr lang="en-US" smtClean="0"/>
              <a:t>9/11/2022</a:t>
            </a:fld>
            <a:endParaRPr lang="en-US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80EE10DF-01F6-4CC0-9EB8-777E70736C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028950" y="6356350"/>
            <a:ext cx="321945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Structures and Aglorithms</a:t>
            </a:r>
            <a:endParaRPr lang="fr-FR" dirty="0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6F1D9919-6593-4463-ABBC-4C9C583D70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AADE42-698A-4F4B-BAE8-82C867F573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9542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F3E27-B99F-4A30-A65D-62115F755924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Aglorithms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2958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2367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0712F-DE69-48AA-8D3A-541FDFF715E4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Aglorithms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2034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419760"/>
      </p:ext>
    </p:extLst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1A922-3240-4F7A-B2EC-62DAE6363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59558"/>
            <a:ext cx="7886700" cy="615927"/>
          </a:xfrm>
        </p:spPr>
        <p:txBody>
          <a:bodyPr>
            <a:noAutofit/>
          </a:bodyPr>
          <a:lstStyle>
            <a:lvl1pPr>
              <a:defRPr sz="6000" b="0">
                <a:solidFill>
                  <a:srgbClr val="FFC000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4FBB2-D50F-4B4A-9BD4-4F24E83B96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33015"/>
            <a:ext cx="7886700" cy="47439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E629A6-CCD7-4D5E-96B4-BF420BAFD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6439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68250-9FEC-4736-8738-9D9628BFB19E}" type="datetime1">
              <a:rPr lang="en-US" smtClean="0"/>
              <a:t>9/11/2022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Aglorithms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9377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3100E-868F-4093-9D81-1C05816B9832}" type="datetime1">
              <a:rPr lang="en-US" smtClean="0"/>
              <a:t>9/11/2022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Aglorithms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1693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9DA08-960D-47B1-A6A5-0BED93571DF0}" type="datetime1">
              <a:rPr lang="en-US" smtClean="0"/>
              <a:t>9/11/2022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Aglorithms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2815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F7FA7-48BD-4BF2-9434-3E60E84E3E99}" type="datetime1">
              <a:rPr lang="en-US" smtClean="0"/>
              <a:t>9/11/2022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Aglorithms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8102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555668"/>
      </p:ext>
    </p:extLst>
  </p:cSld>
  <p:clrMapOvr>
    <a:masterClrMapping/>
  </p:clrMapOvr>
  <p:hf hdr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839959"/>
      </p:ext>
    </p:extLst>
  </p:cSld>
  <p:clrMapOvr>
    <a:masterClrMapping/>
  </p:clrMapOvr>
  <p:hf hdr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062788"/>
      </p:ext>
    </p:extLst>
  </p:cSld>
  <p:clrMapOvr>
    <a:masterClrMapping/>
  </p:clrMapOvr>
  <p:hf hdr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93099951"/>
      </p:ext>
    </p:extLst>
  </p:cSld>
  <p:clrMapOvr>
    <a:masterClrMapping/>
  </p:clrMapOvr>
  <p:hf hdr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548857"/>
      </p:ext>
    </p:extLst>
  </p:cSld>
  <p:clrMapOvr>
    <a:masterClrMapping/>
  </p:clrMapOvr>
  <p:hf hdr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51211113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BE558-1B46-49FC-BBE8-EF9865AD3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AACB77-08DF-449B-9237-6DE591242B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FD50A2-0009-404B-A454-E6A4BE8366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7D0712F-DE69-48AA-8D3A-541FDFF715E4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953F0-44F6-4A6D-96FC-730A3B741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21945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Data Structures and Aglorithms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9AE59C-3CCE-4B48-800B-553920E48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4011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117579"/>
      </p:ext>
    </p:extLst>
  </p:cSld>
  <p:clrMapOvr>
    <a:masterClrMapping/>
  </p:clrMapOvr>
  <p:hf hdr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C3FEB-7734-43E6-BC2B-B120A1550DFB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Aglorithms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37912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99E13-3952-45E8-BA8A-19DA0E2FA916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Aglorithms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403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9F688-A434-4179-94DC-7B1E3504D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8D1C5-3342-41F7-A8A3-ADBDD1210C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B8951B-23A9-4038-9C55-203AE3BAB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DFAE61-ED45-4EAF-AD04-DFEC775E50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A004952C-C330-4BD9-A413-2AD129A43C51}" type="datetime1">
              <a:rPr lang="en-US" smtClean="0"/>
              <a:t>9/11/2022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16515D-9C4F-423B-BB4F-011675AB5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21945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Data Structures and Aglorithms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B9008D-33CF-42E0-9080-5888CE26D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048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8FAF4-763D-4DDD-A1D1-CC5288BA0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E6A2A2-D308-4349-9BC2-06251EB70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93822C-E7B2-4E44-A89E-04FFB0CCD1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53D006-AFE1-4121-98A4-BF2B32B6DE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3AF307-B56B-464D-9AA8-A7BB52BDBA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EC9DCE-C90E-4AC3-9539-5625B1109F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B5B68250-9FEC-4736-8738-9D9628BFB19E}" type="datetime1">
              <a:rPr lang="en-US" smtClean="0"/>
              <a:t>9/11/2022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F0C934-379C-47F5-BAD0-D6CAEF9F9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21945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Data Structures and Aglorithms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82FCF5-3F97-40A0-A460-0ACA41AA1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517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3CFFD-F829-43B0-903F-B6883EA57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809" y="368490"/>
            <a:ext cx="7886700" cy="72333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D337B9-A830-437D-A3C5-A0BFE2B53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364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DB55B6-8E05-4A8B-9117-D68BDFD82C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6629DA08-960D-47B1-A6A5-0BED93571DF0}" type="datetime1">
              <a:rPr lang="en-US" smtClean="0"/>
              <a:t>9/11/2022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D2B9BB-0F3A-46CE-A726-A46CC0BBE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21945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Data Structures and Aglorithms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10661C-0C0A-4C65-B137-050DC04D3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160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BFA4F-2F0F-48C8-83B8-CA2B1D926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58ED63-1D22-4D23-BA70-127E626E7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48D763-2B1E-41CC-9FCF-2BDEDE400F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92D09E-D935-41B5-902D-69FB980AEA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3C3F7FA7-48BD-4BF2-9434-3E60E84E3E99}" type="datetime1">
              <a:rPr lang="en-US" smtClean="0"/>
              <a:t>9/11/2022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93D39A-CEED-4289-8B66-D9BF7E248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21945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Data Structures and Aglorithms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A43C85-9DFE-4176-B5C3-12B7D2DA8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90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A97EA-B574-46FF-81CB-5D646EF4C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71CD4A-5712-4E1E-AC26-CC7CF69B86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333945-6449-4AB9-B23F-45577113D7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B29FE6-1128-4D0C-8E14-689FC3194F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A1191F2D-7433-4E0C-9F8C-AC9A626B07C7}" type="datetime1">
              <a:rPr lang="en-US" smtClean="0"/>
              <a:t>9/11/2022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68F20E-44EF-41C5-9D9D-28B92F010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21945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Data Structures and Aglorithms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34395E-0956-4E1D-B7CC-127A50F00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632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7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61AC08-CCED-4E3F-AB95-C9B415615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81037"/>
            <a:ext cx="7886700" cy="492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BE49B0-BFD8-4833-9E50-387E4F0FE5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487606"/>
            <a:ext cx="7886700" cy="46893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CE1210-EBAA-496D-B364-6F04C9C00E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698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4" r:id="rId1"/>
    <p:sldLayoutId id="2147484435" r:id="rId2"/>
    <p:sldLayoutId id="2147484436" r:id="rId3"/>
    <p:sldLayoutId id="2147484437" r:id="rId4"/>
    <p:sldLayoutId id="2147484438" r:id="rId5"/>
    <p:sldLayoutId id="2147484439" r:id="rId6"/>
    <p:sldLayoutId id="2147484440" r:id="rId7"/>
    <p:sldLayoutId id="2147484441" r:id="rId8"/>
    <p:sldLayoutId id="2147484442" r:id="rId9"/>
    <p:sldLayoutId id="2147484443" r:id="rId10"/>
    <p:sldLayoutId id="2147484444" r:id="rId11"/>
    <p:sldLayoutId id="2147484445" r:id="rId12"/>
    <p:sldLayoutId id="2147484446" r:id="rId13"/>
    <p:sldLayoutId id="2147484447" r:id="rId14"/>
    <p:sldLayoutId id="2147484448" r:id="rId1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kern="1200">
          <a:solidFill>
            <a:srgbClr val="FFC000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FFC000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000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000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000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000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239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450" r:id="rId1"/>
    <p:sldLayoutId id="2147484451" r:id="rId2"/>
    <p:sldLayoutId id="2147484452" r:id="rId3"/>
    <p:sldLayoutId id="2147484453" r:id="rId4"/>
    <p:sldLayoutId id="2147484454" r:id="rId5"/>
    <p:sldLayoutId id="2147484455" r:id="rId6"/>
    <p:sldLayoutId id="2147484456" r:id="rId7"/>
    <p:sldLayoutId id="2147484457" r:id="rId8"/>
    <p:sldLayoutId id="2147484458" r:id="rId9"/>
    <p:sldLayoutId id="2147484459" r:id="rId10"/>
    <p:sldLayoutId id="2147484460" r:id="rId11"/>
    <p:sldLayoutId id="2147484461" r:id="rId12"/>
    <p:sldLayoutId id="2147484462" r:id="rId13"/>
    <p:sldLayoutId id="2147484463" r:id="rId14"/>
    <p:sldLayoutId id="2147484464" r:id="rId15"/>
    <p:sldLayoutId id="2147484465" r:id="rId16"/>
    <p:sldLayoutId id="2147484466" r:id="rId17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ChangeArrowheads="1"/>
          </p:cNvSpPr>
          <p:nvPr/>
        </p:nvSpPr>
        <p:spPr bwMode="auto">
          <a:xfrm>
            <a:off x="1524000" y="2567517"/>
            <a:ext cx="7179733" cy="613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r" eaLnBrk="0" hangingPunct="0"/>
            <a:r>
              <a:rPr kumimoji="1" lang="en-US" sz="3911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Data Structures and Algorithms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46134" y="3191027"/>
            <a:ext cx="365276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1600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Lecture No. 05</a:t>
            </a:r>
          </a:p>
          <a:p>
            <a:pPr algn="r">
              <a:defRPr/>
            </a:pPr>
            <a:r>
              <a:rPr lang="en-US" sz="1600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 Linked List</a:t>
            </a:r>
          </a:p>
        </p:txBody>
      </p:sp>
      <p:sp>
        <p:nvSpPr>
          <p:cNvPr id="2054" name="TextBox 40"/>
          <p:cNvSpPr txBox="1">
            <a:spLocks noChangeArrowheads="1"/>
          </p:cNvSpPr>
          <p:nvPr/>
        </p:nvSpPr>
        <p:spPr bwMode="auto">
          <a:xfrm>
            <a:off x="101600" y="1516239"/>
            <a:ext cx="6434667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133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</a:rPr>
              <a:t>Department of Computer Science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169333" y="1475518"/>
            <a:ext cx="87376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253067" y="448734"/>
            <a:ext cx="6366933" cy="825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267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CUI Abbottabad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00" b="0" i="0" kern="1200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COMSATS University Islamabad, Abbottabad Campus</a:t>
            </a:r>
            <a:endParaRPr lang="en-US" sz="1244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3" name="Picture 2" descr="Cui Logo PNG Vectors Free Download">
            <a:extLst>
              <a:ext uri="{FF2B5EF4-FFF2-40B4-BE49-F238E27FC236}">
                <a16:creationId xmlns:a16="http://schemas.microsoft.com/office/drawing/2014/main" id="{2B7B6C1B-6A9A-3EFB-0C2C-EE38B0CB56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34" y="448733"/>
            <a:ext cx="954156" cy="950976"/>
          </a:xfrm>
          <a:prstGeom prst="rect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Helvetica" pitchFamily="34" charset="0"/>
              </a:rPr>
              <a:t>Implementing Lists</a:t>
            </a:r>
          </a:p>
        </p:txBody>
      </p:sp>
      <p:sp>
        <p:nvSpPr>
          <p:cNvPr id="295939" name="Rectangle 1027"/>
          <p:cNvSpPr>
            <a:spLocks noGrp="1" noChangeArrowheads="1"/>
          </p:cNvSpPr>
          <p:nvPr>
            <p:ph idx="4294967295"/>
          </p:nvPr>
        </p:nvSpPr>
        <p:spPr>
          <a:xfrm>
            <a:off x="0" y="1524000"/>
            <a:ext cx="8226425" cy="992188"/>
          </a:xfrm>
        </p:spPr>
        <p:txBody>
          <a:bodyPr/>
          <a:lstStyle/>
          <a:p>
            <a:pPr marL="533400" indent="-533400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800" dirty="0">
                <a:latin typeface="Helvetica" pitchFamily="34" charset="0"/>
              </a:rPr>
              <a:t>remove(5): removes the element at the 5</a:t>
            </a:r>
            <a:br>
              <a:rPr lang="en-US" sz="2800" dirty="0">
                <a:latin typeface="Helvetica" pitchFamily="34" charset="0"/>
              </a:rPr>
            </a:br>
            <a:r>
              <a:rPr lang="en-US" sz="2800" dirty="0">
                <a:latin typeface="Helvetica" pitchFamily="34" charset="0"/>
              </a:rPr>
              <a:t>		     index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Char char="§"/>
            </a:pPr>
            <a:endParaRPr lang="en-US" sz="2800" dirty="0">
              <a:latin typeface="Helvetica" pitchFamily="34" charset="0"/>
            </a:endParaRPr>
          </a:p>
          <a:p>
            <a:pPr marL="533400" indent="-533400">
              <a:lnSpc>
                <a:spcPct val="80000"/>
              </a:lnSpc>
              <a:buFont typeface="Wingdings" pitchFamily="2" charset="2"/>
              <a:buChar char="§"/>
            </a:pPr>
            <a:endParaRPr lang="en-US" sz="2800" dirty="0">
              <a:latin typeface="Helvetica" pitchFamily="34" charset="0"/>
            </a:endParaRPr>
          </a:p>
        </p:txBody>
      </p:sp>
      <p:sp>
        <p:nvSpPr>
          <p:cNvPr id="295940" name="Rectangle 1028"/>
          <p:cNvSpPr>
            <a:spLocks noChangeArrowheads="1"/>
          </p:cNvSpPr>
          <p:nvPr/>
        </p:nvSpPr>
        <p:spPr bwMode="auto">
          <a:xfrm>
            <a:off x="457200" y="5257800"/>
            <a:ext cx="8226425" cy="992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533400" indent="-533400">
              <a:buFont typeface="Wingdings" pitchFamily="2" charset="2"/>
              <a:buChar char="§"/>
            </a:pPr>
            <a:r>
              <a:rPr lang="en-US" sz="2000" b="0">
                <a:latin typeface="Helvetica" pitchFamily="34" charset="0"/>
              </a:rPr>
              <a:t>We fill the blank spot left by the removal of 7 by </a:t>
            </a:r>
            <a:br>
              <a:rPr lang="en-US" sz="2000" b="0">
                <a:latin typeface="Helvetica" pitchFamily="34" charset="0"/>
              </a:rPr>
            </a:br>
            <a:r>
              <a:rPr lang="en-US" sz="2000" b="0">
                <a:latin typeface="Helvetica" pitchFamily="34" charset="0"/>
              </a:rPr>
              <a:t>shifting the values to the right of position 5 over to the left one space.</a:t>
            </a:r>
          </a:p>
        </p:txBody>
      </p:sp>
      <p:grpSp>
        <p:nvGrpSpPr>
          <p:cNvPr id="295970" name="Group 1058"/>
          <p:cNvGrpSpPr>
            <a:grpSpLocks/>
          </p:cNvGrpSpPr>
          <p:nvPr/>
        </p:nvGrpSpPr>
        <p:grpSpPr bwMode="auto">
          <a:xfrm>
            <a:off x="7696200" y="4038600"/>
            <a:ext cx="636588" cy="777875"/>
            <a:chOff x="4608" y="2832"/>
            <a:chExt cx="401" cy="490"/>
          </a:xfrm>
        </p:grpSpPr>
        <p:sp>
          <p:nvSpPr>
            <p:cNvPr id="295971" name="Text Box 1059"/>
            <p:cNvSpPr txBox="1">
              <a:spLocks noChangeArrowheads="1"/>
            </p:cNvSpPr>
            <p:nvPr/>
          </p:nvSpPr>
          <p:spPr bwMode="auto">
            <a:xfrm>
              <a:off x="4608" y="2832"/>
              <a:ext cx="40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 u="sng">
                  <a:latin typeface="Helvetica" pitchFamily="34" charset="0"/>
                </a:rPr>
                <a:t>size</a:t>
              </a:r>
            </a:p>
          </p:txBody>
        </p:sp>
        <p:sp>
          <p:nvSpPr>
            <p:cNvPr id="295972" name="Text Box 1060"/>
            <p:cNvSpPr txBox="1">
              <a:spLocks noChangeArrowheads="1"/>
            </p:cNvSpPr>
            <p:nvPr/>
          </p:nvSpPr>
          <p:spPr bwMode="auto">
            <a:xfrm>
              <a:off x="4704" y="3072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latin typeface="Helvetica" pitchFamily="34" charset="0"/>
                </a:rPr>
                <a:t>5</a:t>
              </a:r>
            </a:p>
          </p:txBody>
        </p:sp>
      </p:grpSp>
      <p:sp>
        <p:nvSpPr>
          <p:cNvPr id="295973" name="Rectangle 1061"/>
          <p:cNvSpPr>
            <a:spLocks noChangeArrowheads="1"/>
          </p:cNvSpPr>
          <p:nvPr/>
        </p:nvSpPr>
        <p:spPr bwMode="auto">
          <a:xfrm>
            <a:off x="2225675" y="4100513"/>
            <a:ext cx="4267200" cy="533400"/>
          </a:xfrm>
          <a:prstGeom prst="rect">
            <a:avLst/>
          </a:prstGeom>
          <a:solidFill>
            <a:srgbClr val="CC0000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95974" name="Text Box 1062"/>
          <p:cNvSpPr txBox="1">
            <a:spLocks noChangeArrowheads="1"/>
          </p:cNvSpPr>
          <p:nvPr/>
        </p:nvSpPr>
        <p:spPr bwMode="auto">
          <a:xfrm>
            <a:off x="1752600" y="4140200"/>
            <a:ext cx="3561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000" b="0">
                <a:latin typeface="Helvetica" pitchFamily="34" charset="0"/>
              </a:rPr>
              <a:t>A</a:t>
            </a:r>
          </a:p>
        </p:txBody>
      </p:sp>
      <p:sp>
        <p:nvSpPr>
          <p:cNvPr id="295975" name="Text Box 1063"/>
          <p:cNvSpPr txBox="1">
            <a:spLocks noChangeArrowheads="1"/>
          </p:cNvSpPr>
          <p:nvPr/>
        </p:nvSpPr>
        <p:spPr bwMode="auto">
          <a:xfrm>
            <a:off x="2835275" y="4176713"/>
            <a:ext cx="32733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000" b="0">
                <a:latin typeface="Helvetica" pitchFamily="34" charset="0"/>
              </a:rPr>
              <a:t>6</a:t>
            </a:r>
          </a:p>
        </p:txBody>
      </p:sp>
      <p:sp>
        <p:nvSpPr>
          <p:cNvPr id="295976" name="Text Box 1064"/>
          <p:cNvSpPr txBox="1">
            <a:spLocks noChangeArrowheads="1"/>
          </p:cNvSpPr>
          <p:nvPr/>
        </p:nvSpPr>
        <p:spPr bwMode="auto">
          <a:xfrm>
            <a:off x="3368675" y="4176713"/>
            <a:ext cx="32733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000" b="0">
                <a:latin typeface="Helvetica" pitchFamily="34" charset="0"/>
              </a:rPr>
              <a:t>8</a:t>
            </a:r>
          </a:p>
        </p:txBody>
      </p:sp>
      <p:sp>
        <p:nvSpPr>
          <p:cNvPr id="295977" name="Text Box 1065"/>
          <p:cNvSpPr txBox="1">
            <a:spLocks noChangeArrowheads="1"/>
          </p:cNvSpPr>
          <p:nvPr/>
        </p:nvSpPr>
        <p:spPr bwMode="auto">
          <a:xfrm>
            <a:off x="4446588" y="4176713"/>
            <a:ext cx="32733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000" b="0">
                <a:latin typeface="Helvetica" pitchFamily="34" charset="0"/>
              </a:rPr>
              <a:t>1</a:t>
            </a:r>
          </a:p>
        </p:txBody>
      </p:sp>
      <p:sp>
        <p:nvSpPr>
          <p:cNvPr id="295978" name="Text Box 1066"/>
          <p:cNvSpPr txBox="1">
            <a:spLocks noChangeArrowheads="1"/>
          </p:cNvSpPr>
          <p:nvPr/>
        </p:nvSpPr>
        <p:spPr bwMode="auto">
          <a:xfrm>
            <a:off x="4979988" y="417671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2000" b="0">
              <a:latin typeface="Helvetica" pitchFamily="34" charset="0"/>
            </a:endParaRPr>
          </a:p>
        </p:txBody>
      </p:sp>
      <p:sp>
        <p:nvSpPr>
          <p:cNvPr id="295979" name="Text Box 1067"/>
          <p:cNvSpPr txBox="1">
            <a:spLocks noChangeArrowheads="1"/>
          </p:cNvSpPr>
          <p:nvPr/>
        </p:nvSpPr>
        <p:spPr bwMode="auto">
          <a:xfrm>
            <a:off x="2301875" y="4633913"/>
            <a:ext cx="32733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000" b="0">
                <a:latin typeface="Helvetica" pitchFamily="34" charset="0"/>
              </a:rPr>
              <a:t>1</a:t>
            </a:r>
          </a:p>
        </p:txBody>
      </p:sp>
      <p:sp>
        <p:nvSpPr>
          <p:cNvPr id="295980" name="Text Box 1068"/>
          <p:cNvSpPr txBox="1">
            <a:spLocks noChangeArrowheads="1"/>
          </p:cNvSpPr>
          <p:nvPr/>
        </p:nvSpPr>
        <p:spPr bwMode="auto">
          <a:xfrm>
            <a:off x="2835275" y="4633913"/>
            <a:ext cx="32733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000" b="0">
                <a:latin typeface="Helvetica" pitchFamily="34" charset="0"/>
              </a:rPr>
              <a:t>2</a:t>
            </a:r>
          </a:p>
        </p:txBody>
      </p:sp>
      <p:sp>
        <p:nvSpPr>
          <p:cNvPr id="295981" name="Text Box 1069"/>
          <p:cNvSpPr txBox="1">
            <a:spLocks noChangeArrowheads="1"/>
          </p:cNvSpPr>
          <p:nvPr/>
        </p:nvSpPr>
        <p:spPr bwMode="auto">
          <a:xfrm>
            <a:off x="3368675" y="4633913"/>
            <a:ext cx="32733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000" b="0">
                <a:latin typeface="Helvetica" pitchFamily="34" charset="0"/>
              </a:rPr>
              <a:t>3</a:t>
            </a:r>
          </a:p>
        </p:txBody>
      </p:sp>
      <p:sp>
        <p:nvSpPr>
          <p:cNvPr id="295982" name="Text Box 1070"/>
          <p:cNvSpPr txBox="1">
            <a:spLocks noChangeArrowheads="1"/>
          </p:cNvSpPr>
          <p:nvPr/>
        </p:nvSpPr>
        <p:spPr bwMode="auto">
          <a:xfrm>
            <a:off x="3902075" y="4633913"/>
            <a:ext cx="32733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000" b="0">
                <a:latin typeface="Helvetica" pitchFamily="34" charset="0"/>
              </a:rPr>
              <a:t>4</a:t>
            </a:r>
          </a:p>
        </p:txBody>
      </p:sp>
      <p:sp>
        <p:nvSpPr>
          <p:cNvPr id="295983" name="Text Box 1071"/>
          <p:cNvSpPr txBox="1">
            <a:spLocks noChangeArrowheads="1"/>
          </p:cNvSpPr>
          <p:nvPr/>
        </p:nvSpPr>
        <p:spPr bwMode="auto">
          <a:xfrm>
            <a:off x="4435475" y="4633913"/>
            <a:ext cx="32733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000" b="0">
                <a:latin typeface="Helvetica" pitchFamily="34" charset="0"/>
              </a:rPr>
              <a:t>5</a:t>
            </a:r>
          </a:p>
        </p:txBody>
      </p:sp>
      <p:sp>
        <p:nvSpPr>
          <p:cNvPr id="295984" name="Line 1072"/>
          <p:cNvSpPr>
            <a:spLocks noChangeShapeType="1"/>
          </p:cNvSpPr>
          <p:nvPr/>
        </p:nvSpPr>
        <p:spPr bwMode="auto">
          <a:xfrm>
            <a:off x="4359275" y="4100513"/>
            <a:ext cx="0" cy="5334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295985" name="Line 1073"/>
          <p:cNvSpPr>
            <a:spLocks noChangeShapeType="1"/>
          </p:cNvSpPr>
          <p:nvPr/>
        </p:nvSpPr>
        <p:spPr bwMode="auto">
          <a:xfrm>
            <a:off x="2759075" y="4100513"/>
            <a:ext cx="0" cy="5334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295986" name="Line 1074"/>
          <p:cNvSpPr>
            <a:spLocks noChangeShapeType="1"/>
          </p:cNvSpPr>
          <p:nvPr/>
        </p:nvSpPr>
        <p:spPr bwMode="auto">
          <a:xfrm>
            <a:off x="3292475" y="4100513"/>
            <a:ext cx="0" cy="5334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295987" name="Line 1075"/>
          <p:cNvSpPr>
            <a:spLocks noChangeShapeType="1"/>
          </p:cNvSpPr>
          <p:nvPr/>
        </p:nvSpPr>
        <p:spPr bwMode="auto">
          <a:xfrm>
            <a:off x="3825875" y="4100513"/>
            <a:ext cx="0" cy="5334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295988" name="Line 1076"/>
          <p:cNvSpPr>
            <a:spLocks noChangeShapeType="1"/>
          </p:cNvSpPr>
          <p:nvPr/>
        </p:nvSpPr>
        <p:spPr bwMode="auto">
          <a:xfrm>
            <a:off x="4892675" y="4100513"/>
            <a:ext cx="0" cy="5334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295989" name="Line 1077"/>
          <p:cNvSpPr>
            <a:spLocks noChangeShapeType="1"/>
          </p:cNvSpPr>
          <p:nvPr/>
        </p:nvSpPr>
        <p:spPr bwMode="auto">
          <a:xfrm>
            <a:off x="5426075" y="4100513"/>
            <a:ext cx="0" cy="5334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295990" name="Line 1078"/>
          <p:cNvSpPr>
            <a:spLocks noChangeShapeType="1"/>
          </p:cNvSpPr>
          <p:nvPr/>
        </p:nvSpPr>
        <p:spPr bwMode="auto">
          <a:xfrm>
            <a:off x="5959475" y="4100513"/>
            <a:ext cx="0" cy="5334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295991" name="Text Box 1079"/>
          <p:cNvSpPr txBox="1">
            <a:spLocks noChangeArrowheads="1"/>
          </p:cNvSpPr>
          <p:nvPr/>
        </p:nvSpPr>
        <p:spPr bwMode="auto">
          <a:xfrm>
            <a:off x="2301875" y="4176713"/>
            <a:ext cx="35401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000" b="0">
                <a:latin typeface="Helvetica" pitchFamily="34" charset="0"/>
              </a:rPr>
              <a:t>2</a:t>
            </a:r>
          </a:p>
        </p:txBody>
      </p:sp>
      <p:sp>
        <p:nvSpPr>
          <p:cNvPr id="295992" name="Text Box 1080"/>
          <p:cNvSpPr txBox="1">
            <a:spLocks noChangeArrowheads="1"/>
          </p:cNvSpPr>
          <p:nvPr/>
        </p:nvSpPr>
        <p:spPr bwMode="auto">
          <a:xfrm>
            <a:off x="5022850" y="463391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2000" b="0">
              <a:latin typeface="Helvetica" pitchFamily="34" charset="0"/>
            </a:endParaRPr>
          </a:p>
        </p:txBody>
      </p:sp>
      <p:sp>
        <p:nvSpPr>
          <p:cNvPr id="295993" name="Text Box 1081"/>
          <p:cNvSpPr txBox="1">
            <a:spLocks noChangeArrowheads="1"/>
          </p:cNvSpPr>
          <p:nvPr/>
        </p:nvSpPr>
        <p:spPr bwMode="auto">
          <a:xfrm>
            <a:off x="3913188" y="4178300"/>
            <a:ext cx="32733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000" b="0">
                <a:latin typeface="Helvetica" pitchFamily="34" charset="0"/>
              </a:rPr>
              <a:t>9</a:t>
            </a:r>
          </a:p>
        </p:txBody>
      </p:sp>
      <p:sp>
        <p:nvSpPr>
          <p:cNvPr id="295995" name="Text Box 1083"/>
          <p:cNvSpPr txBox="1">
            <a:spLocks noChangeArrowheads="1"/>
          </p:cNvSpPr>
          <p:nvPr/>
        </p:nvSpPr>
        <p:spPr bwMode="auto">
          <a:xfrm>
            <a:off x="685800" y="4267200"/>
            <a:ext cx="99578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000" b="0">
                <a:latin typeface="Helvetica" pitchFamily="34" charset="0"/>
              </a:rPr>
              <a:t>Step 2:</a:t>
            </a:r>
          </a:p>
        </p:txBody>
      </p:sp>
      <p:grpSp>
        <p:nvGrpSpPr>
          <p:cNvPr id="295998" name="Group 1086"/>
          <p:cNvGrpSpPr>
            <a:grpSpLocks/>
          </p:cNvGrpSpPr>
          <p:nvPr/>
        </p:nvGrpSpPr>
        <p:grpSpPr bwMode="auto">
          <a:xfrm>
            <a:off x="669925" y="2209800"/>
            <a:ext cx="7732713" cy="1387475"/>
            <a:chOff x="422" y="1392"/>
            <a:chExt cx="4871" cy="874"/>
          </a:xfrm>
        </p:grpSpPr>
        <p:grpSp>
          <p:nvGrpSpPr>
            <p:cNvPr id="295943" name="Group 1031"/>
            <p:cNvGrpSpPr>
              <a:grpSpLocks/>
            </p:cNvGrpSpPr>
            <p:nvPr/>
          </p:nvGrpSpPr>
          <p:grpSpPr bwMode="auto">
            <a:xfrm>
              <a:off x="4800" y="1584"/>
              <a:ext cx="401" cy="490"/>
              <a:chOff x="4608" y="2832"/>
              <a:chExt cx="401" cy="490"/>
            </a:xfrm>
          </p:grpSpPr>
          <p:sp>
            <p:nvSpPr>
              <p:cNvPr id="295944" name="Text Box 1032"/>
              <p:cNvSpPr txBox="1">
                <a:spLocks noChangeArrowheads="1"/>
              </p:cNvSpPr>
              <p:nvPr/>
            </p:nvSpPr>
            <p:spPr bwMode="auto">
              <a:xfrm>
                <a:off x="4608" y="2832"/>
                <a:ext cx="40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2000" b="0" u="sng">
                    <a:latin typeface="Helvetica" pitchFamily="34" charset="0"/>
                  </a:rPr>
                  <a:t>size</a:t>
                </a:r>
              </a:p>
            </p:txBody>
          </p:sp>
          <p:sp>
            <p:nvSpPr>
              <p:cNvPr id="295945" name="Text Box 1033"/>
              <p:cNvSpPr txBox="1">
                <a:spLocks noChangeArrowheads="1"/>
              </p:cNvSpPr>
              <p:nvPr/>
            </p:nvSpPr>
            <p:spPr bwMode="auto">
              <a:xfrm>
                <a:off x="4704" y="3072"/>
                <a:ext cx="205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2000" b="0">
                    <a:latin typeface="Helvetica" pitchFamily="34" charset="0"/>
                  </a:rPr>
                  <a:t>6</a:t>
                </a:r>
              </a:p>
            </p:txBody>
          </p:sp>
        </p:grpSp>
        <p:sp>
          <p:nvSpPr>
            <p:cNvPr id="295946" name="Rectangle 1034"/>
            <p:cNvSpPr>
              <a:spLocks noChangeArrowheads="1"/>
            </p:cNvSpPr>
            <p:nvPr/>
          </p:nvSpPr>
          <p:spPr bwMode="auto">
            <a:xfrm>
              <a:off x="1354" y="1623"/>
              <a:ext cx="2688" cy="336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295947" name="Text Box 1035"/>
            <p:cNvSpPr txBox="1">
              <a:spLocks noChangeArrowheads="1"/>
            </p:cNvSpPr>
            <p:nvPr/>
          </p:nvSpPr>
          <p:spPr bwMode="auto">
            <a:xfrm>
              <a:off x="1056" y="1648"/>
              <a:ext cx="22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latin typeface="Helvetica" pitchFamily="34" charset="0"/>
                </a:rPr>
                <a:t>A</a:t>
              </a:r>
            </a:p>
          </p:txBody>
        </p:sp>
        <p:sp>
          <p:nvSpPr>
            <p:cNvPr id="295948" name="Text Box 1036"/>
            <p:cNvSpPr txBox="1">
              <a:spLocks noChangeArrowheads="1"/>
            </p:cNvSpPr>
            <p:nvPr/>
          </p:nvSpPr>
          <p:spPr bwMode="auto">
            <a:xfrm>
              <a:off x="1738" y="1671"/>
              <a:ext cx="20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latin typeface="Helvetica" pitchFamily="34" charset="0"/>
                </a:rPr>
                <a:t>6</a:t>
              </a:r>
            </a:p>
          </p:txBody>
        </p:sp>
        <p:sp>
          <p:nvSpPr>
            <p:cNvPr id="295949" name="Text Box 1037"/>
            <p:cNvSpPr txBox="1">
              <a:spLocks noChangeArrowheads="1"/>
            </p:cNvSpPr>
            <p:nvPr/>
          </p:nvSpPr>
          <p:spPr bwMode="auto">
            <a:xfrm>
              <a:off x="2074" y="1671"/>
              <a:ext cx="20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latin typeface="Helvetica" pitchFamily="34" charset="0"/>
                </a:rPr>
                <a:t>8</a:t>
              </a:r>
            </a:p>
          </p:txBody>
        </p:sp>
        <p:sp>
          <p:nvSpPr>
            <p:cNvPr id="295950" name="Text Box 1038"/>
            <p:cNvSpPr txBox="1">
              <a:spLocks noChangeArrowheads="1"/>
            </p:cNvSpPr>
            <p:nvPr/>
          </p:nvSpPr>
          <p:spPr bwMode="auto">
            <a:xfrm>
              <a:off x="3089" y="1671"/>
              <a:ext cx="20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latin typeface="Helvetica" pitchFamily="34" charset="0"/>
                </a:rPr>
                <a:t>1</a:t>
              </a:r>
            </a:p>
          </p:txBody>
        </p:sp>
        <p:sp>
          <p:nvSpPr>
            <p:cNvPr id="295951" name="Text Box 1039"/>
            <p:cNvSpPr txBox="1">
              <a:spLocks noChangeArrowheads="1"/>
            </p:cNvSpPr>
            <p:nvPr/>
          </p:nvSpPr>
          <p:spPr bwMode="auto">
            <a:xfrm>
              <a:off x="1402" y="1959"/>
              <a:ext cx="20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latin typeface="Helvetica" pitchFamily="34" charset="0"/>
                </a:rPr>
                <a:t>1</a:t>
              </a:r>
            </a:p>
          </p:txBody>
        </p:sp>
        <p:sp>
          <p:nvSpPr>
            <p:cNvPr id="295952" name="Text Box 1040"/>
            <p:cNvSpPr txBox="1">
              <a:spLocks noChangeArrowheads="1"/>
            </p:cNvSpPr>
            <p:nvPr/>
          </p:nvSpPr>
          <p:spPr bwMode="auto">
            <a:xfrm>
              <a:off x="1738" y="1959"/>
              <a:ext cx="20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latin typeface="Helvetica" pitchFamily="34" charset="0"/>
                </a:rPr>
                <a:t>2</a:t>
              </a:r>
            </a:p>
          </p:txBody>
        </p:sp>
        <p:sp>
          <p:nvSpPr>
            <p:cNvPr id="295953" name="Text Box 1041"/>
            <p:cNvSpPr txBox="1">
              <a:spLocks noChangeArrowheads="1"/>
            </p:cNvSpPr>
            <p:nvPr/>
          </p:nvSpPr>
          <p:spPr bwMode="auto">
            <a:xfrm>
              <a:off x="2074" y="1959"/>
              <a:ext cx="20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latin typeface="Helvetica" pitchFamily="34" charset="0"/>
                </a:rPr>
                <a:t>3</a:t>
              </a:r>
            </a:p>
          </p:txBody>
        </p:sp>
        <p:sp>
          <p:nvSpPr>
            <p:cNvPr id="295954" name="Text Box 1042"/>
            <p:cNvSpPr txBox="1">
              <a:spLocks noChangeArrowheads="1"/>
            </p:cNvSpPr>
            <p:nvPr/>
          </p:nvSpPr>
          <p:spPr bwMode="auto">
            <a:xfrm>
              <a:off x="2410" y="1959"/>
              <a:ext cx="20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latin typeface="Helvetica" pitchFamily="34" charset="0"/>
                </a:rPr>
                <a:t>4</a:t>
              </a:r>
            </a:p>
          </p:txBody>
        </p:sp>
        <p:sp>
          <p:nvSpPr>
            <p:cNvPr id="295955" name="Text Box 1043"/>
            <p:cNvSpPr txBox="1">
              <a:spLocks noChangeArrowheads="1"/>
            </p:cNvSpPr>
            <p:nvPr/>
          </p:nvSpPr>
          <p:spPr bwMode="auto">
            <a:xfrm>
              <a:off x="2746" y="1959"/>
              <a:ext cx="20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latin typeface="Helvetica" pitchFamily="34" charset="0"/>
                </a:rPr>
                <a:t>5</a:t>
              </a:r>
            </a:p>
          </p:txBody>
        </p:sp>
        <p:sp>
          <p:nvSpPr>
            <p:cNvPr id="295956" name="Line 1044"/>
            <p:cNvSpPr>
              <a:spLocks noChangeShapeType="1"/>
            </p:cNvSpPr>
            <p:nvPr/>
          </p:nvSpPr>
          <p:spPr bwMode="auto">
            <a:xfrm>
              <a:off x="2698" y="1623"/>
              <a:ext cx="0" cy="336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295957" name="Line 1045"/>
            <p:cNvSpPr>
              <a:spLocks noChangeShapeType="1"/>
            </p:cNvSpPr>
            <p:nvPr/>
          </p:nvSpPr>
          <p:spPr bwMode="auto">
            <a:xfrm>
              <a:off x="1690" y="1623"/>
              <a:ext cx="0" cy="336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295958" name="Line 1046"/>
            <p:cNvSpPr>
              <a:spLocks noChangeShapeType="1"/>
            </p:cNvSpPr>
            <p:nvPr/>
          </p:nvSpPr>
          <p:spPr bwMode="auto">
            <a:xfrm>
              <a:off x="2026" y="1623"/>
              <a:ext cx="0" cy="336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295959" name="Line 1047"/>
            <p:cNvSpPr>
              <a:spLocks noChangeShapeType="1"/>
            </p:cNvSpPr>
            <p:nvPr/>
          </p:nvSpPr>
          <p:spPr bwMode="auto">
            <a:xfrm>
              <a:off x="2362" y="1623"/>
              <a:ext cx="0" cy="336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295960" name="Line 1048"/>
            <p:cNvSpPr>
              <a:spLocks noChangeShapeType="1"/>
            </p:cNvSpPr>
            <p:nvPr/>
          </p:nvSpPr>
          <p:spPr bwMode="auto">
            <a:xfrm>
              <a:off x="3034" y="1623"/>
              <a:ext cx="0" cy="336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295961" name="Line 1049"/>
            <p:cNvSpPr>
              <a:spLocks noChangeShapeType="1"/>
            </p:cNvSpPr>
            <p:nvPr/>
          </p:nvSpPr>
          <p:spPr bwMode="auto">
            <a:xfrm>
              <a:off x="3370" y="1623"/>
              <a:ext cx="0" cy="336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295962" name="Line 1050"/>
            <p:cNvSpPr>
              <a:spLocks noChangeShapeType="1"/>
            </p:cNvSpPr>
            <p:nvPr/>
          </p:nvSpPr>
          <p:spPr bwMode="auto">
            <a:xfrm>
              <a:off x="3706" y="1623"/>
              <a:ext cx="0" cy="336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295963" name="Text Box 1051"/>
            <p:cNvSpPr txBox="1">
              <a:spLocks noChangeArrowheads="1"/>
            </p:cNvSpPr>
            <p:nvPr/>
          </p:nvSpPr>
          <p:spPr bwMode="auto">
            <a:xfrm>
              <a:off x="1402" y="1671"/>
              <a:ext cx="22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latin typeface="Helvetica" pitchFamily="34" charset="0"/>
                </a:rPr>
                <a:t>2</a:t>
              </a:r>
            </a:p>
          </p:txBody>
        </p:sp>
        <p:sp>
          <p:nvSpPr>
            <p:cNvPr id="295964" name="Text Box 1052"/>
            <p:cNvSpPr txBox="1">
              <a:spLocks noChangeArrowheads="1"/>
            </p:cNvSpPr>
            <p:nvPr/>
          </p:nvSpPr>
          <p:spPr bwMode="auto">
            <a:xfrm>
              <a:off x="3116" y="1959"/>
              <a:ext cx="20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latin typeface="Helvetica" pitchFamily="34" charset="0"/>
                </a:rPr>
                <a:t>6</a:t>
              </a:r>
            </a:p>
          </p:txBody>
        </p:sp>
        <p:sp>
          <p:nvSpPr>
            <p:cNvPr id="295965" name="Text Box 1053"/>
            <p:cNvSpPr txBox="1">
              <a:spLocks noChangeArrowheads="1"/>
            </p:cNvSpPr>
            <p:nvPr/>
          </p:nvSpPr>
          <p:spPr bwMode="auto">
            <a:xfrm>
              <a:off x="2417" y="1671"/>
              <a:ext cx="20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latin typeface="Helvetica" pitchFamily="34" charset="0"/>
                </a:rPr>
                <a:t>9</a:t>
              </a:r>
            </a:p>
          </p:txBody>
        </p:sp>
        <p:sp>
          <p:nvSpPr>
            <p:cNvPr id="295966" name="Text Box 1054"/>
            <p:cNvSpPr txBox="1">
              <a:spLocks noChangeArrowheads="1"/>
            </p:cNvSpPr>
            <p:nvPr/>
          </p:nvSpPr>
          <p:spPr bwMode="auto">
            <a:xfrm>
              <a:off x="5088" y="2016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latin typeface="Helvetica" pitchFamily="34" charset="0"/>
                </a:rPr>
                <a:t>5</a:t>
              </a:r>
            </a:p>
          </p:txBody>
        </p:sp>
        <p:sp>
          <p:nvSpPr>
            <p:cNvPr id="295967" name="Line 1055"/>
            <p:cNvSpPr>
              <a:spLocks noChangeShapeType="1"/>
            </p:cNvSpPr>
            <p:nvPr/>
          </p:nvSpPr>
          <p:spPr bwMode="auto">
            <a:xfrm flipV="1">
              <a:off x="4800" y="1872"/>
              <a:ext cx="33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295994" name="Text Box 1082"/>
            <p:cNvSpPr txBox="1">
              <a:spLocks noChangeArrowheads="1"/>
            </p:cNvSpPr>
            <p:nvPr/>
          </p:nvSpPr>
          <p:spPr bwMode="auto">
            <a:xfrm>
              <a:off x="422" y="1660"/>
              <a:ext cx="627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latin typeface="Helvetica" pitchFamily="34" charset="0"/>
                </a:rPr>
                <a:t>Step 1:</a:t>
              </a:r>
            </a:p>
          </p:txBody>
        </p:sp>
        <p:sp>
          <p:nvSpPr>
            <p:cNvPr id="295996" name="Line 1084"/>
            <p:cNvSpPr>
              <a:spLocks noChangeShapeType="1"/>
            </p:cNvSpPr>
            <p:nvPr/>
          </p:nvSpPr>
          <p:spPr bwMode="auto">
            <a:xfrm>
              <a:off x="2880" y="139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000"/>
            </a:p>
          </p:txBody>
        </p:sp>
      </p:grpSp>
      <p:sp>
        <p:nvSpPr>
          <p:cNvPr id="295997" name="Line 1085"/>
          <p:cNvSpPr>
            <a:spLocks noChangeShapeType="1"/>
          </p:cNvSpPr>
          <p:nvPr/>
        </p:nvSpPr>
        <p:spPr bwMode="auto">
          <a:xfrm flipH="1">
            <a:off x="4038600" y="38100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8413443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Helvetica" pitchFamily="34" charset="0"/>
              </a:rPr>
              <a:t>Implementing Lists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447800"/>
            <a:ext cx="8226425" cy="4876800"/>
          </a:xfrm>
        </p:spPr>
        <p:txBody>
          <a:bodyPr>
            <a:normAutofit lnSpcReduction="10000"/>
          </a:bodyPr>
          <a:lstStyle/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Helvetica" pitchFamily="34" charset="0"/>
              </a:rPr>
              <a:t>find(X): traverse the array until X is located.</a:t>
            </a:r>
            <a:br>
              <a:rPr lang="en-US" sz="2400">
                <a:latin typeface="Helvetica" pitchFamily="34" charset="0"/>
              </a:rPr>
            </a:br>
            <a:br>
              <a:rPr lang="en-US" sz="2400">
                <a:latin typeface="Helvetica" pitchFamily="34" charset="0"/>
              </a:rPr>
            </a:br>
            <a:r>
              <a:rPr lang="en-US" sz="2400">
                <a:latin typeface="Helvetica" pitchFamily="34" charset="0"/>
              </a:rPr>
              <a:t>int find(int X)</a:t>
            </a:r>
            <a:br>
              <a:rPr lang="en-US" sz="2400">
                <a:latin typeface="Helvetica" pitchFamily="34" charset="0"/>
              </a:rPr>
            </a:br>
            <a:r>
              <a:rPr lang="en-US" sz="2400">
                <a:latin typeface="Helvetica" pitchFamily="34" charset="0"/>
              </a:rPr>
              <a:t>{</a:t>
            </a:r>
            <a:br>
              <a:rPr lang="en-US" sz="2400">
                <a:latin typeface="Helvetica" pitchFamily="34" charset="0"/>
              </a:rPr>
            </a:br>
            <a:r>
              <a:rPr lang="en-US" sz="2400">
                <a:latin typeface="Helvetica" pitchFamily="34" charset="0"/>
              </a:rPr>
              <a:t>	int j;</a:t>
            </a:r>
            <a:br>
              <a:rPr lang="en-US" sz="2400">
                <a:latin typeface="Helvetica" pitchFamily="34" charset="0"/>
              </a:rPr>
            </a:br>
            <a:r>
              <a:rPr lang="en-US" sz="2400">
                <a:latin typeface="Helvetica" pitchFamily="34" charset="0"/>
              </a:rPr>
              <a:t>	for(j=1; j &lt; size+1; j++ )</a:t>
            </a:r>
            <a:br>
              <a:rPr lang="en-US" sz="2400">
                <a:latin typeface="Helvetica" pitchFamily="34" charset="0"/>
              </a:rPr>
            </a:br>
            <a:r>
              <a:rPr lang="en-US" sz="2400">
                <a:latin typeface="Helvetica" pitchFamily="34" charset="0"/>
              </a:rPr>
              <a:t>	    if( A[j] == X ) break;</a:t>
            </a:r>
            <a:br>
              <a:rPr lang="en-US" sz="2400">
                <a:latin typeface="Helvetica" pitchFamily="34" charset="0"/>
              </a:rPr>
            </a:br>
            <a:r>
              <a:rPr lang="en-US" sz="2400">
                <a:latin typeface="Helvetica" pitchFamily="34" charset="0"/>
              </a:rPr>
              <a:t>	    </a:t>
            </a:r>
            <a:br>
              <a:rPr lang="en-US" sz="2400">
                <a:latin typeface="Helvetica" pitchFamily="34" charset="0"/>
              </a:rPr>
            </a:br>
            <a:r>
              <a:rPr lang="en-US" sz="2400">
                <a:latin typeface="Helvetica" pitchFamily="34" charset="0"/>
              </a:rPr>
              <a:t>	if( j &lt; size+1 ) {	// found X</a:t>
            </a:r>
            <a:br>
              <a:rPr lang="en-US" sz="2400">
                <a:latin typeface="Helvetica" pitchFamily="34" charset="0"/>
              </a:rPr>
            </a:br>
            <a:r>
              <a:rPr lang="en-US" sz="2400">
                <a:latin typeface="Helvetica" pitchFamily="34" charset="0"/>
              </a:rPr>
              <a:t>	    current = j;        // current points to where X found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Helvetica" pitchFamily="34" charset="0"/>
              </a:rPr>
              <a:t>		    return 1;   // 1 for true</a:t>
            </a:r>
            <a:br>
              <a:rPr lang="en-US" sz="2400">
                <a:latin typeface="Helvetica" pitchFamily="34" charset="0"/>
              </a:rPr>
            </a:br>
            <a:r>
              <a:rPr lang="en-US" sz="2400">
                <a:latin typeface="Helvetica" pitchFamily="34" charset="0"/>
              </a:rPr>
              <a:t>	}</a:t>
            </a:r>
            <a:br>
              <a:rPr lang="en-US" sz="2400">
                <a:latin typeface="Helvetica" pitchFamily="34" charset="0"/>
              </a:rPr>
            </a:br>
            <a:r>
              <a:rPr lang="en-US" sz="2400">
                <a:latin typeface="Helvetica" pitchFamily="34" charset="0"/>
              </a:rPr>
              <a:t>	return 0;  // 0 (false) indicates not found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Helvetica" pitchFamily="34" charset="0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40219263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Helvetica" pitchFamily="34" charset="0"/>
              </a:rPr>
              <a:t>Implementing Lists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598613"/>
            <a:ext cx="8226425" cy="4570412"/>
          </a:xfrm>
        </p:spPr>
        <p:txBody>
          <a:bodyPr/>
          <a:lstStyle/>
          <a:p>
            <a:pPr marL="533400" indent="-533400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2800" dirty="0">
                <a:latin typeface="Helvetica" pitchFamily="34" charset="0"/>
              </a:rPr>
              <a:t>Other operations:</a:t>
            </a:r>
            <a:br>
              <a:rPr lang="en-US" sz="2800" dirty="0">
                <a:latin typeface="Helvetica" pitchFamily="34" charset="0"/>
              </a:rPr>
            </a:br>
            <a:br>
              <a:rPr lang="en-US" sz="2800" dirty="0">
                <a:latin typeface="Helvetica" pitchFamily="34" charset="0"/>
              </a:rPr>
            </a:br>
            <a:r>
              <a:rPr lang="en-US" sz="2800" dirty="0">
                <a:latin typeface="Helvetica" pitchFamily="34" charset="0"/>
              </a:rPr>
              <a:t>get()		</a:t>
            </a:r>
            <a:r>
              <a:rPr lang="en-US" sz="2800" dirty="0">
                <a:latin typeface="Helvetica" pitchFamily="34" charset="0"/>
                <a:sym typeface="Wingdings" pitchFamily="2" charset="2"/>
              </a:rPr>
              <a:t> return A[current];</a:t>
            </a:r>
            <a:br>
              <a:rPr lang="en-US" sz="2800" dirty="0">
                <a:latin typeface="Helvetica" pitchFamily="34" charset="0"/>
                <a:sym typeface="Wingdings" pitchFamily="2" charset="2"/>
              </a:rPr>
            </a:br>
            <a:r>
              <a:rPr lang="en-US" sz="2800" dirty="0">
                <a:latin typeface="Helvetica" pitchFamily="34" charset="0"/>
                <a:sym typeface="Wingdings" pitchFamily="2" charset="2"/>
              </a:rPr>
              <a:t>update(X) 	 A[current] = X;</a:t>
            </a:r>
            <a:br>
              <a:rPr lang="en-US" sz="2800" dirty="0">
                <a:latin typeface="Helvetica" pitchFamily="34" charset="0"/>
                <a:sym typeface="Wingdings" pitchFamily="2" charset="2"/>
              </a:rPr>
            </a:br>
            <a:r>
              <a:rPr lang="en-US" sz="2800" dirty="0">
                <a:latin typeface="Helvetica" pitchFamily="34" charset="0"/>
                <a:sym typeface="Wingdings" pitchFamily="2" charset="2"/>
              </a:rPr>
              <a:t>length()		  return size;</a:t>
            </a:r>
            <a:br>
              <a:rPr lang="en-US" sz="2800" dirty="0">
                <a:latin typeface="Helvetica" pitchFamily="34" charset="0"/>
                <a:sym typeface="Wingdings" pitchFamily="2" charset="2"/>
              </a:rPr>
            </a:br>
            <a:endParaRPr lang="en-US" sz="2800" dirty="0"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61816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Helvetica" pitchFamily="34" charset="0"/>
              </a:rPr>
              <a:t>Analysis of Array Lists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598613"/>
            <a:ext cx="8226425" cy="4570412"/>
          </a:xfrm>
        </p:spPr>
        <p:txBody>
          <a:bodyPr/>
          <a:lstStyle/>
          <a:p>
            <a:pPr marL="533400" indent="-533400">
              <a:buFont typeface="Wingdings" pitchFamily="2" charset="2"/>
              <a:buChar char="§"/>
            </a:pPr>
            <a:r>
              <a:rPr lang="en-US" sz="2800">
                <a:latin typeface="Helvetica" pitchFamily="34" charset="0"/>
              </a:rPr>
              <a:t>add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n-US" sz="2400">
                <a:latin typeface="Helvetica" pitchFamily="34" charset="0"/>
              </a:rPr>
              <a:t>we have to move every element to the right of  current to make space for the new element.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n-US" sz="2400">
                <a:latin typeface="Helvetica" pitchFamily="34" charset="0"/>
              </a:rPr>
              <a:t>Worst-case is when we insert at the beginning; we have to move every element right one place.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n-US" sz="2400">
                <a:latin typeface="Helvetica" pitchFamily="34" charset="0"/>
              </a:rPr>
              <a:t>Average-case: on average we may have to move half of the elements</a:t>
            </a:r>
          </a:p>
          <a:p>
            <a:pPr marL="533400" indent="-533400">
              <a:buFont typeface="Wingdings" pitchFamily="2" charset="2"/>
              <a:buChar char="§"/>
            </a:pPr>
            <a:endParaRPr lang="en-US" sz="2800">
              <a:latin typeface="Helvetica" pitchFamily="34" charset="0"/>
            </a:endParaRP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endParaRPr lang="en-US" sz="2800">
              <a:latin typeface="Helvetica" pitchFamily="34" charset="0"/>
            </a:endParaRPr>
          </a:p>
          <a:p>
            <a:pPr marL="533400" indent="-533400">
              <a:lnSpc>
                <a:spcPct val="80000"/>
              </a:lnSpc>
              <a:buFont typeface="Wingdings" pitchFamily="2" charset="2"/>
              <a:buChar char="§"/>
            </a:pPr>
            <a:endParaRPr lang="en-US" sz="2800"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45772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Helvetica" pitchFamily="34" charset="0"/>
              </a:rPr>
              <a:t>Analysis of Array Lists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598613"/>
            <a:ext cx="8226425" cy="4570412"/>
          </a:xfrm>
        </p:spPr>
        <p:txBody>
          <a:bodyPr/>
          <a:lstStyle/>
          <a:p>
            <a:pPr marL="533400" indent="-533400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800">
                <a:latin typeface="Helvetica" pitchFamily="34" charset="0"/>
              </a:rPr>
              <a:t>remove</a:t>
            </a:r>
          </a:p>
          <a:p>
            <a:pPr marL="914400" lvl="1" indent="-457200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400">
                <a:latin typeface="Helvetica" pitchFamily="34" charset="0"/>
              </a:rPr>
              <a:t>Worst-case: remove at the beginning, must shift all remaining elements to the left.</a:t>
            </a:r>
          </a:p>
          <a:p>
            <a:pPr marL="914400" lvl="1" indent="-457200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400">
                <a:latin typeface="Helvetica" pitchFamily="34" charset="0"/>
              </a:rPr>
              <a:t>Average-case: expect to move half of the elements.</a:t>
            </a:r>
          </a:p>
          <a:p>
            <a:pPr marL="914400" lvl="1" indent="-457200">
              <a:lnSpc>
                <a:spcPct val="80000"/>
              </a:lnSpc>
              <a:buFont typeface="Wingdings" pitchFamily="2" charset="2"/>
              <a:buChar char="§"/>
            </a:pPr>
            <a:endParaRPr lang="en-US" sz="2400">
              <a:latin typeface="Helvetica" pitchFamily="34" charset="0"/>
            </a:endParaRPr>
          </a:p>
          <a:p>
            <a:pPr marL="533400" indent="-533400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800">
                <a:latin typeface="Helvetica" pitchFamily="34" charset="0"/>
              </a:rPr>
              <a:t>find</a:t>
            </a:r>
          </a:p>
          <a:p>
            <a:pPr marL="914400" lvl="1" indent="-457200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400">
                <a:latin typeface="Helvetica" pitchFamily="34" charset="0"/>
              </a:rPr>
              <a:t>Worst-case: may have to search the entire array</a:t>
            </a:r>
          </a:p>
          <a:p>
            <a:pPr marL="914400" lvl="1" indent="-457200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400">
                <a:latin typeface="Helvetica" pitchFamily="34" charset="0"/>
              </a:rPr>
              <a:t>Average-case: search at most half the array.</a:t>
            </a:r>
          </a:p>
          <a:p>
            <a:pPr marL="914400" lvl="1" indent="-457200">
              <a:lnSpc>
                <a:spcPct val="80000"/>
              </a:lnSpc>
              <a:buFont typeface="Wingdings" pitchFamily="2" charset="2"/>
              <a:buChar char="§"/>
            </a:pPr>
            <a:endParaRPr lang="en-US" sz="2400">
              <a:latin typeface="Helvetica" pitchFamily="34" charset="0"/>
            </a:endParaRPr>
          </a:p>
          <a:p>
            <a:pPr marL="533400" indent="-533400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800">
                <a:latin typeface="Helvetica" pitchFamily="34" charset="0"/>
              </a:rPr>
              <a:t>Other operations are one-step.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Char char="§"/>
            </a:pPr>
            <a:endParaRPr lang="en-US" sz="2800"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4866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Helvetica" pitchFamily="34" charset="0"/>
              </a:rPr>
              <a:t>List Using Linked Memory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112791-8DE1-4D4B-9C45-CD37CC64D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15</a:t>
            </a:fld>
            <a:endParaRPr lang="en-US"/>
          </a:p>
        </p:txBody>
      </p:sp>
      <p:sp>
        <p:nvSpPr>
          <p:cNvPr id="30413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598613"/>
            <a:ext cx="8226425" cy="4570412"/>
          </a:xfrm>
        </p:spPr>
        <p:txBody>
          <a:bodyPr/>
          <a:lstStyle/>
          <a:p>
            <a:pPr marL="533400" indent="-533400">
              <a:buFont typeface="Wingdings" pitchFamily="2" charset="2"/>
              <a:buChar char="§"/>
            </a:pPr>
            <a:r>
              <a:rPr lang="en-US" sz="2800" dirty="0">
                <a:latin typeface="Helvetica" pitchFamily="34" charset="0"/>
              </a:rPr>
              <a:t>Various cells of memory are not allocated </a:t>
            </a:r>
            <a:r>
              <a:rPr lang="en-US" sz="2800" dirty="0">
                <a:solidFill>
                  <a:srgbClr val="FF0000"/>
                </a:solidFill>
                <a:latin typeface="Helvetica" pitchFamily="34" charset="0"/>
              </a:rPr>
              <a:t>consecutively</a:t>
            </a:r>
            <a:r>
              <a:rPr lang="en-US" sz="2800" dirty="0">
                <a:latin typeface="Helvetica" pitchFamily="34" charset="0"/>
              </a:rPr>
              <a:t> in memory.</a:t>
            </a:r>
          </a:p>
          <a:p>
            <a:pPr marL="533400" indent="-533400">
              <a:buFont typeface="Wingdings" pitchFamily="2" charset="2"/>
              <a:buChar char="§"/>
            </a:pPr>
            <a:r>
              <a:rPr lang="en-US" sz="2800" dirty="0">
                <a:latin typeface="Helvetica" pitchFamily="34" charset="0"/>
              </a:rPr>
              <a:t>Not enough to store the elements of the list.</a:t>
            </a:r>
          </a:p>
          <a:p>
            <a:pPr marL="533400" indent="-533400">
              <a:buFont typeface="Wingdings" pitchFamily="2" charset="2"/>
              <a:buChar char="§"/>
            </a:pPr>
            <a:r>
              <a:rPr lang="en-US" sz="2800" dirty="0">
                <a:latin typeface="Helvetica" pitchFamily="34" charset="0"/>
              </a:rPr>
              <a:t>With arrays, the second element was right next to the first element.</a:t>
            </a:r>
          </a:p>
          <a:p>
            <a:pPr marL="533400" indent="-533400">
              <a:buFont typeface="Wingdings" pitchFamily="2" charset="2"/>
              <a:buChar char="§"/>
            </a:pPr>
            <a:r>
              <a:rPr lang="en-US" sz="2800" dirty="0">
                <a:latin typeface="Helvetica" pitchFamily="34" charset="0"/>
              </a:rPr>
              <a:t>Now the first element must </a:t>
            </a:r>
            <a:r>
              <a:rPr lang="en-US" sz="2800" i="1" dirty="0">
                <a:solidFill>
                  <a:srgbClr val="FF0000"/>
                </a:solidFill>
                <a:latin typeface="Helvetica" pitchFamily="34" charset="0"/>
              </a:rPr>
              <a:t>explicitly</a:t>
            </a:r>
            <a:r>
              <a:rPr lang="en-US" sz="2800" dirty="0">
                <a:latin typeface="Helvetica" pitchFamily="34" charset="0"/>
              </a:rPr>
              <a:t> tell us where to look for the second element.</a:t>
            </a:r>
          </a:p>
          <a:p>
            <a:pPr marL="533400" indent="-533400">
              <a:buFont typeface="Wingdings" pitchFamily="2" charset="2"/>
              <a:buChar char="§"/>
            </a:pPr>
            <a:r>
              <a:rPr lang="en-US" sz="2800" dirty="0">
                <a:latin typeface="Helvetica" pitchFamily="34" charset="0"/>
              </a:rPr>
              <a:t>Do this by holding the </a:t>
            </a:r>
            <a:r>
              <a:rPr lang="en-US" sz="2800" dirty="0">
                <a:solidFill>
                  <a:srgbClr val="FF0000"/>
                </a:solidFill>
                <a:latin typeface="Helvetica" pitchFamily="34" charset="0"/>
              </a:rPr>
              <a:t>memory address </a:t>
            </a:r>
            <a:r>
              <a:rPr lang="en-US" sz="2800" dirty="0">
                <a:latin typeface="Helvetica" pitchFamily="34" charset="0"/>
              </a:rPr>
              <a:t>of the second element</a:t>
            </a:r>
          </a:p>
        </p:txBody>
      </p:sp>
    </p:spTree>
    <p:extLst>
      <p:ext uri="{BB962C8B-B14F-4D97-AF65-F5344CB8AC3E}">
        <p14:creationId xmlns:p14="http://schemas.microsoft.com/office/powerpoint/2010/main" val="12370372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Helvetica" pitchFamily="34" charset="0"/>
              </a:rPr>
              <a:t>Linked List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1921A5-9519-4AE6-8449-414F17D05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16</a:t>
            </a:fld>
            <a:endParaRPr lang="en-US"/>
          </a:p>
        </p:txBody>
      </p:sp>
      <p:sp>
        <p:nvSpPr>
          <p:cNvPr id="30617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598613"/>
            <a:ext cx="8226425" cy="611187"/>
          </a:xfrm>
        </p:spPr>
        <p:txBody>
          <a:bodyPr/>
          <a:lstStyle/>
          <a:p>
            <a:pPr marL="533400" indent="-533400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800" dirty="0">
                <a:latin typeface="Helvetica" pitchFamily="34" charset="0"/>
              </a:rPr>
              <a:t>Create a class called a </a:t>
            </a:r>
            <a:r>
              <a:rPr lang="en-US" sz="2800" i="1" dirty="0">
                <a:solidFill>
                  <a:srgbClr val="FF0000"/>
                </a:solidFill>
                <a:latin typeface="Helvetica" pitchFamily="34" charset="0"/>
              </a:rPr>
              <a:t>Node</a:t>
            </a:r>
            <a:r>
              <a:rPr lang="en-US" sz="2800" dirty="0">
                <a:solidFill>
                  <a:srgbClr val="FF0000"/>
                </a:solidFill>
                <a:latin typeface="Helvetica" pitchFamily="34" charset="0"/>
              </a:rPr>
              <a:t>.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endParaRPr lang="en-US" sz="2800" dirty="0">
              <a:latin typeface="Helvetica" pitchFamily="34" charset="0"/>
            </a:endParaRPr>
          </a:p>
        </p:txBody>
      </p:sp>
      <p:grpSp>
        <p:nvGrpSpPr>
          <p:cNvPr id="306180" name="Group 4"/>
          <p:cNvGrpSpPr>
            <a:grpSpLocks/>
          </p:cNvGrpSpPr>
          <p:nvPr/>
        </p:nvGrpSpPr>
        <p:grpSpPr bwMode="auto">
          <a:xfrm>
            <a:off x="2362200" y="2362200"/>
            <a:ext cx="2514600" cy="685800"/>
            <a:chOff x="1392" y="1968"/>
            <a:chExt cx="1584" cy="432"/>
          </a:xfrm>
        </p:grpSpPr>
        <p:sp>
          <p:nvSpPr>
            <p:cNvPr id="306181" name="Rectangle 5"/>
            <p:cNvSpPr>
              <a:spLocks noChangeArrowheads="1"/>
            </p:cNvSpPr>
            <p:nvPr/>
          </p:nvSpPr>
          <p:spPr bwMode="auto">
            <a:xfrm>
              <a:off x="1392" y="1968"/>
              <a:ext cx="158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306182" name="Line 6"/>
            <p:cNvSpPr>
              <a:spLocks noChangeShapeType="1"/>
            </p:cNvSpPr>
            <p:nvPr/>
          </p:nvSpPr>
          <p:spPr bwMode="auto">
            <a:xfrm>
              <a:off x="2352" y="1968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306183" name="Text Box 7"/>
            <p:cNvSpPr txBox="1">
              <a:spLocks noChangeArrowheads="1"/>
            </p:cNvSpPr>
            <p:nvPr/>
          </p:nvSpPr>
          <p:spPr bwMode="auto">
            <a:xfrm>
              <a:off x="1523" y="2054"/>
              <a:ext cx="68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400" b="0" dirty="0">
                  <a:latin typeface="Helvetica" pitchFamily="34" charset="0"/>
                </a:rPr>
                <a:t>object</a:t>
              </a:r>
            </a:p>
          </p:txBody>
        </p:sp>
        <p:sp>
          <p:nvSpPr>
            <p:cNvPr id="306184" name="Text Box 8"/>
            <p:cNvSpPr txBox="1">
              <a:spLocks noChangeArrowheads="1"/>
            </p:cNvSpPr>
            <p:nvPr/>
          </p:nvSpPr>
          <p:spPr bwMode="auto">
            <a:xfrm>
              <a:off x="2448" y="2054"/>
              <a:ext cx="48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400" b="0">
                  <a:latin typeface="Helvetica" pitchFamily="34" charset="0"/>
                </a:rPr>
                <a:t>next</a:t>
              </a:r>
            </a:p>
          </p:txBody>
        </p:sp>
      </p:grpSp>
      <p:sp>
        <p:nvSpPr>
          <p:cNvPr id="306185" name="Rectangle 9"/>
          <p:cNvSpPr>
            <a:spLocks noChangeArrowheads="1"/>
          </p:cNvSpPr>
          <p:nvPr/>
        </p:nvSpPr>
        <p:spPr bwMode="auto">
          <a:xfrm>
            <a:off x="457200" y="3505200"/>
            <a:ext cx="8305800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533400" indent="-533400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2800" b="0" dirty="0">
                <a:latin typeface="Helvetica" pitchFamily="34" charset="0"/>
              </a:rPr>
              <a:t>The </a:t>
            </a:r>
            <a:r>
              <a:rPr lang="en-US" sz="2800" b="0" i="1" dirty="0">
                <a:latin typeface="Helvetica" pitchFamily="34" charset="0"/>
              </a:rPr>
              <a:t>object</a:t>
            </a:r>
            <a:r>
              <a:rPr lang="en-US" sz="2800" b="0" dirty="0">
                <a:latin typeface="Helvetica" pitchFamily="34" charset="0"/>
              </a:rPr>
              <a:t> field will hold the actual </a:t>
            </a:r>
            <a:r>
              <a:rPr lang="en-US" sz="2800" b="0" dirty="0">
                <a:solidFill>
                  <a:srgbClr val="FF0000"/>
                </a:solidFill>
                <a:latin typeface="Helvetica" pitchFamily="34" charset="0"/>
              </a:rPr>
              <a:t>list element</a:t>
            </a:r>
            <a:r>
              <a:rPr lang="en-US" sz="2800" b="0" dirty="0">
                <a:latin typeface="Helvetica" pitchFamily="34" charset="0"/>
              </a:rPr>
              <a:t>.</a:t>
            </a:r>
          </a:p>
          <a:p>
            <a:pPr marL="533400" indent="-533400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2800" b="0" dirty="0">
                <a:latin typeface="Helvetica" pitchFamily="34" charset="0"/>
              </a:rPr>
              <a:t>The </a:t>
            </a:r>
            <a:r>
              <a:rPr lang="en-US" sz="2800" b="0" i="1" dirty="0">
                <a:latin typeface="Helvetica" pitchFamily="34" charset="0"/>
              </a:rPr>
              <a:t>next</a:t>
            </a:r>
            <a:r>
              <a:rPr lang="en-US" sz="2800" b="0" dirty="0">
                <a:latin typeface="Helvetica" pitchFamily="34" charset="0"/>
              </a:rPr>
              <a:t> field in the structure will hold the starting </a:t>
            </a:r>
            <a:r>
              <a:rPr lang="en-US" sz="2800" b="0" dirty="0">
                <a:solidFill>
                  <a:srgbClr val="FF0000"/>
                </a:solidFill>
                <a:latin typeface="Helvetica" pitchFamily="34" charset="0"/>
              </a:rPr>
              <a:t>location</a:t>
            </a:r>
            <a:r>
              <a:rPr lang="en-US" sz="2800" b="0" dirty="0">
                <a:latin typeface="Helvetica" pitchFamily="34" charset="0"/>
              </a:rPr>
              <a:t> of the next node.</a:t>
            </a:r>
          </a:p>
          <a:p>
            <a:pPr marL="533400" indent="-533400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2800" b="0" dirty="0">
                <a:latin typeface="Helvetica" pitchFamily="34" charset="0"/>
              </a:rPr>
              <a:t>Chain the nodes together to form a </a:t>
            </a:r>
            <a:r>
              <a:rPr lang="en-US" sz="2800" b="0" i="1" dirty="0">
                <a:solidFill>
                  <a:srgbClr val="FF0000"/>
                </a:solidFill>
                <a:latin typeface="Helvetica" pitchFamily="34" charset="0"/>
              </a:rPr>
              <a:t>linked</a:t>
            </a:r>
            <a:r>
              <a:rPr lang="en-US" sz="2800" b="0" dirty="0">
                <a:solidFill>
                  <a:srgbClr val="FF0000"/>
                </a:solidFill>
                <a:latin typeface="Helvetica" pitchFamily="34" charset="0"/>
              </a:rPr>
              <a:t> list</a:t>
            </a:r>
            <a:r>
              <a:rPr lang="en-US" sz="2800" b="0" dirty="0">
                <a:latin typeface="Helvetica" pitchFamily="34" charset="0"/>
              </a:rPr>
              <a:t>.</a:t>
            </a:r>
          </a:p>
          <a:p>
            <a:pPr marL="533400" indent="-533400">
              <a:lnSpc>
                <a:spcPct val="110000"/>
              </a:lnSpc>
            </a:pPr>
            <a:endParaRPr lang="en-US" sz="2800" b="0" dirty="0"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5150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>
                <a:solidFill>
                  <a:srgbClr val="FF0000"/>
                </a:solidFill>
                <a:latin typeface="Helvetica" pitchFamily="34" charset="0"/>
              </a:rPr>
              <a:t>Linked List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C778F4-B322-40FF-987D-C140C4D36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17</a:t>
            </a:fld>
            <a:endParaRPr lang="en-US"/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598613"/>
            <a:ext cx="8226425" cy="915987"/>
          </a:xfrm>
        </p:spPr>
        <p:txBody>
          <a:bodyPr/>
          <a:lstStyle/>
          <a:p>
            <a:pPr marL="533400" indent="-533400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800" dirty="0">
                <a:latin typeface="Helvetica" pitchFamily="34" charset="0"/>
              </a:rPr>
              <a:t>Picture of our </a:t>
            </a:r>
            <a:r>
              <a:rPr lang="en-US" sz="2800" dirty="0">
                <a:solidFill>
                  <a:srgbClr val="FF0000"/>
                </a:solidFill>
                <a:latin typeface="Helvetica" pitchFamily="34" charset="0"/>
              </a:rPr>
              <a:t>list (2, 6, 7, 8, 1) </a:t>
            </a:r>
            <a:r>
              <a:rPr lang="en-US" sz="2800" dirty="0">
                <a:latin typeface="Helvetica" pitchFamily="34" charset="0"/>
              </a:rPr>
              <a:t>stored as a linked list: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Char char="§"/>
            </a:pPr>
            <a:endParaRPr lang="en-US" sz="2800" dirty="0">
              <a:latin typeface="Helvetica" pitchFamily="34" charset="0"/>
            </a:endParaRPr>
          </a:p>
        </p:txBody>
      </p:sp>
      <p:grpSp>
        <p:nvGrpSpPr>
          <p:cNvPr id="95276" name="Group 44"/>
          <p:cNvGrpSpPr>
            <a:grpSpLocks/>
          </p:cNvGrpSpPr>
          <p:nvPr/>
        </p:nvGrpSpPr>
        <p:grpSpPr bwMode="auto">
          <a:xfrm>
            <a:off x="1284288" y="2863850"/>
            <a:ext cx="4945062" cy="869950"/>
            <a:chOff x="809" y="1804"/>
            <a:chExt cx="3115" cy="548"/>
          </a:xfrm>
        </p:grpSpPr>
        <p:grpSp>
          <p:nvGrpSpPr>
            <p:cNvPr id="95265" name="Group 33"/>
            <p:cNvGrpSpPr>
              <a:grpSpLocks/>
            </p:cNvGrpSpPr>
            <p:nvPr/>
          </p:nvGrpSpPr>
          <p:grpSpPr bwMode="auto">
            <a:xfrm>
              <a:off x="1248" y="2140"/>
              <a:ext cx="2016" cy="212"/>
              <a:chOff x="864" y="2016"/>
              <a:chExt cx="2016" cy="212"/>
            </a:xfrm>
          </p:grpSpPr>
          <p:grpSp>
            <p:nvGrpSpPr>
              <p:cNvPr id="95242" name="Group 10"/>
              <p:cNvGrpSpPr>
                <a:grpSpLocks/>
              </p:cNvGrpSpPr>
              <p:nvPr/>
            </p:nvGrpSpPr>
            <p:grpSpPr bwMode="auto">
              <a:xfrm>
                <a:off x="864" y="2016"/>
                <a:ext cx="432" cy="212"/>
                <a:chOff x="1488" y="1996"/>
                <a:chExt cx="432" cy="212"/>
              </a:xfrm>
            </p:grpSpPr>
            <p:sp>
              <p:nvSpPr>
                <p:cNvPr id="95237" name="Rectangle 5"/>
                <p:cNvSpPr>
                  <a:spLocks noChangeArrowheads="1"/>
                </p:cNvSpPr>
                <p:nvPr/>
              </p:nvSpPr>
              <p:spPr bwMode="auto">
                <a:xfrm>
                  <a:off x="1488" y="2016"/>
                  <a:ext cx="288" cy="19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5238" name="Line 6"/>
                <p:cNvSpPr>
                  <a:spLocks noChangeShapeType="1"/>
                </p:cNvSpPr>
                <p:nvPr/>
              </p:nvSpPr>
              <p:spPr bwMode="auto">
                <a:xfrm>
                  <a:off x="1680" y="2016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5239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488" y="1996"/>
                  <a:ext cx="157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sz="1600" b="0">
                      <a:latin typeface="Helvetica" pitchFamily="34" charset="0"/>
                    </a:rPr>
                    <a:t>2</a:t>
                  </a:r>
                </a:p>
              </p:txBody>
            </p:sp>
            <p:sp>
              <p:nvSpPr>
                <p:cNvPr id="95241" name="Line 9"/>
                <p:cNvSpPr>
                  <a:spLocks noChangeShapeType="1"/>
                </p:cNvSpPr>
                <p:nvPr/>
              </p:nvSpPr>
              <p:spPr bwMode="auto">
                <a:xfrm>
                  <a:off x="1728" y="2112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arrow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95244" name="Rectangle 12"/>
              <p:cNvSpPr>
                <a:spLocks noChangeArrowheads="1"/>
              </p:cNvSpPr>
              <p:nvPr/>
            </p:nvSpPr>
            <p:spPr bwMode="auto">
              <a:xfrm>
                <a:off x="1296" y="2036"/>
                <a:ext cx="28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245" name="Line 13"/>
              <p:cNvSpPr>
                <a:spLocks noChangeShapeType="1"/>
              </p:cNvSpPr>
              <p:nvPr/>
            </p:nvSpPr>
            <p:spPr bwMode="auto">
              <a:xfrm>
                <a:off x="1488" y="2036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246" name="Text Box 14"/>
              <p:cNvSpPr txBox="1">
                <a:spLocks noChangeArrowheads="1"/>
              </p:cNvSpPr>
              <p:nvPr/>
            </p:nvSpPr>
            <p:spPr bwMode="auto">
              <a:xfrm>
                <a:off x="1296" y="2016"/>
                <a:ext cx="15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1600" b="0">
                    <a:latin typeface="Helvetica" pitchFamily="34" charset="0"/>
                  </a:rPr>
                  <a:t>6</a:t>
                </a:r>
              </a:p>
            </p:txBody>
          </p:sp>
          <p:sp>
            <p:nvSpPr>
              <p:cNvPr id="95247" name="Line 15"/>
              <p:cNvSpPr>
                <a:spLocks noChangeShapeType="1"/>
              </p:cNvSpPr>
              <p:nvPr/>
            </p:nvSpPr>
            <p:spPr bwMode="auto">
              <a:xfrm>
                <a:off x="1536" y="213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249" name="Rectangle 17"/>
              <p:cNvSpPr>
                <a:spLocks noChangeArrowheads="1"/>
              </p:cNvSpPr>
              <p:nvPr/>
            </p:nvSpPr>
            <p:spPr bwMode="auto">
              <a:xfrm>
                <a:off x="1728" y="2036"/>
                <a:ext cx="28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250" name="Line 18"/>
              <p:cNvSpPr>
                <a:spLocks noChangeShapeType="1"/>
              </p:cNvSpPr>
              <p:nvPr/>
            </p:nvSpPr>
            <p:spPr bwMode="auto">
              <a:xfrm>
                <a:off x="1920" y="2036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251" name="Text Box 19"/>
              <p:cNvSpPr txBox="1">
                <a:spLocks noChangeArrowheads="1"/>
              </p:cNvSpPr>
              <p:nvPr/>
            </p:nvSpPr>
            <p:spPr bwMode="auto">
              <a:xfrm>
                <a:off x="1728" y="2016"/>
                <a:ext cx="15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1600" b="0">
                    <a:latin typeface="Helvetica" pitchFamily="34" charset="0"/>
                  </a:rPr>
                  <a:t>8</a:t>
                </a:r>
              </a:p>
            </p:txBody>
          </p:sp>
          <p:sp>
            <p:nvSpPr>
              <p:cNvPr id="95252" name="Line 20"/>
              <p:cNvSpPr>
                <a:spLocks noChangeShapeType="1"/>
              </p:cNvSpPr>
              <p:nvPr/>
            </p:nvSpPr>
            <p:spPr bwMode="auto">
              <a:xfrm>
                <a:off x="1968" y="213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254" name="Rectangle 22"/>
              <p:cNvSpPr>
                <a:spLocks noChangeArrowheads="1"/>
              </p:cNvSpPr>
              <p:nvPr/>
            </p:nvSpPr>
            <p:spPr bwMode="auto">
              <a:xfrm>
                <a:off x="2160" y="2036"/>
                <a:ext cx="28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255" name="Line 23"/>
              <p:cNvSpPr>
                <a:spLocks noChangeShapeType="1"/>
              </p:cNvSpPr>
              <p:nvPr/>
            </p:nvSpPr>
            <p:spPr bwMode="auto">
              <a:xfrm>
                <a:off x="2352" y="2036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256" name="Text Box 24"/>
              <p:cNvSpPr txBox="1">
                <a:spLocks noChangeArrowheads="1"/>
              </p:cNvSpPr>
              <p:nvPr/>
            </p:nvSpPr>
            <p:spPr bwMode="auto">
              <a:xfrm>
                <a:off x="2160" y="2016"/>
                <a:ext cx="15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1600" b="0">
                    <a:latin typeface="Helvetica" pitchFamily="34" charset="0"/>
                  </a:rPr>
                  <a:t>7</a:t>
                </a:r>
              </a:p>
            </p:txBody>
          </p:sp>
          <p:sp>
            <p:nvSpPr>
              <p:cNvPr id="95257" name="Line 25"/>
              <p:cNvSpPr>
                <a:spLocks noChangeShapeType="1"/>
              </p:cNvSpPr>
              <p:nvPr/>
            </p:nvSpPr>
            <p:spPr bwMode="auto">
              <a:xfrm>
                <a:off x="2400" y="213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259" name="Rectangle 27"/>
              <p:cNvSpPr>
                <a:spLocks noChangeArrowheads="1"/>
              </p:cNvSpPr>
              <p:nvPr/>
            </p:nvSpPr>
            <p:spPr bwMode="auto">
              <a:xfrm>
                <a:off x="2592" y="2036"/>
                <a:ext cx="28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260" name="Line 28"/>
              <p:cNvSpPr>
                <a:spLocks noChangeShapeType="1"/>
              </p:cNvSpPr>
              <p:nvPr/>
            </p:nvSpPr>
            <p:spPr bwMode="auto">
              <a:xfrm>
                <a:off x="2784" y="2036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263" name="Text Box 31"/>
              <p:cNvSpPr txBox="1">
                <a:spLocks noChangeArrowheads="1"/>
              </p:cNvSpPr>
              <p:nvPr/>
            </p:nvSpPr>
            <p:spPr bwMode="auto">
              <a:xfrm>
                <a:off x="2592" y="2016"/>
                <a:ext cx="15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1600" b="0">
                    <a:latin typeface="Helvetica" pitchFamily="34" charset="0"/>
                  </a:rPr>
                  <a:t>1</a:t>
                </a:r>
              </a:p>
            </p:txBody>
          </p:sp>
          <p:sp>
            <p:nvSpPr>
              <p:cNvPr id="95264" name="Line 32"/>
              <p:cNvSpPr>
                <a:spLocks noChangeShapeType="1"/>
              </p:cNvSpPr>
              <p:nvPr/>
            </p:nvSpPr>
            <p:spPr bwMode="auto">
              <a:xfrm flipH="1">
                <a:off x="2784" y="2064"/>
                <a:ext cx="9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5269" name="Group 37"/>
            <p:cNvGrpSpPr>
              <a:grpSpLocks/>
            </p:cNvGrpSpPr>
            <p:nvPr/>
          </p:nvGrpSpPr>
          <p:grpSpPr bwMode="auto">
            <a:xfrm>
              <a:off x="809" y="1804"/>
              <a:ext cx="535" cy="356"/>
              <a:chOff x="809" y="1804"/>
              <a:chExt cx="535" cy="356"/>
            </a:xfrm>
          </p:grpSpPr>
          <p:sp>
            <p:nvSpPr>
              <p:cNvPr id="95266" name="Text Box 34"/>
              <p:cNvSpPr txBox="1">
                <a:spLocks noChangeArrowheads="1"/>
              </p:cNvSpPr>
              <p:nvPr/>
            </p:nvSpPr>
            <p:spPr bwMode="auto">
              <a:xfrm>
                <a:off x="809" y="1804"/>
                <a:ext cx="400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1600" b="0">
                    <a:latin typeface="Helvetica" pitchFamily="34" charset="0"/>
                  </a:rPr>
                  <a:t>head</a:t>
                </a:r>
              </a:p>
            </p:txBody>
          </p:sp>
          <p:sp>
            <p:nvSpPr>
              <p:cNvPr id="95267" name="Line 35"/>
              <p:cNvSpPr>
                <a:spLocks noChangeShapeType="1"/>
              </p:cNvSpPr>
              <p:nvPr/>
            </p:nvSpPr>
            <p:spPr bwMode="auto">
              <a:xfrm>
                <a:off x="1200" y="1920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268" name="Line 36"/>
              <p:cNvSpPr>
                <a:spLocks noChangeShapeType="1"/>
              </p:cNvSpPr>
              <p:nvPr/>
            </p:nvSpPr>
            <p:spPr bwMode="auto">
              <a:xfrm>
                <a:off x="1344" y="1920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5274" name="Text Box 42"/>
            <p:cNvSpPr txBox="1">
              <a:spLocks noChangeArrowheads="1"/>
            </p:cNvSpPr>
            <p:nvPr/>
          </p:nvSpPr>
          <p:spPr bwMode="auto">
            <a:xfrm>
              <a:off x="3435" y="2140"/>
              <a:ext cx="48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600" b="0">
                  <a:latin typeface="Helvetica" pitchFamily="34" charset="0"/>
                </a:rPr>
                <a:t>size=5</a:t>
              </a:r>
            </a:p>
          </p:txBody>
        </p:sp>
      </p:grpSp>
      <p:sp>
        <p:nvSpPr>
          <p:cNvPr id="95275" name="Rectangle 43"/>
          <p:cNvSpPr>
            <a:spLocks noChangeArrowheads="1"/>
          </p:cNvSpPr>
          <p:nvPr/>
        </p:nvSpPr>
        <p:spPr bwMode="auto">
          <a:xfrm>
            <a:off x="533400" y="4799013"/>
            <a:ext cx="8226425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533400" indent="-533400"/>
            <a:endParaRPr lang="en-US" sz="2800" b="0">
              <a:latin typeface="Helvetica" pitchFamily="34" charset="0"/>
            </a:endParaRPr>
          </a:p>
          <a:p>
            <a:pPr marL="533400" indent="-533400">
              <a:buFont typeface="Wingdings" pitchFamily="2" charset="2"/>
              <a:buChar char="§"/>
            </a:pPr>
            <a:endParaRPr lang="en-US" sz="2800" b="0"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9262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>
                <a:solidFill>
                  <a:srgbClr val="FF0000"/>
                </a:solidFill>
                <a:latin typeface="Helvetica" pitchFamily="34" charset="0"/>
              </a:rPr>
              <a:t>Linked List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9F8B82-245F-4424-B930-05DD5FF2D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18</a:t>
            </a:fld>
            <a:endParaRPr lang="en-US"/>
          </a:p>
        </p:txBody>
      </p:sp>
      <p:sp>
        <p:nvSpPr>
          <p:cNvPr id="31027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598613"/>
            <a:ext cx="8226425" cy="4725987"/>
          </a:xfrm>
        </p:spPr>
        <p:txBody>
          <a:bodyPr/>
          <a:lstStyle/>
          <a:p>
            <a:pPr marL="533400" indent="-533400">
              <a:lnSpc>
                <a:spcPct val="110000"/>
              </a:lnSpc>
              <a:buFont typeface="Wingdings" pitchFamily="2" charset="2"/>
              <a:buNone/>
            </a:pPr>
            <a:r>
              <a:rPr lang="en-US" sz="2800" dirty="0">
                <a:solidFill>
                  <a:srgbClr val="FF0000"/>
                </a:solidFill>
                <a:latin typeface="Helvetica" pitchFamily="34" charset="0"/>
              </a:rPr>
              <a:t>Note some features of the list:</a:t>
            </a:r>
          </a:p>
          <a:p>
            <a:pPr marL="533400" indent="-533400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2800" dirty="0">
                <a:latin typeface="Helvetica" pitchFamily="34" charset="0"/>
              </a:rPr>
              <a:t>Need a </a:t>
            </a:r>
            <a:r>
              <a:rPr lang="en-US" sz="2800" i="1" dirty="0">
                <a:solidFill>
                  <a:srgbClr val="FF0000"/>
                </a:solidFill>
                <a:latin typeface="Helvetica" pitchFamily="34" charset="0"/>
              </a:rPr>
              <a:t>head</a:t>
            </a:r>
            <a:r>
              <a:rPr lang="en-US" sz="2800" dirty="0">
                <a:solidFill>
                  <a:srgbClr val="FF0000"/>
                </a:solidFill>
                <a:latin typeface="Helvetica" pitchFamily="34" charset="0"/>
              </a:rPr>
              <a:t> to point </a:t>
            </a:r>
            <a:r>
              <a:rPr lang="en-US" sz="2800" dirty="0">
                <a:latin typeface="Helvetica" pitchFamily="34" charset="0"/>
              </a:rPr>
              <a:t>to the first node of the list. Otherwise we won’t know where the start of the list is.</a:t>
            </a:r>
          </a:p>
          <a:p>
            <a:pPr marL="533400" indent="-533400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2800" dirty="0">
                <a:latin typeface="Helvetica" pitchFamily="34" charset="0"/>
              </a:rPr>
              <a:t>The </a:t>
            </a:r>
            <a:r>
              <a:rPr lang="en-US" sz="2800" dirty="0">
                <a:solidFill>
                  <a:srgbClr val="FF0000"/>
                </a:solidFill>
                <a:latin typeface="Helvetica" pitchFamily="34" charset="0"/>
              </a:rPr>
              <a:t>next field in the last node </a:t>
            </a:r>
            <a:r>
              <a:rPr lang="en-US" sz="2800" dirty="0">
                <a:latin typeface="Helvetica" pitchFamily="34" charset="0"/>
              </a:rPr>
              <a:t>points to </a:t>
            </a:r>
            <a:r>
              <a:rPr lang="en-US" sz="2800" i="1" dirty="0">
                <a:latin typeface="Helvetica" pitchFamily="34" charset="0"/>
              </a:rPr>
              <a:t>nothing</a:t>
            </a:r>
            <a:r>
              <a:rPr lang="en-US" sz="2800" dirty="0">
                <a:latin typeface="Helvetica" pitchFamily="34" charset="0"/>
              </a:rPr>
              <a:t>. We will place the memory address </a:t>
            </a:r>
            <a:r>
              <a:rPr lang="en-US" sz="2800" dirty="0">
                <a:solidFill>
                  <a:srgbClr val="FF0000"/>
                </a:solidFill>
                <a:latin typeface="Helvetica" pitchFamily="34" charset="0"/>
              </a:rPr>
              <a:t>NULL</a:t>
            </a:r>
            <a:r>
              <a:rPr lang="en-US" sz="2800" dirty="0">
                <a:latin typeface="Helvetica" pitchFamily="34" charset="0"/>
              </a:rPr>
              <a:t> which is guaranteed to be inaccessible.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Char char="§"/>
            </a:pPr>
            <a:endParaRPr lang="en-US" sz="2800" dirty="0"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5129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Helvetica" pitchFamily="34" charset="0"/>
              </a:rPr>
              <a:t>Linked List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0714B7-8AA8-4E28-A7E6-31EBDFFA3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19</a:t>
            </a:fld>
            <a:endParaRPr lang="en-US"/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917575" y="1293813"/>
            <a:ext cx="8226425" cy="687387"/>
          </a:xfrm>
        </p:spPr>
        <p:txBody>
          <a:bodyPr/>
          <a:lstStyle/>
          <a:p>
            <a:pPr marL="533400" indent="-533400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800">
                <a:latin typeface="Helvetica" pitchFamily="34" charset="0"/>
              </a:rPr>
              <a:t>Actual picture in memory: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Char char="§"/>
            </a:pPr>
            <a:endParaRPr lang="en-US" sz="2800">
              <a:latin typeface="Helvetica" pitchFamily="34" charset="0"/>
            </a:endParaRPr>
          </a:p>
        </p:txBody>
      </p:sp>
      <p:sp>
        <p:nvSpPr>
          <p:cNvPr id="99332" name="Rectangle 4"/>
          <p:cNvSpPr>
            <a:spLocks noChangeArrowheads="1"/>
          </p:cNvSpPr>
          <p:nvPr/>
        </p:nvSpPr>
        <p:spPr bwMode="auto">
          <a:xfrm>
            <a:off x="5664200" y="1905000"/>
            <a:ext cx="1447800" cy="457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333" name="Line 5"/>
          <p:cNvSpPr>
            <a:spLocks noChangeShapeType="1"/>
          </p:cNvSpPr>
          <p:nvPr/>
        </p:nvSpPr>
        <p:spPr bwMode="auto">
          <a:xfrm>
            <a:off x="5664200" y="22098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34" name="Line 6"/>
          <p:cNvSpPr>
            <a:spLocks noChangeShapeType="1"/>
          </p:cNvSpPr>
          <p:nvPr/>
        </p:nvSpPr>
        <p:spPr bwMode="auto">
          <a:xfrm>
            <a:off x="5664200" y="25146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36" name="Line 8"/>
          <p:cNvSpPr>
            <a:spLocks noChangeShapeType="1"/>
          </p:cNvSpPr>
          <p:nvPr/>
        </p:nvSpPr>
        <p:spPr bwMode="auto">
          <a:xfrm>
            <a:off x="5664200" y="31242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37" name="Line 9"/>
          <p:cNvSpPr>
            <a:spLocks noChangeShapeType="1"/>
          </p:cNvSpPr>
          <p:nvPr/>
        </p:nvSpPr>
        <p:spPr bwMode="auto">
          <a:xfrm>
            <a:off x="5664200" y="49530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38" name="Line 10"/>
          <p:cNvSpPr>
            <a:spLocks noChangeShapeType="1"/>
          </p:cNvSpPr>
          <p:nvPr/>
        </p:nvSpPr>
        <p:spPr bwMode="auto">
          <a:xfrm>
            <a:off x="5664200" y="52578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39" name="Line 11"/>
          <p:cNvSpPr>
            <a:spLocks noChangeShapeType="1"/>
          </p:cNvSpPr>
          <p:nvPr/>
        </p:nvSpPr>
        <p:spPr bwMode="auto">
          <a:xfrm>
            <a:off x="5664200" y="55626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40" name="Line 12"/>
          <p:cNvSpPr>
            <a:spLocks noChangeShapeType="1"/>
          </p:cNvSpPr>
          <p:nvPr/>
        </p:nvSpPr>
        <p:spPr bwMode="auto">
          <a:xfrm>
            <a:off x="5664200" y="5867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41" name="Line 13"/>
          <p:cNvSpPr>
            <a:spLocks noChangeShapeType="1"/>
          </p:cNvSpPr>
          <p:nvPr/>
        </p:nvSpPr>
        <p:spPr bwMode="auto">
          <a:xfrm>
            <a:off x="5664200" y="40386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42" name="Line 14"/>
          <p:cNvSpPr>
            <a:spLocks noChangeShapeType="1"/>
          </p:cNvSpPr>
          <p:nvPr/>
        </p:nvSpPr>
        <p:spPr bwMode="auto">
          <a:xfrm>
            <a:off x="5664200" y="4343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43" name="Line 15"/>
          <p:cNvSpPr>
            <a:spLocks noChangeShapeType="1"/>
          </p:cNvSpPr>
          <p:nvPr/>
        </p:nvSpPr>
        <p:spPr bwMode="auto">
          <a:xfrm>
            <a:off x="5664200" y="46482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44" name="Line 16"/>
          <p:cNvSpPr>
            <a:spLocks noChangeShapeType="1"/>
          </p:cNvSpPr>
          <p:nvPr/>
        </p:nvSpPr>
        <p:spPr bwMode="auto">
          <a:xfrm>
            <a:off x="5664200" y="34290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45" name="Line 17"/>
          <p:cNvSpPr>
            <a:spLocks noChangeShapeType="1"/>
          </p:cNvSpPr>
          <p:nvPr/>
        </p:nvSpPr>
        <p:spPr bwMode="auto">
          <a:xfrm>
            <a:off x="5664200" y="37338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46" name="Line 18"/>
          <p:cNvSpPr>
            <a:spLocks noChangeShapeType="1"/>
          </p:cNvSpPr>
          <p:nvPr/>
        </p:nvSpPr>
        <p:spPr bwMode="auto">
          <a:xfrm>
            <a:off x="5664200" y="2819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47" name="Text Box 19"/>
          <p:cNvSpPr txBox="1">
            <a:spLocks noChangeArrowheads="1"/>
          </p:cNvSpPr>
          <p:nvPr/>
        </p:nvSpPr>
        <p:spPr bwMode="auto">
          <a:xfrm>
            <a:off x="5037138" y="1905000"/>
            <a:ext cx="577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400" b="0">
                <a:latin typeface="Helvetica" pitchFamily="34" charset="0"/>
              </a:rPr>
              <a:t>1051</a:t>
            </a:r>
          </a:p>
        </p:txBody>
      </p:sp>
      <p:sp>
        <p:nvSpPr>
          <p:cNvPr id="99348" name="Text Box 20"/>
          <p:cNvSpPr txBox="1">
            <a:spLocks noChangeArrowheads="1"/>
          </p:cNvSpPr>
          <p:nvPr/>
        </p:nvSpPr>
        <p:spPr bwMode="auto">
          <a:xfrm>
            <a:off x="5037138" y="2209800"/>
            <a:ext cx="577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400" b="0">
                <a:latin typeface="Helvetica" pitchFamily="34" charset="0"/>
              </a:rPr>
              <a:t>1052</a:t>
            </a:r>
          </a:p>
        </p:txBody>
      </p:sp>
      <p:sp>
        <p:nvSpPr>
          <p:cNvPr id="99349" name="Text Box 21"/>
          <p:cNvSpPr txBox="1">
            <a:spLocks noChangeArrowheads="1"/>
          </p:cNvSpPr>
          <p:nvPr/>
        </p:nvSpPr>
        <p:spPr bwMode="auto">
          <a:xfrm>
            <a:off x="5027613" y="3124200"/>
            <a:ext cx="577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400" b="0">
                <a:latin typeface="Helvetica" pitchFamily="34" charset="0"/>
              </a:rPr>
              <a:t>1055</a:t>
            </a:r>
          </a:p>
        </p:txBody>
      </p:sp>
      <p:sp>
        <p:nvSpPr>
          <p:cNvPr id="99350" name="Text Box 22"/>
          <p:cNvSpPr txBox="1">
            <a:spLocks noChangeArrowheads="1"/>
          </p:cNvSpPr>
          <p:nvPr/>
        </p:nvSpPr>
        <p:spPr bwMode="auto">
          <a:xfrm>
            <a:off x="5027613" y="4343400"/>
            <a:ext cx="577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400" b="0">
                <a:latin typeface="Helvetica" pitchFamily="34" charset="0"/>
              </a:rPr>
              <a:t>1059</a:t>
            </a:r>
          </a:p>
        </p:txBody>
      </p:sp>
      <p:sp>
        <p:nvSpPr>
          <p:cNvPr id="99351" name="Text Box 23"/>
          <p:cNvSpPr txBox="1">
            <a:spLocks noChangeArrowheads="1"/>
          </p:cNvSpPr>
          <p:nvPr/>
        </p:nvSpPr>
        <p:spPr bwMode="auto">
          <a:xfrm>
            <a:off x="5037138" y="4648200"/>
            <a:ext cx="577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400" b="0">
                <a:latin typeface="Helvetica" pitchFamily="34" charset="0"/>
              </a:rPr>
              <a:t>1060</a:t>
            </a:r>
          </a:p>
        </p:txBody>
      </p:sp>
      <p:sp>
        <p:nvSpPr>
          <p:cNvPr id="99352" name="Text Box 24"/>
          <p:cNvSpPr txBox="1">
            <a:spLocks noChangeArrowheads="1"/>
          </p:cNvSpPr>
          <p:nvPr/>
        </p:nvSpPr>
        <p:spPr bwMode="auto">
          <a:xfrm>
            <a:off x="5037138" y="4953000"/>
            <a:ext cx="577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400" b="0">
                <a:latin typeface="Helvetica" pitchFamily="34" charset="0"/>
              </a:rPr>
              <a:t>1061</a:t>
            </a:r>
          </a:p>
        </p:txBody>
      </p:sp>
      <p:sp>
        <p:nvSpPr>
          <p:cNvPr id="99353" name="Text Box 25"/>
          <p:cNvSpPr txBox="1">
            <a:spLocks noChangeArrowheads="1"/>
          </p:cNvSpPr>
          <p:nvPr/>
        </p:nvSpPr>
        <p:spPr bwMode="auto">
          <a:xfrm>
            <a:off x="5037138" y="5257800"/>
            <a:ext cx="577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400" b="0">
                <a:latin typeface="Helvetica" pitchFamily="34" charset="0"/>
              </a:rPr>
              <a:t>1062</a:t>
            </a:r>
          </a:p>
        </p:txBody>
      </p:sp>
      <p:sp>
        <p:nvSpPr>
          <p:cNvPr id="99354" name="Text Box 26"/>
          <p:cNvSpPr txBox="1">
            <a:spLocks noChangeArrowheads="1"/>
          </p:cNvSpPr>
          <p:nvPr/>
        </p:nvSpPr>
        <p:spPr bwMode="auto">
          <a:xfrm>
            <a:off x="5037138" y="5562600"/>
            <a:ext cx="577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400" b="0">
                <a:latin typeface="Helvetica" pitchFamily="34" charset="0"/>
              </a:rPr>
              <a:t>1063</a:t>
            </a:r>
          </a:p>
        </p:txBody>
      </p:sp>
      <p:sp>
        <p:nvSpPr>
          <p:cNvPr id="99355" name="Text Box 27"/>
          <p:cNvSpPr txBox="1">
            <a:spLocks noChangeArrowheads="1"/>
          </p:cNvSpPr>
          <p:nvPr/>
        </p:nvSpPr>
        <p:spPr bwMode="auto">
          <a:xfrm>
            <a:off x="5037138" y="5867400"/>
            <a:ext cx="577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400" b="0">
                <a:latin typeface="Helvetica" pitchFamily="34" charset="0"/>
              </a:rPr>
              <a:t>1064</a:t>
            </a:r>
          </a:p>
        </p:txBody>
      </p:sp>
      <p:sp>
        <p:nvSpPr>
          <p:cNvPr id="99356" name="Text Box 28"/>
          <p:cNvSpPr txBox="1">
            <a:spLocks noChangeArrowheads="1"/>
          </p:cNvSpPr>
          <p:nvPr/>
        </p:nvSpPr>
        <p:spPr bwMode="auto">
          <a:xfrm>
            <a:off x="5037138" y="3429000"/>
            <a:ext cx="577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400" b="0">
                <a:latin typeface="Helvetica" pitchFamily="34" charset="0"/>
              </a:rPr>
              <a:t>1056</a:t>
            </a:r>
          </a:p>
        </p:txBody>
      </p:sp>
      <p:sp>
        <p:nvSpPr>
          <p:cNvPr id="99357" name="Text Box 29"/>
          <p:cNvSpPr txBox="1">
            <a:spLocks noChangeArrowheads="1"/>
          </p:cNvSpPr>
          <p:nvPr/>
        </p:nvSpPr>
        <p:spPr bwMode="auto">
          <a:xfrm>
            <a:off x="5037138" y="3733800"/>
            <a:ext cx="577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400" b="0">
                <a:latin typeface="Helvetica" pitchFamily="34" charset="0"/>
              </a:rPr>
              <a:t>1057</a:t>
            </a:r>
          </a:p>
        </p:txBody>
      </p:sp>
      <p:sp>
        <p:nvSpPr>
          <p:cNvPr id="99358" name="Text Box 30"/>
          <p:cNvSpPr txBox="1">
            <a:spLocks noChangeArrowheads="1"/>
          </p:cNvSpPr>
          <p:nvPr/>
        </p:nvSpPr>
        <p:spPr bwMode="auto">
          <a:xfrm>
            <a:off x="5037138" y="4038600"/>
            <a:ext cx="577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400" b="0">
                <a:latin typeface="Helvetica" pitchFamily="34" charset="0"/>
              </a:rPr>
              <a:t>1058</a:t>
            </a:r>
          </a:p>
        </p:txBody>
      </p:sp>
      <p:sp>
        <p:nvSpPr>
          <p:cNvPr id="99359" name="Text Box 31"/>
          <p:cNvSpPr txBox="1">
            <a:spLocks noChangeArrowheads="1"/>
          </p:cNvSpPr>
          <p:nvPr/>
        </p:nvSpPr>
        <p:spPr bwMode="auto">
          <a:xfrm>
            <a:off x="5037138" y="2514600"/>
            <a:ext cx="577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400" b="0">
                <a:latin typeface="Helvetica" pitchFamily="34" charset="0"/>
              </a:rPr>
              <a:t>1053</a:t>
            </a:r>
          </a:p>
        </p:txBody>
      </p:sp>
      <p:sp>
        <p:nvSpPr>
          <p:cNvPr id="99360" name="Text Box 32"/>
          <p:cNvSpPr txBox="1">
            <a:spLocks noChangeArrowheads="1"/>
          </p:cNvSpPr>
          <p:nvPr/>
        </p:nvSpPr>
        <p:spPr bwMode="auto">
          <a:xfrm>
            <a:off x="4902200" y="2819400"/>
            <a:ext cx="838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400" b="0">
                <a:latin typeface="Helvetica" pitchFamily="34" charset="0"/>
              </a:rPr>
              <a:t>1054</a:t>
            </a:r>
          </a:p>
        </p:txBody>
      </p:sp>
      <p:sp>
        <p:nvSpPr>
          <p:cNvPr id="99361" name="Text Box 33"/>
          <p:cNvSpPr txBox="1">
            <a:spLocks noChangeArrowheads="1"/>
          </p:cNvSpPr>
          <p:nvPr/>
        </p:nvSpPr>
        <p:spPr bwMode="auto">
          <a:xfrm>
            <a:off x="6197600" y="28194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400" b="0">
                <a:latin typeface="Helvetica" pitchFamily="34" charset="0"/>
              </a:rPr>
              <a:t>2</a:t>
            </a:r>
          </a:p>
        </p:txBody>
      </p:sp>
      <p:sp>
        <p:nvSpPr>
          <p:cNvPr id="99362" name="Text Box 34"/>
          <p:cNvSpPr txBox="1">
            <a:spLocks noChangeArrowheads="1"/>
          </p:cNvSpPr>
          <p:nvPr/>
        </p:nvSpPr>
        <p:spPr bwMode="auto">
          <a:xfrm>
            <a:off x="6197600" y="19050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400" b="0">
                <a:latin typeface="Helvetica" pitchFamily="34" charset="0"/>
              </a:rPr>
              <a:t>6</a:t>
            </a:r>
          </a:p>
        </p:txBody>
      </p:sp>
      <p:sp>
        <p:nvSpPr>
          <p:cNvPr id="99363" name="Text Box 35"/>
          <p:cNvSpPr txBox="1">
            <a:spLocks noChangeArrowheads="1"/>
          </p:cNvSpPr>
          <p:nvPr/>
        </p:nvSpPr>
        <p:spPr bwMode="auto">
          <a:xfrm>
            <a:off x="6197600" y="55626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400" b="0">
                <a:latin typeface="Helvetica" pitchFamily="34" charset="0"/>
              </a:rPr>
              <a:t>8</a:t>
            </a:r>
          </a:p>
        </p:txBody>
      </p:sp>
      <p:sp>
        <p:nvSpPr>
          <p:cNvPr id="99364" name="Text Box 36"/>
          <p:cNvSpPr txBox="1">
            <a:spLocks noChangeArrowheads="1"/>
          </p:cNvSpPr>
          <p:nvPr/>
        </p:nvSpPr>
        <p:spPr bwMode="auto">
          <a:xfrm>
            <a:off x="6197600" y="37338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400" b="0">
                <a:latin typeface="Helvetica" pitchFamily="34" charset="0"/>
              </a:rPr>
              <a:t>7</a:t>
            </a:r>
          </a:p>
        </p:txBody>
      </p:sp>
      <p:sp>
        <p:nvSpPr>
          <p:cNvPr id="99365" name="Text Box 37"/>
          <p:cNvSpPr txBox="1">
            <a:spLocks noChangeArrowheads="1"/>
          </p:cNvSpPr>
          <p:nvPr/>
        </p:nvSpPr>
        <p:spPr bwMode="auto">
          <a:xfrm>
            <a:off x="6197600" y="46482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400" b="0">
                <a:latin typeface="Helvetica" pitchFamily="34" charset="0"/>
              </a:rPr>
              <a:t>1</a:t>
            </a:r>
          </a:p>
        </p:txBody>
      </p:sp>
      <p:sp>
        <p:nvSpPr>
          <p:cNvPr id="99366" name="Text Box 38"/>
          <p:cNvSpPr txBox="1">
            <a:spLocks noChangeArrowheads="1"/>
          </p:cNvSpPr>
          <p:nvPr/>
        </p:nvSpPr>
        <p:spPr bwMode="auto">
          <a:xfrm>
            <a:off x="6045200" y="3124200"/>
            <a:ext cx="577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400" b="0">
                <a:latin typeface="Helvetica" pitchFamily="34" charset="0"/>
              </a:rPr>
              <a:t>1051</a:t>
            </a:r>
          </a:p>
        </p:txBody>
      </p:sp>
      <p:sp>
        <p:nvSpPr>
          <p:cNvPr id="99367" name="Text Box 39"/>
          <p:cNvSpPr txBox="1">
            <a:spLocks noChangeArrowheads="1"/>
          </p:cNvSpPr>
          <p:nvPr/>
        </p:nvSpPr>
        <p:spPr bwMode="auto">
          <a:xfrm>
            <a:off x="6000750" y="2209800"/>
            <a:ext cx="577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400" b="0">
                <a:latin typeface="Helvetica" pitchFamily="34" charset="0"/>
              </a:rPr>
              <a:t>1063</a:t>
            </a:r>
          </a:p>
        </p:txBody>
      </p:sp>
      <p:sp>
        <p:nvSpPr>
          <p:cNvPr id="99368" name="Text Box 40"/>
          <p:cNvSpPr txBox="1">
            <a:spLocks noChangeArrowheads="1"/>
          </p:cNvSpPr>
          <p:nvPr/>
        </p:nvSpPr>
        <p:spPr bwMode="auto">
          <a:xfrm>
            <a:off x="6045200" y="5867400"/>
            <a:ext cx="577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400" b="0">
                <a:latin typeface="Helvetica" pitchFamily="34" charset="0"/>
              </a:rPr>
              <a:t>1057</a:t>
            </a:r>
          </a:p>
        </p:txBody>
      </p:sp>
      <p:sp>
        <p:nvSpPr>
          <p:cNvPr id="99369" name="Text Box 41"/>
          <p:cNvSpPr txBox="1">
            <a:spLocks noChangeArrowheads="1"/>
          </p:cNvSpPr>
          <p:nvPr/>
        </p:nvSpPr>
        <p:spPr bwMode="auto">
          <a:xfrm>
            <a:off x="6045200" y="4038600"/>
            <a:ext cx="577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400" b="0">
                <a:latin typeface="Helvetica" pitchFamily="34" charset="0"/>
              </a:rPr>
              <a:t>1060</a:t>
            </a:r>
          </a:p>
        </p:txBody>
      </p:sp>
      <p:sp>
        <p:nvSpPr>
          <p:cNvPr id="99370" name="Text Box 42"/>
          <p:cNvSpPr txBox="1">
            <a:spLocks noChangeArrowheads="1"/>
          </p:cNvSpPr>
          <p:nvPr/>
        </p:nvSpPr>
        <p:spPr bwMode="auto">
          <a:xfrm>
            <a:off x="6219825" y="49530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400" b="0">
                <a:latin typeface="Helvetica" pitchFamily="34" charset="0"/>
              </a:rPr>
              <a:t>0</a:t>
            </a:r>
          </a:p>
        </p:txBody>
      </p:sp>
      <p:sp>
        <p:nvSpPr>
          <p:cNvPr id="99371" name="Text Box 43"/>
          <p:cNvSpPr txBox="1">
            <a:spLocks noChangeArrowheads="1"/>
          </p:cNvSpPr>
          <p:nvPr/>
        </p:nvSpPr>
        <p:spPr bwMode="auto">
          <a:xfrm>
            <a:off x="4038600" y="5257800"/>
            <a:ext cx="587375" cy="314325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400" b="0">
                <a:latin typeface="Helvetica" pitchFamily="34" charset="0"/>
              </a:rPr>
              <a:t>head</a:t>
            </a:r>
          </a:p>
        </p:txBody>
      </p:sp>
      <p:sp>
        <p:nvSpPr>
          <p:cNvPr id="99372" name="Text Box 44"/>
          <p:cNvSpPr txBox="1">
            <a:spLocks noChangeArrowheads="1"/>
          </p:cNvSpPr>
          <p:nvPr/>
        </p:nvSpPr>
        <p:spPr bwMode="auto">
          <a:xfrm>
            <a:off x="6045200" y="5257800"/>
            <a:ext cx="577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400" b="0">
                <a:latin typeface="Helvetica" pitchFamily="34" charset="0"/>
              </a:rPr>
              <a:t>1054</a:t>
            </a:r>
          </a:p>
        </p:txBody>
      </p:sp>
      <p:sp>
        <p:nvSpPr>
          <p:cNvPr id="99373" name="Text Box 45"/>
          <p:cNvSpPr txBox="1">
            <a:spLocks noChangeArrowheads="1"/>
          </p:cNvSpPr>
          <p:nvPr/>
        </p:nvSpPr>
        <p:spPr bwMode="auto">
          <a:xfrm>
            <a:off x="6000750" y="2514600"/>
            <a:ext cx="577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400" b="0">
                <a:latin typeface="Helvetica" pitchFamily="34" charset="0"/>
              </a:rPr>
              <a:t>1063</a:t>
            </a:r>
          </a:p>
        </p:txBody>
      </p:sp>
      <p:sp>
        <p:nvSpPr>
          <p:cNvPr id="99375" name="Freeform 47"/>
          <p:cNvSpPr>
            <a:spLocks/>
          </p:cNvSpPr>
          <p:nvPr/>
        </p:nvSpPr>
        <p:spPr bwMode="auto">
          <a:xfrm flipH="1">
            <a:off x="7150100" y="2057400"/>
            <a:ext cx="876300" cy="1219200"/>
          </a:xfrm>
          <a:custGeom>
            <a:avLst/>
            <a:gdLst>
              <a:gd name="T0" fmla="*/ 552 w 552"/>
              <a:gd name="T1" fmla="*/ 768 h 768"/>
              <a:gd name="T2" fmla="*/ 120 w 552"/>
              <a:gd name="T3" fmla="*/ 432 h 768"/>
              <a:gd name="T4" fmla="*/ 72 w 552"/>
              <a:gd name="T5" fmla="*/ 192 h 768"/>
              <a:gd name="T6" fmla="*/ 552 w 552"/>
              <a:gd name="T7" fmla="*/ 0 h 7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52" h="768">
                <a:moveTo>
                  <a:pt x="552" y="768"/>
                </a:moveTo>
                <a:cubicBezTo>
                  <a:pt x="376" y="648"/>
                  <a:pt x="200" y="528"/>
                  <a:pt x="120" y="432"/>
                </a:cubicBezTo>
                <a:cubicBezTo>
                  <a:pt x="40" y="336"/>
                  <a:pt x="0" y="264"/>
                  <a:pt x="72" y="192"/>
                </a:cubicBezTo>
                <a:cubicBezTo>
                  <a:pt x="144" y="120"/>
                  <a:pt x="472" y="32"/>
                  <a:pt x="552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78" name="Freeform 50"/>
          <p:cNvSpPr>
            <a:spLocks/>
          </p:cNvSpPr>
          <p:nvPr/>
        </p:nvSpPr>
        <p:spPr bwMode="auto">
          <a:xfrm>
            <a:off x="7188200" y="1943100"/>
            <a:ext cx="1803400" cy="3937000"/>
          </a:xfrm>
          <a:custGeom>
            <a:avLst/>
            <a:gdLst>
              <a:gd name="T0" fmla="*/ 0 w 1136"/>
              <a:gd name="T1" fmla="*/ 264 h 2480"/>
              <a:gd name="T2" fmla="*/ 768 w 1136"/>
              <a:gd name="T3" fmla="*/ 312 h 2480"/>
              <a:gd name="T4" fmla="*/ 1008 w 1136"/>
              <a:gd name="T5" fmla="*/ 2136 h 2480"/>
              <a:gd name="T6" fmla="*/ 0 w 1136"/>
              <a:gd name="T7" fmla="*/ 2376 h 2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36" h="2480">
                <a:moveTo>
                  <a:pt x="0" y="264"/>
                </a:moveTo>
                <a:cubicBezTo>
                  <a:pt x="300" y="132"/>
                  <a:pt x="600" y="0"/>
                  <a:pt x="768" y="312"/>
                </a:cubicBezTo>
                <a:cubicBezTo>
                  <a:pt x="936" y="624"/>
                  <a:pt x="1136" y="1792"/>
                  <a:pt x="1008" y="2136"/>
                </a:cubicBezTo>
                <a:cubicBezTo>
                  <a:pt x="880" y="2480"/>
                  <a:pt x="440" y="2428"/>
                  <a:pt x="0" y="237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80" name="Freeform 52"/>
          <p:cNvSpPr>
            <a:spLocks/>
          </p:cNvSpPr>
          <p:nvPr/>
        </p:nvSpPr>
        <p:spPr bwMode="auto">
          <a:xfrm>
            <a:off x="7112000" y="3771900"/>
            <a:ext cx="1143000" cy="2247900"/>
          </a:xfrm>
          <a:custGeom>
            <a:avLst/>
            <a:gdLst>
              <a:gd name="T0" fmla="*/ 0 w 720"/>
              <a:gd name="T1" fmla="*/ 1416 h 1416"/>
              <a:gd name="T2" fmla="*/ 576 w 720"/>
              <a:gd name="T3" fmla="*/ 1032 h 1416"/>
              <a:gd name="T4" fmla="*/ 624 w 720"/>
              <a:gd name="T5" fmla="*/ 168 h 1416"/>
              <a:gd name="T6" fmla="*/ 0 w 720"/>
              <a:gd name="T7" fmla="*/ 24 h 1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0" h="1416">
                <a:moveTo>
                  <a:pt x="0" y="1416"/>
                </a:moveTo>
                <a:cubicBezTo>
                  <a:pt x="236" y="1328"/>
                  <a:pt x="472" y="1240"/>
                  <a:pt x="576" y="1032"/>
                </a:cubicBezTo>
                <a:cubicBezTo>
                  <a:pt x="680" y="824"/>
                  <a:pt x="720" y="336"/>
                  <a:pt x="624" y="168"/>
                </a:cubicBezTo>
                <a:cubicBezTo>
                  <a:pt x="528" y="0"/>
                  <a:pt x="264" y="12"/>
                  <a:pt x="0" y="24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81" name="Freeform 53"/>
          <p:cNvSpPr>
            <a:spLocks/>
          </p:cNvSpPr>
          <p:nvPr/>
        </p:nvSpPr>
        <p:spPr bwMode="auto">
          <a:xfrm>
            <a:off x="7112000" y="4191000"/>
            <a:ext cx="711200" cy="609600"/>
          </a:xfrm>
          <a:custGeom>
            <a:avLst/>
            <a:gdLst>
              <a:gd name="T0" fmla="*/ 0 w 448"/>
              <a:gd name="T1" fmla="*/ 0 h 384"/>
              <a:gd name="T2" fmla="*/ 384 w 448"/>
              <a:gd name="T3" fmla="*/ 144 h 384"/>
              <a:gd name="T4" fmla="*/ 384 w 448"/>
              <a:gd name="T5" fmla="*/ 288 h 384"/>
              <a:gd name="T6" fmla="*/ 48 w 448"/>
              <a:gd name="T7" fmla="*/ 384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48" h="384">
                <a:moveTo>
                  <a:pt x="0" y="0"/>
                </a:moveTo>
                <a:cubicBezTo>
                  <a:pt x="160" y="48"/>
                  <a:pt x="320" y="96"/>
                  <a:pt x="384" y="144"/>
                </a:cubicBezTo>
                <a:cubicBezTo>
                  <a:pt x="448" y="192"/>
                  <a:pt x="440" y="248"/>
                  <a:pt x="384" y="288"/>
                </a:cubicBezTo>
                <a:cubicBezTo>
                  <a:pt x="328" y="328"/>
                  <a:pt x="188" y="356"/>
                  <a:pt x="48" y="384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85" name="Line 57"/>
          <p:cNvSpPr>
            <a:spLocks noChangeShapeType="1"/>
          </p:cNvSpPr>
          <p:nvPr/>
        </p:nvSpPr>
        <p:spPr bwMode="auto">
          <a:xfrm>
            <a:off x="4648200" y="5410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9388" name="Group 60"/>
          <p:cNvGrpSpPr>
            <a:grpSpLocks/>
          </p:cNvGrpSpPr>
          <p:nvPr/>
        </p:nvGrpSpPr>
        <p:grpSpPr bwMode="auto">
          <a:xfrm>
            <a:off x="990600" y="3670300"/>
            <a:ext cx="685800" cy="336550"/>
            <a:chOff x="1488" y="1996"/>
            <a:chExt cx="432" cy="212"/>
          </a:xfrm>
        </p:grpSpPr>
        <p:sp>
          <p:nvSpPr>
            <p:cNvPr id="99389" name="Rectangle 61"/>
            <p:cNvSpPr>
              <a:spLocks noChangeArrowheads="1"/>
            </p:cNvSpPr>
            <p:nvPr/>
          </p:nvSpPr>
          <p:spPr bwMode="auto">
            <a:xfrm>
              <a:off x="1488" y="2016"/>
              <a:ext cx="28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90" name="Line 62"/>
            <p:cNvSpPr>
              <a:spLocks noChangeShapeType="1"/>
            </p:cNvSpPr>
            <p:nvPr/>
          </p:nvSpPr>
          <p:spPr bwMode="auto">
            <a:xfrm>
              <a:off x="1680" y="20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391" name="Text Box 63"/>
            <p:cNvSpPr txBox="1">
              <a:spLocks noChangeArrowheads="1"/>
            </p:cNvSpPr>
            <p:nvPr/>
          </p:nvSpPr>
          <p:spPr bwMode="auto">
            <a:xfrm>
              <a:off x="1488" y="1996"/>
              <a:ext cx="15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600" b="0">
                  <a:latin typeface="Helvetica" pitchFamily="34" charset="0"/>
                </a:rPr>
                <a:t>2</a:t>
              </a:r>
            </a:p>
          </p:txBody>
        </p:sp>
        <p:sp>
          <p:nvSpPr>
            <p:cNvPr id="99392" name="Line 64"/>
            <p:cNvSpPr>
              <a:spLocks noChangeShapeType="1"/>
            </p:cNvSpPr>
            <p:nvPr/>
          </p:nvSpPr>
          <p:spPr bwMode="auto">
            <a:xfrm>
              <a:off x="1728" y="211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9393" name="Rectangle 65"/>
          <p:cNvSpPr>
            <a:spLocks noChangeArrowheads="1"/>
          </p:cNvSpPr>
          <p:nvPr/>
        </p:nvSpPr>
        <p:spPr bwMode="auto">
          <a:xfrm>
            <a:off x="1676400" y="370205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394" name="Line 66"/>
          <p:cNvSpPr>
            <a:spLocks noChangeShapeType="1"/>
          </p:cNvSpPr>
          <p:nvPr/>
        </p:nvSpPr>
        <p:spPr bwMode="auto">
          <a:xfrm>
            <a:off x="1981200" y="37020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95" name="Text Box 67"/>
          <p:cNvSpPr txBox="1">
            <a:spLocks noChangeArrowheads="1"/>
          </p:cNvSpPr>
          <p:nvPr/>
        </p:nvSpPr>
        <p:spPr bwMode="auto">
          <a:xfrm>
            <a:off x="1676400" y="3670300"/>
            <a:ext cx="2492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>
                <a:latin typeface="Helvetica" pitchFamily="34" charset="0"/>
              </a:rPr>
              <a:t>6</a:t>
            </a:r>
          </a:p>
        </p:txBody>
      </p:sp>
      <p:sp>
        <p:nvSpPr>
          <p:cNvPr id="99396" name="Line 68"/>
          <p:cNvSpPr>
            <a:spLocks noChangeShapeType="1"/>
          </p:cNvSpPr>
          <p:nvPr/>
        </p:nvSpPr>
        <p:spPr bwMode="auto">
          <a:xfrm>
            <a:off x="2057400" y="38544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97" name="Rectangle 69"/>
          <p:cNvSpPr>
            <a:spLocks noChangeArrowheads="1"/>
          </p:cNvSpPr>
          <p:nvPr/>
        </p:nvSpPr>
        <p:spPr bwMode="auto">
          <a:xfrm>
            <a:off x="2362200" y="370205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398" name="Line 70"/>
          <p:cNvSpPr>
            <a:spLocks noChangeShapeType="1"/>
          </p:cNvSpPr>
          <p:nvPr/>
        </p:nvSpPr>
        <p:spPr bwMode="auto">
          <a:xfrm>
            <a:off x="2667000" y="37020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99" name="Text Box 71"/>
          <p:cNvSpPr txBox="1">
            <a:spLocks noChangeArrowheads="1"/>
          </p:cNvSpPr>
          <p:nvPr/>
        </p:nvSpPr>
        <p:spPr bwMode="auto">
          <a:xfrm>
            <a:off x="2362200" y="3670300"/>
            <a:ext cx="2492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>
                <a:latin typeface="Helvetica" pitchFamily="34" charset="0"/>
              </a:rPr>
              <a:t>8</a:t>
            </a:r>
          </a:p>
        </p:txBody>
      </p:sp>
      <p:sp>
        <p:nvSpPr>
          <p:cNvPr id="99400" name="Line 72"/>
          <p:cNvSpPr>
            <a:spLocks noChangeShapeType="1"/>
          </p:cNvSpPr>
          <p:nvPr/>
        </p:nvSpPr>
        <p:spPr bwMode="auto">
          <a:xfrm>
            <a:off x="2743200" y="38544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401" name="Rectangle 73"/>
          <p:cNvSpPr>
            <a:spLocks noChangeArrowheads="1"/>
          </p:cNvSpPr>
          <p:nvPr/>
        </p:nvSpPr>
        <p:spPr bwMode="auto">
          <a:xfrm>
            <a:off x="3048000" y="370205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402" name="Line 74"/>
          <p:cNvSpPr>
            <a:spLocks noChangeShapeType="1"/>
          </p:cNvSpPr>
          <p:nvPr/>
        </p:nvSpPr>
        <p:spPr bwMode="auto">
          <a:xfrm>
            <a:off x="3352800" y="37020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403" name="Text Box 75"/>
          <p:cNvSpPr txBox="1">
            <a:spLocks noChangeArrowheads="1"/>
          </p:cNvSpPr>
          <p:nvPr/>
        </p:nvSpPr>
        <p:spPr bwMode="auto">
          <a:xfrm>
            <a:off x="3048000" y="3670300"/>
            <a:ext cx="2492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>
                <a:latin typeface="Helvetica" pitchFamily="34" charset="0"/>
              </a:rPr>
              <a:t>7</a:t>
            </a:r>
          </a:p>
        </p:txBody>
      </p:sp>
      <p:sp>
        <p:nvSpPr>
          <p:cNvPr id="99404" name="Line 76"/>
          <p:cNvSpPr>
            <a:spLocks noChangeShapeType="1"/>
          </p:cNvSpPr>
          <p:nvPr/>
        </p:nvSpPr>
        <p:spPr bwMode="auto">
          <a:xfrm>
            <a:off x="3429000" y="38544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405" name="Rectangle 77"/>
          <p:cNvSpPr>
            <a:spLocks noChangeArrowheads="1"/>
          </p:cNvSpPr>
          <p:nvPr/>
        </p:nvSpPr>
        <p:spPr bwMode="auto">
          <a:xfrm>
            <a:off x="3733800" y="370205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406" name="Line 78"/>
          <p:cNvSpPr>
            <a:spLocks noChangeShapeType="1"/>
          </p:cNvSpPr>
          <p:nvPr/>
        </p:nvSpPr>
        <p:spPr bwMode="auto">
          <a:xfrm>
            <a:off x="4038600" y="37020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407" name="Text Box 79"/>
          <p:cNvSpPr txBox="1">
            <a:spLocks noChangeArrowheads="1"/>
          </p:cNvSpPr>
          <p:nvPr/>
        </p:nvSpPr>
        <p:spPr bwMode="auto">
          <a:xfrm>
            <a:off x="3733800" y="3670300"/>
            <a:ext cx="2492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>
                <a:latin typeface="Helvetica" pitchFamily="34" charset="0"/>
              </a:rPr>
              <a:t>1</a:t>
            </a:r>
          </a:p>
        </p:txBody>
      </p:sp>
      <p:sp>
        <p:nvSpPr>
          <p:cNvPr id="99408" name="Line 80"/>
          <p:cNvSpPr>
            <a:spLocks noChangeShapeType="1"/>
          </p:cNvSpPr>
          <p:nvPr/>
        </p:nvSpPr>
        <p:spPr bwMode="auto">
          <a:xfrm flipH="1">
            <a:off x="4038600" y="37465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410" name="Text Box 82"/>
          <p:cNvSpPr txBox="1">
            <a:spLocks noChangeArrowheads="1"/>
          </p:cNvSpPr>
          <p:nvPr/>
        </p:nvSpPr>
        <p:spPr bwMode="auto">
          <a:xfrm>
            <a:off x="793750" y="3016250"/>
            <a:ext cx="635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>
                <a:latin typeface="Helvetica" pitchFamily="34" charset="0"/>
              </a:rPr>
              <a:t>head</a:t>
            </a:r>
          </a:p>
        </p:txBody>
      </p:sp>
      <p:sp>
        <p:nvSpPr>
          <p:cNvPr id="99412" name="Line 84"/>
          <p:cNvSpPr>
            <a:spLocks noChangeShapeType="1"/>
          </p:cNvSpPr>
          <p:nvPr/>
        </p:nvSpPr>
        <p:spPr bwMode="auto">
          <a:xfrm>
            <a:off x="1143000" y="33210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421" name="Line 93"/>
          <p:cNvSpPr>
            <a:spLocks noChangeShapeType="1"/>
          </p:cNvSpPr>
          <p:nvPr/>
        </p:nvSpPr>
        <p:spPr bwMode="auto">
          <a:xfrm>
            <a:off x="5664200" y="61722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423" name="Text Box 95"/>
          <p:cNvSpPr txBox="1">
            <a:spLocks noChangeArrowheads="1"/>
          </p:cNvSpPr>
          <p:nvPr/>
        </p:nvSpPr>
        <p:spPr bwMode="auto">
          <a:xfrm>
            <a:off x="5060950" y="6172200"/>
            <a:ext cx="577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400" b="0">
                <a:latin typeface="Helvetica" pitchFamily="34" charset="0"/>
              </a:rPr>
              <a:t>1065</a:t>
            </a:r>
          </a:p>
        </p:txBody>
      </p:sp>
      <p:sp>
        <p:nvSpPr>
          <p:cNvPr id="99426" name="Freeform 98"/>
          <p:cNvSpPr>
            <a:spLocks/>
          </p:cNvSpPr>
          <p:nvPr/>
        </p:nvSpPr>
        <p:spPr bwMode="auto">
          <a:xfrm>
            <a:off x="7150100" y="2971800"/>
            <a:ext cx="850900" cy="2438400"/>
          </a:xfrm>
          <a:custGeom>
            <a:avLst/>
            <a:gdLst>
              <a:gd name="T0" fmla="*/ 0 w 536"/>
              <a:gd name="T1" fmla="*/ 1536 h 1536"/>
              <a:gd name="T2" fmla="*/ 432 w 536"/>
              <a:gd name="T3" fmla="*/ 1248 h 1536"/>
              <a:gd name="T4" fmla="*/ 528 w 536"/>
              <a:gd name="T5" fmla="*/ 384 h 1536"/>
              <a:gd name="T6" fmla="*/ 384 w 536"/>
              <a:gd name="T7" fmla="*/ 144 h 1536"/>
              <a:gd name="T8" fmla="*/ 0 w 536"/>
              <a:gd name="T9" fmla="*/ 0 h 15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6" h="1536">
                <a:moveTo>
                  <a:pt x="0" y="1536"/>
                </a:moveTo>
                <a:cubicBezTo>
                  <a:pt x="172" y="1488"/>
                  <a:pt x="344" y="1440"/>
                  <a:pt x="432" y="1248"/>
                </a:cubicBezTo>
                <a:cubicBezTo>
                  <a:pt x="520" y="1056"/>
                  <a:pt x="536" y="568"/>
                  <a:pt x="528" y="384"/>
                </a:cubicBezTo>
                <a:cubicBezTo>
                  <a:pt x="520" y="200"/>
                  <a:pt x="472" y="208"/>
                  <a:pt x="384" y="144"/>
                </a:cubicBezTo>
                <a:cubicBezTo>
                  <a:pt x="296" y="80"/>
                  <a:pt x="148" y="40"/>
                  <a:pt x="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682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75" grpId="0" animBg="1"/>
      <p:bldP spid="99378" grpId="0" animBg="1"/>
      <p:bldP spid="99380" grpId="0" animBg="1"/>
      <p:bldP spid="99381" grpId="0" animBg="1"/>
      <p:bldP spid="9942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01600" y="177800"/>
            <a:ext cx="8743244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800" i="0" dirty="0">
                <a:solidFill>
                  <a:srgbClr val="FFC000"/>
                </a:solidFill>
                <a:latin typeface="Georgia" pitchFamily="18" charset="0"/>
              </a:rPr>
              <a:t>Agenda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01600" y="1600200"/>
            <a:ext cx="8974667" cy="4199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64452" indent="-564452" eaLnBrk="0" hangingPunct="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kumimoji="1" lang="en-US" sz="3600" i="0" dirty="0">
                <a:solidFill>
                  <a:srgbClr val="FFC000"/>
                </a:solidFill>
                <a:latin typeface="Georgia" pitchFamily="18" charset="0"/>
              </a:rPr>
              <a:t>Linked List </a:t>
            </a:r>
            <a:endParaRPr kumimoji="1" lang="en-US" sz="3600" i="0" dirty="0">
              <a:solidFill>
                <a:schemeClr val="bg1"/>
              </a:solidFill>
              <a:latin typeface="Georgia" pitchFamily="18" charset="0"/>
            </a:endParaRP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00" i="0" dirty="0">
                <a:solidFill>
                  <a:schemeClr val="bg1"/>
                </a:solidFill>
                <a:latin typeface="Georgia" pitchFamily="18" charset="0"/>
              </a:rPr>
              <a:t>Introduction</a:t>
            </a: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00" dirty="0">
                <a:solidFill>
                  <a:schemeClr val="bg1"/>
                </a:solidFill>
                <a:latin typeface="Georgia" pitchFamily="18" charset="0"/>
              </a:rPr>
              <a:t>Linked List ADT</a:t>
            </a: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00" i="0" dirty="0">
                <a:solidFill>
                  <a:schemeClr val="bg1"/>
                </a:solidFill>
                <a:latin typeface="Georgia" pitchFamily="18" charset="0"/>
              </a:rPr>
              <a:t>Organization</a:t>
            </a: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00" i="0" dirty="0">
                <a:solidFill>
                  <a:schemeClr val="bg1"/>
                </a:solidFill>
                <a:latin typeface="Georgia" pitchFamily="18" charset="0"/>
              </a:rPr>
              <a:t>Dynamic Memory Management</a:t>
            </a: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00" i="0" dirty="0">
                <a:solidFill>
                  <a:schemeClr val="bg1"/>
                </a:solidFill>
                <a:latin typeface="Georgia" pitchFamily="18" charset="0"/>
              </a:rPr>
              <a:t>Structure of Nodes</a:t>
            </a: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00" i="0" dirty="0">
                <a:solidFill>
                  <a:schemeClr val="bg1"/>
                </a:solidFill>
                <a:latin typeface="Georgia" pitchFamily="18" charset="0"/>
              </a:rPr>
              <a:t>Insertion and Deletion</a:t>
            </a: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00" i="0" dirty="0">
                <a:solidFill>
                  <a:schemeClr val="bg1"/>
                </a:solidFill>
                <a:latin typeface="Georgia" pitchFamily="18" charset="0"/>
              </a:rPr>
              <a:t>Traversal of Nodes.</a:t>
            </a: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endParaRPr lang="en-US" sz="2800" b="1" i="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564452" indent="-564452" eaLnBrk="0" hangingPunct="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v"/>
              <a:defRPr/>
            </a:pPr>
            <a:endParaRPr kumimoji="1" lang="en-US" sz="3600" i="0" dirty="0">
              <a:solidFill>
                <a:schemeClr val="bg1"/>
              </a:solidFill>
              <a:latin typeface="Georgia" pitchFamily="18" charset="0"/>
            </a:endParaRPr>
          </a:p>
          <a:p>
            <a:pPr marL="970857" lvl="1" indent="-414872" eaLnBrk="0" hangingPunct="0">
              <a:spcBef>
                <a:spcPct val="20000"/>
              </a:spcBef>
              <a:spcAft>
                <a:spcPts val="21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endParaRPr kumimoji="1" lang="en-US" sz="3600" i="0" dirty="0">
              <a:solidFill>
                <a:schemeClr val="bg1"/>
              </a:solidFill>
              <a:latin typeface="Georgia" pitchFamily="18" charset="0"/>
            </a:endParaRPr>
          </a:p>
          <a:p>
            <a:pPr marL="406405" indent="-406405" eaLnBrk="0" hangingPunct="0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•"/>
              <a:defRPr/>
            </a:pPr>
            <a:endParaRPr kumimoji="1" lang="en-US" sz="4000" i="0" dirty="0">
              <a:solidFill>
                <a:schemeClr val="bg1"/>
              </a:solidFill>
              <a:latin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69333" y="1261533"/>
            <a:ext cx="87376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00" b="0" i="0" kern="1200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COMSATS University Islamabad, Abbottabad Campus</a:t>
            </a:r>
            <a:endParaRPr lang="en-US" sz="1244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Helvetica" pitchFamily="34" charset="0"/>
              </a:rPr>
              <a:t>Linked List Operations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54E307-2EFF-4815-84AC-7F95C0249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20</a:t>
            </a:fld>
            <a:endParaRPr lang="en-US"/>
          </a:p>
        </p:txBody>
      </p:sp>
      <p:sp>
        <p:nvSpPr>
          <p:cNvPr id="48025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600200"/>
            <a:ext cx="8226425" cy="1600200"/>
          </a:xfrm>
        </p:spPr>
        <p:txBody>
          <a:bodyPr>
            <a:normAutofit fontScale="92500" lnSpcReduction="10000"/>
          </a:bodyPr>
          <a:lstStyle/>
          <a:p>
            <a:pPr marL="533400" indent="-533400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400" dirty="0">
                <a:latin typeface="Helvetica" pitchFamily="34" charset="0"/>
              </a:rPr>
              <a:t>add(9): Create a new node in memory to hold ‘9’</a:t>
            </a:r>
            <a:br>
              <a:rPr lang="en-US" sz="2400" dirty="0">
                <a:latin typeface="Helvetica" pitchFamily="34" charset="0"/>
              </a:rPr>
            </a:br>
            <a:br>
              <a:rPr lang="en-US" sz="2400" dirty="0">
                <a:latin typeface="Helvetica" pitchFamily="34" charset="0"/>
              </a:rPr>
            </a:br>
            <a:r>
              <a:rPr lang="en-US" sz="2400" dirty="0">
                <a:latin typeface="Helvetica" pitchFamily="34" charset="0"/>
              </a:rPr>
              <a:t>	</a:t>
            </a:r>
            <a:r>
              <a:rPr lang="en-US" sz="1800" dirty="0">
                <a:solidFill>
                  <a:srgbClr val="FF0000"/>
                </a:solidFill>
                <a:latin typeface="Helvetica" pitchFamily="34" charset="0"/>
              </a:rPr>
              <a:t>Node </a:t>
            </a:r>
            <a:r>
              <a:rPr lang="en-US" sz="1800" dirty="0" err="1">
                <a:solidFill>
                  <a:srgbClr val="FF0000"/>
                </a:solidFill>
                <a:latin typeface="Helvetica" pitchFamily="34" charset="0"/>
              </a:rPr>
              <a:t>newNode</a:t>
            </a:r>
            <a:r>
              <a:rPr lang="en-US" sz="1800" dirty="0">
                <a:solidFill>
                  <a:srgbClr val="FF0000"/>
                </a:solidFill>
                <a:latin typeface="Helvetica" pitchFamily="34" charset="0"/>
              </a:rPr>
              <a:t> = new Node(9);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Char char="§"/>
            </a:pPr>
            <a:endParaRPr lang="en-US" sz="2400" dirty="0">
              <a:latin typeface="Helvetica" pitchFamily="34" charset="0"/>
            </a:endParaRPr>
          </a:p>
          <a:p>
            <a:pPr marL="533400" indent="-533400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400" dirty="0">
                <a:latin typeface="Helvetica" pitchFamily="34" charset="0"/>
              </a:rPr>
              <a:t>Link the new node into the list</a:t>
            </a:r>
          </a:p>
        </p:txBody>
      </p:sp>
      <p:grpSp>
        <p:nvGrpSpPr>
          <p:cNvPr id="480260" name="Group 4"/>
          <p:cNvGrpSpPr>
            <a:grpSpLocks/>
          </p:cNvGrpSpPr>
          <p:nvPr/>
        </p:nvGrpSpPr>
        <p:grpSpPr bwMode="auto">
          <a:xfrm>
            <a:off x="5486400" y="2209800"/>
            <a:ext cx="2133600" cy="336550"/>
            <a:chOff x="1392" y="2188"/>
            <a:chExt cx="1344" cy="212"/>
          </a:xfrm>
        </p:grpSpPr>
        <p:sp>
          <p:nvSpPr>
            <p:cNvPr id="480261" name="Rectangle 5"/>
            <p:cNvSpPr>
              <a:spLocks noChangeArrowheads="1"/>
            </p:cNvSpPr>
            <p:nvPr/>
          </p:nvSpPr>
          <p:spPr bwMode="auto">
            <a:xfrm>
              <a:off x="2448" y="2208"/>
              <a:ext cx="28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800"/>
            </a:p>
          </p:txBody>
        </p:sp>
        <p:sp>
          <p:nvSpPr>
            <p:cNvPr id="480262" name="Line 6"/>
            <p:cNvSpPr>
              <a:spLocks noChangeShapeType="1"/>
            </p:cNvSpPr>
            <p:nvPr/>
          </p:nvSpPr>
          <p:spPr bwMode="auto">
            <a:xfrm>
              <a:off x="2640" y="220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480263" name="Text Box 7"/>
            <p:cNvSpPr txBox="1">
              <a:spLocks noChangeArrowheads="1"/>
            </p:cNvSpPr>
            <p:nvPr/>
          </p:nvSpPr>
          <p:spPr bwMode="auto">
            <a:xfrm>
              <a:off x="2448" y="2188"/>
              <a:ext cx="205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400" b="0">
                  <a:latin typeface="Helvetica" pitchFamily="34" charset="0"/>
                </a:rPr>
                <a:t>9</a:t>
              </a:r>
            </a:p>
          </p:txBody>
        </p:sp>
        <p:sp>
          <p:nvSpPr>
            <p:cNvPr id="480264" name="Text Box 8"/>
            <p:cNvSpPr txBox="1">
              <a:spLocks noChangeArrowheads="1"/>
            </p:cNvSpPr>
            <p:nvPr/>
          </p:nvSpPr>
          <p:spPr bwMode="auto">
            <a:xfrm>
              <a:off x="1392" y="2188"/>
              <a:ext cx="654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400" b="0" dirty="0" err="1">
                  <a:latin typeface="Helvetica" pitchFamily="34" charset="0"/>
                </a:rPr>
                <a:t>newNode</a:t>
              </a:r>
              <a:endParaRPr lang="en-US" sz="1400" b="0" dirty="0">
                <a:latin typeface="Helvetica" pitchFamily="34" charset="0"/>
              </a:endParaRPr>
            </a:p>
          </p:txBody>
        </p:sp>
        <p:sp>
          <p:nvSpPr>
            <p:cNvPr id="480265" name="Line 9"/>
            <p:cNvSpPr>
              <a:spLocks noChangeShapeType="1"/>
            </p:cNvSpPr>
            <p:nvPr/>
          </p:nvSpPr>
          <p:spPr bwMode="auto">
            <a:xfrm>
              <a:off x="2016" y="2304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  <p:grpSp>
        <p:nvGrpSpPr>
          <p:cNvPr id="480266" name="Group 10"/>
          <p:cNvGrpSpPr>
            <a:grpSpLocks/>
          </p:cNvGrpSpPr>
          <p:nvPr/>
        </p:nvGrpSpPr>
        <p:grpSpPr bwMode="auto">
          <a:xfrm>
            <a:off x="1524000" y="3505200"/>
            <a:ext cx="5553075" cy="2333625"/>
            <a:chOff x="960" y="2208"/>
            <a:chExt cx="3498" cy="1470"/>
          </a:xfrm>
        </p:grpSpPr>
        <p:grpSp>
          <p:nvGrpSpPr>
            <p:cNvPr id="480267" name="Group 11"/>
            <p:cNvGrpSpPr>
              <a:grpSpLocks/>
            </p:cNvGrpSpPr>
            <p:nvPr/>
          </p:nvGrpSpPr>
          <p:grpSpPr bwMode="auto">
            <a:xfrm>
              <a:off x="1399" y="2544"/>
              <a:ext cx="432" cy="212"/>
              <a:chOff x="1488" y="1996"/>
              <a:chExt cx="432" cy="212"/>
            </a:xfrm>
          </p:grpSpPr>
          <p:sp>
            <p:nvSpPr>
              <p:cNvPr id="480268" name="Rectangle 12"/>
              <p:cNvSpPr>
                <a:spLocks noChangeArrowheads="1"/>
              </p:cNvSpPr>
              <p:nvPr/>
            </p:nvSpPr>
            <p:spPr bwMode="auto">
              <a:xfrm>
                <a:off x="1488" y="2016"/>
                <a:ext cx="28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0269" name="Line 13"/>
              <p:cNvSpPr>
                <a:spLocks noChangeShapeType="1"/>
              </p:cNvSpPr>
              <p:nvPr/>
            </p:nvSpPr>
            <p:spPr bwMode="auto">
              <a:xfrm>
                <a:off x="1680" y="2016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0270" name="Text Box 14"/>
              <p:cNvSpPr txBox="1">
                <a:spLocks noChangeArrowheads="1"/>
              </p:cNvSpPr>
              <p:nvPr/>
            </p:nvSpPr>
            <p:spPr bwMode="auto">
              <a:xfrm>
                <a:off x="1488" y="1996"/>
                <a:ext cx="15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1600" b="0">
                    <a:latin typeface="Helvetica" pitchFamily="34" charset="0"/>
                  </a:rPr>
                  <a:t>2</a:t>
                </a:r>
              </a:p>
            </p:txBody>
          </p:sp>
          <p:sp>
            <p:nvSpPr>
              <p:cNvPr id="480271" name="Line 15"/>
              <p:cNvSpPr>
                <a:spLocks noChangeShapeType="1"/>
              </p:cNvSpPr>
              <p:nvPr/>
            </p:nvSpPr>
            <p:spPr bwMode="auto">
              <a:xfrm>
                <a:off x="1728" y="211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80272" name="Rectangle 16"/>
            <p:cNvSpPr>
              <a:spLocks noChangeArrowheads="1"/>
            </p:cNvSpPr>
            <p:nvPr/>
          </p:nvSpPr>
          <p:spPr bwMode="auto">
            <a:xfrm>
              <a:off x="1831" y="2564"/>
              <a:ext cx="28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0273" name="Line 17"/>
            <p:cNvSpPr>
              <a:spLocks noChangeShapeType="1"/>
            </p:cNvSpPr>
            <p:nvPr/>
          </p:nvSpPr>
          <p:spPr bwMode="auto">
            <a:xfrm>
              <a:off x="2023" y="256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0274" name="Text Box 18"/>
            <p:cNvSpPr txBox="1">
              <a:spLocks noChangeArrowheads="1"/>
            </p:cNvSpPr>
            <p:nvPr/>
          </p:nvSpPr>
          <p:spPr bwMode="auto">
            <a:xfrm>
              <a:off x="1831" y="2544"/>
              <a:ext cx="15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600" b="0">
                  <a:latin typeface="Helvetica" pitchFamily="34" charset="0"/>
                </a:rPr>
                <a:t>6</a:t>
              </a:r>
            </a:p>
          </p:txBody>
        </p:sp>
        <p:sp>
          <p:nvSpPr>
            <p:cNvPr id="480275" name="Line 19"/>
            <p:cNvSpPr>
              <a:spLocks noChangeShapeType="1"/>
            </p:cNvSpPr>
            <p:nvPr/>
          </p:nvSpPr>
          <p:spPr bwMode="auto">
            <a:xfrm>
              <a:off x="2071" y="266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0276" name="Rectangle 20"/>
            <p:cNvSpPr>
              <a:spLocks noChangeArrowheads="1"/>
            </p:cNvSpPr>
            <p:nvPr/>
          </p:nvSpPr>
          <p:spPr bwMode="auto">
            <a:xfrm>
              <a:off x="2263" y="2564"/>
              <a:ext cx="28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0277" name="Line 21"/>
            <p:cNvSpPr>
              <a:spLocks noChangeShapeType="1"/>
            </p:cNvSpPr>
            <p:nvPr/>
          </p:nvSpPr>
          <p:spPr bwMode="auto">
            <a:xfrm>
              <a:off x="2455" y="256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0278" name="Text Box 22"/>
            <p:cNvSpPr txBox="1">
              <a:spLocks noChangeArrowheads="1"/>
            </p:cNvSpPr>
            <p:nvPr/>
          </p:nvSpPr>
          <p:spPr bwMode="auto">
            <a:xfrm>
              <a:off x="2263" y="2544"/>
              <a:ext cx="15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600" b="0">
                  <a:latin typeface="Helvetica" pitchFamily="34" charset="0"/>
                </a:rPr>
                <a:t>8</a:t>
              </a:r>
            </a:p>
          </p:txBody>
        </p:sp>
        <p:sp>
          <p:nvSpPr>
            <p:cNvPr id="480279" name="Rectangle 23"/>
            <p:cNvSpPr>
              <a:spLocks noChangeArrowheads="1"/>
            </p:cNvSpPr>
            <p:nvPr/>
          </p:nvSpPr>
          <p:spPr bwMode="auto">
            <a:xfrm>
              <a:off x="3024" y="2564"/>
              <a:ext cx="28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0280" name="Line 24"/>
            <p:cNvSpPr>
              <a:spLocks noChangeShapeType="1"/>
            </p:cNvSpPr>
            <p:nvPr/>
          </p:nvSpPr>
          <p:spPr bwMode="auto">
            <a:xfrm>
              <a:off x="3216" y="256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0281" name="Text Box 25"/>
            <p:cNvSpPr txBox="1">
              <a:spLocks noChangeArrowheads="1"/>
            </p:cNvSpPr>
            <p:nvPr/>
          </p:nvSpPr>
          <p:spPr bwMode="auto">
            <a:xfrm>
              <a:off x="3024" y="2544"/>
              <a:ext cx="15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600" b="0">
                  <a:latin typeface="Helvetica" pitchFamily="34" charset="0"/>
                </a:rPr>
                <a:t>7</a:t>
              </a:r>
            </a:p>
          </p:txBody>
        </p:sp>
        <p:sp>
          <p:nvSpPr>
            <p:cNvPr id="480282" name="Line 26"/>
            <p:cNvSpPr>
              <a:spLocks noChangeShapeType="1"/>
            </p:cNvSpPr>
            <p:nvPr/>
          </p:nvSpPr>
          <p:spPr bwMode="auto">
            <a:xfrm>
              <a:off x="3264" y="266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0283" name="Rectangle 27"/>
            <p:cNvSpPr>
              <a:spLocks noChangeArrowheads="1"/>
            </p:cNvSpPr>
            <p:nvPr/>
          </p:nvSpPr>
          <p:spPr bwMode="auto">
            <a:xfrm>
              <a:off x="3456" y="2564"/>
              <a:ext cx="28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0284" name="Line 28"/>
            <p:cNvSpPr>
              <a:spLocks noChangeShapeType="1"/>
            </p:cNvSpPr>
            <p:nvPr/>
          </p:nvSpPr>
          <p:spPr bwMode="auto">
            <a:xfrm>
              <a:off x="3648" y="256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0285" name="Text Box 29"/>
            <p:cNvSpPr txBox="1">
              <a:spLocks noChangeArrowheads="1"/>
            </p:cNvSpPr>
            <p:nvPr/>
          </p:nvSpPr>
          <p:spPr bwMode="auto">
            <a:xfrm>
              <a:off x="3456" y="2544"/>
              <a:ext cx="15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600" b="0">
                  <a:latin typeface="Helvetica" pitchFamily="34" charset="0"/>
                </a:rPr>
                <a:t>1</a:t>
              </a:r>
            </a:p>
          </p:txBody>
        </p:sp>
        <p:sp>
          <p:nvSpPr>
            <p:cNvPr id="480286" name="Line 30"/>
            <p:cNvSpPr>
              <a:spLocks noChangeShapeType="1"/>
            </p:cNvSpPr>
            <p:nvPr/>
          </p:nvSpPr>
          <p:spPr bwMode="auto">
            <a:xfrm flipH="1">
              <a:off x="3648" y="2592"/>
              <a:ext cx="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80287" name="Group 31"/>
            <p:cNvGrpSpPr>
              <a:grpSpLocks/>
            </p:cNvGrpSpPr>
            <p:nvPr/>
          </p:nvGrpSpPr>
          <p:grpSpPr bwMode="auto">
            <a:xfrm>
              <a:off x="960" y="2208"/>
              <a:ext cx="535" cy="356"/>
              <a:chOff x="809" y="1804"/>
              <a:chExt cx="535" cy="356"/>
            </a:xfrm>
          </p:grpSpPr>
          <p:sp>
            <p:nvSpPr>
              <p:cNvPr id="480288" name="Text Box 32"/>
              <p:cNvSpPr txBox="1">
                <a:spLocks noChangeArrowheads="1"/>
              </p:cNvSpPr>
              <p:nvPr/>
            </p:nvSpPr>
            <p:spPr bwMode="auto">
              <a:xfrm>
                <a:off x="809" y="1804"/>
                <a:ext cx="400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1600" b="0">
                    <a:latin typeface="Helvetica" pitchFamily="34" charset="0"/>
                  </a:rPr>
                  <a:t>head</a:t>
                </a:r>
              </a:p>
            </p:txBody>
          </p:sp>
          <p:sp>
            <p:nvSpPr>
              <p:cNvPr id="480289" name="Line 33"/>
              <p:cNvSpPr>
                <a:spLocks noChangeShapeType="1"/>
              </p:cNvSpPr>
              <p:nvPr/>
            </p:nvSpPr>
            <p:spPr bwMode="auto">
              <a:xfrm>
                <a:off x="1200" y="1920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0290" name="Line 34"/>
              <p:cNvSpPr>
                <a:spLocks noChangeShapeType="1"/>
              </p:cNvSpPr>
              <p:nvPr/>
            </p:nvSpPr>
            <p:spPr bwMode="auto">
              <a:xfrm>
                <a:off x="1344" y="1920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80292" name="Text Box 36"/>
            <p:cNvSpPr txBox="1">
              <a:spLocks noChangeArrowheads="1"/>
            </p:cNvSpPr>
            <p:nvPr/>
          </p:nvSpPr>
          <p:spPr bwMode="auto">
            <a:xfrm>
              <a:off x="3862" y="2544"/>
              <a:ext cx="59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600" b="0">
                  <a:latin typeface="Helvetica" pitchFamily="34" charset="0"/>
                </a:rPr>
                <a:t>size=5 6</a:t>
              </a:r>
            </a:p>
          </p:txBody>
        </p:sp>
        <p:sp>
          <p:nvSpPr>
            <p:cNvPr id="480293" name="Rectangle 37"/>
            <p:cNvSpPr>
              <a:spLocks noChangeArrowheads="1"/>
            </p:cNvSpPr>
            <p:nvPr/>
          </p:nvSpPr>
          <p:spPr bwMode="auto">
            <a:xfrm>
              <a:off x="2592" y="3216"/>
              <a:ext cx="28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0294" name="Line 38"/>
            <p:cNvSpPr>
              <a:spLocks noChangeShapeType="1"/>
            </p:cNvSpPr>
            <p:nvPr/>
          </p:nvSpPr>
          <p:spPr bwMode="auto">
            <a:xfrm>
              <a:off x="2784" y="32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0295" name="Text Box 39"/>
            <p:cNvSpPr txBox="1">
              <a:spLocks noChangeArrowheads="1"/>
            </p:cNvSpPr>
            <p:nvPr/>
          </p:nvSpPr>
          <p:spPr bwMode="auto">
            <a:xfrm>
              <a:off x="2592" y="3196"/>
              <a:ext cx="20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600" b="0">
                  <a:latin typeface="Helvetica" pitchFamily="34" charset="0"/>
                </a:rPr>
                <a:t>9</a:t>
              </a:r>
            </a:p>
          </p:txBody>
        </p:sp>
        <p:sp>
          <p:nvSpPr>
            <p:cNvPr id="480296" name="Text Box 40"/>
            <p:cNvSpPr txBox="1">
              <a:spLocks noChangeArrowheads="1"/>
            </p:cNvSpPr>
            <p:nvPr/>
          </p:nvSpPr>
          <p:spPr bwMode="auto">
            <a:xfrm>
              <a:off x="1536" y="3484"/>
              <a:ext cx="654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400" b="0" dirty="0" err="1">
                  <a:latin typeface="Helvetica" pitchFamily="34" charset="0"/>
                </a:rPr>
                <a:t>newNode</a:t>
              </a:r>
              <a:endParaRPr lang="en-US" sz="1400" b="0" dirty="0">
                <a:latin typeface="Helvetica" pitchFamily="34" charset="0"/>
              </a:endParaRPr>
            </a:p>
          </p:txBody>
        </p:sp>
        <p:sp>
          <p:nvSpPr>
            <p:cNvPr id="480297" name="Line 41"/>
            <p:cNvSpPr>
              <a:spLocks noChangeShapeType="1"/>
            </p:cNvSpPr>
            <p:nvPr/>
          </p:nvSpPr>
          <p:spPr bwMode="auto">
            <a:xfrm flipV="1">
              <a:off x="2208" y="3408"/>
              <a:ext cx="38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0298" name="Line 42"/>
            <p:cNvSpPr>
              <a:spLocks noChangeShapeType="1"/>
            </p:cNvSpPr>
            <p:nvPr/>
          </p:nvSpPr>
          <p:spPr bwMode="auto">
            <a:xfrm flipV="1">
              <a:off x="2832" y="2736"/>
              <a:ext cx="288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0299" name="Line 43"/>
            <p:cNvSpPr>
              <a:spLocks noChangeShapeType="1"/>
            </p:cNvSpPr>
            <p:nvPr/>
          </p:nvSpPr>
          <p:spPr bwMode="auto">
            <a:xfrm>
              <a:off x="2496" y="2688"/>
              <a:ext cx="144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0301" name="Line 45"/>
            <p:cNvSpPr>
              <a:spLocks noChangeShapeType="1"/>
            </p:cNvSpPr>
            <p:nvPr/>
          </p:nvSpPr>
          <p:spPr bwMode="auto">
            <a:xfrm flipH="1">
              <a:off x="4224" y="2544"/>
              <a:ext cx="4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80302" name="Group 46"/>
            <p:cNvGrpSpPr>
              <a:grpSpLocks/>
            </p:cNvGrpSpPr>
            <p:nvPr/>
          </p:nvGrpSpPr>
          <p:grpSpPr bwMode="auto">
            <a:xfrm>
              <a:off x="3072" y="2880"/>
              <a:ext cx="192" cy="192"/>
              <a:chOff x="528" y="3552"/>
              <a:chExt cx="192" cy="192"/>
            </a:xfrm>
          </p:grpSpPr>
          <p:sp>
            <p:nvSpPr>
              <p:cNvPr id="480303" name="Oval 47"/>
              <p:cNvSpPr>
                <a:spLocks noChangeArrowheads="1"/>
              </p:cNvSpPr>
              <p:nvPr/>
            </p:nvSpPr>
            <p:spPr bwMode="auto">
              <a:xfrm>
                <a:off x="528" y="3552"/>
                <a:ext cx="192" cy="144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0304" name="Text Box 48"/>
              <p:cNvSpPr txBox="1">
                <a:spLocks noChangeArrowheads="1"/>
              </p:cNvSpPr>
              <p:nvPr/>
            </p:nvSpPr>
            <p:spPr bwMode="auto">
              <a:xfrm>
                <a:off x="528" y="3552"/>
                <a:ext cx="17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1400" b="0" i="1">
                    <a:solidFill>
                      <a:srgbClr val="800000"/>
                    </a:solidFill>
                    <a:latin typeface="Helvetica" pitchFamily="34" charset="0"/>
                  </a:rPr>
                  <a:t>1</a:t>
                </a:r>
              </a:p>
            </p:txBody>
          </p:sp>
        </p:grpSp>
        <p:grpSp>
          <p:nvGrpSpPr>
            <p:cNvPr id="480305" name="Group 49"/>
            <p:cNvGrpSpPr>
              <a:grpSpLocks/>
            </p:cNvGrpSpPr>
            <p:nvPr/>
          </p:nvGrpSpPr>
          <p:grpSpPr bwMode="auto">
            <a:xfrm>
              <a:off x="1920" y="3072"/>
              <a:ext cx="259" cy="192"/>
              <a:chOff x="1776" y="3792"/>
              <a:chExt cx="259" cy="192"/>
            </a:xfrm>
          </p:grpSpPr>
          <p:sp>
            <p:nvSpPr>
              <p:cNvPr id="480306" name="Oval 50"/>
              <p:cNvSpPr>
                <a:spLocks noChangeArrowheads="1"/>
              </p:cNvSpPr>
              <p:nvPr/>
            </p:nvSpPr>
            <p:spPr bwMode="auto">
              <a:xfrm>
                <a:off x="1776" y="3792"/>
                <a:ext cx="259" cy="144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0307" name="Text Box 51"/>
              <p:cNvSpPr txBox="1">
                <a:spLocks noChangeArrowheads="1"/>
              </p:cNvSpPr>
              <p:nvPr/>
            </p:nvSpPr>
            <p:spPr bwMode="auto">
              <a:xfrm>
                <a:off x="1807" y="3792"/>
                <a:ext cx="17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1400" b="0" i="1">
                    <a:solidFill>
                      <a:srgbClr val="800000"/>
                    </a:solidFill>
                    <a:latin typeface="Helvetica" pitchFamily="34" charset="0"/>
                  </a:rPr>
                  <a:t>3</a:t>
                </a:r>
              </a:p>
            </p:txBody>
          </p:sp>
        </p:grpSp>
        <p:grpSp>
          <p:nvGrpSpPr>
            <p:cNvPr id="480308" name="Group 52"/>
            <p:cNvGrpSpPr>
              <a:grpSpLocks/>
            </p:cNvGrpSpPr>
            <p:nvPr/>
          </p:nvGrpSpPr>
          <p:grpSpPr bwMode="auto">
            <a:xfrm>
              <a:off x="2592" y="2832"/>
              <a:ext cx="192" cy="192"/>
              <a:chOff x="528" y="3552"/>
              <a:chExt cx="192" cy="192"/>
            </a:xfrm>
          </p:grpSpPr>
          <p:sp>
            <p:nvSpPr>
              <p:cNvPr id="480309" name="Oval 53"/>
              <p:cNvSpPr>
                <a:spLocks noChangeArrowheads="1"/>
              </p:cNvSpPr>
              <p:nvPr/>
            </p:nvSpPr>
            <p:spPr bwMode="auto">
              <a:xfrm>
                <a:off x="528" y="3552"/>
                <a:ext cx="192" cy="144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0310" name="Text Box 54"/>
              <p:cNvSpPr txBox="1">
                <a:spLocks noChangeArrowheads="1"/>
              </p:cNvSpPr>
              <p:nvPr/>
            </p:nvSpPr>
            <p:spPr bwMode="auto">
              <a:xfrm>
                <a:off x="528" y="3552"/>
                <a:ext cx="17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1400" b="0" i="1">
                    <a:solidFill>
                      <a:srgbClr val="800000"/>
                    </a:solidFill>
                    <a:latin typeface="Helvetica" pitchFamily="34" charset="0"/>
                  </a:rPr>
                  <a:t>2</a:t>
                </a:r>
              </a:p>
            </p:txBody>
          </p:sp>
        </p:grpSp>
        <p:sp>
          <p:nvSpPr>
            <p:cNvPr id="480311" name="Line 55"/>
            <p:cNvSpPr>
              <a:spLocks noChangeShapeType="1"/>
            </p:cNvSpPr>
            <p:nvPr/>
          </p:nvSpPr>
          <p:spPr bwMode="auto">
            <a:xfrm>
              <a:off x="2496" y="264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696344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Helvetica" pitchFamily="34" charset="0"/>
              </a:rPr>
              <a:t>Java Code for Linked List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BF0632-4D9F-49A4-889E-915E2D091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21</a:t>
            </a:fld>
            <a:endParaRPr lang="en-US"/>
          </a:p>
        </p:txBody>
      </p:sp>
      <p:sp>
        <p:nvSpPr>
          <p:cNvPr id="10342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841500" y="1371600"/>
            <a:ext cx="7302500" cy="4570413"/>
          </a:xfrm>
        </p:spPr>
        <p:txBody>
          <a:bodyPr/>
          <a:lstStyle/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Helvetica" pitchFamily="34" charset="0"/>
              </a:rPr>
              <a:t>The Node class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endParaRPr lang="en-US" sz="2000" i="1" dirty="0">
              <a:latin typeface="Courier New" pitchFamily="49" charset="0"/>
            </a:endParaRPr>
          </a:p>
          <a:p>
            <a:pPr marL="400050" lvl="1" indent="0">
              <a:buNone/>
            </a:pPr>
            <a:r>
              <a:rPr lang="en-US" sz="1600" dirty="0">
                <a:solidFill>
                  <a:srgbClr val="8000FF"/>
                </a:solidFill>
                <a:highlight>
                  <a:srgbClr val="FFFFFF"/>
                </a:highlight>
              </a:rPr>
              <a:t>public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8000FF"/>
                </a:solidFill>
                <a:highlight>
                  <a:srgbClr val="FFFFFF"/>
                </a:highlight>
              </a:rPr>
              <a:t>class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Node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{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00050" lvl="1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600" dirty="0" err="1">
                <a:solidFill>
                  <a:srgbClr val="8000FF"/>
                </a:solidFill>
                <a:highlight>
                  <a:srgbClr val="FFFFFF"/>
                </a:highlight>
              </a:rPr>
              <a:t>int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data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00050" lvl="1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Node next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00050" lvl="1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Node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16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int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 data)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00050" lvl="1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{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00050" lvl="1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this.data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</a:rPr>
              <a:t>data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00050" lvl="1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next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</a:rPr>
              <a:t>null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00050" lvl="1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}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00050" lvl="1" indent="0">
              <a:buNone/>
            </a:pP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}</a:t>
            </a:r>
            <a:endParaRPr lang="en-US" sz="1600" b="1" dirty="0">
              <a:latin typeface="Courier New" pitchFamily="49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400" dirty="0">
                <a:latin typeface="Helvetica" pitchFamily="34" charset="0"/>
              </a:rPr>
              <a:t>End of Node class</a:t>
            </a:r>
          </a:p>
        </p:txBody>
      </p:sp>
    </p:spTree>
    <p:extLst>
      <p:ext uri="{BB962C8B-B14F-4D97-AF65-F5344CB8AC3E}">
        <p14:creationId xmlns:p14="http://schemas.microsoft.com/office/powerpoint/2010/main" val="40643405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Helvetica" pitchFamily="34" charset="0"/>
              </a:rPr>
              <a:t>Java Code for Linked List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441FD4-E238-4A24-8542-59508ACD8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22</a:t>
            </a:fld>
            <a:endParaRPr lang="en-US"/>
          </a:p>
        </p:txBody>
      </p:sp>
      <p:sp>
        <p:nvSpPr>
          <p:cNvPr id="10547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917575" y="1639888"/>
            <a:ext cx="8226425" cy="4476750"/>
          </a:xfrm>
        </p:spPr>
        <p:txBody>
          <a:bodyPr/>
          <a:lstStyle/>
          <a:p>
            <a:pPr marL="400050" lvl="1" indent="0">
              <a:buNone/>
            </a:pPr>
            <a:r>
              <a:rPr lang="en-US" sz="2000" dirty="0">
                <a:solidFill>
                  <a:srgbClr val="8000FF"/>
                </a:solidFill>
                <a:highlight>
                  <a:srgbClr val="FFFFFF"/>
                </a:highlight>
              </a:rPr>
              <a:t>public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000" dirty="0">
                <a:solidFill>
                  <a:srgbClr val="8000FF"/>
                </a:solidFill>
                <a:highlight>
                  <a:srgbClr val="FFFFFF"/>
                </a:highlight>
              </a:rPr>
              <a:t>class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FF"/>
                </a:highlight>
              </a:rPr>
              <a:t>LinkedList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{</a:t>
            </a:r>
            <a:endParaRPr lang="en-US" sz="20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00050" lvl="1" indent="0">
              <a:buNone/>
            </a:pP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   Node head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20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00050" lvl="1" indent="0">
              <a:buNone/>
            </a:pP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FF"/>
                </a:highlight>
              </a:rPr>
              <a:t>LinkedList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(){</a:t>
            </a:r>
            <a:endParaRPr lang="en-US" sz="20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00050" lvl="1" indent="0">
              <a:buNone/>
            </a:pP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   head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2000" b="1" dirty="0">
                <a:solidFill>
                  <a:srgbClr val="0000FF"/>
                </a:solidFill>
                <a:highlight>
                  <a:srgbClr val="FFFFFF"/>
                </a:highlight>
              </a:rPr>
              <a:t>null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20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00050" lvl="1" indent="0">
              <a:buNone/>
            </a:pP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}</a:t>
            </a:r>
            <a:endParaRPr lang="en-US" sz="20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00050" lvl="1" indent="0">
              <a:buNone/>
            </a:pP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 </a:t>
            </a:r>
            <a:r>
              <a:rPr lang="en-US" sz="2000" dirty="0">
                <a:solidFill>
                  <a:srgbClr val="8000FF"/>
                </a:solidFill>
                <a:highlight>
                  <a:srgbClr val="FFFFFF"/>
                </a:highlight>
              </a:rPr>
              <a:t>public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000" dirty="0">
                <a:solidFill>
                  <a:srgbClr val="8000FF"/>
                </a:solidFill>
                <a:highlight>
                  <a:srgbClr val="FFFFFF"/>
                </a:highlight>
              </a:rPr>
              <a:t>void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display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()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{</a:t>
            </a:r>
            <a:endParaRPr lang="en-US" sz="20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00050" lvl="1" indent="0">
              <a:buNone/>
            </a:pP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       Node p 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head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20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00050" lvl="1" indent="0">
              <a:buNone/>
            </a:pP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sz="2000" b="1" dirty="0">
                <a:solidFill>
                  <a:srgbClr val="0000FF"/>
                </a:solidFill>
                <a:highlight>
                  <a:srgbClr val="FFFFFF"/>
                </a:highlight>
              </a:rPr>
              <a:t>while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p 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!=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000" b="1" dirty="0">
                <a:solidFill>
                  <a:srgbClr val="0000FF"/>
                </a:solidFill>
                <a:highlight>
                  <a:srgbClr val="FFFFFF"/>
                </a:highlight>
              </a:rPr>
              <a:t>null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)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{</a:t>
            </a:r>
            <a:endParaRPr lang="en-US" sz="20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00050" lvl="1" indent="0">
              <a:buNone/>
            </a:pP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           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FF"/>
                </a:highlight>
              </a:rPr>
              <a:t>System</a:t>
            </a:r>
            <a:r>
              <a:rPr lang="en-US" sz="20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FF"/>
                </a:highlight>
              </a:rPr>
              <a:t>out</a:t>
            </a:r>
            <a:r>
              <a:rPr lang="en-US" sz="20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FF"/>
                </a:highlight>
              </a:rPr>
              <a:t>print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2000" dirty="0">
                <a:solidFill>
                  <a:srgbClr val="808080"/>
                </a:solidFill>
                <a:highlight>
                  <a:srgbClr val="FFFFFF"/>
                </a:highlight>
              </a:rPr>
              <a:t>" "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+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FF"/>
                </a:highlight>
              </a:rPr>
              <a:t>p</a:t>
            </a:r>
            <a:r>
              <a:rPr lang="en-US" sz="20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FF"/>
                </a:highlight>
              </a:rPr>
              <a:t>data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);</a:t>
            </a:r>
            <a:endParaRPr lang="en-US" sz="20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00050" lvl="1" indent="0">
              <a:buNone/>
            </a:pP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           p 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FF"/>
                </a:highlight>
              </a:rPr>
              <a:t>p</a:t>
            </a:r>
            <a:r>
              <a:rPr lang="en-US" sz="20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FF"/>
                </a:highlight>
              </a:rPr>
              <a:t>next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20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00050" lvl="1" indent="0">
              <a:buNone/>
            </a:pP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}</a:t>
            </a:r>
            <a:endParaRPr lang="en-US" sz="20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00050" lvl="1" indent="0">
              <a:buNone/>
            </a:pP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}</a:t>
            </a:r>
            <a:endParaRPr lang="en-US" sz="1600" dirty="0">
              <a:latin typeface="Helvetica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01686" y="1153857"/>
            <a:ext cx="3897221" cy="4862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r>
              <a:rPr lang="en-US" dirty="0">
                <a:latin typeface="Helvetica" pitchFamily="34" charset="0"/>
              </a:rPr>
              <a:t>The </a:t>
            </a:r>
            <a:r>
              <a:rPr lang="en-US" dirty="0" err="1">
                <a:latin typeface="Helvetica" pitchFamily="34" charset="0"/>
              </a:rPr>
              <a:t>LinkedList</a:t>
            </a:r>
            <a:r>
              <a:rPr lang="en-US" dirty="0">
                <a:latin typeface="Helvetica" pitchFamily="34" charset="0"/>
              </a:rPr>
              <a:t> class</a:t>
            </a:r>
          </a:p>
        </p:txBody>
      </p:sp>
    </p:spTree>
    <p:extLst>
      <p:ext uri="{BB962C8B-B14F-4D97-AF65-F5344CB8AC3E}">
        <p14:creationId xmlns:p14="http://schemas.microsoft.com/office/powerpoint/2010/main" val="8572567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Helvetica" pitchFamily="34" charset="0"/>
              </a:rPr>
              <a:t>Java Code for Linked List: Find and </a:t>
            </a:r>
            <a:r>
              <a:rPr lang="en-US" sz="2400" b="1" dirty="0" err="1">
                <a:solidFill>
                  <a:srgbClr val="FF0000"/>
                </a:solidFill>
                <a:latin typeface="Helvetica" pitchFamily="34" charset="0"/>
              </a:rPr>
              <a:t>countNodes</a:t>
            </a:r>
            <a:r>
              <a:rPr lang="en-US" sz="2400" b="1" dirty="0">
                <a:solidFill>
                  <a:srgbClr val="FF0000"/>
                </a:solidFill>
                <a:latin typeface="Helvetica" pitchFamily="34" charset="0"/>
              </a:rPr>
              <a:t> methods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31D94E-1710-4C7F-85B4-377C7CDEF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23</a:t>
            </a:fld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427163"/>
            <a:ext cx="8226425" cy="4929187"/>
          </a:xfrm>
        </p:spPr>
        <p:txBody>
          <a:bodyPr/>
          <a:lstStyle/>
          <a:p>
            <a:pPr marL="400050" lvl="1" indent="0">
              <a:buNone/>
            </a:pPr>
            <a:r>
              <a:rPr lang="en-US" sz="1400" dirty="0">
                <a:latin typeface="Courier New" pitchFamily="49" charset="0"/>
              </a:rPr>
              <a:t>  </a:t>
            </a:r>
            <a:r>
              <a:rPr lang="en-US" sz="1600" dirty="0">
                <a:solidFill>
                  <a:srgbClr val="8000FF"/>
                </a:solidFill>
                <a:highlight>
                  <a:srgbClr val="FFFFFF"/>
                </a:highlight>
              </a:rPr>
              <a:t>public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 err="1">
                <a:solidFill>
                  <a:srgbClr val="8000FF"/>
                </a:solidFill>
                <a:highlight>
                  <a:srgbClr val="FFFFFF"/>
                </a:highlight>
              </a:rPr>
              <a:t>int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CountNodes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()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{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00050" lvl="1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    Node p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head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00050" lvl="1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sz="1600" dirty="0" err="1">
                <a:solidFill>
                  <a:srgbClr val="8000FF"/>
                </a:solidFill>
                <a:highlight>
                  <a:srgbClr val="FFFFFF"/>
                </a:highlight>
              </a:rPr>
              <a:t>int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count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8000"/>
                </a:solidFill>
                <a:highlight>
                  <a:srgbClr val="FFFFFF"/>
                </a:highlight>
              </a:rPr>
              <a:t>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00050" lvl="1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</a:rPr>
              <a:t>while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p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!=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</a:rPr>
              <a:t>null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)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{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00050" lvl="1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        count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++;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00050" lvl="1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        p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p</a:t>
            </a:r>
            <a:r>
              <a:rPr lang="en-US" sz="16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next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00050" lvl="1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}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00050" lvl="1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</a:rPr>
              <a:t>return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count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00050" lvl="1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}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00050" lvl="1" indent="0">
              <a:buNone/>
            </a:pP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00050" lvl="1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600" dirty="0">
                <a:solidFill>
                  <a:srgbClr val="8000FF"/>
                </a:solidFill>
                <a:highlight>
                  <a:srgbClr val="FFFFFF"/>
                </a:highlight>
              </a:rPr>
              <a:t>public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Node find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1600" dirty="0" err="1">
                <a:solidFill>
                  <a:srgbClr val="8000FF"/>
                </a:solidFill>
                <a:highlight>
                  <a:srgbClr val="FFFFFF"/>
                </a:highlight>
              </a:rPr>
              <a:t>int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Key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)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{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00050" lvl="1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    Node p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head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00050" lvl="1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</a:rPr>
              <a:t>while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p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!=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</a:rPr>
              <a:t>null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&amp;&amp;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!(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p</a:t>
            </a:r>
            <a:r>
              <a:rPr lang="en-US" sz="16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data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==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Key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))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{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00050" lvl="1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        p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p</a:t>
            </a:r>
            <a:r>
              <a:rPr lang="en-US" sz="16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next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00050" lvl="1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}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00050" lvl="1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</a:rPr>
              <a:t>return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p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00050" lvl="1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}</a:t>
            </a:r>
            <a:endParaRPr lang="en-US" sz="1600" b="1" dirty="0"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22028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Helvetica" pitchFamily="34" charset="0"/>
              </a:rPr>
              <a:t>Java Code for Linked List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E3C08C-2224-4DB2-ADC9-F4890BF77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24</a:t>
            </a:fld>
            <a:endParaRPr lang="en-US"/>
          </a:p>
        </p:txBody>
      </p:sp>
      <p:sp>
        <p:nvSpPr>
          <p:cNvPr id="40653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233488"/>
            <a:ext cx="8226425" cy="5210175"/>
          </a:xfrm>
        </p:spPr>
        <p:txBody>
          <a:bodyPr/>
          <a:lstStyle/>
          <a:p>
            <a:pPr marL="800100" lvl="2" indent="0">
              <a:buNone/>
            </a:pPr>
            <a:r>
              <a:rPr lang="en-US" sz="1600" dirty="0">
                <a:solidFill>
                  <a:srgbClr val="8000FF"/>
                </a:solidFill>
                <a:highlight>
                  <a:srgbClr val="FFFFFF"/>
                </a:highlight>
              </a:rPr>
              <a:t>public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8000FF"/>
                </a:solidFill>
                <a:highlight>
                  <a:srgbClr val="FFFFFF"/>
                </a:highlight>
              </a:rPr>
              <a:t>void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insertAtEnd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1600" dirty="0" err="1">
                <a:solidFill>
                  <a:srgbClr val="8000FF"/>
                </a:solidFill>
                <a:highlight>
                  <a:srgbClr val="FFFFFF"/>
                </a:highlight>
              </a:rPr>
              <a:t>int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data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)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{</a:t>
            </a:r>
          </a:p>
          <a:p>
            <a:pPr marL="800100" lvl="2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Node n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</a:rPr>
              <a:t>new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Node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(data);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800100" lvl="2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</a:rPr>
              <a:t>if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head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==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</a:rPr>
              <a:t>null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)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{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800100" lvl="2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        head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</a:rPr>
              <a:t>n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800100" lvl="2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                    </a:t>
            </a:r>
          </a:p>
          <a:p>
            <a:pPr marL="800100" lvl="2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}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</a:rPr>
              <a:t>else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{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800100" lvl="2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        Node p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head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800100" lvl="2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       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</a:rPr>
              <a:t>while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p</a:t>
            </a:r>
            <a:r>
              <a:rPr lang="en-US" sz="16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next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!=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</a:rPr>
              <a:t>null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)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{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800100" lvl="2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            p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p</a:t>
            </a:r>
            <a:r>
              <a:rPr lang="en-US" sz="16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next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800100" lvl="2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       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}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800100" lvl="2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		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p</a:t>
            </a:r>
            <a:r>
              <a:rPr lang="en-US" sz="16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next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n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800100" lvl="2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}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800100" lvl="2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}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</a:rPr>
              <a:t>//</a:t>
            </a:r>
            <a:r>
              <a:rPr lang="en-US" sz="1600" dirty="0" err="1">
                <a:solidFill>
                  <a:srgbClr val="008000"/>
                </a:solidFill>
                <a:highlight>
                  <a:srgbClr val="FFFFFF"/>
                </a:highlight>
              </a:rPr>
              <a:t>insertAtEnd</a:t>
            </a:r>
            <a:endParaRPr lang="en-US" sz="2000" dirty="0">
              <a:latin typeface="Helvetica" pitchFamily="34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14336" y="1209676"/>
            <a:ext cx="4501014" cy="4726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800100" lvl="2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8000FF"/>
                </a:solidFill>
                <a:highlight>
                  <a:srgbClr val="FFFFFF"/>
                </a:highlight>
              </a:rPr>
              <a:t>public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8000FF"/>
                </a:solidFill>
                <a:highlight>
                  <a:srgbClr val="FFFFFF"/>
                </a:highlight>
              </a:rPr>
              <a:t>void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insertAtStart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1600" dirty="0" err="1">
                <a:solidFill>
                  <a:srgbClr val="8000FF"/>
                </a:solidFill>
                <a:highlight>
                  <a:srgbClr val="FFFFFF"/>
                </a:highlight>
              </a:rPr>
              <a:t>int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data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)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{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800100" lvl="2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    Node n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</a:rPr>
              <a:t>new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Node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(data);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800100" lvl="2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		</a:t>
            </a:r>
          </a:p>
          <a:p>
            <a:pPr marL="800100" lvl="2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If(head==null)</a:t>
            </a:r>
          </a:p>
          <a:p>
            <a:pPr marL="800100" lvl="2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{</a:t>
            </a:r>
          </a:p>
          <a:p>
            <a:pPr marL="800100" lvl="2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head=n;</a:t>
            </a:r>
          </a:p>
          <a:p>
            <a:pPr marL="800100" lvl="2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}</a:t>
            </a:r>
          </a:p>
          <a:p>
            <a:pPr marL="800100" lvl="2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else{</a:t>
            </a:r>
          </a:p>
          <a:p>
            <a:pPr marL="800100" lvl="2" indent="0">
              <a:buNone/>
            </a:pP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n</a:t>
            </a:r>
            <a:r>
              <a:rPr lang="en-US" sz="16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next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head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800100" lvl="2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    head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n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;}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800100" lvl="2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}</a:t>
            </a:r>
            <a:endParaRPr lang="en-US" sz="1600" dirty="0"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62240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Helvetica" pitchFamily="34" charset="0"/>
              </a:rPr>
              <a:t>Java Code for Linked List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5A84A0-F80A-46CD-AEA1-AE6D22DA1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25</a:t>
            </a:fld>
            <a:endParaRPr lang="en-US"/>
          </a:p>
        </p:txBody>
      </p:sp>
      <p:sp>
        <p:nvSpPr>
          <p:cNvPr id="40653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335088"/>
            <a:ext cx="8572500" cy="4187825"/>
          </a:xfrm>
        </p:spPr>
        <p:txBody>
          <a:bodyPr/>
          <a:lstStyle/>
          <a:p>
            <a:pPr marL="400050" lvl="1" indent="0">
              <a:buNone/>
            </a:pP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000" dirty="0">
                <a:solidFill>
                  <a:srgbClr val="8000FF"/>
                </a:solidFill>
                <a:highlight>
                  <a:srgbClr val="FFFFFF"/>
                </a:highlight>
              </a:rPr>
              <a:t>public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000" dirty="0">
                <a:solidFill>
                  <a:srgbClr val="8000FF"/>
                </a:solidFill>
                <a:highlight>
                  <a:srgbClr val="FFFFFF"/>
                </a:highlight>
              </a:rPr>
              <a:t>void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FF"/>
                </a:highlight>
              </a:rPr>
              <a:t>insertAfter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2000" dirty="0" err="1">
                <a:solidFill>
                  <a:srgbClr val="8000FF"/>
                </a:solidFill>
                <a:highlight>
                  <a:srgbClr val="FFFFFF"/>
                </a:highlight>
              </a:rPr>
              <a:t>int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Key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,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000" dirty="0" err="1">
                <a:solidFill>
                  <a:srgbClr val="8000FF"/>
                </a:solidFill>
                <a:highlight>
                  <a:srgbClr val="FFFFFF"/>
                </a:highlight>
              </a:rPr>
              <a:t>int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FF"/>
                </a:highlight>
              </a:rPr>
              <a:t>nodeData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)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{</a:t>
            </a:r>
            <a:endParaRPr lang="en-US" sz="20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00050" lvl="1" indent="0">
              <a:buNone/>
            </a:pP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       Node f 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find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Key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);</a:t>
            </a:r>
            <a:endParaRPr lang="en-US" sz="20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00050" lvl="1" indent="0">
              <a:buNone/>
            </a:pP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sz="2000" b="1" dirty="0">
                <a:solidFill>
                  <a:srgbClr val="0000FF"/>
                </a:solidFill>
                <a:highlight>
                  <a:srgbClr val="FFFFFF"/>
                </a:highlight>
              </a:rPr>
              <a:t>if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f 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!=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000" b="1" dirty="0">
                <a:solidFill>
                  <a:srgbClr val="0000FF"/>
                </a:solidFill>
                <a:highlight>
                  <a:srgbClr val="FFFFFF"/>
                </a:highlight>
              </a:rPr>
              <a:t>null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)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{</a:t>
            </a:r>
            <a:endParaRPr lang="en-US" sz="20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00050" lvl="1" indent="0">
              <a:buNone/>
            </a:pP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           Node n 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000" b="1" dirty="0">
                <a:solidFill>
                  <a:srgbClr val="0000FF"/>
                </a:solidFill>
                <a:highlight>
                  <a:srgbClr val="FFFFFF"/>
                </a:highlight>
              </a:rPr>
              <a:t>new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Node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20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nodeData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);</a:t>
            </a:r>
            <a:endParaRPr lang="en-US" sz="20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00050" lvl="1" indent="0">
              <a:buNone/>
            </a:pP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           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FF"/>
                </a:highlight>
              </a:rPr>
              <a:t>n</a:t>
            </a:r>
            <a:r>
              <a:rPr lang="en-US" sz="20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FF"/>
                </a:highlight>
              </a:rPr>
              <a:t>data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FF"/>
                </a:highlight>
              </a:rPr>
              <a:t>nodeData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20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00050" lvl="1" indent="0">
              <a:buNone/>
            </a:pP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           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FF"/>
                </a:highlight>
              </a:rPr>
              <a:t>n</a:t>
            </a:r>
            <a:r>
              <a:rPr lang="en-US" sz="20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FF"/>
                </a:highlight>
              </a:rPr>
              <a:t>next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FF"/>
                </a:highlight>
              </a:rPr>
              <a:t>f</a:t>
            </a:r>
            <a:r>
              <a:rPr lang="en-US" sz="20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FF"/>
                </a:highlight>
              </a:rPr>
              <a:t>next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20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00050" lvl="1" indent="0">
              <a:buNone/>
            </a:pP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           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FF"/>
                </a:highlight>
              </a:rPr>
              <a:t>f</a:t>
            </a:r>
            <a:r>
              <a:rPr lang="en-US" sz="20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FF"/>
                </a:highlight>
              </a:rPr>
              <a:t>next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n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20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00050" lvl="1" indent="0">
              <a:buNone/>
            </a:pP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}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000" b="1" dirty="0">
                <a:solidFill>
                  <a:srgbClr val="0000FF"/>
                </a:solidFill>
                <a:highlight>
                  <a:srgbClr val="FFFFFF"/>
                </a:highlight>
              </a:rPr>
              <a:t>else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{</a:t>
            </a:r>
            <a:endParaRPr lang="en-US" sz="20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00050" lvl="1" indent="0">
              <a:buNone/>
            </a:pP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           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FF"/>
                </a:highlight>
              </a:rPr>
              <a:t>System</a:t>
            </a:r>
            <a:r>
              <a:rPr lang="en-US" sz="20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FF"/>
                </a:highlight>
              </a:rPr>
              <a:t>out</a:t>
            </a:r>
            <a:r>
              <a:rPr lang="en-US" sz="20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FF"/>
                </a:highlight>
              </a:rPr>
              <a:t>println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2000" dirty="0">
                <a:solidFill>
                  <a:srgbClr val="808080"/>
                </a:solidFill>
                <a:highlight>
                  <a:srgbClr val="FFFFFF"/>
                </a:highlight>
              </a:rPr>
              <a:t>"Node with data "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+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Key 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+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000" dirty="0">
                <a:solidFill>
                  <a:srgbClr val="808080"/>
                </a:solidFill>
                <a:highlight>
                  <a:srgbClr val="FFFFFF"/>
                </a:highlight>
              </a:rPr>
              <a:t>" not found"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);</a:t>
            </a:r>
            <a:endParaRPr lang="en-US" sz="20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00050" lvl="1" indent="0">
              <a:buNone/>
            </a:pP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}</a:t>
            </a:r>
            <a:endParaRPr lang="en-US" sz="20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00050" lvl="1" indent="0">
              <a:buNone/>
            </a:pP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}</a:t>
            </a:r>
            <a:endParaRPr lang="en-US" sz="2000" dirty="0"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81083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Helvetica" pitchFamily="34" charset="0"/>
              </a:rPr>
              <a:t>Java Code for Linked List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0B7666-D19D-40E6-9790-50B7E5613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26</a:t>
            </a:fld>
            <a:endParaRPr lang="en-US"/>
          </a:p>
        </p:txBody>
      </p:sp>
      <p:sp>
        <p:nvSpPr>
          <p:cNvPr id="40653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71500" y="1233488"/>
            <a:ext cx="8572500" cy="4762500"/>
          </a:xfrm>
        </p:spPr>
        <p:txBody>
          <a:bodyPr>
            <a:normAutofit/>
          </a:bodyPr>
          <a:lstStyle/>
          <a:p>
            <a:pPr marL="800100" lvl="2" indent="0">
              <a:buNone/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dirty="0">
                <a:solidFill>
                  <a:srgbClr val="8000FF"/>
                </a:solidFill>
                <a:highlight>
                  <a:srgbClr val="FFFFFF"/>
                </a:highlight>
              </a:rPr>
              <a:t>public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dirty="0">
                <a:solidFill>
                  <a:srgbClr val="8000FF"/>
                </a:solidFill>
                <a:highlight>
                  <a:srgbClr val="FFFFFF"/>
                </a:highlight>
              </a:rPr>
              <a:t>void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</a:rPr>
              <a:t>deleteFromEnd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()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{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800100" lvl="2" indent="0">
              <a:buNone/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</a:rPr>
              <a:t>if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head 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==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</a:rPr>
              <a:t>null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)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{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800100" lvl="2" indent="0">
              <a:buNone/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          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</a:rPr>
              <a:t>System</a:t>
            </a:r>
            <a:r>
              <a:rPr lang="en-US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</a:rPr>
              <a:t>out</a:t>
            </a:r>
            <a:r>
              <a:rPr lang="en-US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</a:rPr>
              <a:t>println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dirty="0">
                <a:solidFill>
                  <a:srgbClr val="808080"/>
                </a:solidFill>
                <a:highlight>
                  <a:srgbClr val="FFFFFF"/>
                </a:highlight>
              </a:rPr>
              <a:t>"Empty list"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);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800100" lvl="2" indent="0">
              <a:buNone/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}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</a:rPr>
              <a:t>else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</a:rPr>
              <a:t>if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</a:rPr>
              <a:t>head</a:t>
            </a:r>
            <a:r>
              <a:rPr lang="en-US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</a:rPr>
              <a:t>next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==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</a:rPr>
              <a:t>null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)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{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800100" lvl="2" indent="0">
              <a:buNone/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           head 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</a:rPr>
              <a:t>null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800100" lvl="2" indent="0">
              <a:buNone/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}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</a:rPr>
              <a:t>else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{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800100" lvl="2" indent="0">
              <a:buNone/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           Node p 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head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,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q 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head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800100" lvl="2" indent="0">
              <a:buNone/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           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</a:rPr>
              <a:t>while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</a:rPr>
              <a:t>p</a:t>
            </a:r>
            <a:r>
              <a:rPr lang="en-US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</a:rPr>
              <a:t>next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!=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</a:rPr>
              <a:t>null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)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{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800100" lvl="2" indent="0">
              <a:buNone/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               q 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p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800100" lvl="2" indent="0">
              <a:buNone/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               p 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</a:rPr>
              <a:t>p</a:t>
            </a:r>
            <a:r>
              <a:rPr lang="en-US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</a:rPr>
              <a:t>next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800100" lvl="2" indent="0">
              <a:buNone/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           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}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800100" lvl="2" indent="0">
              <a:buNone/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          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</a:rPr>
              <a:t>q</a:t>
            </a:r>
            <a:r>
              <a:rPr lang="en-US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</a:rPr>
              <a:t>next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</a:rPr>
              <a:t>null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800100" lvl="2" indent="0">
              <a:buNone/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}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800100" lvl="2" indent="0">
              <a:buNone/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}</a:t>
            </a:r>
            <a:r>
              <a:rPr lang="en-US" dirty="0">
                <a:solidFill>
                  <a:srgbClr val="008000"/>
                </a:solidFill>
                <a:highlight>
                  <a:srgbClr val="FFFFFF"/>
                </a:highlight>
              </a:rPr>
              <a:t>//del form end</a:t>
            </a:r>
            <a:endParaRPr lang="en-US" sz="5200" dirty="0"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08210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Helvetica" pitchFamily="34" charset="0"/>
              </a:rPr>
              <a:t>Java Code for Linked List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417A41-AE5F-4B33-BDFC-293981929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27</a:t>
            </a:fld>
            <a:endParaRPr lang="en-US"/>
          </a:p>
        </p:txBody>
      </p:sp>
      <p:sp>
        <p:nvSpPr>
          <p:cNvPr id="40653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71500" y="1233488"/>
            <a:ext cx="8572500" cy="5210175"/>
          </a:xfrm>
        </p:spPr>
        <p:txBody>
          <a:bodyPr/>
          <a:lstStyle/>
          <a:p>
            <a:pPr marL="400050" lvl="1" indent="0">
              <a:buNone/>
            </a:pP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8000FF"/>
                </a:solidFill>
                <a:highlight>
                  <a:srgbClr val="FFFFFF"/>
                </a:highlight>
              </a:rPr>
              <a:t>public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8000FF"/>
                </a:solidFill>
                <a:highlight>
                  <a:srgbClr val="FFFFFF"/>
                </a:highlight>
              </a:rPr>
              <a:t>void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delete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1400" dirty="0" err="1">
                <a:solidFill>
                  <a:srgbClr val="8000FF"/>
                </a:solidFill>
                <a:highlight>
                  <a:srgbClr val="FFFFFF"/>
                </a:highlight>
              </a:rPr>
              <a:t>int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Key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</a:rPr>
              <a:t>)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</a:rPr>
              <a:t>{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00050" lvl="1" indent="0">
              <a:buNone/>
            </a:pP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</a:rPr>
              <a:t>if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head 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</a:rPr>
              <a:t>==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</a:rPr>
              <a:t>null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</a:rPr>
              <a:t>)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</a:rPr>
              <a:t>{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00050" lvl="1" indent="0">
              <a:buNone/>
            </a:pP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          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</a:rPr>
              <a:t>System</a:t>
            </a:r>
            <a:r>
              <a:rPr lang="en-US" sz="14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</a:rPr>
              <a:t>out</a:t>
            </a:r>
            <a:r>
              <a:rPr lang="en-US" sz="14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</a:rPr>
              <a:t>println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1400" dirty="0">
                <a:solidFill>
                  <a:srgbClr val="808080"/>
                </a:solidFill>
                <a:highlight>
                  <a:srgbClr val="FFFFFF"/>
                </a:highlight>
              </a:rPr>
              <a:t>"Empty list and Node with "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</a:rPr>
              <a:t>+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Key 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</a:rPr>
              <a:t>+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808080"/>
                </a:solidFill>
                <a:highlight>
                  <a:srgbClr val="FFFFFF"/>
                </a:highlight>
              </a:rPr>
              <a:t>"cannot be deleted"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</a:rPr>
              <a:t>);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00050" lvl="1" indent="0">
              <a:buNone/>
            </a:pP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</a:rPr>
              <a:t>}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</a:rPr>
              <a:t>else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</a:rPr>
              <a:t>if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</a:rPr>
              <a:t>head</a:t>
            </a:r>
            <a:r>
              <a:rPr lang="en-US" sz="14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</a:rPr>
              <a:t>data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</a:rPr>
              <a:t>==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Key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</a:rPr>
              <a:t>)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</a:rPr>
              <a:t>{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00050" lvl="1" indent="0">
              <a:buNone/>
            </a:pP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           head 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</a:rPr>
              <a:t>head</a:t>
            </a:r>
            <a:r>
              <a:rPr lang="en-US" sz="14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</a:rPr>
              <a:t>next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00050" lvl="1" indent="0">
              <a:buNone/>
            </a:pP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</a:rPr>
              <a:t>}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</a:rPr>
              <a:t>else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</a:rPr>
              <a:t>{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00050" lvl="1" indent="0">
              <a:buNone/>
            </a:pP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           Node p 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head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</a:rPr>
              <a:t>,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q 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head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00050" lvl="1" indent="0">
              <a:buNone/>
            </a:pP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           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</a:rPr>
              <a:t>while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</a:rPr>
              <a:t>p</a:t>
            </a:r>
            <a:r>
              <a:rPr lang="en-US" sz="14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</a:rPr>
              <a:t>next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</a:rPr>
              <a:t>!=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</a:rPr>
              <a:t>null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</a:rPr>
              <a:t>)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</a:rPr>
              <a:t>{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00050" lvl="1" indent="0">
              <a:buNone/>
            </a:pP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               q 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p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00050" lvl="1" indent="0">
              <a:buNone/>
            </a:pP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               p 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</a:rPr>
              <a:t>p</a:t>
            </a:r>
            <a:r>
              <a:rPr lang="en-US" sz="14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</a:rPr>
              <a:t>next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00050" lvl="1" indent="0">
              <a:buNone/>
            </a:pP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               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</a:rPr>
              <a:t>if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</a:rPr>
              <a:t>p</a:t>
            </a:r>
            <a:r>
              <a:rPr lang="en-US" sz="14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</a:rPr>
              <a:t>data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</a:rPr>
              <a:t>==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Key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</a:rPr>
              <a:t>)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</a:rPr>
              <a:t>{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00050" lvl="1" indent="0">
              <a:buNone/>
            </a:pP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                  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</a:rPr>
              <a:t>q</a:t>
            </a:r>
            <a:r>
              <a:rPr lang="en-US" sz="14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</a:rPr>
              <a:t>next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</a:rPr>
              <a:t>p</a:t>
            </a:r>
            <a:r>
              <a:rPr lang="en-US" sz="14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</a:rPr>
              <a:t>next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00050" lvl="1" indent="0">
              <a:buNone/>
            </a:pP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                   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</a:rPr>
              <a:t>return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00050" lvl="1" indent="0">
              <a:buNone/>
            </a:pP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               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</a:rPr>
              <a:t>}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00050" lvl="1" indent="0">
              <a:buNone/>
            </a:pP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           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</a:rPr>
              <a:t>}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00050" lvl="1" indent="0">
              <a:buNone/>
            </a:pP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          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</a:rPr>
              <a:t>System</a:t>
            </a:r>
            <a:r>
              <a:rPr lang="en-US" sz="14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</a:rPr>
              <a:t>out</a:t>
            </a:r>
            <a:r>
              <a:rPr lang="en-US" sz="14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</a:rPr>
              <a:t>println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1400" dirty="0">
                <a:solidFill>
                  <a:srgbClr val="808080"/>
                </a:solidFill>
                <a:highlight>
                  <a:srgbClr val="FFFFFF"/>
                </a:highlight>
              </a:rPr>
              <a:t>"Node "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</a:rPr>
              <a:t>+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Key 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</a:rPr>
              <a:t>+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808080"/>
                </a:solidFill>
                <a:highlight>
                  <a:srgbClr val="FFFFFF"/>
                </a:highlight>
              </a:rPr>
              <a:t>" was not found"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</a:rPr>
              <a:t>);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00050" lvl="1" indent="0">
              <a:buNone/>
            </a:pP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</a:rPr>
              <a:t>}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00050" lvl="1" indent="0">
              <a:buNone/>
            </a:pP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</a:rPr>
              <a:t>}</a:t>
            </a:r>
            <a:r>
              <a:rPr lang="en-US" sz="1400" dirty="0">
                <a:solidFill>
                  <a:srgbClr val="008000"/>
                </a:solidFill>
                <a:highlight>
                  <a:srgbClr val="FFFFFF"/>
                </a:highlight>
              </a:rPr>
              <a:t>//del form end</a:t>
            </a:r>
          </a:p>
          <a:p>
            <a:pPr marL="400050" lvl="1" indent="0">
              <a:buNone/>
            </a:pP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</a:rPr>
              <a:t>}</a:t>
            </a:r>
            <a:endParaRPr lang="en-US" sz="1400" dirty="0"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4190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01600" y="177800"/>
            <a:ext cx="8743244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800" i="0" dirty="0">
                <a:solidFill>
                  <a:srgbClr val="FFC000"/>
                </a:solidFill>
                <a:latin typeface="Georgia" pitchFamily="18" charset="0"/>
              </a:rPr>
              <a:t>Summary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01600" y="1404972"/>
            <a:ext cx="8940800" cy="4394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64452" lvl="1" indent="-564452" eaLnBrk="0" hangingPunct="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1600" i="0" dirty="0">
                <a:solidFill>
                  <a:srgbClr val="000000"/>
                </a:solidFill>
                <a:latin typeface="Cambria" panose="02040503050406030204" pitchFamily="18" charset="0"/>
              </a:rPr>
              <a:t>Summary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69333" y="1261533"/>
            <a:ext cx="87376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00" b="0" i="0" kern="1200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COMSATS University Islamabad, Abbottabad Campus</a:t>
            </a:r>
            <a:endParaRPr lang="en-US" sz="1244" b="1" dirty="0"/>
          </a:p>
        </p:txBody>
      </p:sp>
    </p:spTree>
    <p:extLst>
      <p:ext uri="{BB962C8B-B14F-4D97-AF65-F5344CB8AC3E}">
        <p14:creationId xmlns:p14="http://schemas.microsoft.com/office/powerpoint/2010/main" val="24851125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FE3611-E0FC-BA0C-00BF-2A0D7CCDB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00" b="0" i="0" kern="1200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COMSATS University Islamabad, Abbottabad Campus</a:t>
            </a:r>
          </a:p>
        </p:txBody>
      </p:sp>
      <p:sp>
        <p:nvSpPr>
          <p:cNvPr id="2" name="Rectangle 6">
            <a:extLst>
              <a:ext uri="{FF2B5EF4-FFF2-40B4-BE49-F238E27FC236}">
                <a16:creationId xmlns:a16="http://schemas.microsoft.com/office/drawing/2014/main" id="{153A5502-15CE-CCEE-1880-A0907D6F4E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1333" y="1735667"/>
            <a:ext cx="4470400" cy="290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r>
              <a:rPr lang="en-US" sz="5333" i="0" dirty="0">
                <a:solidFill>
                  <a:srgbClr val="000000"/>
                </a:solidFill>
                <a:latin typeface="Cambria" panose="02040503050406030204" pitchFamily="18" charset="0"/>
              </a:rPr>
              <a:t>THANK YOU</a:t>
            </a:r>
          </a:p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endParaRPr lang="en-US" sz="5333" i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r>
              <a:rPr lang="en-US" sz="5333" i="0" dirty="0">
                <a:solidFill>
                  <a:srgbClr val="000000"/>
                </a:solidFill>
                <a:latin typeface="Cambria" panose="02040503050406030204" pitchFamily="18" charset="0"/>
              </a:rPr>
              <a:t>Q &amp; A</a:t>
            </a:r>
          </a:p>
        </p:txBody>
      </p:sp>
    </p:spTree>
    <p:extLst>
      <p:ext uri="{BB962C8B-B14F-4D97-AF65-F5344CB8AC3E}">
        <p14:creationId xmlns:p14="http://schemas.microsoft.com/office/powerpoint/2010/main" val="2804745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b="1" dirty="0">
                <a:solidFill>
                  <a:srgbClr val="FF0000"/>
                </a:solidFill>
                <a:latin typeface="Helvetica" pitchFamily="34" charset="0"/>
              </a:rPr>
              <a:t>The LIST Data Structure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598613"/>
            <a:ext cx="8226425" cy="4570412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800" dirty="0">
                <a:latin typeface="Helvetica" pitchFamily="34" charset="0"/>
              </a:rPr>
              <a:t>The List is among the most generic of data structures.</a:t>
            </a:r>
            <a:br>
              <a:rPr lang="en-US" sz="2800" dirty="0">
                <a:latin typeface="Helvetica" pitchFamily="34" charset="0"/>
              </a:rPr>
            </a:br>
            <a:endParaRPr lang="en-US" sz="2800" dirty="0">
              <a:latin typeface="Helvetica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800" dirty="0">
                <a:latin typeface="Helvetica" pitchFamily="34" charset="0"/>
              </a:rPr>
              <a:t>Real life: </a:t>
            </a:r>
            <a:br>
              <a:rPr lang="en-US" sz="2800" dirty="0">
                <a:latin typeface="Helvetica" pitchFamily="34" charset="0"/>
              </a:rPr>
            </a:br>
            <a:endParaRPr lang="en-US" sz="2800" dirty="0">
              <a:latin typeface="Helvetica" pitchFamily="34" charset="0"/>
            </a:endParaRPr>
          </a:p>
          <a:p>
            <a:pPr marL="1371600" lvl="2" indent="-457200" eaLnBrk="1" hangingPunct="1">
              <a:lnSpc>
                <a:spcPct val="80000"/>
              </a:lnSpc>
              <a:buFont typeface="Wingdings" pitchFamily="2" charset="2"/>
              <a:buAutoNum type="alphaLcPeriod"/>
            </a:pPr>
            <a:r>
              <a:rPr lang="en-US" sz="2800" dirty="0">
                <a:latin typeface="Helvetica" pitchFamily="34" charset="0"/>
              </a:rPr>
              <a:t>Shopping list, </a:t>
            </a:r>
          </a:p>
          <a:p>
            <a:pPr marL="1371600" lvl="2" indent="-457200" eaLnBrk="1" hangingPunct="1">
              <a:lnSpc>
                <a:spcPct val="80000"/>
              </a:lnSpc>
              <a:buFont typeface="Wingdings" pitchFamily="2" charset="2"/>
              <a:buAutoNum type="alphaLcPeriod"/>
            </a:pPr>
            <a:r>
              <a:rPr lang="en-US" sz="2800" dirty="0">
                <a:latin typeface="Helvetica" pitchFamily="34" charset="0"/>
              </a:rPr>
              <a:t>Groceries list, </a:t>
            </a:r>
          </a:p>
          <a:p>
            <a:pPr marL="1371600" lvl="2" indent="-457200" eaLnBrk="1" hangingPunct="1">
              <a:lnSpc>
                <a:spcPct val="80000"/>
              </a:lnSpc>
              <a:buFont typeface="Wingdings" pitchFamily="2" charset="2"/>
              <a:buAutoNum type="alphaLcPeriod"/>
            </a:pPr>
            <a:r>
              <a:rPr lang="en-US" sz="2800" dirty="0">
                <a:latin typeface="Helvetica" pitchFamily="34" charset="0"/>
              </a:rPr>
              <a:t>List of people to invite to dinner</a:t>
            </a:r>
          </a:p>
          <a:p>
            <a:pPr marL="1371600" lvl="2" indent="-457200" eaLnBrk="1" hangingPunct="1">
              <a:lnSpc>
                <a:spcPct val="80000"/>
              </a:lnSpc>
              <a:buFont typeface="Wingdings" pitchFamily="2" charset="2"/>
              <a:buAutoNum type="alphaLcPeriod"/>
            </a:pPr>
            <a:r>
              <a:rPr lang="en-US" sz="2800" dirty="0">
                <a:latin typeface="Helvetica" pitchFamily="34" charset="0"/>
              </a:rPr>
              <a:t>List of presents to get</a:t>
            </a:r>
          </a:p>
          <a:p>
            <a:pPr marL="1371600" lvl="2" indent="-457200" eaLnBrk="1" hangingPunct="1">
              <a:lnSpc>
                <a:spcPct val="80000"/>
              </a:lnSpc>
              <a:buFont typeface="Wingdings" pitchFamily="2" charset="2"/>
              <a:buAutoNum type="alphaLcPeriod"/>
            </a:pPr>
            <a:endParaRPr lang="en-US" sz="2800" dirty="0">
              <a:latin typeface="Helvetica" pitchFamily="34" charset="0"/>
            </a:endParaRPr>
          </a:p>
          <a:p>
            <a:pPr marL="1371600" lvl="2" indent="-45720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dirty="0">
              <a:latin typeface="Helvetica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Char char="§"/>
            </a:pPr>
            <a:endParaRPr lang="en-US" sz="2800" dirty="0"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274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b="1" dirty="0">
                <a:solidFill>
                  <a:srgbClr val="FF0000"/>
                </a:solidFill>
                <a:latin typeface="Helvetica" pitchFamily="34" charset="0"/>
              </a:rPr>
              <a:t>Lists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598613"/>
            <a:ext cx="8226425" cy="4570412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800" dirty="0">
                <a:latin typeface="Helvetica" pitchFamily="34" charset="0"/>
              </a:rPr>
              <a:t>A list is collection of items that are</a:t>
            </a:r>
            <a:r>
              <a:rPr lang="en-US" sz="2800" dirty="0">
                <a:solidFill>
                  <a:srgbClr val="FF0000"/>
                </a:solidFill>
                <a:latin typeface="Helvetica" pitchFamily="34" charset="0"/>
              </a:rPr>
              <a:t> all of the same type</a:t>
            </a:r>
            <a:r>
              <a:rPr lang="en-US" sz="2800" dirty="0">
                <a:latin typeface="Helvetica" pitchFamily="34" charset="0"/>
              </a:rPr>
              <a:t> (grocery items, integers, names)</a:t>
            </a:r>
            <a:br>
              <a:rPr lang="en-US" sz="2800" dirty="0">
                <a:latin typeface="Helvetica" pitchFamily="34" charset="0"/>
              </a:rPr>
            </a:br>
            <a:endParaRPr lang="en-US" sz="2800" dirty="0">
              <a:latin typeface="Helvetica" pitchFamily="34" charset="0"/>
            </a:endParaRP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800" dirty="0">
                <a:latin typeface="Helvetica" pitchFamily="34" charset="0"/>
              </a:rPr>
              <a:t>The items, or elements of the list, are stored in </a:t>
            </a:r>
            <a:r>
              <a:rPr lang="en-US" sz="2800" dirty="0">
                <a:solidFill>
                  <a:srgbClr val="FF0000"/>
                </a:solidFill>
                <a:latin typeface="Helvetica" pitchFamily="34" charset="0"/>
              </a:rPr>
              <a:t>some particular order</a:t>
            </a:r>
            <a:br>
              <a:rPr lang="en-US" sz="2800" dirty="0">
                <a:latin typeface="Helvetica" pitchFamily="34" charset="0"/>
              </a:rPr>
            </a:br>
            <a:endParaRPr lang="en-US" sz="2800" dirty="0">
              <a:latin typeface="Helvetica" pitchFamily="34" charset="0"/>
            </a:endParaRP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800" dirty="0">
                <a:latin typeface="Helvetica" pitchFamily="34" charset="0"/>
              </a:rPr>
              <a:t>It is possible to insert new elements into </a:t>
            </a:r>
            <a:r>
              <a:rPr lang="en-US" sz="2800" dirty="0">
                <a:solidFill>
                  <a:srgbClr val="FF0000"/>
                </a:solidFill>
                <a:latin typeface="Helvetica" pitchFamily="34" charset="0"/>
              </a:rPr>
              <a:t>various positions </a:t>
            </a:r>
            <a:r>
              <a:rPr lang="en-US" sz="2800" dirty="0">
                <a:latin typeface="Helvetica" pitchFamily="34" charset="0"/>
              </a:rPr>
              <a:t>in the list and remove any element of the list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Char char="§"/>
            </a:pPr>
            <a:endParaRPr lang="en-US" sz="2800" dirty="0">
              <a:latin typeface="Helvetica" pitchFamily="34" charset="0"/>
            </a:endParaRP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Char char="§"/>
            </a:pPr>
            <a:endParaRPr lang="en-US" sz="2800" dirty="0"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7441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b="1" dirty="0">
                <a:solidFill>
                  <a:srgbClr val="FF0000"/>
                </a:solidFill>
                <a:latin typeface="Helvetica" pitchFamily="34" charset="0"/>
              </a:rPr>
              <a:t>Lists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598613"/>
            <a:ext cx="8226425" cy="4570412"/>
          </a:xfrm>
        </p:spPr>
        <p:txBody>
          <a:bodyPr/>
          <a:lstStyle/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800" dirty="0">
                <a:latin typeface="Helvetica" pitchFamily="34" charset="0"/>
              </a:rPr>
              <a:t>List is a set of </a:t>
            </a:r>
            <a:r>
              <a:rPr lang="en-US" sz="2800" dirty="0">
                <a:solidFill>
                  <a:srgbClr val="FF0000"/>
                </a:solidFill>
                <a:latin typeface="Helvetica" pitchFamily="34" charset="0"/>
              </a:rPr>
              <a:t>elements in a linear order</a:t>
            </a:r>
            <a:r>
              <a:rPr lang="en-US" sz="2800" dirty="0">
                <a:latin typeface="Helvetica" pitchFamily="34" charset="0"/>
              </a:rPr>
              <a:t>. </a:t>
            </a:r>
            <a:br>
              <a:rPr lang="en-US" sz="2800" dirty="0">
                <a:latin typeface="Helvetica" pitchFamily="34" charset="0"/>
              </a:rPr>
            </a:br>
            <a:r>
              <a:rPr lang="en-US" sz="2800" dirty="0">
                <a:latin typeface="Helvetica" pitchFamily="34" charset="0"/>
              </a:rPr>
              <a:t>For example, data values a</a:t>
            </a:r>
            <a:r>
              <a:rPr lang="en-US" sz="2800" baseline="-25000" dirty="0">
                <a:latin typeface="Helvetica" pitchFamily="34" charset="0"/>
              </a:rPr>
              <a:t>1</a:t>
            </a:r>
            <a:r>
              <a:rPr lang="en-US" sz="2800" dirty="0">
                <a:latin typeface="Helvetica" pitchFamily="34" charset="0"/>
              </a:rPr>
              <a:t>, a</a:t>
            </a:r>
            <a:r>
              <a:rPr lang="en-US" sz="2800" baseline="-25000" dirty="0">
                <a:latin typeface="Helvetica" pitchFamily="34" charset="0"/>
              </a:rPr>
              <a:t>2</a:t>
            </a:r>
            <a:r>
              <a:rPr lang="en-US" sz="2800" dirty="0">
                <a:latin typeface="Helvetica" pitchFamily="34" charset="0"/>
              </a:rPr>
              <a:t>, a</a:t>
            </a:r>
            <a:r>
              <a:rPr lang="en-US" sz="2800" baseline="-25000" dirty="0">
                <a:latin typeface="Helvetica" pitchFamily="34" charset="0"/>
              </a:rPr>
              <a:t>3</a:t>
            </a:r>
            <a:r>
              <a:rPr lang="en-US" sz="2800" dirty="0">
                <a:latin typeface="Helvetica" pitchFamily="34" charset="0"/>
              </a:rPr>
              <a:t>, a</a:t>
            </a:r>
            <a:r>
              <a:rPr lang="en-US" sz="2800" baseline="-25000" dirty="0">
                <a:latin typeface="Helvetica" pitchFamily="34" charset="0"/>
              </a:rPr>
              <a:t>4</a:t>
            </a:r>
            <a:r>
              <a:rPr lang="en-US" sz="2800" dirty="0">
                <a:latin typeface="Helvetica" pitchFamily="34" charset="0"/>
              </a:rPr>
              <a:t> can be arranged in a list:</a:t>
            </a:r>
            <a:br>
              <a:rPr lang="en-US" sz="2800" dirty="0">
                <a:latin typeface="Helvetica" pitchFamily="34" charset="0"/>
              </a:rPr>
            </a:br>
            <a:br>
              <a:rPr lang="en-US" sz="2800" dirty="0">
                <a:latin typeface="Helvetica" pitchFamily="34" charset="0"/>
              </a:rPr>
            </a:br>
            <a:r>
              <a:rPr lang="en-US" sz="2800" dirty="0">
                <a:latin typeface="Helvetica" pitchFamily="34" charset="0"/>
              </a:rPr>
              <a:t>	</a:t>
            </a:r>
            <a:r>
              <a:rPr lang="en-US" sz="2800" dirty="0">
                <a:solidFill>
                  <a:srgbClr val="FF0000"/>
                </a:solidFill>
                <a:latin typeface="Helvetica" pitchFamily="34" charset="0"/>
              </a:rPr>
              <a:t>(a</a:t>
            </a:r>
            <a:r>
              <a:rPr lang="en-US" sz="2800" baseline="-25000" dirty="0">
                <a:solidFill>
                  <a:srgbClr val="FF0000"/>
                </a:solidFill>
                <a:latin typeface="Helvetica" pitchFamily="34" charset="0"/>
              </a:rPr>
              <a:t>3</a:t>
            </a:r>
            <a:r>
              <a:rPr lang="en-US" sz="2800" dirty="0">
                <a:solidFill>
                  <a:srgbClr val="FF0000"/>
                </a:solidFill>
                <a:latin typeface="Helvetica" pitchFamily="34" charset="0"/>
              </a:rPr>
              <a:t>, a</a:t>
            </a:r>
            <a:r>
              <a:rPr lang="en-US" sz="2800" baseline="-25000" dirty="0">
                <a:solidFill>
                  <a:srgbClr val="FF0000"/>
                </a:solidFill>
                <a:latin typeface="Helvetica" pitchFamily="34" charset="0"/>
              </a:rPr>
              <a:t>1</a:t>
            </a:r>
            <a:r>
              <a:rPr lang="en-US" sz="2800" dirty="0">
                <a:solidFill>
                  <a:srgbClr val="FF0000"/>
                </a:solidFill>
                <a:latin typeface="Helvetica" pitchFamily="34" charset="0"/>
              </a:rPr>
              <a:t>, a</a:t>
            </a:r>
            <a:r>
              <a:rPr lang="en-US" sz="2800" baseline="-25000" dirty="0">
                <a:solidFill>
                  <a:srgbClr val="FF0000"/>
                </a:solidFill>
                <a:latin typeface="Helvetica" pitchFamily="34" charset="0"/>
              </a:rPr>
              <a:t>2</a:t>
            </a:r>
            <a:r>
              <a:rPr lang="en-US" sz="2800" dirty="0">
                <a:solidFill>
                  <a:srgbClr val="FF0000"/>
                </a:solidFill>
                <a:latin typeface="Helvetica" pitchFamily="34" charset="0"/>
              </a:rPr>
              <a:t>, a</a:t>
            </a:r>
            <a:r>
              <a:rPr lang="en-US" sz="2800" baseline="-25000" dirty="0">
                <a:solidFill>
                  <a:srgbClr val="FF0000"/>
                </a:solidFill>
                <a:latin typeface="Helvetica" pitchFamily="34" charset="0"/>
              </a:rPr>
              <a:t>4</a:t>
            </a:r>
            <a:r>
              <a:rPr lang="en-US" sz="2800" dirty="0">
                <a:solidFill>
                  <a:srgbClr val="FF0000"/>
                </a:solidFill>
                <a:latin typeface="Helvetica" pitchFamily="34" charset="0"/>
              </a:rPr>
              <a:t>)</a:t>
            </a:r>
            <a:br>
              <a:rPr lang="en-US" sz="2800" dirty="0">
                <a:latin typeface="Helvetica" pitchFamily="34" charset="0"/>
              </a:rPr>
            </a:br>
            <a:br>
              <a:rPr lang="en-US" sz="2800" dirty="0">
                <a:latin typeface="Helvetica" pitchFamily="34" charset="0"/>
              </a:rPr>
            </a:br>
            <a:r>
              <a:rPr lang="en-US" sz="2800" dirty="0">
                <a:latin typeface="Helvetica" pitchFamily="34" charset="0"/>
              </a:rPr>
              <a:t>In this list, a</a:t>
            </a:r>
            <a:r>
              <a:rPr lang="en-US" sz="2800" baseline="-25000" dirty="0">
                <a:latin typeface="Helvetica" pitchFamily="34" charset="0"/>
              </a:rPr>
              <a:t>3</a:t>
            </a:r>
            <a:r>
              <a:rPr lang="en-US" sz="2800" dirty="0">
                <a:latin typeface="Helvetica" pitchFamily="34" charset="0"/>
              </a:rPr>
              <a:t>, </a:t>
            </a:r>
            <a:r>
              <a:rPr lang="en-US" sz="2800" dirty="0">
                <a:solidFill>
                  <a:srgbClr val="FF0000"/>
                </a:solidFill>
                <a:latin typeface="Helvetica" pitchFamily="34" charset="0"/>
              </a:rPr>
              <a:t>is the first element</a:t>
            </a:r>
            <a:r>
              <a:rPr lang="en-US" sz="2800" dirty="0">
                <a:latin typeface="Helvetica" pitchFamily="34" charset="0"/>
              </a:rPr>
              <a:t>, a</a:t>
            </a:r>
            <a:r>
              <a:rPr lang="en-US" sz="2800" baseline="-25000" dirty="0">
                <a:latin typeface="Helvetica" pitchFamily="34" charset="0"/>
              </a:rPr>
              <a:t>1</a:t>
            </a:r>
            <a:r>
              <a:rPr lang="en-US" sz="2800" dirty="0">
                <a:latin typeface="Helvetica" pitchFamily="34" charset="0"/>
              </a:rPr>
              <a:t> is the second element, and so on</a:t>
            </a:r>
            <a:br>
              <a:rPr lang="en-US" sz="2800" dirty="0">
                <a:latin typeface="Helvetica" pitchFamily="34" charset="0"/>
              </a:rPr>
            </a:br>
            <a:endParaRPr lang="en-US" sz="2800" dirty="0">
              <a:latin typeface="Helvetica" pitchFamily="34" charset="0"/>
            </a:endParaRP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800" dirty="0">
                <a:latin typeface="Helvetica" pitchFamily="34" charset="0"/>
              </a:rPr>
              <a:t>The order is important here; this is not just a </a:t>
            </a:r>
            <a:r>
              <a:rPr lang="en-US" sz="2800" dirty="0">
                <a:solidFill>
                  <a:srgbClr val="FF0000"/>
                </a:solidFill>
                <a:latin typeface="Helvetica" pitchFamily="34" charset="0"/>
              </a:rPr>
              <a:t>random collection of elements</a:t>
            </a:r>
            <a:r>
              <a:rPr lang="en-US" sz="2800" dirty="0">
                <a:latin typeface="Helvetica" pitchFamily="34" charset="0"/>
              </a:rPr>
              <a:t>, it is an </a:t>
            </a:r>
            <a:r>
              <a:rPr lang="en-US" sz="2800" i="1" dirty="0">
                <a:latin typeface="Helvetica" pitchFamily="34" charset="0"/>
              </a:rPr>
              <a:t>ordered</a:t>
            </a:r>
            <a:r>
              <a:rPr lang="en-US" sz="2800" dirty="0">
                <a:latin typeface="Helvetica" pitchFamily="34" charset="0"/>
              </a:rPr>
              <a:t> collection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Char char="§"/>
            </a:pPr>
            <a:endParaRPr lang="en-US" sz="2800" dirty="0"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9039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b="1">
                <a:solidFill>
                  <a:srgbClr val="FF0000"/>
                </a:solidFill>
                <a:latin typeface="Helvetica" pitchFamily="34" charset="0"/>
              </a:rPr>
              <a:t>List Operations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598613"/>
            <a:ext cx="8226425" cy="4802187"/>
          </a:xfrm>
        </p:spPr>
        <p:txBody>
          <a:bodyPr>
            <a:normAutofit lnSpcReduction="10000"/>
          </a:bodyPr>
          <a:lstStyle/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Helvetica" pitchFamily="34" charset="0"/>
              </a:rPr>
              <a:t>Useful operations</a:t>
            </a:r>
          </a:p>
          <a:p>
            <a:pPr marL="533400" indent="-533400" eaLnBrk="1" hangingPunct="1">
              <a:lnSpc>
                <a:spcPct val="80000"/>
              </a:lnSpc>
            </a:pPr>
            <a:r>
              <a:rPr lang="en-US" sz="2400" dirty="0" err="1">
                <a:solidFill>
                  <a:srgbClr val="FF0000"/>
                </a:solidFill>
                <a:latin typeface="Helvetica" pitchFamily="34" charset="0"/>
              </a:rPr>
              <a:t>createList</a:t>
            </a:r>
            <a:r>
              <a:rPr lang="en-US" sz="2400" dirty="0">
                <a:solidFill>
                  <a:srgbClr val="FF0000"/>
                </a:solidFill>
                <a:latin typeface="Helvetica" pitchFamily="34" charset="0"/>
              </a:rPr>
              <a:t>(): </a:t>
            </a:r>
            <a:r>
              <a:rPr lang="en-US" sz="2400" dirty="0">
                <a:latin typeface="Helvetica" pitchFamily="34" charset="0"/>
              </a:rPr>
              <a:t>create a new list (presumably empty)</a:t>
            </a:r>
          </a:p>
          <a:p>
            <a:pPr marL="533400" indent="-533400" eaLnBrk="1" hangingPunct="1">
              <a:lnSpc>
                <a:spcPct val="80000"/>
              </a:lnSpc>
            </a:pPr>
            <a:r>
              <a:rPr lang="en-US" sz="2400" dirty="0">
                <a:solidFill>
                  <a:srgbClr val="FF0000"/>
                </a:solidFill>
                <a:latin typeface="Helvetica" pitchFamily="34" charset="0"/>
              </a:rPr>
              <a:t>copy(): </a:t>
            </a:r>
            <a:r>
              <a:rPr lang="en-US" sz="2400" dirty="0">
                <a:latin typeface="Helvetica" pitchFamily="34" charset="0"/>
              </a:rPr>
              <a:t>set one list to be a copy of another</a:t>
            </a:r>
          </a:p>
          <a:p>
            <a:pPr marL="533400" indent="-533400" eaLnBrk="1" hangingPunct="1">
              <a:lnSpc>
                <a:spcPct val="80000"/>
              </a:lnSpc>
            </a:pPr>
            <a:r>
              <a:rPr lang="en-US" sz="2400" dirty="0">
                <a:solidFill>
                  <a:srgbClr val="FF0000"/>
                </a:solidFill>
                <a:latin typeface="Helvetica" pitchFamily="34" charset="0"/>
              </a:rPr>
              <a:t>clear(); </a:t>
            </a:r>
            <a:r>
              <a:rPr lang="en-US" sz="2400" dirty="0">
                <a:latin typeface="Helvetica" pitchFamily="34" charset="0"/>
              </a:rPr>
              <a:t>clear a list (remove all </a:t>
            </a:r>
            <a:r>
              <a:rPr lang="en-US" sz="2400" dirty="0" err="1">
                <a:latin typeface="Helvetica" pitchFamily="34" charset="0"/>
              </a:rPr>
              <a:t>elments</a:t>
            </a:r>
            <a:r>
              <a:rPr lang="en-US" sz="2400" dirty="0">
                <a:latin typeface="Helvetica" pitchFamily="34" charset="0"/>
              </a:rPr>
              <a:t>)</a:t>
            </a:r>
          </a:p>
          <a:p>
            <a:pPr marL="533400" indent="-533400" eaLnBrk="1" hangingPunct="1">
              <a:lnSpc>
                <a:spcPct val="80000"/>
              </a:lnSpc>
            </a:pPr>
            <a:r>
              <a:rPr lang="en-US" sz="2400" dirty="0">
                <a:solidFill>
                  <a:srgbClr val="FF0000"/>
                </a:solidFill>
                <a:latin typeface="Helvetica" pitchFamily="34" charset="0"/>
              </a:rPr>
              <a:t>insert(X, ?): </a:t>
            </a:r>
            <a:r>
              <a:rPr lang="en-US" sz="2400" dirty="0">
                <a:latin typeface="Helvetica" pitchFamily="34" charset="0"/>
              </a:rPr>
              <a:t>Insert element X at a particular position </a:t>
            </a:r>
            <a:br>
              <a:rPr lang="en-US" sz="2400" dirty="0">
                <a:latin typeface="Helvetica" pitchFamily="34" charset="0"/>
              </a:rPr>
            </a:br>
            <a:r>
              <a:rPr lang="en-US" sz="2400" dirty="0">
                <a:latin typeface="Helvetica" pitchFamily="34" charset="0"/>
              </a:rPr>
              <a:t>		    in the list</a:t>
            </a:r>
          </a:p>
          <a:p>
            <a:pPr marL="533400" indent="-533400" eaLnBrk="1" hangingPunct="1">
              <a:lnSpc>
                <a:spcPct val="80000"/>
              </a:lnSpc>
            </a:pPr>
            <a:r>
              <a:rPr lang="en-US" sz="2400" dirty="0">
                <a:solidFill>
                  <a:srgbClr val="FF0000"/>
                </a:solidFill>
                <a:latin typeface="Helvetica" pitchFamily="34" charset="0"/>
              </a:rPr>
              <a:t>remove(?): </a:t>
            </a:r>
            <a:r>
              <a:rPr lang="en-US" sz="2400" dirty="0">
                <a:latin typeface="Helvetica" pitchFamily="34" charset="0"/>
              </a:rPr>
              <a:t>Remove element at some position in </a:t>
            </a:r>
            <a:br>
              <a:rPr lang="en-US" sz="2400" dirty="0">
                <a:latin typeface="Helvetica" pitchFamily="34" charset="0"/>
              </a:rPr>
            </a:br>
            <a:r>
              <a:rPr lang="en-US" sz="2400" dirty="0">
                <a:latin typeface="Helvetica" pitchFamily="34" charset="0"/>
              </a:rPr>
              <a:t>		     the list</a:t>
            </a:r>
          </a:p>
          <a:p>
            <a:pPr marL="533400" indent="-533400" eaLnBrk="1" hangingPunct="1">
              <a:lnSpc>
                <a:spcPct val="80000"/>
              </a:lnSpc>
            </a:pPr>
            <a:r>
              <a:rPr lang="en-US" sz="2400" dirty="0">
                <a:solidFill>
                  <a:srgbClr val="FF0000"/>
                </a:solidFill>
                <a:latin typeface="Helvetica" pitchFamily="34" charset="0"/>
              </a:rPr>
              <a:t>get(?): </a:t>
            </a:r>
            <a:r>
              <a:rPr lang="en-US" sz="2400" dirty="0">
                <a:latin typeface="Helvetica" pitchFamily="34" charset="0"/>
              </a:rPr>
              <a:t>Get element at a given position</a:t>
            </a:r>
          </a:p>
          <a:p>
            <a:pPr marL="533400" indent="-533400" eaLnBrk="1" hangingPunct="1">
              <a:lnSpc>
                <a:spcPct val="80000"/>
              </a:lnSpc>
            </a:pPr>
            <a:r>
              <a:rPr lang="en-US" sz="2400" dirty="0">
                <a:solidFill>
                  <a:srgbClr val="FF0000"/>
                </a:solidFill>
                <a:latin typeface="Helvetica" pitchFamily="34" charset="0"/>
              </a:rPr>
              <a:t>update(X, ?): </a:t>
            </a:r>
            <a:r>
              <a:rPr lang="en-US" sz="2400" dirty="0">
                <a:latin typeface="Helvetica" pitchFamily="34" charset="0"/>
              </a:rPr>
              <a:t>replace the element at a given position 		       with X</a:t>
            </a:r>
          </a:p>
          <a:p>
            <a:pPr marL="533400" indent="-533400" eaLnBrk="1" hangingPunct="1">
              <a:lnSpc>
                <a:spcPct val="80000"/>
              </a:lnSpc>
            </a:pPr>
            <a:r>
              <a:rPr lang="en-US" sz="2400" dirty="0">
                <a:solidFill>
                  <a:srgbClr val="FF0000"/>
                </a:solidFill>
                <a:latin typeface="Helvetica" pitchFamily="34" charset="0"/>
              </a:rPr>
              <a:t>find(X): </a:t>
            </a:r>
            <a:r>
              <a:rPr lang="en-US" sz="2400" dirty="0">
                <a:latin typeface="Helvetica" pitchFamily="34" charset="0"/>
              </a:rPr>
              <a:t>determine if the element X is in the list</a:t>
            </a:r>
          </a:p>
          <a:p>
            <a:pPr marL="533400" indent="-533400" eaLnBrk="1" hangingPunct="1">
              <a:lnSpc>
                <a:spcPct val="80000"/>
              </a:lnSpc>
            </a:pPr>
            <a:r>
              <a:rPr lang="en-US" sz="2400" dirty="0">
                <a:solidFill>
                  <a:srgbClr val="FF0000"/>
                </a:solidFill>
                <a:latin typeface="Helvetica" pitchFamily="34" charset="0"/>
              </a:rPr>
              <a:t>length(): </a:t>
            </a:r>
            <a:r>
              <a:rPr lang="en-US" sz="2400" dirty="0">
                <a:latin typeface="Helvetica" pitchFamily="34" charset="0"/>
              </a:rPr>
              <a:t>return the length of the list.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Char char="§"/>
            </a:pPr>
            <a:endParaRPr lang="en-US" sz="2400" dirty="0"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7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b="1" dirty="0">
                <a:solidFill>
                  <a:srgbClr val="FF0000"/>
                </a:solidFill>
                <a:latin typeface="Helvetica" pitchFamily="34" charset="0"/>
              </a:rPr>
              <a:t>List Operations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598613"/>
            <a:ext cx="8226425" cy="4570412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800" dirty="0">
                <a:latin typeface="Helvetica" pitchFamily="34" charset="0"/>
              </a:rPr>
              <a:t>We need to decide what is meant by “particular position”; </a:t>
            </a:r>
            <a:r>
              <a:rPr lang="en-US" sz="2800" dirty="0">
                <a:solidFill>
                  <a:srgbClr val="FF0000"/>
                </a:solidFill>
                <a:latin typeface="Helvetica" pitchFamily="34" charset="0"/>
              </a:rPr>
              <a:t>we have used “?” </a:t>
            </a:r>
            <a:r>
              <a:rPr lang="en-US" sz="2800" dirty="0">
                <a:latin typeface="Helvetica" pitchFamily="34" charset="0"/>
              </a:rPr>
              <a:t>for this.</a:t>
            </a:r>
            <a:br>
              <a:rPr lang="en-US" sz="2800" dirty="0">
                <a:latin typeface="Helvetica" pitchFamily="34" charset="0"/>
              </a:rPr>
            </a:br>
            <a:endParaRPr lang="en-US" sz="2800" dirty="0">
              <a:latin typeface="Helvetica" pitchFamily="34" charset="0"/>
            </a:endParaRPr>
          </a:p>
          <a:p>
            <a:pPr marL="990600" lvl="1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400" dirty="0">
                <a:latin typeface="Helvetica" pitchFamily="34" charset="0"/>
              </a:rPr>
              <a:t>Use the </a:t>
            </a:r>
            <a:r>
              <a:rPr lang="en-US" sz="2400" dirty="0">
                <a:solidFill>
                  <a:srgbClr val="FF0000"/>
                </a:solidFill>
                <a:latin typeface="Helvetica" pitchFamily="34" charset="0"/>
              </a:rPr>
              <a:t>actual index </a:t>
            </a:r>
            <a:r>
              <a:rPr lang="en-US" sz="2400" dirty="0">
                <a:latin typeface="Helvetica" pitchFamily="34" charset="0"/>
              </a:rPr>
              <a:t>of element: insert after element 3, get element number 6. This approach is taken by arrays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br>
              <a:rPr lang="en-US" sz="2400" dirty="0">
                <a:latin typeface="Helvetica" pitchFamily="34" charset="0"/>
              </a:rPr>
            </a:br>
            <a:endParaRPr lang="en-US" sz="2400" dirty="0">
              <a:latin typeface="Helvetica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Char char="§"/>
            </a:pPr>
            <a:endParaRPr lang="en-US" sz="2800" dirty="0"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277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Helvetica" pitchFamily="34" charset="0"/>
              </a:rPr>
              <a:t>Implementing Lists</a:t>
            </a:r>
          </a:p>
        </p:txBody>
      </p:sp>
      <p:sp>
        <p:nvSpPr>
          <p:cNvPr id="28979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598613"/>
            <a:ext cx="8226425" cy="2668587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800" dirty="0">
                <a:latin typeface="Helvetica" pitchFamily="34" charset="0"/>
              </a:rPr>
              <a:t>We have designed the interface for the List; we now must consider how to implement that interface.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800" dirty="0">
                <a:latin typeface="Helvetica" pitchFamily="34" charset="0"/>
              </a:rPr>
              <a:t>Implementing Lists using an array: for example, the list of integers (2, 6, 8, 7, 1) could be represented as: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Char char="§"/>
            </a:pPr>
            <a:endParaRPr lang="en-US" sz="2800" dirty="0">
              <a:latin typeface="Helvetica" pitchFamily="34" charset="0"/>
            </a:endParaRPr>
          </a:p>
        </p:txBody>
      </p:sp>
      <p:grpSp>
        <p:nvGrpSpPr>
          <p:cNvPr id="289822" name="Group 30"/>
          <p:cNvGrpSpPr>
            <a:grpSpLocks/>
          </p:cNvGrpSpPr>
          <p:nvPr/>
        </p:nvGrpSpPr>
        <p:grpSpPr bwMode="auto">
          <a:xfrm>
            <a:off x="746125" y="4495800"/>
            <a:ext cx="7205663" cy="976313"/>
            <a:chOff x="470" y="2832"/>
            <a:chExt cx="4539" cy="615"/>
          </a:xfrm>
        </p:grpSpPr>
        <p:grpSp>
          <p:nvGrpSpPr>
            <p:cNvPr id="289796" name="Group 4"/>
            <p:cNvGrpSpPr>
              <a:grpSpLocks/>
            </p:cNvGrpSpPr>
            <p:nvPr/>
          </p:nvGrpSpPr>
          <p:grpSpPr bwMode="auto">
            <a:xfrm>
              <a:off x="470" y="2880"/>
              <a:ext cx="2986" cy="567"/>
              <a:chOff x="470" y="2928"/>
              <a:chExt cx="2986" cy="567"/>
            </a:xfrm>
          </p:grpSpPr>
          <p:sp>
            <p:nvSpPr>
              <p:cNvPr id="289797" name="Rectangle 5"/>
              <p:cNvSpPr>
                <a:spLocks noChangeArrowheads="1"/>
              </p:cNvSpPr>
              <p:nvPr/>
            </p:nvSpPr>
            <p:spPr bwMode="auto">
              <a:xfrm>
                <a:off x="768" y="2928"/>
                <a:ext cx="2688" cy="336"/>
              </a:xfrm>
              <a:prstGeom prst="rect">
                <a:avLst/>
              </a:prstGeom>
              <a:solidFill>
                <a:srgbClr val="CC0000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9798" name="Text Box 6"/>
              <p:cNvSpPr txBox="1">
                <a:spLocks noChangeArrowheads="1"/>
              </p:cNvSpPr>
              <p:nvPr/>
            </p:nvSpPr>
            <p:spPr bwMode="auto">
              <a:xfrm>
                <a:off x="470" y="2953"/>
                <a:ext cx="24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2400" b="0">
                    <a:latin typeface="Helvetica" pitchFamily="34" charset="0"/>
                  </a:rPr>
                  <a:t>A</a:t>
                </a:r>
              </a:p>
            </p:txBody>
          </p:sp>
          <p:sp>
            <p:nvSpPr>
              <p:cNvPr id="289799" name="Text Box 7"/>
              <p:cNvSpPr txBox="1">
                <a:spLocks noChangeArrowheads="1"/>
              </p:cNvSpPr>
              <p:nvPr/>
            </p:nvSpPr>
            <p:spPr bwMode="auto">
              <a:xfrm>
                <a:off x="1152" y="2976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2400" b="0">
                    <a:latin typeface="Helvetica" pitchFamily="34" charset="0"/>
                  </a:rPr>
                  <a:t>6</a:t>
                </a:r>
              </a:p>
            </p:txBody>
          </p:sp>
          <p:sp>
            <p:nvSpPr>
              <p:cNvPr id="289800" name="Text Box 8"/>
              <p:cNvSpPr txBox="1">
                <a:spLocks noChangeArrowheads="1"/>
              </p:cNvSpPr>
              <p:nvPr/>
            </p:nvSpPr>
            <p:spPr bwMode="auto">
              <a:xfrm>
                <a:off x="1488" y="2976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2400" b="0">
                    <a:latin typeface="Helvetica" pitchFamily="34" charset="0"/>
                  </a:rPr>
                  <a:t>8</a:t>
                </a:r>
              </a:p>
            </p:txBody>
          </p:sp>
          <p:sp>
            <p:nvSpPr>
              <p:cNvPr id="289801" name="Text Box 9"/>
              <p:cNvSpPr txBox="1">
                <a:spLocks noChangeArrowheads="1"/>
              </p:cNvSpPr>
              <p:nvPr/>
            </p:nvSpPr>
            <p:spPr bwMode="auto">
              <a:xfrm>
                <a:off x="1824" y="2976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2400" b="0">
                    <a:latin typeface="Helvetica" pitchFamily="34" charset="0"/>
                  </a:rPr>
                  <a:t>7</a:t>
                </a:r>
              </a:p>
            </p:txBody>
          </p:sp>
          <p:sp>
            <p:nvSpPr>
              <p:cNvPr id="289802" name="Text Box 10"/>
              <p:cNvSpPr txBox="1">
                <a:spLocks noChangeArrowheads="1"/>
              </p:cNvSpPr>
              <p:nvPr/>
            </p:nvSpPr>
            <p:spPr bwMode="auto">
              <a:xfrm>
                <a:off x="2160" y="2976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2400" b="0">
                    <a:latin typeface="Helvetica" pitchFamily="34" charset="0"/>
                  </a:rPr>
                  <a:t>1</a:t>
                </a:r>
              </a:p>
            </p:txBody>
          </p:sp>
          <p:sp>
            <p:nvSpPr>
              <p:cNvPr id="289803" name="Text Box 11"/>
              <p:cNvSpPr txBox="1">
                <a:spLocks noChangeArrowheads="1"/>
              </p:cNvSpPr>
              <p:nvPr/>
            </p:nvSpPr>
            <p:spPr bwMode="auto">
              <a:xfrm>
                <a:off x="816" y="3264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1800" b="0">
                    <a:latin typeface="Helvetica" pitchFamily="34" charset="0"/>
                  </a:rPr>
                  <a:t>1</a:t>
                </a:r>
              </a:p>
            </p:txBody>
          </p:sp>
          <p:sp>
            <p:nvSpPr>
              <p:cNvPr id="289804" name="Text Box 12"/>
              <p:cNvSpPr txBox="1">
                <a:spLocks noChangeArrowheads="1"/>
              </p:cNvSpPr>
              <p:nvPr/>
            </p:nvSpPr>
            <p:spPr bwMode="auto">
              <a:xfrm>
                <a:off x="1152" y="3264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1800" b="0">
                    <a:latin typeface="Helvetica" pitchFamily="34" charset="0"/>
                  </a:rPr>
                  <a:t>2</a:t>
                </a:r>
              </a:p>
            </p:txBody>
          </p:sp>
          <p:sp>
            <p:nvSpPr>
              <p:cNvPr id="289805" name="Text Box 13"/>
              <p:cNvSpPr txBox="1">
                <a:spLocks noChangeArrowheads="1"/>
              </p:cNvSpPr>
              <p:nvPr/>
            </p:nvSpPr>
            <p:spPr bwMode="auto">
              <a:xfrm>
                <a:off x="1488" y="3264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1800" b="0" dirty="0">
                    <a:latin typeface="Helvetica" pitchFamily="34" charset="0"/>
                  </a:rPr>
                  <a:t>3</a:t>
                </a:r>
              </a:p>
            </p:txBody>
          </p:sp>
          <p:sp>
            <p:nvSpPr>
              <p:cNvPr id="289806" name="Text Box 14"/>
              <p:cNvSpPr txBox="1">
                <a:spLocks noChangeArrowheads="1"/>
              </p:cNvSpPr>
              <p:nvPr/>
            </p:nvSpPr>
            <p:spPr bwMode="auto">
              <a:xfrm>
                <a:off x="1824" y="3264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1800" b="0">
                    <a:latin typeface="Helvetica" pitchFamily="34" charset="0"/>
                  </a:rPr>
                  <a:t>4</a:t>
                </a:r>
              </a:p>
            </p:txBody>
          </p:sp>
          <p:sp>
            <p:nvSpPr>
              <p:cNvPr id="289807" name="Text Box 15"/>
              <p:cNvSpPr txBox="1">
                <a:spLocks noChangeArrowheads="1"/>
              </p:cNvSpPr>
              <p:nvPr/>
            </p:nvSpPr>
            <p:spPr bwMode="auto">
              <a:xfrm>
                <a:off x="2160" y="3264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1800" b="0">
                    <a:latin typeface="Helvetica" pitchFamily="34" charset="0"/>
                  </a:rPr>
                  <a:t>5</a:t>
                </a:r>
              </a:p>
            </p:txBody>
          </p:sp>
          <p:sp>
            <p:nvSpPr>
              <p:cNvPr id="289808" name="Line 16"/>
              <p:cNvSpPr>
                <a:spLocks noChangeShapeType="1"/>
              </p:cNvSpPr>
              <p:nvPr/>
            </p:nvSpPr>
            <p:spPr bwMode="auto">
              <a:xfrm>
                <a:off x="2112" y="2928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9809" name="Line 17"/>
              <p:cNvSpPr>
                <a:spLocks noChangeShapeType="1"/>
              </p:cNvSpPr>
              <p:nvPr/>
            </p:nvSpPr>
            <p:spPr bwMode="auto">
              <a:xfrm>
                <a:off x="1104" y="2928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9810" name="Line 18"/>
              <p:cNvSpPr>
                <a:spLocks noChangeShapeType="1"/>
              </p:cNvSpPr>
              <p:nvPr/>
            </p:nvSpPr>
            <p:spPr bwMode="auto">
              <a:xfrm>
                <a:off x="1440" y="2928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9811" name="Line 19"/>
              <p:cNvSpPr>
                <a:spLocks noChangeShapeType="1"/>
              </p:cNvSpPr>
              <p:nvPr/>
            </p:nvSpPr>
            <p:spPr bwMode="auto">
              <a:xfrm>
                <a:off x="1776" y="2928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9812" name="Line 20"/>
              <p:cNvSpPr>
                <a:spLocks noChangeShapeType="1"/>
              </p:cNvSpPr>
              <p:nvPr/>
            </p:nvSpPr>
            <p:spPr bwMode="auto">
              <a:xfrm>
                <a:off x="2448" y="2928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9813" name="Line 21"/>
              <p:cNvSpPr>
                <a:spLocks noChangeShapeType="1"/>
              </p:cNvSpPr>
              <p:nvPr/>
            </p:nvSpPr>
            <p:spPr bwMode="auto">
              <a:xfrm>
                <a:off x="2784" y="2928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9814" name="Line 22"/>
              <p:cNvSpPr>
                <a:spLocks noChangeShapeType="1"/>
              </p:cNvSpPr>
              <p:nvPr/>
            </p:nvSpPr>
            <p:spPr bwMode="auto">
              <a:xfrm>
                <a:off x="3120" y="2928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9815" name="Text Box 23"/>
              <p:cNvSpPr txBox="1">
                <a:spLocks noChangeArrowheads="1"/>
              </p:cNvSpPr>
              <p:nvPr/>
            </p:nvSpPr>
            <p:spPr bwMode="auto">
              <a:xfrm>
                <a:off x="816" y="2976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2400" b="0">
                    <a:latin typeface="Helvetica" pitchFamily="34" charset="0"/>
                  </a:rPr>
                  <a:t>2</a:t>
                </a:r>
              </a:p>
            </p:txBody>
          </p:sp>
        </p:grpSp>
        <p:grpSp>
          <p:nvGrpSpPr>
            <p:cNvPr id="289819" name="Group 27"/>
            <p:cNvGrpSpPr>
              <a:grpSpLocks/>
            </p:cNvGrpSpPr>
            <p:nvPr/>
          </p:nvGrpSpPr>
          <p:grpSpPr bwMode="auto">
            <a:xfrm>
              <a:off x="4608" y="2832"/>
              <a:ext cx="401" cy="490"/>
              <a:chOff x="4608" y="2832"/>
              <a:chExt cx="401" cy="490"/>
            </a:xfrm>
          </p:grpSpPr>
          <p:sp>
            <p:nvSpPr>
              <p:cNvPr id="289820" name="Text Box 28"/>
              <p:cNvSpPr txBox="1">
                <a:spLocks noChangeArrowheads="1"/>
              </p:cNvSpPr>
              <p:nvPr/>
            </p:nvSpPr>
            <p:spPr bwMode="auto">
              <a:xfrm>
                <a:off x="4608" y="2832"/>
                <a:ext cx="40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2000" b="0" u="sng" dirty="0">
                    <a:latin typeface="Helvetica" pitchFamily="34" charset="0"/>
                  </a:rPr>
                  <a:t>size</a:t>
                </a:r>
              </a:p>
            </p:txBody>
          </p:sp>
          <p:sp>
            <p:nvSpPr>
              <p:cNvPr id="289821" name="Text Box 29"/>
              <p:cNvSpPr txBox="1">
                <a:spLocks noChangeArrowheads="1"/>
              </p:cNvSpPr>
              <p:nvPr/>
            </p:nvSpPr>
            <p:spPr bwMode="auto">
              <a:xfrm>
                <a:off x="4704" y="3072"/>
                <a:ext cx="205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2000" b="0" dirty="0">
                    <a:latin typeface="Helvetica" pitchFamily="34" charset="0"/>
                  </a:rPr>
                  <a:t>5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11346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Helvetica" pitchFamily="34" charset="0"/>
              </a:rPr>
              <a:t>List Implementation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598613"/>
            <a:ext cx="8226425" cy="1830387"/>
          </a:xfrm>
        </p:spPr>
        <p:txBody>
          <a:bodyPr/>
          <a:lstStyle/>
          <a:p>
            <a:pPr marL="533400" indent="-533400">
              <a:buFont typeface="Wingdings" pitchFamily="2" charset="2"/>
              <a:buChar char="§"/>
            </a:pPr>
            <a:r>
              <a:rPr lang="en-US" sz="2400" dirty="0">
                <a:latin typeface="Helvetica" pitchFamily="34" charset="0"/>
              </a:rPr>
              <a:t>add(9,3);  9 is value and 3 is position. The new list would thus be: (2, 6, 8, 9, 7, 1)</a:t>
            </a:r>
          </a:p>
          <a:p>
            <a:pPr marL="533400" indent="-533400">
              <a:buFont typeface="Wingdings" pitchFamily="2" charset="2"/>
              <a:buChar char="§"/>
            </a:pPr>
            <a:r>
              <a:rPr lang="en-US" sz="2400" dirty="0">
                <a:latin typeface="Helvetica" pitchFamily="34" charset="0"/>
              </a:rPr>
              <a:t>We will need to </a:t>
            </a:r>
            <a:r>
              <a:rPr lang="en-US" sz="2400" i="1" dirty="0">
                <a:latin typeface="Helvetica" pitchFamily="34" charset="0"/>
              </a:rPr>
              <a:t>shift</a:t>
            </a:r>
            <a:r>
              <a:rPr lang="en-US" sz="2400" dirty="0">
                <a:latin typeface="Helvetica" pitchFamily="34" charset="0"/>
              </a:rPr>
              <a:t> everything to the right of 8 one place to the right to make place for the new element ‘9’.</a:t>
            </a:r>
          </a:p>
        </p:txBody>
      </p:sp>
      <p:grpSp>
        <p:nvGrpSpPr>
          <p:cNvPr id="76905" name="Group 105"/>
          <p:cNvGrpSpPr>
            <a:grpSpLocks/>
          </p:cNvGrpSpPr>
          <p:nvPr/>
        </p:nvGrpSpPr>
        <p:grpSpPr bwMode="auto">
          <a:xfrm>
            <a:off x="731838" y="3581402"/>
            <a:ext cx="7600950" cy="1009651"/>
            <a:chOff x="461" y="2256"/>
            <a:chExt cx="4788" cy="636"/>
          </a:xfrm>
        </p:grpSpPr>
        <p:grpSp>
          <p:nvGrpSpPr>
            <p:cNvPr id="76827" name="Group 27"/>
            <p:cNvGrpSpPr>
              <a:grpSpLocks/>
            </p:cNvGrpSpPr>
            <p:nvPr/>
          </p:nvGrpSpPr>
          <p:grpSpPr bwMode="auto">
            <a:xfrm>
              <a:off x="4848" y="2256"/>
              <a:ext cx="401" cy="490"/>
              <a:chOff x="4608" y="2832"/>
              <a:chExt cx="401" cy="490"/>
            </a:xfrm>
          </p:grpSpPr>
          <p:sp>
            <p:nvSpPr>
              <p:cNvPr id="76828" name="Text Box 28"/>
              <p:cNvSpPr txBox="1">
                <a:spLocks noChangeArrowheads="1"/>
              </p:cNvSpPr>
              <p:nvPr/>
            </p:nvSpPr>
            <p:spPr bwMode="auto">
              <a:xfrm>
                <a:off x="4608" y="2832"/>
                <a:ext cx="40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2000" b="0" u="sng">
                    <a:latin typeface="Helvetica" pitchFamily="34" charset="0"/>
                  </a:rPr>
                  <a:t>size</a:t>
                </a:r>
              </a:p>
            </p:txBody>
          </p:sp>
          <p:sp>
            <p:nvSpPr>
              <p:cNvPr id="76829" name="Text Box 29"/>
              <p:cNvSpPr txBox="1">
                <a:spLocks noChangeArrowheads="1"/>
              </p:cNvSpPr>
              <p:nvPr/>
            </p:nvSpPr>
            <p:spPr bwMode="auto">
              <a:xfrm>
                <a:off x="4704" y="3072"/>
                <a:ext cx="205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2000" b="0">
                    <a:latin typeface="Helvetica" pitchFamily="34" charset="0"/>
                  </a:rPr>
                  <a:t>5</a:t>
                </a:r>
              </a:p>
            </p:txBody>
          </p:sp>
        </p:grpSp>
        <p:sp>
          <p:nvSpPr>
            <p:cNvPr id="76856" name="Text Box 56"/>
            <p:cNvSpPr txBox="1">
              <a:spLocks noChangeArrowheads="1"/>
            </p:cNvSpPr>
            <p:nvPr/>
          </p:nvSpPr>
          <p:spPr bwMode="auto">
            <a:xfrm>
              <a:off x="461" y="2352"/>
              <a:ext cx="59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latin typeface="Helvetica" pitchFamily="34" charset="0"/>
                </a:rPr>
                <a:t>step 1:</a:t>
              </a:r>
            </a:p>
          </p:txBody>
        </p:sp>
        <p:grpSp>
          <p:nvGrpSpPr>
            <p:cNvPr id="76859" name="Group 59"/>
            <p:cNvGrpSpPr>
              <a:grpSpLocks/>
            </p:cNvGrpSpPr>
            <p:nvPr/>
          </p:nvGrpSpPr>
          <p:grpSpPr bwMode="auto">
            <a:xfrm>
              <a:off x="1104" y="2304"/>
              <a:ext cx="2986" cy="588"/>
              <a:chOff x="1104" y="2304"/>
              <a:chExt cx="2986" cy="588"/>
            </a:xfrm>
          </p:grpSpPr>
          <p:sp>
            <p:nvSpPr>
              <p:cNvPr id="76805" name="Rectangle 5"/>
              <p:cNvSpPr>
                <a:spLocks noChangeArrowheads="1"/>
              </p:cNvSpPr>
              <p:nvPr/>
            </p:nvSpPr>
            <p:spPr bwMode="auto">
              <a:xfrm>
                <a:off x="1402" y="2304"/>
                <a:ext cx="2688" cy="336"/>
              </a:xfrm>
              <a:prstGeom prst="rect">
                <a:avLst/>
              </a:prstGeom>
              <a:solidFill>
                <a:srgbClr val="CC0000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000"/>
              </a:p>
            </p:txBody>
          </p:sp>
          <p:sp>
            <p:nvSpPr>
              <p:cNvPr id="76806" name="Text Box 6"/>
              <p:cNvSpPr txBox="1">
                <a:spLocks noChangeArrowheads="1"/>
              </p:cNvSpPr>
              <p:nvPr/>
            </p:nvSpPr>
            <p:spPr bwMode="auto">
              <a:xfrm>
                <a:off x="1104" y="2329"/>
                <a:ext cx="224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2000" b="0">
                    <a:latin typeface="Helvetica" pitchFamily="34" charset="0"/>
                  </a:rPr>
                  <a:t>A</a:t>
                </a:r>
              </a:p>
            </p:txBody>
          </p:sp>
          <p:sp>
            <p:nvSpPr>
              <p:cNvPr id="76807" name="Text Box 7"/>
              <p:cNvSpPr txBox="1">
                <a:spLocks noChangeArrowheads="1"/>
              </p:cNvSpPr>
              <p:nvPr/>
            </p:nvSpPr>
            <p:spPr bwMode="auto">
              <a:xfrm>
                <a:off x="1786" y="2352"/>
                <a:ext cx="206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2000" b="0">
                    <a:latin typeface="Helvetica" pitchFamily="34" charset="0"/>
                  </a:rPr>
                  <a:t>6</a:t>
                </a:r>
              </a:p>
            </p:txBody>
          </p:sp>
          <p:sp>
            <p:nvSpPr>
              <p:cNvPr id="76808" name="Text Box 8"/>
              <p:cNvSpPr txBox="1">
                <a:spLocks noChangeArrowheads="1"/>
              </p:cNvSpPr>
              <p:nvPr/>
            </p:nvSpPr>
            <p:spPr bwMode="auto">
              <a:xfrm>
                <a:off x="2122" y="2352"/>
                <a:ext cx="206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2000" b="0">
                    <a:latin typeface="Helvetica" pitchFamily="34" charset="0"/>
                  </a:rPr>
                  <a:t>8</a:t>
                </a:r>
              </a:p>
            </p:txBody>
          </p:sp>
          <p:sp>
            <p:nvSpPr>
              <p:cNvPr id="76809" name="Text Box 9"/>
              <p:cNvSpPr txBox="1">
                <a:spLocks noChangeArrowheads="1"/>
              </p:cNvSpPr>
              <p:nvPr/>
            </p:nvSpPr>
            <p:spPr bwMode="auto">
              <a:xfrm>
                <a:off x="2801" y="2352"/>
                <a:ext cx="206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2000" b="0">
                    <a:latin typeface="Helvetica" pitchFamily="34" charset="0"/>
                  </a:rPr>
                  <a:t>7</a:t>
                </a:r>
              </a:p>
            </p:txBody>
          </p:sp>
          <p:sp>
            <p:nvSpPr>
              <p:cNvPr id="76810" name="Text Box 10"/>
              <p:cNvSpPr txBox="1">
                <a:spLocks noChangeArrowheads="1"/>
              </p:cNvSpPr>
              <p:nvPr/>
            </p:nvSpPr>
            <p:spPr bwMode="auto">
              <a:xfrm>
                <a:off x="3137" y="2352"/>
                <a:ext cx="206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2000" b="0">
                    <a:latin typeface="Helvetica" pitchFamily="34" charset="0"/>
                  </a:rPr>
                  <a:t>1</a:t>
                </a:r>
              </a:p>
            </p:txBody>
          </p:sp>
          <p:sp>
            <p:nvSpPr>
              <p:cNvPr id="76811" name="Text Box 11"/>
              <p:cNvSpPr txBox="1">
                <a:spLocks noChangeArrowheads="1"/>
              </p:cNvSpPr>
              <p:nvPr/>
            </p:nvSpPr>
            <p:spPr bwMode="auto">
              <a:xfrm>
                <a:off x="1450" y="2640"/>
                <a:ext cx="206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2000" b="0">
                    <a:latin typeface="Helvetica" pitchFamily="34" charset="0"/>
                  </a:rPr>
                  <a:t>1</a:t>
                </a:r>
              </a:p>
            </p:txBody>
          </p:sp>
          <p:sp>
            <p:nvSpPr>
              <p:cNvPr id="76812" name="Text Box 12"/>
              <p:cNvSpPr txBox="1">
                <a:spLocks noChangeArrowheads="1"/>
              </p:cNvSpPr>
              <p:nvPr/>
            </p:nvSpPr>
            <p:spPr bwMode="auto">
              <a:xfrm>
                <a:off x="1786" y="2640"/>
                <a:ext cx="206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2000" b="0">
                    <a:latin typeface="Helvetica" pitchFamily="34" charset="0"/>
                  </a:rPr>
                  <a:t>2</a:t>
                </a:r>
              </a:p>
            </p:txBody>
          </p:sp>
          <p:sp>
            <p:nvSpPr>
              <p:cNvPr id="76813" name="Text Box 13"/>
              <p:cNvSpPr txBox="1">
                <a:spLocks noChangeArrowheads="1"/>
              </p:cNvSpPr>
              <p:nvPr/>
            </p:nvSpPr>
            <p:spPr bwMode="auto">
              <a:xfrm>
                <a:off x="2122" y="2640"/>
                <a:ext cx="206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2000" b="0">
                    <a:latin typeface="Helvetica" pitchFamily="34" charset="0"/>
                  </a:rPr>
                  <a:t>3</a:t>
                </a:r>
              </a:p>
            </p:txBody>
          </p:sp>
          <p:sp>
            <p:nvSpPr>
              <p:cNvPr id="76814" name="Text Box 14"/>
              <p:cNvSpPr txBox="1">
                <a:spLocks noChangeArrowheads="1"/>
              </p:cNvSpPr>
              <p:nvPr/>
            </p:nvSpPr>
            <p:spPr bwMode="auto">
              <a:xfrm>
                <a:off x="2458" y="2640"/>
                <a:ext cx="206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2000" b="0">
                    <a:latin typeface="Helvetica" pitchFamily="34" charset="0"/>
                  </a:rPr>
                  <a:t>4</a:t>
                </a:r>
              </a:p>
            </p:txBody>
          </p:sp>
          <p:sp>
            <p:nvSpPr>
              <p:cNvPr id="76815" name="Text Box 15"/>
              <p:cNvSpPr txBox="1">
                <a:spLocks noChangeArrowheads="1"/>
              </p:cNvSpPr>
              <p:nvPr/>
            </p:nvSpPr>
            <p:spPr bwMode="auto">
              <a:xfrm>
                <a:off x="2794" y="2640"/>
                <a:ext cx="206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2000" b="0">
                    <a:latin typeface="Helvetica" pitchFamily="34" charset="0"/>
                  </a:rPr>
                  <a:t>5</a:t>
                </a:r>
              </a:p>
            </p:txBody>
          </p:sp>
          <p:sp>
            <p:nvSpPr>
              <p:cNvPr id="76816" name="Line 16"/>
              <p:cNvSpPr>
                <a:spLocks noChangeShapeType="1"/>
              </p:cNvSpPr>
              <p:nvPr/>
            </p:nvSpPr>
            <p:spPr bwMode="auto">
              <a:xfrm>
                <a:off x="2746" y="2304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76817" name="Line 17"/>
              <p:cNvSpPr>
                <a:spLocks noChangeShapeType="1"/>
              </p:cNvSpPr>
              <p:nvPr/>
            </p:nvSpPr>
            <p:spPr bwMode="auto">
              <a:xfrm>
                <a:off x="1738" y="2304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76818" name="Line 18"/>
              <p:cNvSpPr>
                <a:spLocks noChangeShapeType="1"/>
              </p:cNvSpPr>
              <p:nvPr/>
            </p:nvSpPr>
            <p:spPr bwMode="auto">
              <a:xfrm>
                <a:off x="2074" y="2304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76819" name="Line 19"/>
              <p:cNvSpPr>
                <a:spLocks noChangeShapeType="1"/>
              </p:cNvSpPr>
              <p:nvPr/>
            </p:nvSpPr>
            <p:spPr bwMode="auto">
              <a:xfrm>
                <a:off x="2410" y="2304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76820" name="Line 20"/>
              <p:cNvSpPr>
                <a:spLocks noChangeShapeType="1"/>
              </p:cNvSpPr>
              <p:nvPr/>
            </p:nvSpPr>
            <p:spPr bwMode="auto">
              <a:xfrm>
                <a:off x="3082" y="2304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76821" name="Line 21"/>
              <p:cNvSpPr>
                <a:spLocks noChangeShapeType="1"/>
              </p:cNvSpPr>
              <p:nvPr/>
            </p:nvSpPr>
            <p:spPr bwMode="auto">
              <a:xfrm>
                <a:off x="3418" y="2304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76822" name="Line 22"/>
              <p:cNvSpPr>
                <a:spLocks noChangeShapeType="1"/>
              </p:cNvSpPr>
              <p:nvPr/>
            </p:nvSpPr>
            <p:spPr bwMode="auto">
              <a:xfrm>
                <a:off x="3754" y="2304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76823" name="Text Box 23"/>
              <p:cNvSpPr txBox="1">
                <a:spLocks noChangeArrowheads="1"/>
              </p:cNvSpPr>
              <p:nvPr/>
            </p:nvSpPr>
            <p:spPr bwMode="auto">
              <a:xfrm>
                <a:off x="1450" y="2352"/>
                <a:ext cx="223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2000" b="0">
                    <a:latin typeface="Helvetica" pitchFamily="34" charset="0"/>
                  </a:rPr>
                  <a:t>2</a:t>
                </a:r>
              </a:p>
            </p:txBody>
          </p:sp>
          <p:sp>
            <p:nvSpPr>
              <p:cNvPr id="76858" name="Text Box 58"/>
              <p:cNvSpPr txBox="1">
                <a:spLocks noChangeArrowheads="1"/>
              </p:cNvSpPr>
              <p:nvPr/>
            </p:nvSpPr>
            <p:spPr bwMode="auto">
              <a:xfrm>
                <a:off x="3164" y="2640"/>
                <a:ext cx="206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2000" b="0">
                    <a:latin typeface="Helvetica" pitchFamily="34" charset="0"/>
                  </a:rPr>
                  <a:t>6</a:t>
                </a:r>
              </a:p>
            </p:txBody>
          </p:sp>
        </p:grpSp>
      </p:grpSp>
      <p:grpSp>
        <p:nvGrpSpPr>
          <p:cNvPr id="76906" name="Group 106"/>
          <p:cNvGrpSpPr>
            <a:grpSpLocks/>
          </p:cNvGrpSpPr>
          <p:nvPr/>
        </p:nvGrpSpPr>
        <p:grpSpPr bwMode="auto">
          <a:xfrm>
            <a:off x="762000" y="4724402"/>
            <a:ext cx="7570788" cy="995363"/>
            <a:chOff x="480" y="2976"/>
            <a:chExt cx="4769" cy="627"/>
          </a:xfrm>
        </p:grpSpPr>
        <p:grpSp>
          <p:nvGrpSpPr>
            <p:cNvPr id="76853" name="Group 53"/>
            <p:cNvGrpSpPr>
              <a:grpSpLocks/>
            </p:cNvGrpSpPr>
            <p:nvPr/>
          </p:nvGrpSpPr>
          <p:grpSpPr bwMode="auto">
            <a:xfrm>
              <a:off x="4848" y="2976"/>
              <a:ext cx="401" cy="490"/>
              <a:chOff x="4608" y="2832"/>
              <a:chExt cx="401" cy="490"/>
            </a:xfrm>
          </p:grpSpPr>
          <p:sp>
            <p:nvSpPr>
              <p:cNvPr id="76854" name="Text Box 54"/>
              <p:cNvSpPr txBox="1">
                <a:spLocks noChangeArrowheads="1"/>
              </p:cNvSpPr>
              <p:nvPr/>
            </p:nvSpPr>
            <p:spPr bwMode="auto">
              <a:xfrm>
                <a:off x="4608" y="2832"/>
                <a:ext cx="40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2000" b="0" u="sng">
                    <a:latin typeface="Helvetica" pitchFamily="34" charset="0"/>
                  </a:rPr>
                  <a:t>size</a:t>
                </a:r>
              </a:p>
            </p:txBody>
          </p:sp>
          <p:sp>
            <p:nvSpPr>
              <p:cNvPr id="76855" name="Text Box 55"/>
              <p:cNvSpPr txBox="1">
                <a:spLocks noChangeArrowheads="1"/>
              </p:cNvSpPr>
              <p:nvPr/>
            </p:nvSpPr>
            <p:spPr bwMode="auto">
              <a:xfrm>
                <a:off x="4704" y="3072"/>
                <a:ext cx="205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2000" b="0">
                    <a:latin typeface="Helvetica" pitchFamily="34" charset="0"/>
                  </a:rPr>
                  <a:t>6</a:t>
                </a:r>
              </a:p>
            </p:txBody>
          </p:sp>
        </p:grpSp>
        <p:sp>
          <p:nvSpPr>
            <p:cNvPr id="76857" name="Text Box 57"/>
            <p:cNvSpPr txBox="1">
              <a:spLocks noChangeArrowheads="1"/>
            </p:cNvSpPr>
            <p:nvPr/>
          </p:nvSpPr>
          <p:spPr bwMode="auto">
            <a:xfrm>
              <a:off x="480" y="3053"/>
              <a:ext cx="59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 dirty="0">
                  <a:latin typeface="Helvetica" pitchFamily="34" charset="0"/>
                </a:rPr>
                <a:t>step 2:</a:t>
              </a:r>
            </a:p>
          </p:txBody>
        </p:sp>
        <p:sp>
          <p:nvSpPr>
            <p:cNvPr id="76861" name="Rectangle 61"/>
            <p:cNvSpPr>
              <a:spLocks noChangeArrowheads="1"/>
            </p:cNvSpPr>
            <p:nvPr/>
          </p:nvSpPr>
          <p:spPr bwMode="auto">
            <a:xfrm>
              <a:off x="1402" y="3015"/>
              <a:ext cx="2688" cy="336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76862" name="Text Box 62"/>
            <p:cNvSpPr txBox="1">
              <a:spLocks noChangeArrowheads="1"/>
            </p:cNvSpPr>
            <p:nvPr/>
          </p:nvSpPr>
          <p:spPr bwMode="auto">
            <a:xfrm>
              <a:off x="1104" y="3040"/>
              <a:ext cx="22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latin typeface="Helvetica" pitchFamily="34" charset="0"/>
                </a:rPr>
                <a:t>A</a:t>
              </a:r>
            </a:p>
          </p:txBody>
        </p:sp>
        <p:sp>
          <p:nvSpPr>
            <p:cNvPr id="76863" name="Text Box 63"/>
            <p:cNvSpPr txBox="1">
              <a:spLocks noChangeArrowheads="1"/>
            </p:cNvSpPr>
            <p:nvPr/>
          </p:nvSpPr>
          <p:spPr bwMode="auto">
            <a:xfrm>
              <a:off x="1786" y="3063"/>
              <a:ext cx="20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latin typeface="Helvetica" pitchFamily="34" charset="0"/>
                </a:rPr>
                <a:t>6</a:t>
              </a:r>
            </a:p>
          </p:txBody>
        </p:sp>
        <p:sp>
          <p:nvSpPr>
            <p:cNvPr id="76864" name="Text Box 64"/>
            <p:cNvSpPr txBox="1">
              <a:spLocks noChangeArrowheads="1"/>
            </p:cNvSpPr>
            <p:nvPr/>
          </p:nvSpPr>
          <p:spPr bwMode="auto">
            <a:xfrm>
              <a:off x="2122" y="3063"/>
              <a:ext cx="20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latin typeface="Helvetica" pitchFamily="34" charset="0"/>
                </a:rPr>
                <a:t>8</a:t>
              </a:r>
            </a:p>
          </p:txBody>
        </p:sp>
        <p:sp>
          <p:nvSpPr>
            <p:cNvPr id="76865" name="Text Box 65"/>
            <p:cNvSpPr txBox="1">
              <a:spLocks noChangeArrowheads="1"/>
            </p:cNvSpPr>
            <p:nvPr/>
          </p:nvSpPr>
          <p:spPr bwMode="auto">
            <a:xfrm>
              <a:off x="2801" y="3063"/>
              <a:ext cx="20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latin typeface="Helvetica" pitchFamily="34" charset="0"/>
                </a:rPr>
                <a:t>7</a:t>
              </a:r>
            </a:p>
          </p:txBody>
        </p:sp>
        <p:sp>
          <p:nvSpPr>
            <p:cNvPr id="76866" name="Text Box 66"/>
            <p:cNvSpPr txBox="1">
              <a:spLocks noChangeArrowheads="1"/>
            </p:cNvSpPr>
            <p:nvPr/>
          </p:nvSpPr>
          <p:spPr bwMode="auto">
            <a:xfrm>
              <a:off x="3137" y="3063"/>
              <a:ext cx="20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latin typeface="Helvetica" pitchFamily="34" charset="0"/>
                </a:rPr>
                <a:t>1</a:t>
              </a:r>
            </a:p>
          </p:txBody>
        </p:sp>
        <p:sp>
          <p:nvSpPr>
            <p:cNvPr id="76867" name="Text Box 67"/>
            <p:cNvSpPr txBox="1">
              <a:spLocks noChangeArrowheads="1"/>
            </p:cNvSpPr>
            <p:nvPr/>
          </p:nvSpPr>
          <p:spPr bwMode="auto">
            <a:xfrm>
              <a:off x="1450" y="3351"/>
              <a:ext cx="20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latin typeface="Helvetica" pitchFamily="34" charset="0"/>
                </a:rPr>
                <a:t>1</a:t>
              </a:r>
            </a:p>
          </p:txBody>
        </p:sp>
        <p:sp>
          <p:nvSpPr>
            <p:cNvPr id="76868" name="Text Box 68"/>
            <p:cNvSpPr txBox="1">
              <a:spLocks noChangeArrowheads="1"/>
            </p:cNvSpPr>
            <p:nvPr/>
          </p:nvSpPr>
          <p:spPr bwMode="auto">
            <a:xfrm>
              <a:off x="1786" y="3351"/>
              <a:ext cx="20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latin typeface="Helvetica" pitchFamily="34" charset="0"/>
                </a:rPr>
                <a:t>2</a:t>
              </a:r>
            </a:p>
          </p:txBody>
        </p:sp>
        <p:sp>
          <p:nvSpPr>
            <p:cNvPr id="76869" name="Text Box 69"/>
            <p:cNvSpPr txBox="1">
              <a:spLocks noChangeArrowheads="1"/>
            </p:cNvSpPr>
            <p:nvPr/>
          </p:nvSpPr>
          <p:spPr bwMode="auto">
            <a:xfrm>
              <a:off x="2122" y="3351"/>
              <a:ext cx="20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latin typeface="Helvetica" pitchFamily="34" charset="0"/>
                </a:rPr>
                <a:t>3</a:t>
              </a:r>
            </a:p>
          </p:txBody>
        </p:sp>
        <p:sp>
          <p:nvSpPr>
            <p:cNvPr id="76870" name="Text Box 70"/>
            <p:cNvSpPr txBox="1">
              <a:spLocks noChangeArrowheads="1"/>
            </p:cNvSpPr>
            <p:nvPr/>
          </p:nvSpPr>
          <p:spPr bwMode="auto">
            <a:xfrm>
              <a:off x="2458" y="3351"/>
              <a:ext cx="20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latin typeface="Helvetica" pitchFamily="34" charset="0"/>
                </a:rPr>
                <a:t>4</a:t>
              </a:r>
            </a:p>
          </p:txBody>
        </p:sp>
        <p:sp>
          <p:nvSpPr>
            <p:cNvPr id="76871" name="Text Box 71"/>
            <p:cNvSpPr txBox="1">
              <a:spLocks noChangeArrowheads="1"/>
            </p:cNvSpPr>
            <p:nvPr/>
          </p:nvSpPr>
          <p:spPr bwMode="auto">
            <a:xfrm>
              <a:off x="2794" y="3351"/>
              <a:ext cx="20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latin typeface="Helvetica" pitchFamily="34" charset="0"/>
                </a:rPr>
                <a:t>5</a:t>
              </a:r>
            </a:p>
          </p:txBody>
        </p:sp>
        <p:sp>
          <p:nvSpPr>
            <p:cNvPr id="76872" name="Line 72"/>
            <p:cNvSpPr>
              <a:spLocks noChangeShapeType="1"/>
            </p:cNvSpPr>
            <p:nvPr/>
          </p:nvSpPr>
          <p:spPr bwMode="auto">
            <a:xfrm>
              <a:off x="2746" y="3015"/>
              <a:ext cx="0" cy="336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76873" name="Line 73"/>
            <p:cNvSpPr>
              <a:spLocks noChangeShapeType="1"/>
            </p:cNvSpPr>
            <p:nvPr/>
          </p:nvSpPr>
          <p:spPr bwMode="auto">
            <a:xfrm>
              <a:off x="1738" y="3015"/>
              <a:ext cx="0" cy="336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76874" name="Line 74"/>
            <p:cNvSpPr>
              <a:spLocks noChangeShapeType="1"/>
            </p:cNvSpPr>
            <p:nvPr/>
          </p:nvSpPr>
          <p:spPr bwMode="auto">
            <a:xfrm>
              <a:off x="2074" y="3015"/>
              <a:ext cx="0" cy="336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76875" name="Line 75"/>
            <p:cNvSpPr>
              <a:spLocks noChangeShapeType="1"/>
            </p:cNvSpPr>
            <p:nvPr/>
          </p:nvSpPr>
          <p:spPr bwMode="auto">
            <a:xfrm>
              <a:off x="2410" y="3015"/>
              <a:ext cx="0" cy="336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76876" name="Line 76"/>
            <p:cNvSpPr>
              <a:spLocks noChangeShapeType="1"/>
            </p:cNvSpPr>
            <p:nvPr/>
          </p:nvSpPr>
          <p:spPr bwMode="auto">
            <a:xfrm>
              <a:off x="3082" y="3015"/>
              <a:ext cx="0" cy="336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76877" name="Line 77"/>
            <p:cNvSpPr>
              <a:spLocks noChangeShapeType="1"/>
            </p:cNvSpPr>
            <p:nvPr/>
          </p:nvSpPr>
          <p:spPr bwMode="auto">
            <a:xfrm>
              <a:off x="3418" y="3015"/>
              <a:ext cx="0" cy="336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76878" name="Line 78"/>
            <p:cNvSpPr>
              <a:spLocks noChangeShapeType="1"/>
            </p:cNvSpPr>
            <p:nvPr/>
          </p:nvSpPr>
          <p:spPr bwMode="auto">
            <a:xfrm>
              <a:off x="3754" y="3015"/>
              <a:ext cx="0" cy="336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76879" name="Text Box 79"/>
            <p:cNvSpPr txBox="1">
              <a:spLocks noChangeArrowheads="1"/>
            </p:cNvSpPr>
            <p:nvPr/>
          </p:nvSpPr>
          <p:spPr bwMode="auto">
            <a:xfrm>
              <a:off x="1450" y="3063"/>
              <a:ext cx="22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latin typeface="Helvetica" pitchFamily="34" charset="0"/>
                </a:rPr>
                <a:t>2</a:t>
              </a:r>
            </a:p>
          </p:txBody>
        </p:sp>
        <p:sp>
          <p:nvSpPr>
            <p:cNvPr id="76880" name="Text Box 80"/>
            <p:cNvSpPr txBox="1">
              <a:spLocks noChangeArrowheads="1"/>
            </p:cNvSpPr>
            <p:nvPr/>
          </p:nvSpPr>
          <p:spPr bwMode="auto">
            <a:xfrm>
              <a:off x="3164" y="3351"/>
              <a:ext cx="20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latin typeface="Helvetica" pitchFamily="34" charset="0"/>
                </a:rPr>
                <a:t>6</a:t>
              </a:r>
            </a:p>
          </p:txBody>
        </p:sp>
        <p:sp>
          <p:nvSpPr>
            <p:cNvPr id="76902" name="Text Box 102"/>
            <p:cNvSpPr txBox="1">
              <a:spLocks noChangeArrowheads="1"/>
            </p:cNvSpPr>
            <p:nvPr/>
          </p:nvSpPr>
          <p:spPr bwMode="auto">
            <a:xfrm>
              <a:off x="2465" y="3063"/>
              <a:ext cx="20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>
                  <a:latin typeface="Helvetica" pitchFamily="34" charset="0"/>
                </a:rPr>
                <a:t>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36275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12531</TotalTime>
  <Words>2190</Words>
  <Application>Microsoft Office PowerPoint</Application>
  <PresentationFormat>On-screen Show (4:3)</PresentationFormat>
  <Paragraphs>436</Paragraphs>
  <Slides>29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42" baseType="lpstr">
      <vt:lpstr>Arial</vt:lpstr>
      <vt:lpstr>Calibri</vt:lpstr>
      <vt:lpstr>Cambria</vt:lpstr>
      <vt:lpstr>Century Gothic</vt:lpstr>
      <vt:lpstr>Courier New</vt:lpstr>
      <vt:lpstr>Georgia</vt:lpstr>
      <vt:lpstr>Helvetica</vt:lpstr>
      <vt:lpstr>Tahoma</vt:lpstr>
      <vt:lpstr>Times New Roman</vt:lpstr>
      <vt:lpstr>Wingdings</vt:lpstr>
      <vt:lpstr>Wingdings 3</vt:lpstr>
      <vt:lpstr>1_Custom Design</vt:lpstr>
      <vt:lpstr>Slice</vt:lpstr>
      <vt:lpstr>PowerPoint Presentation</vt:lpstr>
      <vt:lpstr>PowerPoint Presentation</vt:lpstr>
      <vt:lpstr>The LIST Data Structure</vt:lpstr>
      <vt:lpstr>Lists</vt:lpstr>
      <vt:lpstr>Lists</vt:lpstr>
      <vt:lpstr>List Operations</vt:lpstr>
      <vt:lpstr>List Operations</vt:lpstr>
      <vt:lpstr>Implementing Lists</vt:lpstr>
      <vt:lpstr>List Implementation</vt:lpstr>
      <vt:lpstr>Implementing Lists</vt:lpstr>
      <vt:lpstr>Implementing Lists</vt:lpstr>
      <vt:lpstr>Implementing Lists</vt:lpstr>
      <vt:lpstr>Analysis of Array Lists</vt:lpstr>
      <vt:lpstr>Analysis of Array Lists</vt:lpstr>
      <vt:lpstr>List Using Linked Memory</vt:lpstr>
      <vt:lpstr>Linked List</vt:lpstr>
      <vt:lpstr>Linked List</vt:lpstr>
      <vt:lpstr>Linked List</vt:lpstr>
      <vt:lpstr>Linked List</vt:lpstr>
      <vt:lpstr>Linked List Operations</vt:lpstr>
      <vt:lpstr>Java Code for Linked List</vt:lpstr>
      <vt:lpstr>Java Code for Linked List</vt:lpstr>
      <vt:lpstr>Java Code for Linked List: Find and countNodes methods</vt:lpstr>
      <vt:lpstr>Java Code for Linked List</vt:lpstr>
      <vt:lpstr>Java Code for Linked List</vt:lpstr>
      <vt:lpstr>Java Code for Linked List</vt:lpstr>
      <vt:lpstr>Java Code for Linked List</vt:lpstr>
      <vt:lpstr>PowerPoint Presentation</vt:lpstr>
      <vt:lpstr>PowerPoint Presentation</vt:lpstr>
    </vt:vector>
  </TitlesOfParts>
  <Company>COMSATS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Presentation template</dc:title>
  <dc:creator>Swati</dc:creator>
  <cp:lastModifiedBy>Waqar Khurshid</cp:lastModifiedBy>
  <cp:revision>1794</cp:revision>
  <cp:lastPrinted>2021-10-13T12:32:28Z</cp:lastPrinted>
  <dcterms:created xsi:type="dcterms:W3CDTF">2007-01-29T15:54:15Z</dcterms:created>
  <dcterms:modified xsi:type="dcterms:W3CDTF">2022-09-11T12:39:17Z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