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3" r:id="rId1"/>
    <p:sldMasterId id="2147484449" r:id="rId2"/>
  </p:sldMasterIdLst>
  <p:notesMasterIdLst>
    <p:notesMasterId r:id="rId32"/>
  </p:notesMasterIdLst>
  <p:handoutMasterIdLst>
    <p:handoutMasterId r:id="rId33"/>
  </p:handoutMasterIdLst>
  <p:sldIdLst>
    <p:sldId id="263" r:id="rId3"/>
    <p:sldId id="264" r:id="rId4"/>
    <p:sldId id="356" r:id="rId5"/>
    <p:sldId id="357" r:id="rId6"/>
    <p:sldId id="467" r:id="rId7"/>
    <p:sldId id="468" r:id="rId8"/>
    <p:sldId id="363" r:id="rId9"/>
    <p:sldId id="367" r:id="rId10"/>
    <p:sldId id="469" r:id="rId11"/>
    <p:sldId id="373" r:id="rId12"/>
    <p:sldId id="374" r:id="rId13"/>
    <p:sldId id="375" r:id="rId14"/>
    <p:sldId id="376" r:id="rId15"/>
    <p:sldId id="377" r:id="rId16"/>
    <p:sldId id="360" r:id="rId17"/>
    <p:sldId id="361" r:id="rId18"/>
    <p:sldId id="362" r:id="rId19"/>
    <p:sldId id="365" r:id="rId20"/>
    <p:sldId id="366" r:id="rId21"/>
    <p:sldId id="368" r:id="rId22"/>
    <p:sldId id="369" r:id="rId23"/>
    <p:sldId id="379" r:id="rId24"/>
    <p:sldId id="389" r:id="rId25"/>
    <p:sldId id="409" r:id="rId26"/>
    <p:sldId id="463" r:id="rId27"/>
    <p:sldId id="464" r:id="rId28"/>
    <p:sldId id="465" r:id="rId29"/>
    <p:sldId id="404" r:id="rId30"/>
    <p:sldId id="405" r:id="rId3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2490" y="-90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1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4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707D8-16A9-4DEB-BF7E-DF057CB01F5E}" type="slidenum">
              <a:rPr lang="en-US"/>
              <a:pPr/>
              <a:t>10</a:t>
            </a:fld>
            <a:endParaRPr lang="en-US"/>
          </a:p>
        </p:txBody>
      </p:sp>
      <p:sp>
        <p:nvSpPr>
          <p:cNvPr id="296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4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DC5EE-3CB4-4EB2-BB67-98EA63457031}" type="slidenum">
              <a:rPr lang="en-US"/>
              <a:pPr/>
              <a:t>11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85BCD-09C8-4D32-9580-CDD92A861D98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41882-0BB7-4EAF-81EA-F78014D01D87}" type="slidenum">
              <a:rPr lang="en-US"/>
              <a:pPr/>
              <a:t>13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2EDF1-1920-4AB9-9396-FB048FD7BC6C}" type="slidenum">
              <a:rPr lang="en-US"/>
              <a:pPr/>
              <a:t>14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266BF-DCE1-469F-9B65-C1ED163A7079}" type="slidenum">
              <a:rPr lang="en-US"/>
              <a:pPr/>
              <a:t>15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9C7D5-769A-43A1-95E0-4400576D145B}" type="slidenum">
              <a:rPr lang="en-US"/>
              <a:pPr/>
              <a:t>16</a:t>
            </a:fld>
            <a:endParaRPr lang="en-US"/>
          </a:p>
        </p:txBody>
      </p:sp>
      <p:sp>
        <p:nvSpPr>
          <p:cNvPr id="307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4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8B6BC-1A23-480B-A54A-B81E6E025120}" type="slidenum">
              <a:rPr lang="en-US"/>
              <a:pPr/>
              <a:t>17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8825A-EC5F-4A1A-92DC-F5689D430652}" type="slidenum">
              <a:rPr lang="en-US"/>
              <a:pPr/>
              <a:t>18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2971A-F75A-43CA-AED9-83200A22B0DA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8E109-00A1-41B4-8FD0-73C97835F837}" type="slidenum">
              <a:rPr lang="en-US"/>
              <a:pPr/>
              <a:t>20</a:t>
            </a:fld>
            <a:endParaRPr lang="en-US"/>
          </a:p>
        </p:txBody>
      </p:sp>
      <p:sp>
        <p:nvSpPr>
          <p:cNvPr id="4812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2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2EE33-BB50-46A9-B9BA-A9EE91748077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27BBA-B9A3-4B78-9A57-7E9CEAB543E4}" type="slidenum">
              <a:rPr lang="en-US"/>
              <a:pPr/>
              <a:t>22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BE51A-EBF8-4313-914E-88E907ECCB54}" type="slidenum">
              <a:rPr lang="en-US"/>
              <a:pPr/>
              <a:t>23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Helvetica" pitchFamily="34" charset="0"/>
              </a:rPr>
              <a:t>The first goal is a worldview to adopt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second goal is the “nuts and bolts” of the course.</a:t>
            </a:r>
          </a:p>
          <a:p>
            <a:endParaRPr lang="en-US">
              <a:latin typeface="Helvetica" pitchFamily="34" charset="0"/>
            </a:endParaRPr>
          </a:p>
          <a:p>
            <a:r>
              <a:rPr lang="en-US">
                <a:latin typeface="Helvetica" pitchFamily="34" charset="0"/>
              </a:rPr>
              <a:t>The third goal prepares a student for the future.</a:t>
            </a:r>
          </a:p>
          <a:p>
            <a:endParaRPr lang="en-US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CBF1-DB02-4370-B50E-6641235E587D}" type="slidenum">
              <a:rPr lang="en-US"/>
              <a:pPr/>
              <a:t>24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The first goal is a worldview to adopt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second goal is the “nuts and bolts” of the course.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third goal prepares a student for the future.</a:t>
            </a:r>
          </a:p>
          <a:p>
            <a:endParaRPr lang="en-US" dirty="0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CBF1-DB02-4370-B50E-6641235E587D}" type="slidenum">
              <a:rPr lang="en-US"/>
              <a:pPr/>
              <a:t>25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The first goal is a worldview to adopt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second goal is the “nuts and bolts” of the course.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third goal prepares a student for the future.</a:t>
            </a:r>
          </a:p>
          <a:p>
            <a:endParaRPr lang="en-US" dirty="0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CBF1-DB02-4370-B50E-6641235E587D}" type="slidenum">
              <a:rPr lang="en-US"/>
              <a:pPr/>
              <a:t>26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The first goal is a worldview to adopt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second goal is the “nuts and bolts” of the course.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third goal prepares a student for the future.</a:t>
            </a:r>
          </a:p>
          <a:p>
            <a:endParaRPr lang="en-US" dirty="0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CBF1-DB02-4370-B50E-6641235E587D}" type="slidenum">
              <a:rPr lang="en-US"/>
              <a:pPr/>
              <a:t>27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1" y="3329940"/>
            <a:ext cx="6817360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The first goal is a worldview to adopt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second goal is the “nuts and bolts” of the course.</a:t>
            </a:r>
          </a:p>
          <a:p>
            <a:endParaRPr lang="en-US" dirty="0">
              <a:latin typeface="Helvetica" pitchFamily="34" charset="0"/>
            </a:endParaRPr>
          </a:p>
          <a:p>
            <a:r>
              <a:rPr lang="en-US" dirty="0">
                <a:latin typeface="Helvetica" pitchFamily="34" charset="0"/>
              </a:rPr>
              <a:t>The third goal prepares a student for the future.</a:t>
            </a:r>
          </a:p>
          <a:p>
            <a:endParaRPr lang="en-US" dirty="0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1pPr>
            <a:lvl2pPr marL="759631" indent="-292166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2pPr>
            <a:lvl3pPr marL="1168663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3pPr>
            <a:lvl4pPr marL="1636129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4pPr>
            <a:lvl5pPr marL="2103595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5pPr>
            <a:lvl6pPr marL="2571059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6pPr>
            <a:lvl7pPr marL="3038525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7pPr>
            <a:lvl8pPr marL="3505990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8pPr>
            <a:lvl9pPr marL="3973456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A8352AA-B828-4EC9-B70D-C8A2825DBD76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1pPr>
            <a:lvl2pPr marL="759631" indent="-292166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2pPr>
            <a:lvl3pPr marL="1168663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3pPr>
            <a:lvl4pPr marL="1636129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4pPr>
            <a:lvl5pPr marL="2103595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5pPr>
            <a:lvl6pPr marL="2571059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6pPr>
            <a:lvl7pPr marL="3038525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7pPr>
            <a:lvl8pPr marL="3505990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8pPr>
            <a:lvl9pPr marL="3973456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9D4E3570-7105-4847-B3D6-B83877CD4FA8}" type="slidenum">
              <a:rPr lang="en-US" sz="1200" b="0">
                <a:latin typeface="Times New Roman" pitchFamily="18" charset="0"/>
              </a:rPr>
              <a:pPr eaLnBrk="1" hangingPunct="1"/>
              <a:t>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1pPr>
            <a:lvl2pPr marL="759631" indent="-292166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2pPr>
            <a:lvl3pPr marL="1168663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3pPr>
            <a:lvl4pPr marL="1636129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4pPr>
            <a:lvl5pPr marL="2103595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5pPr>
            <a:lvl6pPr marL="2571059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6pPr>
            <a:lvl7pPr marL="3038525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7pPr>
            <a:lvl8pPr marL="3505990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8pPr>
            <a:lvl9pPr marL="3973456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068EC01-57E3-4340-BF6F-8A14C025D109}" type="slidenum">
              <a:rPr lang="en-US" sz="1200" b="0"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1pPr>
            <a:lvl2pPr marL="759631" indent="-292166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2pPr>
            <a:lvl3pPr marL="1168663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3pPr>
            <a:lvl4pPr marL="1636129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4pPr>
            <a:lvl5pPr marL="2103595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5pPr>
            <a:lvl6pPr marL="2571059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6pPr>
            <a:lvl7pPr marL="3038525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7pPr>
            <a:lvl8pPr marL="3505990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8pPr>
            <a:lvl9pPr marL="3973456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6A840A62-AEAD-4A00-89D3-AEFFCD342494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1pPr>
            <a:lvl2pPr marL="759631" indent="-292166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2pPr>
            <a:lvl3pPr marL="1168663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3pPr>
            <a:lvl4pPr marL="1636129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4pPr>
            <a:lvl5pPr marL="2103595" indent="-233732" eaLnBrk="0" hangingPunct="0">
              <a:defRPr sz="2000" b="1">
                <a:solidFill>
                  <a:schemeClr val="tx1"/>
                </a:solidFill>
                <a:latin typeface="Courier New" pitchFamily="49" charset="0"/>
              </a:defRPr>
            </a:lvl5pPr>
            <a:lvl6pPr marL="2571059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6pPr>
            <a:lvl7pPr marL="3038525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7pPr>
            <a:lvl8pPr marL="3505990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8pPr>
            <a:lvl9pPr marL="3973456" indent="-233732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385719FA-52D9-47A5-AC27-47EA37A82BEF}" type="slidenum">
              <a:rPr lang="en-US" sz="1200" b="0"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9AADA-A6B0-4823-8DBA-E0D16A82A85F}" type="slidenum">
              <a:rPr lang="en-US"/>
              <a:pPr/>
              <a:t>8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7DB9A-0269-47DD-AEBA-9D6D5C0F1DB5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698500"/>
            <a:ext cx="4649787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8040-30D4-4BB4-A18A-4266737D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CAF3E27-B99F-4A30-A65D-62115F75592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FAAD7-C38D-4B9E-AC6E-0EFB74A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61902-E402-4C39-AB0E-24BAA415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8FC3FEB-7734-43E6-BC2B-B120A1550DFB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B1DB-AD73-4812-A9C5-9316C048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0DED3-47F6-4C36-A832-9060E42C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8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CDCFD-E83C-495A-8B51-ED8E183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7299E13-3952-45E8-BA8A-19DA0E2FA91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A4B91-4A7B-4AC8-B585-C44EBAA1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EB41-842D-43EF-9032-7E6AB632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8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42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96D76F-CDA6-4C54-8F80-887729FE6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C44C1-015E-4E0B-8055-B9C373E72CE8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986828-CA64-4C27-ADC6-A83371E06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BC2A0-576A-479B-A4F0-1978F094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28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512545-FC9A-4D58-A092-862036F91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DBFB-2C0F-4D44-A4E1-409C90E788C8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4B0350-D1CE-441F-8249-BAAF0C11E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Aglorithms</a:t>
            </a: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2C0FA3-0341-421C-A3C0-BFCAB463E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1E3E4-DEF1-4998-A17E-74DC67190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82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74813" y="182563"/>
            <a:ext cx="6981825" cy="9366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2450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3462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2450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825" y="3683000"/>
            <a:ext cx="3990975" cy="218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503BAD9-15E8-49A8-880E-DBDD6286F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78D86-D6D5-4536-8FE0-484F6DF0704A}" type="datetime1">
              <a:rPr lang="en-US" smtClean="0"/>
              <a:t>9/11/2022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0EE10DF-01F6-4CC0-9EB8-777E70736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Aglorithms</a:t>
            </a:r>
            <a:endParaRPr lang="fr-FR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F1D9919-6593-4463-ABBC-4C9C583D7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ADE42-698A-4F4B-BAE8-82C867F57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95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3E27-B99F-4A30-A65D-62115F75592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95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6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712F-DE69-48AA-8D3A-541FDFF715E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0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976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9558"/>
            <a:ext cx="7886700" cy="615927"/>
          </a:xfrm>
        </p:spPr>
        <p:txBody>
          <a:bodyPr>
            <a:noAutofit/>
          </a:bodyPr>
          <a:lstStyle>
            <a:lvl1pPr>
              <a:defRPr sz="6000" b="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015"/>
            <a:ext cx="7886700" cy="4743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629A6-CCD7-4D5E-96B4-BF420BA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43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8250-9FEC-4736-8738-9D9628BFB19E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37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100E-868F-4093-9D81-1C05816B9832}" type="datetime1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69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DA08-960D-47B1-A6A5-0BED93571DF0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81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7FA7-48BD-4BF2-9434-3E60E84E3E9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10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55668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9959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62788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3099951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48857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21111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50A2-0009-404B-A454-E6A4BE83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7D0712F-DE69-48AA-8D3A-541FDFF715E4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53F0-44F6-4A6D-96FC-730A3B74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AE59C-3CCE-4B48-800B-553920E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01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17579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3FEB-7734-43E6-BC2B-B120A1550DFB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79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E13-3952-45E8-BA8A-19DA0E2FA916}" type="datetime1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 and Aglorithms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AE61-ED45-4EAF-AD04-DFEC775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004952C-C330-4BD9-A413-2AD129A43C51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515D-9C4F-423B-BB4F-011675AB5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9008D-33CF-42E0-9080-5888CE26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C9DCE-C90E-4AC3-9539-5625B110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5B68250-9FEC-4736-8738-9D9628BFB19E}" type="datetime1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0C934-379C-47F5-BAD0-D6CAEF9F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2FCF5-3F97-40A0-A460-0ACA41AA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09" y="368490"/>
            <a:ext cx="7886700" cy="72333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337B9-A830-437D-A3C5-A0BFE2B5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B55B6-8E05-4A8B-9117-D68BDFD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29DA08-960D-47B1-A6A5-0BED93571DF0}" type="datetime1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2B9BB-0F3A-46CE-A726-A46CC0BBE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61C-0C0A-4C65-B137-050DC04D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D09E-D935-41B5-902D-69FB980A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3F7FA7-48BD-4BF2-9434-3E60E84E3E99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3D39A-CEED-4289-8B66-D9BF7E2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3C85-9DFE-4176-B5C3-12B7D2DA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29FE6-1128-4D0C-8E14-689FC319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191F2D-7433-4E0C-9F8C-AC9A626B07C7}" type="datetime1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8F20E-44EF-41C5-9D9D-28B92F010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2194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Structures and Aglorithms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4395E-0956-4E1D-B7CC-127A50F0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492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87606"/>
            <a:ext cx="7886700" cy="468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9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50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  <p:sldLayoutId id="2147484463" r:id="rId14"/>
    <p:sldLayoutId id="2147484464" r:id="rId15"/>
    <p:sldLayoutId id="2147484465" r:id="rId16"/>
    <p:sldLayoutId id="2147484466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05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Linked List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Implementing Lists</a:t>
            </a:r>
          </a:p>
        </p:txBody>
      </p:sp>
      <p:sp>
        <p:nvSpPr>
          <p:cNvPr id="295939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0" y="1524000"/>
            <a:ext cx="8226425" cy="992188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remove(5): removes the element at the 5</a:t>
            </a:r>
            <a:br>
              <a:rPr lang="en-US" sz="2800" dirty="0">
                <a:latin typeface="Helvetica" pitchFamily="34" charset="0"/>
              </a:rPr>
            </a:br>
            <a:r>
              <a:rPr lang="en-US" sz="2800" dirty="0">
                <a:latin typeface="Helvetica" pitchFamily="34" charset="0"/>
              </a:rPr>
              <a:t>		     index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sp>
        <p:nvSpPr>
          <p:cNvPr id="295940" name="Rectangle 1028"/>
          <p:cNvSpPr>
            <a:spLocks noChangeArrowheads="1"/>
          </p:cNvSpPr>
          <p:nvPr/>
        </p:nvSpPr>
        <p:spPr bwMode="auto">
          <a:xfrm>
            <a:off x="457200" y="5257800"/>
            <a:ext cx="8226425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000" b="0">
                <a:latin typeface="Helvetica" pitchFamily="34" charset="0"/>
              </a:rPr>
              <a:t>We fill the blank spot left by the removal of 7 by </a:t>
            </a:r>
            <a:br>
              <a:rPr lang="en-US" sz="2000" b="0">
                <a:latin typeface="Helvetica" pitchFamily="34" charset="0"/>
              </a:rPr>
            </a:br>
            <a:r>
              <a:rPr lang="en-US" sz="2000" b="0">
                <a:latin typeface="Helvetica" pitchFamily="34" charset="0"/>
              </a:rPr>
              <a:t>shifting the values to the right of position 5 over to the left one space.</a:t>
            </a:r>
          </a:p>
        </p:txBody>
      </p:sp>
      <p:grpSp>
        <p:nvGrpSpPr>
          <p:cNvPr id="295970" name="Group 1058"/>
          <p:cNvGrpSpPr>
            <a:grpSpLocks/>
          </p:cNvGrpSpPr>
          <p:nvPr/>
        </p:nvGrpSpPr>
        <p:grpSpPr bwMode="auto">
          <a:xfrm>
            <a:off x="7696200" y="4038600"/>
            <a:ext cx="636588" cy="777875"/>
            <a:chOff x="4608" y="2832"/>
            <a:chExt cx="401" cy="490"/>
          </a:xfrm>
        </p:grpSpPr>
        <p:sp>
          <p:nvSpPr>
            <p:cNvPr id="295971" name="Text Box 1059"/>
            <p:cNvSpPr txBox="1">
              <a:spLocks noChangeArrowheads="1"/>
            </p:cNvSpPr>
            <p:nvPr/>
          </p:nvSpPr>
          <p:spPr bwMode="auto">
            <a:xfrm>
              <a:off x="4608" y="2832"/>
              <a:ext cx="40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u="sng">
                  <a:latin typeface="Helvetica" pitchFamily="34" charset="0"/>
                </a:rPr>
                <a:t>size</a:t>
              </a:r>
            </a:p>
          </p:txBody>
        </p:sp>
        <p:sp>
          <p:nvSpPr>
            <p:cNvPr id="295972" name="Text Box 1060"/>
            <p:cNvSpPr txBox="1">
              <a:spLocks noChangeArrowheads="1"/>
            </p:cNvSpPr>
            <p:nvPr/>
          </p:nvSpPr>
          <p:spPr bwMode="auto">
            <a:xfrm>
              <a:off x="4704" y="3072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295973" name="Rectangle 1061"/>
          <p:cNvSpPr>
            <a:spLocks noChangeArrowheads="1"/>
          </p:cNvSpPr>
          <p:nvPr/>
        </p:nvSpPr>
        <p:spPr bwMode="auto">
          <a:xfrm>
            <a:off x="2225675" y="4100513"/>
            <a:ext cx="42672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95974" name="Text Box 1062"/>
          <p:cNvSpPr txBox="1">
            <a:spLocks noChangeArrowheads="1"/>
          </p:cNvSpPr>
          <p:nvPr/>
        </p:nvSpPr>
        <p:spPr bwMode="auto">
          <a:xfrm>
            <a:off x="1752600" y="4140200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A</a:t>
            </a:r>
          </a:p>
        </p:txBody>
      </p:sp>
      <p:sp>
        <p:nvSpPr>
          <p:cNvPr id="295975" name="Text Box 1063"/>
          <p:cNvSpPr txBox="1">
            <a:spLocks noChangeArrowheads="1"/>
          </p:cNvSpPr>
          <p:nvPr/>
        </p:nvSpPr>
        <p:spPr bwMode="auto">
          <a:xfrm>
            <a:off x="2835275" y="41767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6</a:t>
            </a:r>
          </a:p>
        </p:txBody>
      </p:sp>
      <p:sp>
        <p:nvSpPr>
          <p:cNvPr id="295976" name="Text Box 1064"/>
          <p:cNvSpPr txBox="1">
            <a:spLocks noChangeArrowheads="1"/>
          </p:cNvSpPr>
          <p:nvPr/>
        </p:nvSpPr>
        <p:spPr bwMode="auto">
          <a:xfrm>
            <a:off x="3368675" y="41767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8</a:t>
            </a:r>
          </a:p>
        </p:txBody>
      </p:sp>
      <p:sp>
        <p:nvSpPr>
          <p:cNvPr id="295977" name="Text Box 1065"/>
          <p:cNvSpPr txBox="1">
            <a:spLocks noChangeArrowheads="1"/>
          </p:cNvSpPr>
          <p:nvPr/>
        </p:nvSpPr>
        <p:spPr bwMode="auto">
          <a:xfrm>
            <a:off x="4446588" y="41767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1</a:t>
            </a:r>
          </a:p>
        </p:txBody>
      </p:sp>
      <p:sp>
        <p:nvSpPr>
          <p:cNvPr id="295978" name="Text Box 1066"/>
          <p:cNvSpPr txBox="1">
            <a:spLocks noChangeArrowheads="1"/>
          </p:cNvSpPr>
          <p:nvPr/>
        </p:nvSpPr>
        <p:spPr bwMode="auto">
          <a:xfrm>
            <a:off x="4979988" y="417671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 b="0">
              <a:latin typeface="Helvetica" pitchFamily="34" charset="0"/>
            </a:endParaRPr>
          </a:p>
        </p:txBody>
      </p:sp>
      <p:sp>
        <p:nvSpPr>
          <p:cNvPr id="295979" name="Text Box 1067"/>
          <p:cNvSpPr txBox="1">
            <a:spLocks noChangeArrowheads="1"/>
          </p:cNvSpPr>
          <p:nvPr/>
        </p:nvSpPr>
        <p:spPr bwMode="auto">
          <a:xfrm>
            <a:off x="2301875" y="46339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1</a:t>
            </a:r>
          </a:p>
        </p:txBody>
      </p:sp>
      <p:sp>
        <p:nvSpPr>
          <p:cNvPr id="295980" name="Text Box 1068"/>
          <p:cNvSpPr txBox="1">
            <a:spLocks noChangeArrowheads="1"/>
          </p:cNvSpPr>
          <p:nvPr/>
        </p:nvSpPr>
        <p:spPr bwMode="auto">
          <a:xfrm>
            <a:off x="2835275" y="46339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2</a:t>
            </a:r>
          </a:p>
        </p:txBody>
      </p:sp>
      <p:sp>
        <p:nvSpPr>
          <p:cNvPr id="295981" name="Text Box 1069"/>
          <p:cNvSpPr txBox="1">
            <a:spLocks noChangeArrowheads="1"/>
          </p:cNvSpPr>
          <p:nvPr/>
        </p:nvSpPr>
        <p:spPr bwMode="auto">
          <a:xfrm>
            <a:off x="3368675" y="46339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3</a:t>
            </a:r>
          </a:p>
        </p:txBody>
      </p:sp>
      <p:sp>
        <p:nvSpPr>
          <p:cNvPr id="295982" name="Text Box 1070"/>
          <p:cNvSpPr txBox="1">
            <a:spLocks noChangeArrowheads="1"/>
          </p:cNvSpPr>
          <p:nvPr/>
        </p:nvSpPr>
        <p:spPr bwMode="auto">
          <a:xfrm>
            <a:off x="3902075" y="46339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4</a:t>
            </a:r>
          </a:p>
        </p:txBody>
      </p:sp>
      <p:sp>
        <p:nvSpPr>
          <p:cNvPr id="295983" name="Text Box 1071"/>
          <p:cNvSpPr txBox="1">
            <a:spLocks noChangeArrowheads="1"/>
          </p:cNvSpPr>
          <p:nvPr/>
        </p:nvSpPr>
        <p:spPr bwMode="auto">
          <a:xfrm>
            <a:off x="4435475" y="4633913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5</a:t>
            </a:r>
          </a:p>
        </p:txBody>
      </p:sp>
      <p:sp>
        <p:nvSpPr>
          <p:cNvPr id="295984" name="Line 1072"/>
          <p:cNvSpPr>
            <a:spLocks noChangeShapeType="1"/>
          </p:cNvSpPr>
          <p:nvPr/>
        </p:nvSpPr>
        <p:spPr bwMode="auto">
          <a:xfrm>
            <a:off x="43592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85" name="Line 1073"/>
          <p:cNvSpPr>
            <a:spLocks noChangeShapeType="1"/>
          </p:cNvSpPr>
          <p:nvPr/>
        </p:nvSpPr>
        <p:spPr bwMode="auto">
          <a:xfrm>
            <a:off x="27590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86" name="Line 1074"/>
          <p:cNvSpPr>
            <a:spLocks noChangeShapeType="1"/>
          </p:cNvSpPr>
          <p:nvPr/>
        </p:nvSpPr>
        <p:spPr bwMode="auto">
          <a:xfrm>
            <a:off x="32924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87" name="Line 1075"/>
          <p:cNvSpPr>
            <a:spLocks noChangeShapeType="1"/>
          </p:cNvSpPr>
          <p:nvPr/>
        </p:nvSpPr>
        <p:spPr bwMode="auto">
          <a:xfrm>
            <a:off x="38258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88" name="Line 1076"/>
          <p:cNvSpPr>
            <a:spLocks noChangeShapeType="1"/>
          </p:cNvSpPr>
          <p:nvPr/>
        </p:nvSpPr>
        <p:spPr bwMode="auto">
          <a:xfrm>
            <a:off x="48926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89" name="Line 1077"/>
          <p:cNvSpPr>
            <a:spLocks noChangeShapeType="1"/>
          </p:cNvSpPr>
          <p:nvPr/>
        </p:nvSpPr>
        <p:spPr bwMode="auto">
          <a:xfrm>
            <a:off x="54260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90" name="Line 1078"/>
          <p:cNvSpPr>
            <a:spLocks noChangeShapeType="1"/>
          </p:cNvSpPr>
          <p:nvPr/>
        </p:nvSpPr>
        <p:spPr bwMode="auto">
          <a:xfrm>
            <a:off x="5959475" y="4100513"/>
            <a:ext cx="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5991" name="Text Box 1079"/>
          <p:cNvSpPr txBox="1">
            <a:spLocks noChangeArrowheads="1"/>
          </p:cNvSpPr>
          <p:nvPr/>
        </p:nvSpPr>
        <p:spPr bwMode="auto">
          <a:xfrm>
            <a:off x="2301875" y="4176713"/>
            <a:ext cx="3540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2</a:t>
            </a:r>
          </a:p>
        </p:txBody>
      </p:sp>
      <p:sp>
        <p:nvSpPr>
          <p:cNvPr id="295992" name="Text Box 1080"/>
          <p:cNvSpPr txBox="1">
            <a:spLocks noChangeArrowheads="1"/>
          </p:cNvSpPr>
          <p:nvPr/>
        </p:nvSpPr>
        <p:spPr bwMode="auto">
          <a:xfrm>
            <a:off x="5022850" y="463391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000" b="0">
              <a:latin typeface="Helvetica" pitchFamily="34" charset="0"/>
            </a:endParaRPr>
          </a:p>
        </p:txBody>
      </p:sp>
      <p:sp>
        <p:nvSpPr>
          <p:cNvPr id="295993" name="Text Box 1081"/>
          <p:cNvSpPr txBox="1">
            <a:spLocks noChangeArrowheads="1"/>
          </p:cNvSpPr>
          <p:nvPr/>
        </p:nvSpPr>
        <p:spPr bwMode="auto">
          <a:xfrm>
            <a:off x="3913188" y="41783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9</a:t>
            </a:r>
          </a:p>
        </p:txBody>
      </p:sp>
      <p:sp>
        <p:nvSpPr>
          <p:cNvPr id="295995" name="Text Box 1083"/>
          <p:cNvSpPr txBox="1">
            <a:spLocks noChangeArrowheads="1"/>
          </p:cNvSpPr>
          <p:nvPr/>
        </p:nvSpPr>
        <p:spPr bwMode="auto">
          <a:xfrm>
            <a:off x="685800" y="4267200"/>
            <a:ext cx="9957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>
                <a:latin typeface="Helvetica" pitchFamily="34" charset="0"/>
              </a:rPr>
              <a:t>Step 2:</a:t>
            </a:r>
          </a:p>
        </p:txBody>
      </p:sp>
      <p:grpSp>
        <p:nvGrpSpPr>
          <p:cNvPr id="295998" name="Group 1086"/>
          <p:cNvGrpSpPr>
            <a:grpSpLocks/>
          </p:cNvGrpSpPr>
          <p:nvPr/>
        </p:nvGrpSpPr>
        <p:grpSpPr bwMode="auto">
          <a:xfrm>
            <a:off x="669925" y="2209800"/>
            <a:ext cx="7732713" cy="1387475"/>
            <a:chOff x="422" y="1392"/>
            <a:chExt cx="4871" cy="874"/>
          </a:xfrm>
        </p:grpSpPr>
        <p:grpSp>
          <p:nvGrpSpPr>
            <p:cNvPr id="295943" name="Group 1031"/>
            <p:cNvGrpSpPr>
              <a:grpSpLocks/>
            </p:cNvGrpSpPr>
            <p:nvPr/>
          </p:nvGrpSpPr>
          <p:grpSpPr bwMode="auto">
            <a:xfrm>
              <a:off x="4800" y="1584"/>
              <a:ext cx="401" cy="490"/>
              <a:chOff x="4608" y="2832"/>
              <a:chExt cx="401" cy="490"/>
            </a:xfrm>
          </p:grpSpPr>
          <p:sp>
            <p:nvSpPr>
              <p:cNvPr id="295944" name="Text Box 1032"/>
              <p:cNvSpPr txBox="1">
                <a:spLocks noChangeArrowheads="1"/>
              </p:cNvSpPr>
              <p:nvPr/>
            </p:nvSpPr>
            <p:spPr bwMode="auto">
              <a:xfrm>
                <a:off x="4608" y="2832"/>
                <a:ext cx="4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u="sng">
                    <a:latin typeface="Helvetica" pitchFamily="34" charset="0"/>
                  </a:rPr>
                  <a:t>size</a:t>
                </a:r>
              </a:p>
            </p:txBody>
          </p:sp>
          <p:sp>
            <p:nvSpPr>
              <p:cNvPr id="295945" name="Text Box 1033"/>
              <p:cNvSpPr txBox="1">
                <a:spLocks noChangeArrowheads="1"/>
              </p:cNvSpPr>
              <p:nvPr/>
            </p:nvSpPr>
            <p:spPr bwMode="auto">
              <a:xfrm>
                <a:off x="4704" y="307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6</a:t>
                </a:r>
              </a:p>
            </p:txBody>
          </p:sp>
        </p:grpSp>
        <p:sp>
          <p:nvSpPr>
            <p:cNvPr id="295946" name="Rectangle 1034"/>
            <p:cNvSpPr>
              <a:spLocks noChangeArrowheads="1"/>
            </p:cNvSpPr>
            <p:nvPr/>
          </p:nvSpPr>
          <p:spPr bwMode="auto">
            <a:xfrm>
              <a:off x="1354" y="1623"/>
              <a:ext cx="2688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95947" name="Text Box 1035"/>
            <p:cNvSpPr txBox="1">
              <a:spLocks noChangeArrowheads="1"/>
            </p:cNvSpPr>
            <p:nvPr/>
          </p:nvSpPr>
          <p:spPr bwMode="auto">
            <a:xfrm>
              <a:off x="1056" y="1648"/>
              <a:ext cx="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A</a:t>
              </a:r>
            </a:p>
          </p:txBody>
        </p:sp>
        <p:sp>
          <p:nvSpPr>
            <p:cNvPr id="295948" name="Text Box 1036"/>
            <p:cNvSpPr txBox="1">
              <a:spLocks noChangeArrowheads="1"/>
            </p:cNvSpPr>
            <p:nvPr/>
          </p:nvSpPr>
          <p:spPr bwMode="auto">
            <a:xfrm>
              <a:off x="1738" y="167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295949" name="Text Box 1037"/>
            <p:cNvSpPr txBox="1">
              <a:spLocks noChangeArrowheads="1"/>
            </p:cNvSpPr>
            <p:nvPr/>
          </p:nvSpPr>
          <p:spPr bwMode="auto">
            <a:xfrm>
              <a:off x="2074" y="167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8</a:t>
              </a:r>
            </a:p>
          </p:txBody>
        </p:sp>
        <p:sp>
          <p:nvSpPr>
            <p:cNvPr id="295950" name="Text Box 1038"/>
            <p:cNvSpPr txBox="1">
              <a:spLocks noChangeArrowheads="1"/>
            </p:cNvSpPr>
            <p:nvPr/>
          </p:nvSpPr>
          <p:spPr bwMode="auto">
            <a:xfrm>
              <a:off x="3089" y="167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1</a:t>
              </a:r>
            </a:p>
          </p:txBody>
        </p:sp>
        <p:sp>
          <p:nvSpPr>
            <p:cNvPr id="295951" name="Text Box 1039"/>
            <p:cNvSpPr txBox="1">
              <a:spLocks noChangeArrowheads="1"/>
            </p:cNvSpPr>
            <p:nvPr/>
          </p:nvSpPr>
          <p:spPr bwMode="auto">
            <a:xfrm>
              <a:off x="1402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1</a:t>
              </a:r>
            </a:p>
          </p:txBody>
        </p:sp>
        <p:sp>
          <p:nvSpPr>
            <p:cNvPr id="295952" name="Text Box 1040"/>
            <p:cNvSpPr txBox="1">
              <a:spLocks noChangeArrowheads="1"/>
            </p:cNvSpPr>
            <p:nvPr/>
          </p:nvSpPr>
          <p:spPr bwMode="auto">
            <a:xfrm>
              <a:off x="1738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2</a:t>
              </a:r>
            </a:p>
          </p:txBody>
        </p:sp>
        <p:sp>
          <p:nvSpPr>
            <p:cNvPr id="295953" name="Text Box 1041"/>
            <p:cNvSpPr txBox="1">
              <a:spLocks noChangeArrowheads="1"/>
            </p:cNvSpPr>
            <p:nvPr/>
          </p:nvSpPr>
          <p:spPr bwMode="auto">
            <a:xfrm>
              <a:off x="2074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3</a:t>
              </a:r>
            </a:p>
          </p:txBody>
        </p:sp>
        <p:sp>
          <p:nvSpPr>
            <p:cNvPr id="295954" name="Text Box 1042"/>
            <p:cNvSpPr txBox="1">
              <a:spLocks noChangeArrowheads="1"/>
            </p:cNvSpPr>
            <p:nvPr/>
          </p:nvSpPr>
          <p:spPr bwMode="auto">
            <a:xfrm>
              <a:off x="2410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4</a:t>
              </a:r>
            </a:p>
          </p:txBody>
        </p:sp>
        <p:sp>
          <p:nvSpPr>
            <p:cNvPr id="295955" name="Text Box 1043"/>
            <p:cNvSpPr txBox="1">
              <a:spLocks noChangeArrowheads="1"/>
            </p:cNvSpPr>
            <p:nvPr/>
          </p:nvSpPr>
          <p:spPr bwMode="auto">
            <a:xfrm>
              <a:off x="2746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5</a:t>
              </a:r>
            </a:p>
          </p:txBody>
        </p:sp>
        <p:sp>
          <p:nvSpPr>
            <p:cNvPr id="295956" name="Line 1044"/>
            <p:cNvSpPr>
              <a:spLocks noChangeShapeType="1"/>
            </p:cNvSpPr>
            <p:nvPr/>
          </p:nvSpPr>
          <p:spPr bwMode="auto">
            <a:xfrm>
              <a:off x="2698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57" name="Line 1045"/>
            <p:cNvSpPr>
              <a:spLocks noChangeShapeType="1"/>
            </p:cNvSpPr>
            <p:nvPr/>
          </p:nvSpPr>
          <p:spPr bwMode="auto">
            <a:xfrm>
              <a:off x="1690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58" name="Line 1046"/>
            <p:cNvSpPr>
              <a:spLocks noChangeShapeType="1"/>
            </p:cNvSpPr>
            <p:nvPr/>
          </p:nvSpPr>
          <p:spPr bwMode="auto">
            <a:xfrm>
              <a:off x="2026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59" name="Line 1047"/>
            <p:cNvSpPr>
              <a:spLocks noChangeShapeType="1"/>
            </p:cNvSpPr>
            <p:nvPr/>
          </p:nvSpPr>
          <p:spPr bwMode="auto">
            <a:xfrm>
              <a:off x="2362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60" name="Line 1048"/>
            <p:cNvSpPr>
              <a:spLocks noChangeShapeType="1"/>
            </p:cNvSpPr>
            <p:nvPr/>
          </p:nvSpPr>
          <p:spPr bwMode="auto">
            <a:xfrm>
              <a:off x="3034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61" name="Line 1049"/>
            <p:cNvSpPr>
              <a:spLocks noChangeShapeType="1"/>
            </p:cNvSpPr>
            <p:nvPr/>
          </p:nvSpPr>
          <p:spPr bwMode="auto">
            <a:xfrm>
              <a:off x="3370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62" name="Line 1050"/>
            <p:cNvSpPr>
              <a:spLocks noChangeShapeType="1"/>
            </p:cNvSpPr>
            <p:nvPr/>
          </p:nvSpPr>
          <p:spPr bwMode="auto">
            <a:xfrm>
              <a:off x="3706" y="1623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63" name="Text Box 1051"/>
            <p:cNvSpPr txBox="1">
              <a:spLocks noChangeArrowheads="1"/>
            </p:cNvSpPr>
            <p:nvPr/>
          </p:nvSpPr>
          <p:spPr bwMode="auto">
            <a:xfrm>
              <a:off x="1402" y="1671"/>
              <a:ext cx="2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2</a:t>
              </a:r>
            </a:p>
          </p:txBody>
        </p:sp>
        <p:sp>
          <p:nvSpPr>
            <p:cNvPr id="295964" name="Text Box 1052"/>
            <p:cNvSpPr txBox="1">
              <a:spLocks noChangeArrowheads="1"/>
            </p:cNvSpPr>
            <p:nvPr/>
          </p:nvSpPr>
          <p:spPr bwMode="auto">
            <a:xfrm>
              <a:off x="3116" y="1959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295965" name="Text Box 1053"/>
            <p:cNvSpPr txBox="1">
              <a:spLocks noChangeArrowheads="1"/>
            </p:cNvSpPr>
            <p:nvPr/>
          </p:nvSpPr>
          <p:spPr bwMode="auto">
            <a:xfrm>
              <a:off x="2417" y="167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9</a:t>
              </a:r>
            </a:p>
          </p:txBody>
        </p:sp>
        <p:sp>
          <p:nvSpPr>
            <p:cNvPr id="295966" name="Text Box 1054"/>
            <p:cNvSpPr txBox="1">
              <a:spLocks noChangeArrowheads="1"/>
            </p:cNvSpPr>
            <p:nvPr/>
          </p:nvSpPr>
          <p:spPr bwMode="auto">
            <a:xfrm>
              <a:off x="5088" y="20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5</a:t>
              </a:r>
            </a:p>
          </p:txBody>
        </p:sp>
        <p:sp>
          <p:nvSpPr>
            <p:cNvPr id="295967" name="Line 1055"/>
            <p:cNvSpPr>
              <a:spLocks noChangeShapeType="1"/>
            </p:cNvSpPr>
            <p:nvPr/>
          </p:nvSpPr>
          <p:spPr bwMode="auto">
            <a:xfrm flipV="1">
              <a:off x="4800" y="187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95994" name="Text Box 1082"/>
            <p:cNvSpPr txBox="1">
              <a:spLocks noChangeArrowheads="1"/>
            </p:cNvSpPr>
            <p:nvPr/>
          </p:nvSpPr>
          <p:spPr bwMode="auto">
            <a:xfrm>
              <a:off x="422" y="1660"/>
              <a:ext cx="6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Step 1:</a:t>
              </a:r>
            </a:p>
          </p:txBody>
        </p:sp>
        <p:sp>
          <p:nvSpPr>
            <p:cNvPr id="295996" name="Line 1084"/>
            <p:cNvSpPr>
              <a:spLocks noChangeShapeType="1"/>
            </p:cNvSpPr>
            <p:nvPr/>
          </p:nvSpPr>
          <p:spPr bwMode="auto">
            <a:xfrm>
              <a:off x="2880" y="13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95997" name="Line 1085"/>
          <p:cNvSpPr>
            <a:spLocks noChangeShapeType="1"/>
          </p:cNvSpPr>
          <p:nvPr/>
        </p:nvSpPr>
        <p:spPr bwMode="auto">
          <a:xfrm flipH="1">
            <a:off x="40386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4134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Helvetica" pitchFamily="34" charset="0"/>
              </a:rPr>
              <a:t>Implementing Lists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47800"/>
            <a:ext cx="8226425" cy="48768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Helvetica" pitchFamily="34" charset="0"/>
              </a:rPr>
              <a:t>find(X): traverse the array until X is located.</a:t>
            </a:r>
            <a:br>
              <a:rPr lang="en-US" sz="2400">
                <a:latin typeface="Helvetica" pitchFamily="34" charset="0"/>
              </a:rPr>
            </a:b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int find(int X)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{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int j;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for(j=1; j &lt; size+1; j++ )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    if( A[j] == X ) break;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    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if( j &lt; size+1 ) {	// found X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    current = j;        // current points to where X found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Helvetica" pitchFamily="34" charset="0"/>
              </a:rPr>
              <a:t>		    return 1;   // 1 for true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}</a:t>
            </a:r>
            <a:br>
              <a:rPr lang="en-US" sz="2400">
                <a:latin typeface="Helvetica" pitchFamily="34" charset="0"/>
              </a:rPr>
            </a:br>
            <a:r>
              <a:rPr lang="en-US" sz="2400">
                <a:latin typeface="Helvetica" pitchFamily="34" charset="0"/>
              </a:rPr>
              <a:t>	return 0;  // 0 (false) indicates not found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Helvetica" pitchFamily="34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2192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Helvetica" pitchFamily="34" charset="0"/>
              </a:rPr>
              <a:t>Implementing Lists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Other operations: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r>
              <a:rPr lang="en-US" sz="2800" dirty="0">
                <a:latin typeface="Helvetica" pitchFamily="34" charset="0"/>
              </a:rPr>
              <a:t>get()		</a:t>
            </a:r>
            <a:r>
              <a:rPr lang="en-US" sz="2800" dirty="0">
                <a:latin typeface="Helvetica" pitchFamily="34" charset="0"/>
                <a:sym typeface="Wingdings" pitchFamily="2" charset="2"/>
              </a:rPr>
              <a:t> return A[current];</a:t>
            </a:r>
            <a:br>
              <a:rPr lang="en-US" sz="2800" dirty="0">
                <a:latin typeface="Helvetica" pitchFamily="34" charset="0"/>
                <a:sym typeface="Wingdings" pitchFamily="2" charset="2"/>
              </a:rPr>
            </a:br>
            <a:r>
              <a:rPr lang="en-US" sz="2800" dirty="0">
                <a:latin typeface="Helvetica" pitchFamily="34" charset="0"/>
                <a:sym typeface="Wingdings" pitchFamily="2" charset="2"/>
              </a:rPr>
              <a:t>update(X) 	 A[current] = X;</a:t>
            </a:r>
            <a:br>
              <a:rPr lang="en-US" sz="2800" dirty="0">
                <a:latin typeface="Helvetica" pitchFamily="34" charset="0"/>
                <a:sym typeface="Wingdings" pitchFamily="2" charset="2"/>
              </a:rPr>
            </a:br>
            <a:r>
              <a:rPr lang="en-US" sz="2800" dirty="0">
                <a:latin typeface="Helvetica" pitchFamily="34" charset="0"/>
                <a:sym typeface="Wingdings" pitchFamily="2" charset="2"/>
              </a:rPr>
              <a:t>length()		  return size;</a:t>
            </a:r>
            <a:br>
              <a:rPr lang="en-US" sz="2800" dirty="0">
                <a:latin typeface="Helvetica" pitchFamily="34" charset="0"/>
                <a:sym typeface="Wingdings" pitchFamily="2" charset="2"/>
              </a:rPr>
            </a:b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8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Analysis of Array Lists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add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we have to move every element to the right of  current to make space for the new element.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Worst-case is when we insert at the beginning; we have to move every element right one place.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Average-case: on average we may have to move half of the elements</a:t>
            </a:r>
          </a:p>
          <a:p>
            <a:pPr marL="533400" indent="-533400">
              <a:buFont typeface="Wingdings" pitchFamily="2" charset="2"/>
              <a:buChar char="§"/>
            </a:pPr>
            <a:endParaRPr lang="en-US" sz="280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7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Analysis of Array Lists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remove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Worst-case: remove at the beginning, must shift all remaining elements to the left.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Average-case: expect to move half of the elements.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endParaRPr lang="en-US" sz="240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find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Worst-case: may have to search the entire array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>
                <a:latin typeface="Helvetica" pitchFamily="34" charset="0"/>
              </a:rPr>
              <a:t>Average-case: search at most half the array.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§"/>
            </a:pPr>
            <a:endParaRPr lang="en-US" sz="240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Other operations are one-step.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8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List Using Linked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12791-8DE1-4D4B-9C45-CD37CC64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15</a:t>
            </a:fld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Various cells of memory are not allocated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consecutively</a:t>
            </a:r>
            <a:r>
              <a:rPr lang="en-US" sz="2800" dirty="0">
                <a:latin typeface="Helvetica" pitchFamily="34" charset="0"/>
              </a:rPr>
              <a:t> in memory.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Not enough to store the elements of the list.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With arrays, the second element was right next to the first element.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Now the first element must </a:t>
            </a:r>
            <a:r>
              <a:rPr lang="en-US" sz="2800" i="1" dirty="0">
                <a:solidFill>
                  <a:srgbClr val="FF0000"/>
                </a:solidFill>
                <a:latin typeface="Helvetica" pitchFamily="34" charset="0"/>
              </a:rPr>
              <a:t>explicitly</a:t>
            </a:r>
            <a:r>
              <a:rPr lang="en-US" sz="2800" dirty="0">
                <a:latin typeface="Helvetica" pitchFamily="34" charset="0"/>
              </a:rPr>
              <a:t> tell us where to look for the second element.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Do this by holding the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memory address </a:t>
            </a:r>
            <a:r>
              <a:rPr lang="en-US" sz="2800" dirty="0">
                <a:latin typeface="Helvetica" pitchFamily="34" charset="0"/>
              </a:rPr>
              <a:t>of the second element</a:t>
            </a:r>
          </a:p>
        </p:txBody>
      </p:sp>
    </p:spTree>
    <p:extLst>
      <p:ext uri="{BB962C8B-B14F-4D97-AF65-F5344CB8AC3E}">
        <p14:creationId xmlns:p14="http://schemas.microsoft.com/office/powerpoint/2010/main" val="1237037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921A5-9519-4AE6-8449-414F17D0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16</a:t>
            </a:fld>
            <a:endParaRPr lang="en-US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6111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Create a class called a </a:t>
            </a:r>
            <a:r>
              <a:rPr lang="en-US" sz="2800" i="1" dirty="0">
                <a:solidFill>
                  <a:srgbClr val="FF0000"/>
                </a:solidFill>
                <a:latin typeface="Helvetica" pitchFamily="34" charset="0"/>
              </a:rPr>
              <a:t>Node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latin typeface="Helvetica" pitchFamily="34" charset="0"/>
            </a:endParaRPr>
          </a:p>
        </p:txBody>
      </p:sp>
      <p:grpSp>
        <p:nvGrpSpPr>
          <p:cNvPr id="306180" name="Group 4"/>
          <p:cNvGrpSpPr>
            <a:grpSpLocks/>
          </p:cNvGrpSpPr>
          <p:nvPr/>
        </p:nvGrpSpPr>
        <p:grpSpPr bwMode="auto">
          <a:xfrm>
            <a:off x="2362200" y="2362200"/>
            <a:ext cx="2514600" cy="685800"/>
            <a:chOff x="1392" y="1968"/>
            <a:chExt cx="1584" cy="432"/>
          </a:xfrm>
        </p:grpSpPr>
        <p:sp>
          <p:nvSpPr>
            <p:cNvPr id="306181" name="Rectangle 5"/>
            <p:cNvSpPr>
              <a:spLocks noChangeArrowheads="1"/>
            </p:cNvSpPr>
            <p:nvPr/>
          </p:nvSpPr>
          <p:spPr bwMode="auto">
            <a:xfrm>
              <a:off x="1392" y="1968"/>
              <a:ext cx="15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06182" name="Line 6"/>
            <p:cNvSpPr>
              <a:spLocks noChangeShapeType="1"/>
            </p:cNvSpPr>
            <p:nvPr/>
          </p:nvSpPr>
          <p:spPr bwMode="auto">
            <a:xfrm>
              <a:off x="2352" y="196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06183" name="Text Box 7"/>
            <p:cNvSpPr txBox="1">
              <a:spLocks noChangeArrowheads="1"/>
            </p:cNvSpPr>
            <p:nvPr/>
          </p:nvSpPr>
          <p:spPr bwMode="auto">
            <a:xfrm>
              <a:off x="1523" y="2054"/>
              <a:ext cx="6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0" dirty="0">
                  <a:latin typeface="Helvetica" pitchFamily="34" charset="0"/>
                </a:rPr>
                <a:t>object</a:t>
              </a:r>
            </a:p>
          </p:txBody>
        </p:sp>
        <p:sp>
          <p:nvSpPr>
            <p:cNvPr id="306184" name="Text Box 8"/>
            <p:cNvSpPr txBox="1">
              <a:spLocks noChangeArrowheads="1"/>
            </p:cNvSpPr>
            <p:nvPr/>
          </p:nvSpPr>
          <p:spPr bwMode="auto">
            <a:xfrm>
              <a:off x="2448" y="2054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400" b="0">
                  <a:latin typeface="Helvetica" pitchFamily="34" charset="0"/>
                </a:rPr>
                <a:t>next</a:t>
              </a:r>
            </a:p>
          </p:txBody>
        </p:sp>
      </p:grp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457200" y="3505200"/>
            <a:ext cx="8305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b="0" dirty="0">
                <a:latin typeface="Helvetica" pitchFamily="34" charset="0"/>
              </a:rPr>
              <a:t>The </a:t>
            </a:r>
            <a:r>
              <a:rPr lang="en-US" sz="2800" b="0" i="1" dirty="0">
                <a:latin typeface="Helvetica" pitchFamily="34" charset="0"/>
              </a:rPr>
              <a:t>object</a:t>
            </a:r>
            <a:r>
              <a:rPr lang="en-US" sz="2800" b="0" dirty="0">
                <a:latin typeface="Helvetica" pitchFamily="34" charset="0"/>
              </a:rPr>
              <a:t> field will hold the actual </a:t>
            </a:r>
            <a:r>
              <a:rPr lang="en-US" sz="2800" b="0" dirty="0">
                <a:solidFill>
                  <a:srgbClr val="FF0000"/>
                </a:solidFill>
                <a:latin typeface="Helvetica" pitchFamily="34" charset="0"/>
              </a:rPr>
              <a:t>list element</a:t>
            </a:r>
            <a:r>
              <a:rPr lang="en-US" sz="2800" b="0" dirty="0">
                <a:latin typeface="Helvetica" pitchFamily="34" charset="0"/>
              </a:rPr>
              <a:t>.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b="0" dirty="0">
                <a:latin typeface="Helvetica" pitchFamily="34" charset="0"/>
              </a:rPr>
              <a:t>The </a:t>
            </a:r>
            <a:r>
              <a:rPr lang="en-US" sz="2800" b="0" i="1" dirty="0">
                <a:latin typeface="Helvetica" pitchFamily="34" charset="0"/>
              </a:rPr>
              <a:t>next</a:t>
            </a:r>
            <a:r>
              <a:rPr lang="en-US" sz="2800" b="0" dirty="0">
                <a:latin typeface="Helvetica" pitchFamily="34" charset="0"/>
              </a:rPr>
              <a:t> field in the structure will hold the starting </a:t>
            </a:r>
            <a:r>
              <a:rPr lang="en-US" sz="2800" b="0" dirty="0">
                <a:solidFill>
                  <a:srgbClr val="FF0000"/>
                </a:solidFill>
                <a:latin typeface="Helvetica" pitchFamily="34" charset="0"/>
              </a:rPr>
              <a:t>location</a:t>
            </a:r>
            <a:r>
              <a:rPr lang="en-US" sz="2800" b="0" dirty="0">
                <a:latin typeface="Helvetica" pitchFamily="34" charset="0"/>
              </a:rPr>
              <a:t> of the next node.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b="0" dirty="0">
                <a:latin typeface="Helvetica" pitchFamily="34" charset="0"/>
              </a:rPr>
              <a:t>Chain the nodes together to form a </a:t>
            </a:r>
            <a:r>
              <a:rPr lang="en-US" sz="2800" b="0" i="1" dirty="0">
                <a:solidFill>
                  <a:srgbClr val="FF0000"/>
                </a:solidFill>
                <a:latin typeface="Helvetica" pitchFamily="34" charset="0"/>
              </a:rPr>
              <a:t>linked</a:t>
            </a:r>
            <a:r>
              <a:rPr lang="en-US" sz="2800" b="0" dirty="0">
                <a:solidFill>
                  <a:srgbClr val="FF0000"/>
                </a:solidFill>
                <a:latin typeface="Helvetica" pitchFamily="34" charset="0"/>
              </a:rPr>
              <a:t> list</a:t>
            </a:r>
            <a:r>
              <a:rPr lang="en-US" sz="2800" b="0" dirty="0">
                <a:latin typeface="Helvetica" pitchFamily="34" charset="0"/>
              </a:rPr>
              <a:t>.</a:t>
            </a:r>
          </a:p>
          <a:p>
            <a:pPr marL="533400" indent="-533400">
              <a:lnSpc>
                <a:spcPct val="110000"/>
              </a:lnSpc>
            </a:pPr>
            <a:endParaRPr lang="en-US" sz="2800" b="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15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778F4-B322-40FF-987D-C140C4D3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17</a:t>
            </a:fld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9159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Picture of our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list (2, 6, 7, 8, 1) </a:t>
            </a:r>
            <a:r>
              <a:rPr lang="en-US" sz="2800" dirty="0">
                <a:latin typeface="Helvetica" pitchFamily="34" charset="0"/>
              </a:rPr>
              <a:t>stored as a linked list: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grpSp>
        <p:nvGrpSpPr>
          <p:cNvPr id="95276" name="Group 44"/>
          <p:cNvGrpSpPr>
            <a:grpSpLocks/>
          </p:cNvGrpSpPr>
          <p:nvPr/>
        </p:nvGrpSpPr>
        <p:grpSpPr bwMode="auto">
          <a:xfrm>
            <a:off x="1284288" y="2863850"/>
            <a:ext cx="4945062" cy="869950"/>
            <a:chOff x="809" y="1804"/>
            <a:chExt cx="3115" cy="548"/>
          </a:xfrm>
        </p:grpSpPr>
        <p:grpSp>
          <p:nvGrpSpPr>
            <p:cNvPr id="95265" name="Group 33"/>
            <p:cNvGrpSpPr>
              <a:grpSpLocks/>
            </p:cNvGrpSpPr>
            <p:nvPr/>
          </p:nvGrpSpPr>
          <p:grpSpPr bwMode="auto">
            <a:xfrm>
              <a:off x="1248" y="2140"/>
              <a:ext cx="2016" cy="212"/>
              <a:chOff x="864" y="2016"/>
              <a:chExt cx="2016" cy="212"/>
            </a:xfrm>
          </p:grpSpPr>
          <p:grpSp>
            <p:nvGrpSpPr>
              <p:cNvPr id="95242" name="Group 10"/>
              <p:cNvGrpSpPr>
                <a:grpSpLocks/>
              </p:cNvGrpSpPr>
              <p:nvPr/>
            </p:nvGrpSpPr>
            <p:grpSpPr bwMode="auto">
              <a:xfrm>
                <a:off x="864" y="2016"/>
                <a:ext cx="432" cy="212"/>
                <a:chOff x="1488" y="1996"/>
                <a:chExt cx="432" cy="212"/>
              </a:xfrm>
            </p:grpSpPr>
            <p:sp>
              <p:nvSpPr>
                <p:cNvPr id="95237" name="Rectangle 5"/>
                <p:cNvSpPr>
                  <a:spLocks noChangeArrowheads="1"/>
                </p:cNvSpPr>
                <p:nvPr/>
              </p:nvSpPr>
              <p:spPr bwMode="auto">
                <a:xfrm>
                  <a:off x="1488" y="2016"/>
                  <a:ext cx="288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238" name="Line 6"/>
                <p:cNvSpPr>
                  <a:spLocks noChangeShapeType="1"/>
                </p:cNvSpPr>
                <p:nvPr/>
              </p:nvSpPr>
              <p:spPr bwMode="auto">
                <a:xfrm>
                  <a:off x="1680" y="201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1996"/>
                  <a:ext cx="15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sz="1600" b="0">
                      <a:latin typeface="Helvetica" pitchFamily="34" charset="0"/>
                    </a:rPr>
                    <a:t>2</a:t>
                  </a:r>
                </a:p>
              </p:txBody>
            </p:sp>
            <p:sp>
              <p:nvSpPr>
                <p:cNvPr id="95241" name="Line 9"/>
                <p:cNvSpPr>
                  <a:spLocks noChangeShapeType="1"/>
                </p:cNvSpPr>
                <p:nvPr/>
              </p:nvSpPr>
              <p:spPr bwMode="auto">
                <a:xfrm>
                  <a:off x="1728" y="211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5244" name="Rectangle 12"/>
              <p:cNvSpPr>
                <a:spLocks noChangeArrowheads="1"/>
              </p:cNvSpPr>
              <p:nvPr/>
            </p:nvSpPr>
            <p:spPr bwMode="auto">
              <a:xfrm>
                <a:off x="1296" y="203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5" name="Line 13"/>
              <p:cNvSpPr>
                <a:spLocks noChangeShapeType="1"/>
              </p:cNvSpPr>
              <p:nvPr/>
            </p:nvSpPr>
            <p:spPr bwMode="auto">
              <a:xfrm>
                <a:off x="1488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6" name="Text Box 14"/>
              <p:cNvSpPr txBox="1">
                <a:spLocks noChangeArrowheads="1"/>
              </p:cNvSpPr>
              <p:nvPr/>
            </p:nvSpPr>
            <p:spPr bwMode="auto">
              <a:xfrm>
                <a:off x="1296" y="201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6</a:t>
                </a:r>
              </a:p>
            </p:txBody>
          </p:sp>
          <p:sp>
            <p:nvSpPr>
              <p:cNvPr id="95247" name="Line 15"/>
              <p:cNvSpPr>
                <a:spLocks noChangeShapeType="1"/>
              </p:cNvSpPr>
              <p:nvPr/>
            </p:nvSpPr>
            <p:spPr bwMode="auto">
              <a:xfrm>
                <a:off x="1536" y="21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49" name="Rectangle 17"/>
              <p:cNvSpPr>
                <a:spLocks noChangeArrowheads="1"/>
              </p:cNvSpPr>
              <p:nvPr/>
            </p:nvSpPr>
            <p:spPr bwMode="auto">
              <a:xfrm>
                <a:off x="1728" y="203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0" name="Line 18"/>
              <p:cNvSpPr>
                <a:spLocks noChangeShapeType="1"/>
              </p:cNvSpPr>
              <p:nvPr/>
            </p:nvSpPr>
            <p:spPr bwMode="auto">
              <a:xfrm>
                <a:off x="1920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51" name="Text Box 1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8</a:t>
                </a:r>
              </a:p>
            </p:txBody>
          </p:sp>
          <p:sp>
            <p:nvSpPr>
              <p:cNvPr id="95252" name="Line 20"/>
              <p:cNvSpPr>
                <a:spLocks noChangeShapeType="1"/>
              </p:cNvSpPr>
              <p:nvPr/>
            </p:nvSpPr>
            <p:spPr bwMode="auto">
              <a:xfrm>
                <a:off x="1968" y="21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54" name="Rectangle 22"/>
              <p:cNvSpPr>
                <a:spLocks noChangeArrowheads="1"/>
              </p:cNvSpPr>
              <p:nvPr/>
            </p:nvSpPr>
            <p:spPr bwMode="auto">
              <a:xfrm>
                <a:off x="2160" y="203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55" name="Line 23"/>
              <p:cNvSpPr>
                <a:spLocks noChangeShapeType="1"/>
              </p:cNvSpPr>
              <p:nvPr/>
            </p:nvSpPr>
            <p:spPr bwMode="auto">
              <a:xfrm>
                <a:off x="2352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56" name="Text Box 24"/>
              <p:cNvSpPr txBox="1">
                <a:spLocks noChangeArrowheads="1"/>
              </p:cNvSpPr>
              <p:nvPr/>
            </p:nvSpPr>
            <p:spPr bwMode="auto">
              <a:xfrm>
                <a:off x="2160" y="201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7</a:t>
                </a:r>
              </a:p>
            </p:txBody>
          </p:sp>
          <p:sp>
            <p:nvSpPr>
              <p:cNvPr id="95257" name="Line 25"/>
              <p:cNvSpPr>
                <a:spLocks noChangeShapeType="1"/>
              </p:cNvSpPr>
              <p:nvPr/>
            </p:nvSpPr>
            <p:spPr bwMode="auto">
              <a:xfrm>
                <a:off x="2400" y="21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59" name="Rectangle 27"/>
              <p:cNvSpPr>
                <a:spLocks noChangeArrowheads="1"/>
              </p:cNvSpPr>
              <p:nvPr/>
            </p:nvSpPr>
            <p:spPr bwMode="auto">
              <a:xfrm>
                <a:off x="2592" y="203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60" name="Line 28"/>
              <p:cNvSpPr>
                <a:spLocks noChangeShapeType="1"/>
              </p:cNvSpPr>
              <p:nvPr/>
            </p:nvSpPr>
            <p:spPr bwMode="auto">
              <a:xfrm>
                <a:off x="2784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63" name="Text Box 31"/>
              <p:cNvSpPr txBox="1">
                <a:spLocks noChangeArrowheads="1"/>
              </p:cNvSpPr>
              <p:nvPr/>
            </p:nvSpPr>
            <p:spPr bwMode="auto">
              <a:xfrm>
                <a:off x="2592" y="201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95264" name="Line 32"/>
              <p:cNvSpPr>
                <a:spLocks noChangeShapeType="1"/>
              </p:cNvSpPr>
              <p:nvPr/>
            </p:nvSpPr>
            <p:spPr bwMode="auto">
              <a:xfrm flipH="1">
                <a:off x="2784" y="2064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69" name="Group 37"/>
            <p:cNvGrpSpPr>
              <a:grpSpLocks/>
            </p:cNvGrpSpPr>
            <p:nvPr/>
          </p:nvGrpSpPr>
          <p:grpSpPr bwMode="auto">
            <a:xfrm>
              <a:off x="809" y="1804"/>
              <a:ext cx="535" cy="356"/>
              <a:chOff x="809" y="1804"/>
              <a:chExt cx="535" cy="356"/>
            </a:xfrm>
          </p:grpSpPr>
          <p:sp>
            <p:nvSpPr>
              <p:cNvPr id="95266" name="Text Box 34"/>
              <p:cNvSpPr txBox="1">
                <a:spLocks noChangeArrowheads="1"/>
              </p:cNvSpPr>
              <p:nvPr/>
            </p:nvSpPr>
            <p:spPr bwMode="auto">
              <a:xfrm>
                <a:off x="809" y="1804"/>
                <a:ext cx="40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head</a:t>
                </a:r>
              </a:p>
            </p:txBody>
          </p:sp>
          <p:sp>
            <p:nvSpPr>
              <p:cNvPr id="95267" name="Line 35"/>
              <p:cNvSpPr>
                <a:spLocks noChangeShapeType="1"/>
              </p:cNvSpPr>
              <p:nvPr/>
            </p:nvSpPr>
            <p:spPr bwMode="auto">
              <a:xfrm>
                <a:off x="1200" y="19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68" name="Line 36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3435" y="2140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size=5</a:t>
              </a:r>
            </a:p>
          </p:txBody>
        </p:sp>
      </p:grpSp>
      <p:sp>
        <p:nvSpPr>
          <p:cNvPr id="95275" name="Rectangle 43"/>
          <p:cNvSpPr>
            <a:spLocks noChangeArrowheads="1"/>
          </p:cNvSpPr>
          <p:nvPr/>
        </p:nvSpPr>
        <p:spPr bwMode="auto">
          <a:xfrm>
            <a:off x="533400" y="4799013"/>
            <a:ext cx="82264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/>
            <a:endParaRPr lang="en-US" sz="2800" b="0">
              <a:latin typeface="Helvetica" pitchFamily="34" charset="0"/>
            </a:endParaRPr>
          </a:p>
          <a:p>
            <a:pPr marL="533400" indent="-533400">
              <a:buFont typeface="Wingdings" pitchFamily="2" charset="2"/>
              <a:buChar char="§"/>
            </a:pPr>
            <a:endParaRPr lang="en-US" sz="28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26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  <a:latin typeface="Helvetica" pitchFamily="34" charset="0"/>
              </a:rPr>
              <a:t>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F8B82-245F-4424-B930-05DD5FF2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18</a:t>
            </a:fld>
            <a:endParaRPr 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725987"/>
          </a:xfrm>
        </p:spPr>
        <p:txBody>
          <a:bodyPr/>
          <a:lstStyle/>
          <a:p>
            <a:pPr marL="533400" indent="-533400">
              <a:lnSpc>
                <a:spcPct val="11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Note some features of the list: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Need a </a:t>
            </a:r>
            <a:r>
              <a:rPr lang="en-US" sz="2800" i="1" dirty="0">
                <a:solidFill>
                  <a:srgbClr val="FF0000"/>
                </a:solidFill>
                <a:latin typeface="Helvetica" pitchFamily="34" charset="0"/>
              </a:rPr>
              <a:t>head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 to point </a:t>
            </a:r>
            <a:r>
              <a:rPr lang="en-US" sz="2800" dirty="0">
                <a:latin typeface="Helvetica" pitchFamily="34" charset="0"/>
              </a:rPr>
              <a:t>to the first node of the list. Otherwise we won’t know where the start of the list is.</a:t>
            </a:r>
          </a:p>
          <a:p>
            <a:pPr marL="533400" indent="-5334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next field in the last node </a:t>
            </a:r>
            <a:r>
              <a:rPr lang="en-US" sz="2800" dirty="0">
                <a:latin typeface="Helvetica" pitchFamily="34" charset="0"/>
              </a:rPr>
              <a:t>points to </a:t>
            </a:r>
            <a:r>
              <a:rPr lang="en-US" sz="2800" i="1" dirty="0">
                <a:latin typeface="Helvetica" pitchFamily="34" charset="0"/>
              </a:rPr>
              <a:t>nothing</a:t>
            </a:r>
            <a:r>
              <a:rPr lang="en-US" sz="2800" dirty="0">
                <a:latin typeface="Helvetica" pitchFamily="34" charset="0"/>
              </a:rPr>
              <a:t>. We will place the memory address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NULL</a:t>
            </a:r>
            <a:r>
              <a:rPr lang="en-US" sz="2800" dirty="0">
                <a:latin typeface="Helvetica" pitchFamily="34" charset="0"/>
              </a:rPr>
              <a:t> which is guaranteed to be inaccessible.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12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714B7-8AA8-4E28-A7E6-31EBDFFA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19</a:t>
            </a:fld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7575" y="1293813"/>
            <a:ext cx="8226425" cy="6873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>
                <a:latin typeface="Helvetica" pitchFamily="34" charset="0"/>
              </a:rPr>
              <a:t>Actual picture in memory: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664200" y="1905000"/>
            <a:ext cx="1447800" cy="457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56642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5664200" y="2514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5664200" y="3124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56642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56642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56642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56642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56642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56642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56642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56642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5664200" y="3733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>
            <a:off x="5664200" y="2819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5037138" y="19050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1051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5037138" y="2209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1052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027613" y="3124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1055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5027613" y="43434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1059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5037138" y="4648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1060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037138" y="49530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1061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5037138" y="5257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1062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5037138" y="5562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1063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037138" y="58674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1064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5037138" y="34290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1056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5037138" y="3733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1057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5037138" y="4038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1058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5037138" y="2514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1053</a:t>
            </a:r>
          </a:p>
        </p:txBody>
      </p:sp>
      <p:sp>
        <p:nvSpPr>
          <p:cNvPr id="99360" name="Text Box 32"/>
          <p:cNvSpPr txBox="1">
            <a:spLocks noChangeArrowheads="1"/>
          </p:cNvSpPr>
          <p:nvPr/>
        </p:nvSpPr>
        <p:spPr bwMode="auto">
          <a:xfrm>
            <a:off x="4902200" y="2819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1054</a:t>
            </a:r>
          </a:p>
        </p:txBody>
      </p:sp>
      <p:sp>
        <p:nvSpPr>
          <p:cNvPr id="99361" name="Text Box 33"/>
          <p:cNvSpPr txBox="1">
            <a:spLocks noChangeArrowheads="1"/>
          </p:cNvSpPr>
          <p:nvPr/>
        </p:nvSpPr>
        <p:spPr bwMode="auto">
          <a:xfrm>
            <a:off x="6197600" y="2819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2</a:t>
            </a:r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6197600" y="1905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6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>
            <a:off x="6197600" y="5562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8</a:t>
            </a: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6197600" y="37338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7</a:t>
            </a:r>
          </a:p>
        </p:txBody>
      </p:sp>
      <p:sp>
        <p:nvSpPr>
          <p:cNvPr id="99365" name="Text Box 37"/>
          <p:cNvSpPr txBox="1">
            <a:spLocks noChangeArrowheads="1"/>
          </p:cNvSpPr>
          <p:nvPr/>
        </p:nvSpPr>
        <p:spPr bwMode="auto">
          <a:xfrm>
            <a:off x="6197600" y="4648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</a:t>
            </a: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6045200" y="3124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1051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6000750" y="2209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1063</a:t>
            </a:r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6045200" y="58674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1057</a:t>
            </a:r>
          </a:p>
        </p:txBody>
      </p:sp>
      <p:sp>
        <p:nvSpPr>
          <p:cNvPr id="99369" name="Text Box 41"/>
          <p:cNvSpPr txBox="1">
            <a:spLocks noChangeArrowheads="1"/>
          </p:cNvSpPr>
          <p:nvPr/>
        </p:nvSpPr>
        <p:spPr bwMode="auto">
          <a:xfrm>
            <a:off x="6045200" y="4038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1060</a:t>
            </a:r>
          </a:p>
        </p:txBody>
      </p:sp>
      <p:sp>
        <p:nvSpPr>
          <p:cNvPr id="99370" name="Text Box 42"/>
          <p:cNvSpPr txBox="1">
            <a:spLocks noChangeArrowheads="1"/>
          </p:cNvSpPr>
          <p:nvPr/>
        </p:nvSpPr>
        <p:spPr bwMode="auto">
          <a:xfrm>
            <a:off x="6219825" y="4953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0</a:t>
            </a:r>
          </a:p>
        </p:txBody>
      </p:sp>
      <p:sp>
        <p:nvSpPr>
          <p:cNvPr id="99371" name="Text Box 43"/>
          <p:cNvSpPr txBox="1">
            <a:spLocks noChangeArrowheads="1"/>
          </p:cNvSpPr>
          <p:nvPr/>
        </p:nvSpPr>
        <p:spPr bwMode="auto">
          <a:xfrm>
            <a:off x="4038600" y="5257800"/>
            <a:ext cx="587375" cy="3143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head</a:t>
            </a:r>
          </a:p>
        </p:txBody>
      </p:sp>
      <p:sp>
        <p:nvSpPr>
          <p:cNvPr id="99372" name="Text Box 44"/>
          <p:cNvSpPr txBox="1">
            <a:spLocks noChangeArrowheads="1"/>
          </p:cNvSpPr>
          <p:nvPr/>
        </p:nvSpPr>
        <p:spPr bwMode="auto">
          <a:xfrm>
            <a:off x="6045200" y="52578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1054</a:t>
            </a:r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6000750" y="25146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1063</a:t>
            </a:r>
          </a:p>
        </p:txBody>
      </p:sp>
      <p:sp>
        <p:nvSpPr>
          <p:cNvPr id="99375" name="Freeform 47"/>
          <p:cNvSpPr>
            <a:spLocks/>
          </p:cNvSpPr>
          <p:nvPr/>
        </p:nvSpPr>
        <p:spPr bwMode="auto">
          <a:xfrm flipH="1">
            <a:off x="7150100" y="2057400"/>
            <a:ext cx="876300" cy="1219200"/>
          </a:xfrm>
          <a:custGeom>
            <a:avLst/>
            <a:gdLst>
              <a:gd name="T0" fmla="*/ 552 w 552"/>
              <a:gd name="T1" fmla="*/ 768 h 768"/>
              <a:gd name="T2" fmla="*/ 120 w 552"/>
              <a:gd name="T3" fmla="*/ 432 h 768"/>
              <a:gd name="T4" fmla="*/ 72 w 552"/>
              <a:gd name="T5" fmla="*/ 192 h 768"/>
              <a:gd name="T6" fmla="*/ 552 w 552"/>
              <a:gd name="T7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2" h="768">
                <a:moveTo>
                  <a:pt x="552" y="768"/>
                </a:moveTo>
                <a:cubicBezTo>
                  <a:pt x="376" y="648"/>
                  <a:pt x="200" y="528"/>
                  <a:pt x="120" y="432"/>
                </a:cubicBezTo>
                <a:cubicBezTo>
                  <a:pt x="40" y="336"/>
                  <a:pt x="0" y="264"/>
                  <a:pt x="72" y="192"/>
                </a:cubicBezTo>
                <a:cubicBezTo>
                  <a:pt x="144" y="120"/>
                  <a:pt x="472" y="32"/>
                  <a:pt x="55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78" name="Freeform 50"/>
          <p:cNvSpPr>
            <a:spLocks/>
          </p:cNvSpPr>
          <p:nvPr/>
        </p:nvSpPr>
        <p:spPr bwMode="auto">
          <a:xfrm>
            <a:off x="7188200" y="1943100"/>
            <a:ext cx="1803400" cy="3937000"/>
          </a:xfrm>
          <a:custGeom>
            <a:avLst/>
            <a:gdLst>
              <a:gd name="T0" fmla="*/ 0 w 1136"/>
              <a:gd name="T1" fmla="*/ 264 h 2480"/>
              <a:gd name="T2" fmla="*/ 768 w 1136"/>
              <a:gd name="T3" fmla="*/ 312 h 2480"/>
              <a:gd name="T4" fmla="*/ 1008 w 1136"/>
              <a:gd name="T5" fmla="*/ 2136 h 2480"/>
              <a:gd name="T6" fmla="*/ 0 w 1136"/>
              <a:gd name="T7" fmla="*/ 2376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6" h="2480">
                <a:moveTo>
                  <a:pt x="0" y="264"/>
                </a:moveTo>
                <a:cubicBezTo>
                  <a:pt x="300" y="132"/>
                  <a:pt x="600" y="0"/>
                  <a:pt x="768" y="312"/>
                </a:cubicBezTo>
                <a:cubicBezTo>
                  <a:pt x="936" y="624"/>
                  <a:pt x="1136" y="1792"/>
                  <a:pt x="1008" y="2136"/>
                </a:cubicBezTo>
                <a:cubicBezTo>
                  <a:pt x="880" y="2480"/>
                  <a:pt x="440" y="2428"/>
                  <a:pt x="0" y="237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0" name="Freeform 52"/>
          <p:cNvSpPr>
            <a:spLocks/>
          </p:cNvSpPr>
          <p:nvPr/>
        </p:nvSpPr>
        <p:spPr bwMode="auto">
          <a:xfrm>
            <a:off x="7112000" y="3771900"/>
            <a:ext cx="1143000" cy="2247900"/>
          </a:xfrm>
          <a:custGeom>
            <a:avLst/>
            <a:gdLst>
              <a:gd name="T0" fmla="*/ 0 w 720"/>
              <a:gd name="T1" fmla="*/ 1416 h 1416"/>
              <a:gd name="T2" fmla="*/ 576 w 720"/>
              <a:gd name="T3" fmla="*/ 1032 h 1416"/>
              <a:gd name="T4" fmla="*/ 624 w 720"/>
              <a:gd name="T5" fmla="*/ 168 h 1416"/>
              <a:gd name="T6" fmla="*/ 0 w 720"/>
              <a:gd name="T7" fmla="*/ 24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416">
                <a:moveTo>
                  <a:pt x="0" y="1416"/>
                </a:moveTo>
                <a:cubicBezTo>
                  <a:pt x="236" y="1328"/>
                  <a:pt x="472" y="1240"/>
                  <a:pt x="576" y="1032"/>
                </a:cubicBezTo>
                <a:cubicBezTo>
                  <a:pt x="680" y="824"/>
                  <a:pt x="720" y="336"/>
                  <a:pt x="624" y="168"/>
                </a:cubicBezTo>
                <a:cubicBezTo>
                  <a:pt x="528" y="0"/>
                  <a:pt x="264" y="12"/>
                  <a:pt x="0" y="2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1" name="Freeform 53"/>
          <p:cNvSpPr>
            <a:spLocks/>
          </p:cNvSpPr>
          <p:nvPr/>
        </p:nvSpPr>
        <p:spPr bwMode="auto">
          <a:xfrm>
            <a:off x="7112000" y="4191000"/>
            <a:ext cx="711200" cy="609600"/>
          </a:xfrm>
          <a:custGeom>
            <a:avLst/>
            <a:gdLst>
              <a:gd name="T0" fmla="*/ 0 w 448"/>
              <a:gd name="T1" fmla="*/ 0 h 384"/>
              <a:gd name="T2" fmla="*/ 384 w 448"/>
              <a:gd name="T3" fmla="*/ 144 h 384"/>
              <a:gd name="T4" fmla="*/ 384 w 448"/>
              <a:gd name="T5" fmla="*/ 288 h 384"/>
              <a:gd name="T6" fmla="*/ 48 w 448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8" h="384">
                <a:moveTo>
                  <a:pt x="0" y="0"/>
                </a:moveTo>
                <a:cubicBezTo>
                  <a:pt x="160" y="48"/>
                  <a:pt x="320" y="96"/>
                  <a:pt x="384" y="144"/>
                </a:cubicBezTo>
                <a:cubicBezTo>
                  <a:pt x="448" y="192"/>
                  <a:pt x="440" y="248"/>
                  <a:pt x="384" y="288"/>
                </a:cubicBezTo>
                <a:cubicBezTo>
                  <a:pt x="328" y="328"/>
                  <a:pt x="188" y="356"/>
                  <a:pt x="48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85" name="Line 57"/>
          <p:cNvSpPr>
            <a:spLocks noChangeShapeType="1"/>
          </p:cNvSpPr>
          <p:nvPr/>
        </p:nvSpPr>
        <p:spPr bwMode="auto">
          <a:xfrm>
            <a:off x="46482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388" name="Group 60"/>
          <p:cNvGrpSpPr>
            <a:grpSpLocks/>
          </p:cNvGrpSpPr>
          <p:nvPr/>
        </p:nvGrpSpPr>
        <p:grpSpPr bwMode="auto">
          <a:xfrm>
            <a:off x="990600" y="3670300"/>
            <a:ext cx="685800" cy="336550"/>
            <a:chOff x="1488" y="1996"/>
            <a:chExt cx="432" cy="212"/>
          </a:xfrm>
        </p:grpSpPr>
        <p:sp>
          <p:nvSpPr>
            <p:cNvPr id="99389" name="Rectangle 61"/>
            <p:cNvSpPr>
              <a:spLocks noChangeArrowheads="1"/>
            </p:cNvSpPr>
            <p:nvPr/>
          </p:nvSpPr>
          <p:spPr bwMode="auto">
            <a:xfrm>
              <a:off x="1488" y="20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90" name="Line 62"/>
            <p:cNvSpPr>
              <a:spLocks noChangeShapeType="1"/>
            </p:cNvSpPr>
            <p:nvPr/>
          </p:nvSpPr>
          <p:spPr bwMode="auto">
            <a:xfrm>
              <a:off x="1680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91" name="Text Box 63"/>
            <p:cNvSpPr txBox="1">
              <a:spLocks noChangeArrowheads="1"/>
            </p:cNvSpPr>
            <p:nvPr/>
          </p:nvSpPr>
          <p:spPr bwMode="auto">
            <a:xfrm>
              <a:off x="1488" y="1996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2</a:t>
              </a:r>
            </a:p>
          </p:txBody>
        </p:sp>
        <p:sp>
          <p:nvSpPr>
            <p:cNvPr id="99392" name="Line 64"/>
            <p:cNvSpPr>
              <a:spLocks noChangeShapeType="1"/>
            </p:cNvSpPr>
            <p:nvPr/>
          </p:nvSpPr>
          <p:spPr bwMode="auto">
            <a:xfrm>
              <a:off x="1728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93" name="Rectangle 65"/>
          <p:cNvSpPr>
            <a:spLocks noChangeArrowheads="1"/>
          </p:cNvSpPr>
          <p:nvPr/>
        </p:nvSpPr>
        <p:spPr bwMode="auto">
          <a:xfrm>
            <a:off x="1676400" y="370205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94" name="Line 66"/>
          <p:cNvSpPr>
            <a:spLocks noChangeShapeType="1"/>
          </p:cNvSpPr>
          <p:nvPr/>
        </p:nvSpPr>
        <p:spPr bwMode="auto">
          <a:xfrm>
            <a:off x="1981200" y="3702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5" name="Text Box 67"/>
          <p:cNvSpPr txBox="1">
            <a:spLocks noChangeArrowheads="1"/>
          </p:cNvSpPr>
          <p:nvPr/>
        </p:nvSpPr>
        <p:spPr bwMode="auto">
          <a:xfrm>
            <a:off x="1676400" y="36703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6</a:t>
            </a:r>
          </a:p>
        </p:txBody>
      </p:sp>
      <p:sp>
        <p:nvSpPr>
          <p:cNvPr id="99396" name="Line 68"/>
          <p:cNvSpPr>
            <a:spLocks noChangeShapeType="1"/>
          </p:cNvSpPr>
          <p:nvPr/>
        </p:nvSpPr>
        <p:spPr bwMode="auto">
          <a:xfrm>
            <a:off x="2057400" y="385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7" name="Rectangle 69"/>
          <p:cNvSpPr>
            <a:spLocks noChangeArrowheads="1"/>
          </p:cNvSpPr>
          <p:nvPr/>
        </p:nvSpPr>
        <p:spPr bwMode="auto">
          <a:xfrm>
            <a:off x="2362200" y="370205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98" name="Line 70"/>
          <p:cNvSpPr>
            <a:spLocks noChangeShapeType="1"/>
          </p:cNvSpPr>
          <p:nvPr/>
        </p:nvSpPr>
        <p:spPr bwMode="auto">
          <a:xfrm>
            <a:off x="2667000" y="3702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99" name="Text Box 71"/>
          <p:cNvSpPr txBox="1">
            <a:spLocks noChangeArrowheads="1"/>
          </p:cNvSpPr>
          <p:nvPr/>
        </p:nvSpPr>
        <p:spPr bwMode="auto">
          <a:xfrm>
            <a:off x="2362200" y="36703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8</a:t>
            </a:r>
          </a:p>
        </p:txBody>
      </p:sp>
      <p:sp>
        <p:nvSpPr>
          <p:cNvPr id="99400" name="Line 72"/>
          <p:cNvSpPr>
            <a:spLocks noChangeShapeType="1"/>
          </p:cNvSpPr>
          <p:nvPr/>
        </p:nvSpPr>
        <p:spPr bwMode="auto">
          <a:xfrm>
            <a:off x="2743200" y="385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1" name="Rectangle 73"/>
          <p:cNvSpPr>
            <a:spLocks noChangeArrowheads="1"/>
          </p:cNvSpPr>
          <p:nvPr/>
        </p:nvSpPr>
        <p:spPr bwMode="auto">
          <a:xfrm>
            <a:off x="3048000" y="370205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402" name="Line 74"/>
          <p:cNvSpPr>
            <a:spLocks noChangeShapeType="1"/>
          </p:cNvSpPr>
          <p:nvPr/>
        </p:nvSpPr>
        <p:spPr bwMode="auto">
          <a:xfrm>
            <a:off x="3352800" y="3702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3048000" y="36703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7</a:t>
            </a:r>
          </a:p>
        </p:txBody>
      </p:sp>
      <p:sp>
        <p:nvSpPr>
          <p:cNvPr id="99404" name="Line 76"/>
          <p:cNvSpPr>
            <a:spLocks noChangeShapeType="1"/>
          </p:cNvSpPr>
          <p:nvPr/>
        </p:nvSpPr>
        <p:spPr bwMode="auto">
          <a:xfrm>
            <a:off x="3429000" y="38544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5" name="Rectangle 77"/>
          <p:cNvSpPr>
            <a:spLocks noChangeArrowheads="1"/>
          </p:cNvSpPr>
          <p:nvPr/>
        </p:nvSpPr>
        <p:spPr bwMode="auto">
          <a:xfrm>
            <a:off x="3733800" y="370205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406" name="Line 78"/>
          <p:cNvSpPr>
            <a:spLocks noChangeShapeType="1"/>
          </p:cNvSpPr>
          <p:nvPr/>
        </p:nvSpPr>
        <p:spPr bwMode="auto">
          <a:xfrm>
            <a:off x="4038600" y="37020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07" name="Text Box 79"/>
          <p:cNvSpPr txBox="1">
            <a:spLocks noChangeArrowheads="1"/>
          </p:cNvSpPr>
          <p:nvPr/>
        </p:nvSpPr>
        <p:spPr bwMode="auto">
          <a:xfrm>
            <a:off x="3733800" y="3670300"/>
            <a:ext cx="249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1</a:t>
            </a:r>
          </a:p>
        </p:txBody>
      </p:sp>
      <p:sp>
        <p:nvSpPr>
          <p:cNvPr id="99408" name="Line 80"/>
          <p:cNvSpPr>
            <a:spLocks noChangeShapeType="1"/>
          </p:cNvSpPr>
          <p:nvPr/>
        </p:nvSpPr>
        <p:spPr bwMode="auto">
          <a:xfrm flipH="1">
            <a:off x="4038600" y="37465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10" name="Text Box 82"/>
          <p:cNvSpPr txBox="1">
            <a:spLocks noChangeArrowheads="1"/>
          </p:cNvSpPr>
          <p:nvPr/>
        </p:nvSpPr>
        <p:spPr bwMode="auto">
          <a:xfrm>
            <a:off x="793750" y="301625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>
                <a:latin typeface="Helvetica" pitchFamily="34" charset="0"/>
              </a:rPr>
              <a:t>head</a:t>
            </a:r>
          </a:p>
        </p:txBody>
      </p:sp>
      <p:sp>
        <p:nvSpPr>
          <p:cNvPr id="99412" name="Line 84"/>
          <p:cNvSpPr>
            <a:spLocks noChangeShapeType="1"/>
          </p:cNvSpPr>
          <p:nvPr/>
        </p:nvSpPr>
        <p:spPr bwMode="auto">
          <a:xfrm>
            <a:off x="1143000" y="3321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21" name="Line 93"/>
          <p:cNvSpPr>
            <a:spLocks noChangeShapeType="1"/>
          </p:cNvSpPr>
          <p:nvPr/>
        </p:nvSpPr>
        <p:spPr bwMode="auto">
          <a:xfrm>
            <a:off x="56642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23" name="Text Box 95"/>
          <p:cNvSpPr txBox="1">
            <a:spLocks noChangeArrowheads="1"/>
          </p:cNvSpPr>
          <p:nvPr/>
        </p:nvSpPr>
        <p:spPr bwMode="auto">
          <a:xfrm>
            <a:off x="5060950" y="6172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b="0">
                <a:latin typeface="Helvetica" pitchFamily="34" charset="0"/>
              </a:rPr>
              <a:t>1065</a:t>
            </a:r>
          </a:p>
        </p:txBody>
      </p:sp>
      <p:sp>
        <p:nvSpPr>
          <p:cNvPr id="99426" name="Freeform 98"/>
          <p:cNvSpPr>
            <a:spLocks/>
          </p:cNvSpPr>
          <p:nvPr/>
        </p:nvSpPr>
        <p:spPr bwMode="auto">
          <a:xfrm>
            <a:off x="7150100" y="2971800"/>
            <a:ext cx="850900" cy="2438400"/>
          </a:xfrm>
          <a:custGeom>
            <a:avLst/>
            <a:gdLst>
              <a:gd name="T0" fmla="*/ 0 w 536"/>
              <a:gd name="T1" fmla="*/ 1536 h 1536"/>
              <a:gd name="T2" fmla="*/ 432 w 536"/>
              <a:gd name="T3" fmla="*/ 1248 h 1536"/>
              <a:gd name="T4" fmla="*/ 528 w 536"/>
              <a:gd name="T5" fmla="*/ 384 h 1536"/>
              <a:gd name="T6" fmla="*/ 384 w 536"/>
              <a:gd name="T7" fmla="*/ 144 h 1536"/>
              <a:gd name="T8" fmla="*/ 0 w 536"/>
              <a:gd name="T9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6" h="1536">
                <a:moveTo>
                  <a:pt x="0" y="1536"/>
                </a:moveTo>
                <a:cubicBezTo>
                  <a:pt x="172" y="1488"/>
                  <a:pt x="344" y="1440"/>
                  <a:pt x="432" y="1248"/>
                </a:cubicBezTo>
                <a:cubicBezTo>
                  <a:pt x="520" y="1056"/>
                  <a:pt x="536" y="568"/>
                  <a:pt x="528" y="384"/>
                </a:cubicBezTo>
                <a:cubicBezTo>
                  <a:pt x="520" y="200"/>
                  <a:pt x="472" y="208"/>
                  <a:pt x="384" y="144"/>
                </a:cubicBezTo>
                <a:cubicBezTo>
                  <a:pt x="296" y="80"/>
                  <a:pt x="148" y="4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75" grpId="0" animBg="1"/>
      <p:bldP spid="99378" grpId="0" animBg="1"/>
      <p:bldP spid="99380" grpId="0" animBg="1"/>
      <p:bldP spid="99381" grpId="0" animBg="1"/>
      <p:bldP spid="994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600" i="0" dirty="0">
                <a:solidFill>
                  <a:srgbClr val="FFC000"/>
                </a:solidFill>
                <a:latin typeface="Georgia" pitchFamily="18" charset="0"/>
              </a:rPr>
              <a:t>Linked List </a:t>
            </a:r>
            <a:endParaRPr kumimoji="1" lang="en-US" sz="3600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dirty="0">
                <a:solidFill>
                  <a:schemeClr val="bg1"/>
                </a:solidFill>
                <a:latin typeface="Georgia" pitchFamily="18" charset="0"/>
              </a:rPr>
              <a:t>Linked List ADT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Organization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Dynamic Memory Management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Structure of Nodes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Insertion and Deletion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00" i="0" dirty="0">
                <a:solidFill>
                  <a:schemeClr val="bg1"/>
                </a:solidFill>
                <a:latin typeface="Georgia" pitchFamily="18" charset="0"/>
              </a:rPr>
              <a:t>Traversal of Nodes.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00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600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600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000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Linked List 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4E307-2EFF-4815-84AC-7F95C024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20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6425" cy="16002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add(9): Create a new node in memory to hold ‘9’</a:t>
            </a:r>
            <a:br>
              <a:rPr lang="en-US" sz="2400" dirty="0">
                <a:latin typeface="Helvetica" pitchFamily="34" charset="0"/>
              </a:rPr>
            </a:br>
            <a:br>
              <a:rPr lang="en-US" sz="2400" dirty="0">
                <a:latin typeface="Helvetica" pitchFamily="34" charset="0"/>
              </a:rPr>
            </a:br>
            <a:r>
              <a:rPr lang="en-US" sz="2400" dirty="0">
                <a:latin typeface="Helvetica" pitchFamily="34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Node </a:t>
            </a:r>
            <a:r>
              <a:rPr lang="en-US" sz="1800" dirty="0" err="1">
                <a:solidFill>
                  <a:srgbClr val="FF0000"/>
                </a:solidFill>
                <a:latin typeface="Helvetica" pitchFamily="34" charset="0"/>
              </a:rPr>
              <a:t>newNode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 = new Node(9);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400" dirty="0">
              <a:latin typeface="Helvetica" pitchFamily="34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Link the new node into the list</a:t>
            </a:r>
          </a:p>
        </p:txBody>
      </p:sp>
      <p:grpSp>
        <p:nvGrpSpPr>
          <p:cNvPr id="480260" name="Group 4"/>
          <p:cNvGrpSpPr>
            <a:grpSpLocks/>
          </p:cNvGrpSpPr>
          <p:nvPr/>
        </p:nvGrpSpPr>
        <p:grpSpPr bwMode="auto">
          <a:xfrm>
            <a:off x="5486400" y="2209800"/>
            <a:ext cx="2133600" cy="336550"/>
            <a:chOff x="1392" y="2188"/>
            <a:chExt cx="1344" cy="212"/>
          </a:xfrm>
        </p:grpSpPr>
        <p:sp>
          <p:nvSpPr>
            <p:cNvPr id="480261" name="Rectangle 5"/>
            <p:cNvSpPr>
              <a:spLocks noChangeArrowheads="1"/>
            </p:cNvSpPr>
            <p:nvPr/>
          </p:nvSpPr>
          <p:spPr bwMode="auto">
            <a:xfrm>
              <a:off x="2448" y="2208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480262" name="Line 6"/>
            <p:cNvSpPr>
              <a:spLocks noChangeShapeType="1"/>
            </p:cNvSpPr>
            <p:nvPr/>
          </p:nvSpPr>
          <p:spPr bwMode="auto">
            <a:xfrm>
              <a:off x="2640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480263" name="Text Box 7"/>
            <p:cNvSpPr txBox="1">
              <a:spLocks noChangeArrowheads="1"/>
            </p:cNvSpPr>
            <p:nvPr/>
          </p:nvSpPr>
          <p:spPr bwMode="auto">
            <a:xfrm>
              <a:off x="2448" y="2188"/>
              <a:ext cx="205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0">
                  <a:latin typeface="Helvetica" pitchFamily="34" charset="0"/>
                </a:rPr>
                <a:t>9</a:t>
              </a:r>
            </a:p>
          </p:txBody>
        </p:sp>
        <p:sp>
          <p:nvSpPr>
            <p:cNvPr id="480264" name="Text Box 8"/>
            <p:cNvSpPr txBox="1">
              <a:spLocks noChangeArrowheads="1"/>
            </p:cNvSpPr>
            <p:nvPr/>
          </p:nvSpPr>
          <p:spPr bwMode="auto">
            <a:xfrm>
              <a:off x="1392" y="2188"/>
              <a:ext cx="65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0" dirty="0" err="1">
                  <a:latin typeface="Helvetica" pitchFamily="34" charset="0"/>
                </a:rPr>
                <a:t>newNode</a:t>
              </a:r>
              <a:endParaRPr lang="en-US" sz="1400" b="0" dirty="0">
                <a:latin typeface="Helvetica" pitchFamily="34" charset="0"/>
              </a:endParaRPr>
            </a:p>
          </p:txBody>
        </p:sp>
        <p:sp>
          <p:nvSpPr>
            <p:cNvPr id="480265" name="Line 9"/>
            <p:cNvSpPr>
              <a:spLocks noChangeShapeType="1"/>
            </p:cNvSpPr>
            <p:nvPr/>
          </p:nvSpPr>
          <p:spPr bwMode="auto">
            <a:xfrm>
              <a:off x="2016" y="23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480266" name="Group 10"/>
          <p:cNvGrpSpPr>
            <a:grpSpLocks/>
          </p:cNvGrpSpPr>
          <p:nvPr/>
        </p:nvGrpSpPr>
        <p:grpSpPr bwMode="auto">
          <a:xfrm>
            <a:off x="1524000" y="3505200"/>
            <a:ext cx="5553075" cy="2333625"/>
            <a:chOff x="960" y="2208"/>
            <a:chExt cx="3498" cy="1470"/>
          </a:xfrm>
        </p:grpSpPr>
        <p:grpSp>
          <p:nvGrpSpPr>
            <p:cNvPr id="480267" name="Group 11"/>
            <p:cNvGrpSpPr>
              <a:grpSpLocks/>
            </p:cNvGrpSpPr>
            <p:nvPr/>
          </p:nvGrpSpPr>
          <p:grpSpPr bwMode="auto">
            <a:xfrm>
              <a:off x="1399" y="2544"/>
              <a:ext cx="432" cy="212"/>
              <a:chOff x="1488" y="1996"/>
              <a:chExt cx="432" cy="212"/>
            </a:xfrm>
          </p:grpSpPr>
          <p:sp>
            <p:nvSpPr>
              <p:cNvPr id="480268" name="Rectangle 12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28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269" name="Line 13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270" name="Text Box 14"/>
              <p:cNvSpPr txBox="1">
                <a:spLocks noChangeArrowheads="1"/>
              </p:cNvSpPr>
              <p:nvPr/>
            </p:nvSpPr>
            <p:spPr bwMode="auto">
              <a:xfrm>
                <a:off x="1488" y="1996"/>
                <a:ext cx="15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480271" name="Line 15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0272" name="Rectangle 16"/>
            <p:cNvSpPr>
              <a:spLocks noChangeArrowheads="1"/>
            </p:cNvSpPr>
            <p:nvPr/>
          </p:nvSpPr>
          <p:spPr bwMode="auto">
            <a:xfrm>
              <a:off x="1831" y="256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3" name="Line 17"/>
            <p:cNvSpPr>
              <a:spLocks noChangeShapeType="1"/>
            </p:cNvSpPr>
            <p:nvPr/>
          </p:nvSpPr>
          <p:spPr bwMode="auto">
            <a:xfrm>
              <a:off x="2023" y="25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4" name="Text Box 18"/>
            <p:cNvSpPr txBox="1">
              <a:spLocks noChangeArrowheads="1"/>
            </p:cNvSpPr>
            <p:nvPr/>
          </p:nvSpPr>
          <p:spPr bwMode="auto">
            <a:xfrm>
              <a:off x="1831" y="254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480275" name="Line 19"/>
            <p:cNvSpPr>
              <a:spLocks noChangeShapeType="1"/>
            </p:cNvSpPr>
            <p:nvPr/>
          </p:nvSpPr>
          <p:spPr bwMode="auto">
            <a:xfrm>
              <a:off x="2071" y="26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6" name="Rectangle 20"/>
            <p:cNvSpPr>
              <a:spLocks noChangeArrowheads="1"/>
            </p:cNvSpPr>
            <p:nvPr/>
          </p:nvSpPr>
          <p:spPr bwMode="auto">
            <a:xfrm>
              <a:off x="2263" y="256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7" name="Line 21"/>
            <p:cNvSpPr>
              <a:spLocks noChangeShapeType="1"/>
            </p:cNvSpPr>
            <p:nvPr/>
          </p:nvSpPr>
          <p:spPr bwMode="auto">
            <a:xfrm>
              <a:off x="2455" y="25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78" name="Text Box 22"/>
            <p:cNvSpPr txBox="1">
              <a:spLocks noChangeArrowheads="1"/>
            </p:cNvSpPr>
            <p:nvPr/>
          </p:nvSpPr>
          <p:spPr bwMode="auto">
            <a:xfrm>
              <a:off x="2263" y="254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8</a:t>
              </a:r>
            </a:p>
          </p:txBody>
        </p:sp>
        <p:sp>
          <p:nvSpPr>
            <p:cNvPr id="480279" name="Rectangle 23"/>
            <p:cNvSpPr>
              <a:spLocks noChangeArrowheads="1"/>
            </p:cNvSpPr>
            <p:nvPr/>
          </p:nvSpPr>
          <p:spPr bwMode="auto">
            <a:xfrm>
              <a:off x="3024" y="256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80" name="Line 24"/>
            <p:cNvSpPr>
              <a:spLocks noChangeShapeType="1"/>
            </p:cNvSpPr>
            <p:nvPr/>
          </p:nvSpPr>
          <p:spPr bwMode="auto">
            <a:xfrm>
              <a:off x="3216" y="25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81" name="Text Box 25"/>
            <p:cNvSpPr txBox="1">
              <a:spLocks noChangeArrowheads="1"/>
            </p:cNvSpPr>
            <p:nvPr/>
          </p:nvSpPr>
          <p:spPr bwMode="auto">
            <a:xfrm>
              <a:off x="3024" y="254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7</a:t>
              </a:r>
            </a:p>
          </p:txBody>
        </p:sp>
        <p:sp>
          <p:nvSpPr>
            <p:cNvPr id="480282" name="Line 26"/>
            <p:cNvSpPr>
              <a:spLocks noChangeShapeType="1"/>
            </p:cNvSpPr>
            <p:nvPr/>
          </p:nvSpPr>
          <p:spPr bwMode="auto">
            <a:xfrm>
              <a:off x="3264" y="26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83" name="Rectangle 27"/>
            <p:cNvSpPr>
              <a:spLocks noChangeArrowheads="1"/>
            </p:cNvSpPr>
            <p:nvPr/>
          </p:nvSpPr>
          <p:spPr bwMode="auto">
            <a:xfrm>
              <a:off x="3456" y="2564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84" name="Line 28"/>
            <p:cNvSpPr>
              <a:spLocks noChangeShapeType="1"/>
            </p:cNvSpPr>
            <p:nvPr/>
          </p:nvSpPr>
          <p:spPr bwMode="auto">
            <a:xfrm>
              <a:off x="3648" y="25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85" name="Text Box 29"/>
            <p:cNvSpPr txBox="1">
              <a:spLocks noChangeArrowheads="1"/>
            </p:cNvSpPr>
            <p:nvPr/>
          </p:nvSpPr>
          <p:spPr bwMode="auto">
            <a:xfrm>
              <a:off x="3456" y="2544"/>
              <a:ext cx="1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1</a:t>
              </a:r>
            </a:p>
          </p:txBody>
        </p:sp>
        <p:sp>
          <p:nvSpPr>
            <p:cNvPr id="480286" name="Line 30"/>
            <p:cNvSpPr>
              <a:spLocks noChangeShapeType="1"/>
            </p:cNvSpPr>
            <p:nvPr/>
          </p:nvSpPr>
          <p:spPr bwMode="auto">
            <a:xfrm flipH="1">
              <a:off x="3648" y="259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0287" name="Group 31"/>
            <p:cNvGrpSpPr>
              <a:grpSpLocks/>
            </p:cNvGrpSpPr>
            <p:nvPr/>
          </p:nvGrpSpPr>
          <p:grpSpPr bwMode="auto">
            <a:xfrm>
              <a:off x="960" y="2208"/>
              <a:ext cx="535" cy="356"/>
              <a:chOff x="809" y="1804"/>
              <a:chExt cx="535" cy="356"/>
            </a:xfrm>
          </p:grpSpPr>
          <p:sp>
            <p:nvSpPr>
              <p:cNvPr id="480288" name="Text Box 32"/>
              <p:cNvSpPr txBox="1">
                <a:spLocks noChangeArrowheads="1"/>
              </p:cNvSpPr>
              <p:nvPr/>
            </p:nvSpPr>
            <p:spPr bwMode="auto">
              <a:xfrm>
                <a:off x="809" y="1804"/>
                <a:ext cx="40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600" b="0">
                    <a:latin typeface="Helvetica" pitchFamily="34" charset="0"/>
                  </a:rPr>
                  <a:t>head</a:t>
                </a:r>
              </a:p>
            </p:txBody>
          </p:sp>
          <p:sp>
            <p:nvSpPr>
              <p:cNvPr id="480289" name="Line 33"/>
              <p:cNvSpPr>
                <a:spLocks noChangeShapeType="1"/>
              </p:cNvSpPr>
              <p:nvPr/>
            </p:nvSpPr>
            <p:spPr bwMode="auto">
              <a:xfrm>
                <a:off x="1200" y="19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290" name="Line 34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0292" name="Text Box 36"/>
            <p:cNvSpPr txBox="1">
              <a:spLocks noChangeArrowheads="1"/>
            </p:cNvSpPr>
            <p:nvPr/>
          </p:nvSpPr>
          <p:spPr bwMode="auto">
            <a:xfrm>
              <a:off x="3862" y="2544"/>
              <a:ext cx="5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size=5 6</a:t>
              </a:r>
            </a:p>
          </p:txBody>
        </p:sp>
        <p:sp>
          <p:nvSpPr>
            <p:cNvPr id="480293" name="Rectangle 37"/>
            <p:cNvSpPr>
              <a:spLocks noChangeArrowheads="1"/>
            </p:cNvSpPr>
            <p:nvPr/>
          </p:nvSpPr>
          <p:spPr bwMode="auto">
            <a:xfrm>
              <a:off x="2592" y="3216"/>
              <a:ext cx="28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94" name="Line 38"/>
            <p:cNvSpPr>
              <a:spLocks noChangeShapeType="1"/>
            </p:cNvSpPr>
            <p:nvPr/>
          </p:nvSpPr>
          <p:spPr bwMode="auto">
            <a:xfrm>
              <a:off x="2784" y="32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95" name="Text Box 39"/>
            <p:cNvSpPr txBox="1">
              <a:spLocks noChangeArrowheads="1"/>
            </p:cNvSpPr>
            <p:nvPr/>
          </p:nvSpPr>
          <p:spPr bwMode="auto">
            <a:xfrm>
              <a:off x="2592" y="3196"/>
              <a:ext cx="2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latin typeface="Helvetica" pitchFamily="34" charset="0"/>
                </a:rPr>
                <a:t>9</a:t>
              </a:r>
            </a:p>
          </p:txBody>
        </p:sp>
        <p:sp>
          <p:nvSpPr>
            <p:cNvPr id="480296" name="Text Box 40"/>
            <p:cNvSpPr txBox="1">
              <a:spLocks noChangeArrowheads="1"/>
            </p:cNvSpPr>
            <p:nvPr/>
          </p:nvSpPr>
          <p:spPr bwMode="auto">
            <a:xfrm>
              <a:off x="1536" y="3484"/>
              <a:ext cx="65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 b="0" dirty="0" err="1">
                  <a:latin typeface="Helvetica" pitchFamily="34" charset="0"/>
                </a:rPr>
                <a:t>newNode</a:t>
              </a:r>
              <a:endParaRPr lang="en-US" sz="1400" b="0" dirty="0">
                <a:latin typeface="Helvetica" pitchFamily="34" charset="0"/>
              </a:endParaRPr>
            </a:p>
          </p:txBody>
        </p:sp>
        <p:sp>
          <p:nvSpPr>
            <p:cNvPr id="480297" name="Line 41"/>
            <p:cNvSpPr>
              <a:spLocks noChangeShapeType="1"/>
            </p:cNvSpPr>
            <p:nvPr/>
          </p:nvSpPr>
          <p:spPr bwMode="auto">
            <a:xfrm flipV="1">
              <a:off x="2208" y="340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98" name="Line 42"/>
            <p:cNvSpPr>
              <a:spLocks noChangeShapeType="1"/>
            </p:cNvSpPr>
            <p:nvPr/>
          </p:nvSpPr>
          <p:spPr bwMode="auto">
            <a:xfrm flipV="1">
              <a:off x="2832" y="2736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99" name="Line 43"/>
            <p:cNvSpPr>
              <a:spLocks noChangeShapeType="1"/>
            </p:cNvSpPr>
            <p:nvPr/>
          </p:nvSpPr>
          <p:spPr bwMode="auto">
            <a:xfrm>
              <a:off x="2496" y="2688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301" name="Line 45"/>
            <p:cNvSpPr>
              <a:spLocks noChangeShapeType="1"/>
            </p:cNvSpPr>
            <p:nvPr/>
          </p:nvSpPr>
          <p:spPr bwMode="auto">
            <a:xfrm flipH="1">
              <a:off x="4224" y="2544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0302" name="Group 46"/>
            <p:cNvGrpSpPr>
              <a:grpSpLocks/>
            </p:cNvGrpSpPr>
            <p:nvPr/>
          </p:nvGrpSpPr>
          <p:grpSpPr bwMode="auto">
            <a:xfrm>
              <a:off x="3072" y="2880"/>
              <a:ext cx="192" cy="192"/>
              <a:chOff x="528" y="3552"/>
              <a:chExt cx="192" cy="192"/>
            </a:xfrm>
          </p:grpSpPr>
          <p:sp>
            <p:nvSpPr>
              <p:cNvPr id="480303" name="Oval 47"/>
              <p:cNvSpPr>
                <a:spLocks noChangeArrowheads="1"/>
              </p:cNvSpPr>
              <p:nvPr/>
            </p:nvSpPr>
            <p:spPr bwMode="auto">
              <a:xfrm>
                <a:off x="528" y="3552"/>
                <a:ext cx="192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304" name="Text Box 48"/>
              <p:cNvSpPr txBox="1">
                <a:spLocks noChangeArrowheads="1"/>
              </p:cNvSpPr>
              <p:nvPr/>
            </p:nvSpPr>
            <p:spPr bwMode="auto">
              <a:xfrm>
                <a:off x="528" y="3552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0" i="1">
                    <a:solidFill>
                      <a:srgbClr val="800000"/>
                    </a:solidFill>
                    <a:latin typeface="Helvetica" pitchFamily="34" charset="0"/>
                  </a:rPr>
                  <a:t>1</a:t>
                </a:r>
              </a:p>
            </p:txBody>
          </p:sp>
        </p:grpSp>
        <p:grpSp>
          <p:nvGrpSpPr>
            <p:cNvPr id="480305" name="Group 49"/>
            <p:cNvGrpSpPr>
              <a:grpSpLocks/>
            </p:cNvGrpSpPr>
            <p:nvPr/>
          </p:nvGrpSpPr>
          <p:grpSpPr bwMode="auto">
            <a:xfrm>
              <a:off x="1920" y="3072"/>
              <a:ext cx="259" cy="192"/>
              <a:chOff x="1776" y="3792"/>
              <a:chExt cx="259" cy="192"/>
            </a:xfrm>
          </p:grpSpPr>
          <p:sp>
            <p:nvSpPr>
              <p:cNvPr id="480306" name="Oval 50"/>
              <p:cNvSpPr>
                <a:spLocks noChangeArrowheads="1"/>
              </p:cNvSpPr>
              <p:nvPr/>
            </p:nvSpPr>
            <p:spPr bwMode="auto">
              <a:xfrm>
                <a:off x="1776" y="3792"/>
                <a:ext cx="259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307" name="Text Box 51"/>
              <p:cNvSpPr txBox="1">
                <a:spLocks noChangeArrowheads="1"/>
              </p:cNvSpPr>
              <p:nvPr/>
            </p:nvSpPr>
            <p:spPr bwMode="auto">
              <a:xfrm>
                <a:off x="1807" y="3792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0" i="1">
                    <a:solidFill>
                      <a:srgbClr val="800000"/>
                    </a:solidFill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480308" name="Group 52"/>
            <p:cNvGrpSpPr>
              <a:grpSpLocks/>
            </p:cNvGrpSpPr>
            <p:nvPr/>
          </p:nvGrpSpPr>
          <p:grpSpPr bwMode="auto">
            <a:xfrm>
              <a:off x="2592" y="2832"/>
              <a:ext cx="192" cy="192"/>
              <a:chOff x="528" y="3552"/>
              <a:chExt cx="192" cy="192"/>
            </a:xfrm>
          </p:grpSpPr>
          <p:sp>
            <p:nvSpPr>
              <p:cNvPr id="480309" name="Oval 53"/>
              <p:cNvSpPr>
                <a:spLocks noChangeArrowheads="1"/>
              </p:cNvSpPr>
              <p:nvPr/>
            </p:nvSpPr>
            <p:spPr bwMode="auto">
              <a:xfrm>
                <a:off x="528" y="3552"/>
                <a:ext cx="192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0310" name="Text Box 54"/>
              <p:cNvSpPr txBox="1">
                <a:spLocks noChangeArrowheads="1"/>
              </p:cNvSpPr>
              <p:nvPr/>
            </p:nvSpPr>
            <p:spPr bwMode="auto">
              <a:xfrm>
                <a:off x="528" y="3552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0" i="1">
                    <a:solidFill>
                      <a:srgbClr val="800000"/>
                    </a:solidFill>
                    <a:latin typeface="Helvetica" pitchFamily="34" charset="0"/>
                  </a:rPr>
                  <a:t>2</a:t>
                </a:r>
              </a:p>
            </p:txBody>
          </p:sp>
        </p:grpSp>
        <p:sp>
          <p:nvSpPr>
            <p:cNvPr id="480311" name="Line 55"/>
            <p:cNvSpPr>
              <a:spLocks noChangeShapeType="1"/>
            </p:cNvSpPr>
            <p:nvPr/>
          </p:nvSpPr>
          <p:spPr bwMode="auto">
            <a:xfrm>
              <a:off x="2496" y="264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9634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F0632-4D9F-49A4-889E-915E2D09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21</a:t>
            </a:fld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1500" y="1371600"/>
            <a:ext cx="7302500" cy="457041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</a:rPr>
              <a:t>The Node class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i="1" dirty="0">
              <a:latin typeface="Courier New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class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Node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Node next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Node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 data)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this.data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next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latin typeface="Helvetica" pitchFamily="34" charset="0"/>
              </a:rPr>
              <a:t>End of Node class</a:t>
            </a:r>
          </a:p>
        </p:txBody>
      </p:sp>
    </p:spTree>
    <p:extLst>
      <p:ext uri="{BB962C8B-B14F-4D97-AF65-F5344CB8AC3E}">
        <p14:creationId xmlns:p14="http://schemas.microsoft.com/office/powerpoint/2010/main" val="4064340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41FD4-E238-4A24-8542-59508ACD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22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7575" y="1639888"/>
            <a:ext cx="8226425" cy="447675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class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LinkedList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Node head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LinkedList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(){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head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display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p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p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" 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p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latin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686" y="1153857"/>
            <a:ext cx="3897221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Helvetica" pitchFamily="34" charset="0"/>
              </a:rPr>
              <a:t>The </a:t>
            </a:r>
            <a:r>
              <a:rPr lang="en-US" dirty="0" err="1">
                <a:latin typeface="Helvetica" pitchFamily="34" charset="0"/>
              </a:rPr>
              <a:t>LinkedList</a:t>
            </a:r>
            <a:r>
              <a:rPr lang="en-US" dirty="0">
                <a:latin typeface="Helvetica" pitchFamily="34" charset="0"/>
              </a:rPr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857256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" pitchFamily="34" charset="0"/>
              </a:rPr>
              <a:t>Java Code for Linked List: Find and </a:t>
            </a:r>
            <a:r>
              <a:rPr lang="en-US" sz="2400" b="1" dirty="0" err="1">
                <a:solidFill>
                  <a:srgbClr val="FF0000"/>
                </a:solidFill>
                <a:latin typeface="Helvetica" pitchFamily="34" charset="0"/>
              </a:rPr>
              <a:t>countNodes</a:t>
            </a:r>
            <a:r>
              <a:rPr lang="en-US" sz="2400" b="1" dirty="0">
                <a:solidFill>
                  <a:srgbClr val="FF0000"/>
                </a:solidFill>
                <a:latin typeface="Helvetica" pitchFamily="34" charset="0"/>
              </a:rPr>
              <a:t>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1D94E-1710-4C7F-85B4-377C7CDE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23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27163"/>
            <a:ext cx="8226425" cy="4929187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CountNodes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count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count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++;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count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Node find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Key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&amp;&amp;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!(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Key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02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3C08C-2224-4DB2-ADC9-F4890BF7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24</a:t>
            </a:fld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33488"/>
            <a:ext cx="8226425" cy="5210175"/>
          </a:xfrm>
        </p:spPr>
        <p:txBody>
          <a:bodyPr/>
          <a:lstStyle/>
          <a:p>
            <a:pPr marL="800100" lvl="2" indent="0">
              <a:buNone/>
            </a:pP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insertAtEnd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Node n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Node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(data);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head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head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        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Node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</a:rPr>
              <a:t>insertAtEnd</a:t>
            </a:r>
            <a:endParaRPr lang="en-US" sz="2000" dirty="0">
              <a:latin typeface="Helvetic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14336" y="1209676"/>
            <a:ext cx="4501014" cy="472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insertAtStart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n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Node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(data);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		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If(head==null)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{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head=n;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}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else{</a:t>
            </a:r>
          </a:p>
          <a:p>
            <a:pPr marL="800100" lvl="2" indent="0">
              <a:buNone/>
            </a:pP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head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;}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24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A84A0-F80A-46CD-AEA1-AE6D22DA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25</a:t>
            </a:fld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335088"/>
            <a:ext cx="8572500" cy="4187825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insertAfter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Key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nodeData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Node f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find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Key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f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Node n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Node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nodeData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nodeData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f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f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20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"Node with data 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Key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000" dirty="0">
                <a:solidFill>
                  <a:srgbClr val="808080"/>
                </a:solidFill>
                <a:highlight>
                  <a:srgbClr val="FFFFFF"/>
                </a:highlight>
              </a:rPr>
              <a:t>" not found"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20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08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B7666-D19D-40E6-9790-50B7E561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26</a:t>
            </a:fld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500" y="1233488"/>
            <a:ext cx="8572500" cy="4762500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deleteFromEnd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head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</a:rPr>
              <a:t>"Empty list"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head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head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Node p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q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q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p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p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q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800100" lvl="2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</a:rPr>
              <a:t>//del form end</a:t>
            </a:r>
            <a:endParaRPr lang="en-US" sz="52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21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elvetica" pitchFamily="34" charset="0"/>
              </a:rPr>
              <a:t>Java Code for Linked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17A41-AE5F-4B33-BDFC-29398192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27</a:t>
            </a:fld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500" y="1233488"/>
            <a:ext cx="8572500" cy="5210175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delete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Key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head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</a:rPr>
              <a:t>"Empty list and Node with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Key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</a:rPr>
              <a:t>"cannot be deleted"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head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Key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head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head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Node p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q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head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q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p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Key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q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next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println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</a:rPr>
              <a:t>"Node 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Key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400" dirty="0">
                <a:solidFill>
                  <a:srgbClr val="808080"/>
                </a:solidFill>
                <a:highlight>
                  <a:srgbClr val="FFFFFF"/>
                </a:highlight>
              </a:rPr>
              <a:t>" was not found"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</a:rPr>
              <a:t>//del form end</a:t>
            </a:r>
          </a:p>
          <a:p>
            <a:pPr marL="400050" lvl="1" indent="0">
              <a:buNone/>
            </a:pP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19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  <a:endParaRPr lang="en-US" sz="1244" b="1" dirty="0"/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i="0" kern="1200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The LIST Data Structure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List is among the most generic of data structures.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Real life: 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800" dirty="0">
                <a:latin typeface="Helvetica" pitchFamily="34" charset="0"/>
              </a:rPr>
              <a:t>Shopping list, 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800" dirty="0">
                <a:latin typeface="Helvetica" pitchFamily="34" charset="0"/>
              </a:rPr>
              <a:t>Groceries list, 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800" dirty="0">
                <a:latin typeface="Helvetica" pitchFamily="34" charset="0"/>
              </a:rPr>
              <a:t>List of people to invite to dinner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en-US" sz="2800" dirty="0">
                <a:latin typeface="Helvetica" pitchFamily="34" charset="0"/>
              </a:rPr>
              <a:t>List of presents to get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endParaRPr lang="en-US" sz="2800" dirty="0">
              <a:latin typeface="Helvetica" pitchFamily="34" charset="0"/>
            </a:endParaRPr>
          </a:p>
          <a:p>
            <a:pPr marL="1371600" lvl="2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latin typeface="Helvetic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7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Lists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A list is collection of items that are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 all of the same type</a:t>
            </a:r>
            <a:r>
              <a:rPr lang="en-US" sz="2800" dirty="0">
                <a:latin typeface="Helvetica" pitchFamily="34" charset="0"/>
              </a:rPr>
              <a:t> (grocery items, integers, names)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items, or elements of the list, are stored in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some particular order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It is possible to insert new elements into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various positions </a:t>
            </a:r>
            <a:r>
              <a:rPr lang="en-US" sz="2800" dirty="0">
                <a:latin typeface="Helvetica" pitchFamily="34" charset="0"/>
              </a:rPr>
              <a:t>in the list and remove any element of the list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4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Lists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List is a set of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elements in a linear order</a:t>
            </a:r>
            <a:r>
              <a:rPr lang="en-US" sz="2800" dirty="0">
                <a:latin typeface="Helvetica" pitchFamily="34" charset="0"/>
              </a:rPr>
              <a:t>. </a:t>
            </a:r>
            <a:br>
              <a:rPr lang="en-US" sz="2800" dirty="0">
                <a:latin typeface="Helvetica" pitchFamily="34" charset="0"/>
              </a:rPr>
            </a:br>
            <a:r>
              <a:rPr lang="en-US" sz="2800" dirty="0">
                <a:latin typeface="Helvetica" pitchFamily="34" charset="0"/>
              </a:rPr>
              <a:t>For example, data values a</a:t>
            </a:r>
            <a:r>
              <a:rPr lang="en-US" sz="2800" baseline="-25000" dirty="0">
                <a:latin typeface="Helvetica" pitchFamily="34" charset="0"/>
              </a:rPr>
              <a:t>1</a:t>
            </a:r>
            <a:r>
              <a:rPr lang="en-US" sz="2800" dirty="0">
                <a:latin typeface="Helvetica" pitchFamily="34" charset="0"/>
              </a:rPr>
              <a:t>, a</a:t>
            </a:r>
            <a:r>
              <a:rPr lang="en-US" sz="2800" baseline="-25000" dirty="0">
                <a:latin typeface="Helvetica" pitchFamily="34" charset="0"/>
              </a:rPr>
              <a:t>2</a:t>
            </a:r>
            <a:r>
              <a:rPr lang="en-US" sz="2800" dirty="0">
                <a:latin typeface="Helvetica" pitchFamily="34" charset="0"/>
              </a:rPr>
              <a:t>, a</a:t>
            </a:r>
            <a:r>
              <a:rPr lang="en-US" sz="2800" baseline="-25000" dirty="0">
                <a:latin typeface="Helvetica" pitchFamily="34" charset="0"/>
              </a:rPr>
              <a:t>3</a:t>
            </a:r>
            <a:r>
              <a:rPr lang="en-US" sz="2800" dirty="0">
                <a:latin typeface="Helvetica" pitchFamily="34" charset="0"/>
              </a:rPr>
              <a:t>, a</a:t>
            </a:r>
            <a:r>
              <a:rPr lang="en-US" sz="2800" baseline="-25000" dirty="0">
                <a:latin typeface="Helvetica" pitchFamily="34" charset="0"/>
              </a:rPr>
              <a:t>4</a:t>
            </a:r>
            <a:r>
              <a:rPr lang="en-US" sz="2800" dirty="0">
                <a:latin typeface="Helvetica" pitchFamily="34" charset="0"/>
              </a:rPr>
              <a:t> can be arranged in a list: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r>
              <a:rPr lang="en-US" sz="2800" dirty="0">
                <a:latin typeface="Helvetica" pitchFamily="34" charset="0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(a</a:t>
            </a:r>
            <a:r>
              <a:rPr lang="en-US" sz="2800" baseline="-25000" dirty="0">
                <a:solidFill>
                  <a:srgbClr val="FF0000"/>
                </a:solidFill>
                <a:latin typeface="Helvetica" pitchFamily="34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, a</a:t>
            </a:r>
            <a:r>
              <a:rPr lang="en-US" sz="2800" baseline="-25000" dirty="0">
                <a:solidFill>
                  <a:srgbClr val="FF0000"/>
                </a:solidFill>
                <a:latin typeface="Helvetica" pitchFamily="34" charset="0"/>
              </a:rPr>
              <a:t>1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, a</a:t>
            </a:r>
            <a:r>
              <a:rPr lang="en-US" sz="2800" baseline="-25000" dirty="0">
                <a:solidFill>
                  <a:srgbClr val="FF0000"/>
                </a:solidFill>
                <a:latin typeface="Helvetica" pitchFamily="34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, a</a:t>
            </a:r>
            <a:r>
              <a:rPr lang="en-US" sz="2800" baseline="-25000" dirty="0">
                <a:solidFill>
                  <a:srgbClr val="FF0000"/>
                </a:solidFill>
                <a:latin typeface="Helvetica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)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r>
              <a:rPr lang="en-US" sz="2800" dirty="0">
                <a:latin typeface="Helvetica" pitchFamily="34" charset="0"/>
              </a:rPr>
              <a:t>In this list, a</a:t>
            </a:r>
            <a:r>
              <a:rPr lang="en-US" sz="2800" baseline="-25000" dirty="0">
                <a:latin typeface="Helvetica" pitchFamily="34" charset="0"/>
              </a:rPr>
              <a:t>3</a:t>
            </a:r>
            <a:r>
              <a:rPr lang="en-US" sz="2800" dirty="0">
                <a:latin typeface="Helvetica" pitchFamily="34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is the first element</a:t>
            </a:r>
            <a:r>
              <a:rPr lang="en-US" sz="2800" dirty="0">
                <a:latin typeface="Helvetica" pitchFamily="34" charset="0"/>
              </a:rPr>
              <a:t>, a</a:t>
            </a:r>
            <a:r>
              <a:rPr lang="en-US" sz="2800" baseline="-25000" dirty="0">
                <a:latin typeface="Helvetica" pitchFamily="34" charset="0"/>
              </a:rPr>
              <a:t>1</a:t>
            </a:r>
            <a:r>
              <a:rPr lang="en-US" sz="2800" dirty="0">
                <a:latin typeface="Helvetica" pitchFamily="34" charset="0"/>
              </a:rPr>
              <a:t> is the second element, and so on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The order is important here; this is not just a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random collection of elements</a:t>
            </a:r>
            <a:r>
              <a:rPr lang="en-US" sz="2800" dirty="0">
                <a:latin typeface="Helvetica" pitchFamily="34" charset="0"/>
              </a:rPr>
              <a:t>, it is an </a:t>
            </a:r>
            <a:r>
              <a:rPr lang="en-US" sz="2800" i="1" dirty="0">
                <a:latin typeface="Helvetica" pitchFamily="34" charset="0"/>
              </a:rPr>
              <a:t>ordered</a:t>
            </a:r>
            <a:r>
              <a:rPr lang="en-US" sz="2800" dirty="0">
                <a:latin typeface="Helvetica" pitchFamily="34" charset="0"/>
              </a:rPr>
              <a:t> collection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3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Helvetica" pitchFamily="34" charset="0"/>
              </a:rPr>
              <a:t>List Operations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802187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latin typeface="Helvetica" pitchFamily="34" charset="0"/>
              </a:rPr>
              <a:t>Useful operations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 err="1">
                <a:solidFill>
                  <a:srgbClr val="FF0000"/>
                </a:solidFill>
                <a:latin typeface="Helvetica" pitchFamily="34" charset="0"/>
              </a:rPr>
              <a:t>createList</a:t>
            </a: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(): </a:t>
            </a:r>
            <a:r>
              <a:rPr lang="en-US" sz="2400" dirty="0">
                <a:latin typeface="Helvetica" pitchFamily="34" charset="0"/>
              </a:rPr>
              <a:t>create a new list (presumably empty)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copy(): </a:t>
            </a:r>
            <a:r>
              <a:rPr lang="en-US" sz="2400" dirty="0">
                <a:latin typeface="Helvetica" pitchFamily="34" charset="0"/>
              </a:rPr>
              <a:t>set one list to be a copy of another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clear(); </a:t>
            </a:r>
            <a:r>
              <a:rPr lang="en-US" sz="2400" dirty="0">
                <a:latin typeface="Helvetica" pitchFamily="34" charset="0"/>
              </a:rPr>
              <a:t>clear a list (remove all </a:t>
            </a:r>
            <a:r>
              <a:rPr lang="en-US" sz="2400" dirty="0" err="1">
                <a:latin typeface="Helvetica" pitchFamily="34" charset="0"/>
              </a:rPr>
              <a:t>elments</a:t>
            </a:r>
            <a:r>
              <a:rPr lang="en-US" sz="2400" dirty="0">
                <a:latin typeface="Helvetica" pitchFamily="34" charset="0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insert(X, ?): </a:t>
            </a:r>
            <a:r>
              <a:rPr lang="en-US" sz="2400" dirty="0">
                <a:latin typeface="Helvetica" pitchFamily="34" charset="0"/>
              </a:rPr>
              <a:t>Insert element X at a particular position </a:t>
            </a:r>
            <a:br>
              <a:rPr lang="en-US" sz="2400" dirty="0">
                <a:latin typeface="Helvetica" pitchFamily="34" charset="0"/>
              </a:rPr>
            </a:br>
            <a:r>
              <a:rPr lang="en-US" sz="2400" dirty="0">
                <a:latin typeface="Helvetica" pitchFamily="34" charset="0"/>
              </a:rPr>
              <a:t>		    in the list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remove(?): </a:t>
            </a:r>
            <a:r>
              <a:rPr lang="en-US" sz="2400" dirty="0">
                <a:latin typeface="Helvetica" pitchFamily="34" charset="0"/>
              </a:rPr>
              <a:t>Remove element at some position in </a:t>
            </a:r>
            <a:br>
              <a:rPr lang="en-US" sz="2400" dirty="0">
                <a:latin typeface="Helvetica" pitchFamily="34" charset="0"/>
              </a:rPr>
            </a:br>
            <a:r>
              <a:rPr lang="en-US" sz="2400" dirty="0">
                <a:latin typeface="Helvetica" pitchFamily="34" charset="0"/>
              </a:rPr>
              <a:t>		     the list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get(?): </a:t>
            </a:r>
            <a:r>
              <a:rPr lang="en-US" sz="2400" dirty="0">
                <a:latin typeface="Helvetica" pitchFamily="34" charset="0"/>
              </a:rPr>
              <a:t>Get element at a given position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update(X, ?): </a:t>
            </a:r>
            <a:r>
              <a:rPr lang="en-US" sz="2400" dirty="0">
                <a:latin typeface="Helvetica" pitchFamily="34" charset="0"/>
              </a:rPr>
              <a:t>replace the element at a given position 		       with X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find(X): </a:t>
            </a:r>
            <a:r>
              <a:rPr lang="en-US" sz="2400" dirty="0">
                <a:latin typeface="Helvetica" pitchFamily="34" charset="0"/>
              </a:rPr>
              <a:t>determine if the element X is in the list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length(): </a:t>
            </a:r>
            <a:r>
              <a:rPr lang="en-US" sz="2400" dirty="0">
                <a:latin typeface="Helvetica" pitchFamily="34" charset="0"/>
              </a:rPr>
              <a:t>return the length of the list.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List Operations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We need to decide what is meant by “particular position”;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we have used “?” </a:t>
            </a:r>
            <a:r>
              <a:rPr lang="en-US" sz="2800" dirty="0">
                <a:latin typeface="Helvetica" pitchFamily="34" charset="0"/>
              </a:rPr>
              <a:t>for this.</a:t>
            </a: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>
                <a:latin typeface="Helvetica" pitchFamily="34" charset="0"/>
              </a:rPr>
              <a:t>Use the </a:t>
            </a:r>
            <a:r>
              <a:rPr lang="en-US" sz="2400" dirty="0">
                <a:solidFill>
                  <a:srgbClr val="FF0000"/>
                </a:solidFill>
                <a:latin typeface="Helvetica" pitchFamily="34" charset="0"/>
              </a:rPr>
              <a:t>actual index </a:t>
            </a:r>
            <a:r>
              <a:rPr lang="en-US" sz="2400" dirty="0">
                <a:latin typeface="Helvetica" pitchFamily="34" charset="0"/>
              </a:rPr>
              <a:t>of element: insert after element 3, get element number 6. This approach is taken by arrays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br>
              <a:rPr lang="en-US" sz="2400" dirty="0">
                <a:latin typeface="Helvetica" pitchFamily="34" charset="0"/>
              </a:rPr>
            </a:br>
            <a:endParaRPr lang="en-US" sz="2400" dirty="0">
              <a:latin typeface="Helvetic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Implementing Lists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266858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We have designed the interface for the List; we now must consider how to implement that interface.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>
                <a:latin typeface="Helvetica" pitchFamily="34" charset="0"/>
              </a:rPr>
              <a:t>Implementing Lists using an array: for example, the list of integers (2, 6, 8, 7, 1) could be represented as: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>
              <a:latin typeface="Helvetica" pitchFamily="34" charset="0"/>
            </a:endParaRPr>
          </a:p>
        </p:txBody>
      </p:sp>
      <p:grpSp>
        <p:nvGrpSpPr>
          <p:cNvPr id="289822" name="Group 30"/>
          <p:cNvGrpSpPr>
            <a:grpSpLocks/>
          </p:cNvGrpSpPr>
          <p:nvPr/>
        </p:nvGrpSpPr>
        <p:grpSpPr bwMode="auto">
          <a:xfrm>
            <a:off x="746125" y="4495800"/>
            <a:ext cx="7205663" cy="976313"/>
            <a:chOff x="470" y="2832"/>
            <a:chExt cx="4539" cy="615"/>
          </a:xfrm>
        </p:grpSpPr>
        <p:grpSp>
          <p:nvGrpSpPr>
            <p:cNvPr id="289796" name="Group 4"/>
            <p:cNvGrpSpPr>
              <a:grpSpLocks/>
            </p:cNvGrpSpPr>
            <p:nvPr/>
          </p:nvGrpSpPr>
          <p:grpSpPr bwMode="auto">
            <a:xfrm>
              <a:off x="470" y="2880"/>
              <a:ext cx="2986" cy="567"/>
              <a:chOff x="470" y="2928"/>
              <a:chExt cx="2986" cy="567"/>
            </a:xfrm>
          </p:grpSpPr>
          <p:sp>
            <p:nvSpPr>
              <p:cNvPr id="289797" name="Rectangle 5"/>
              <p:cNvSpPr>
                <a:spLocks noChangeArrowheads="1"/>
              </p:cNvSpPr>
              <p:nvPr/>
            </p:nvSpPr>
            <p:spPr bwMode="auto">
              <a:xfrm>
                <a:off x="768" y="2928"/>
                <a:ext cx="2688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9798" name="Text Box 6"/>
              <p:cNvSpPr txBox="1">
                <a:spLocks noChangeArrowheads="1"/>
              </p:cNvSpPr>
              <p:nvPr/>
            </p:nvSpPr>
            <p:spPr bwMode="auto">
              <a:xfrm>
                <a:off x="470" y="2953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289799" name="Text Box 7"/>
              <p:cNvSpPr txBox="1">
                <a:spLocks noChangeArrowheads="1"/>
              </p:cNvSpPr>
              <p:nvPr/>
            </p:nvSpPr>
            <p:spPr bwMode="auto">
              <a:xfrm>
                <a:off x="1152" y="297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6</a:t>
                </a:r>
              </a:p>
            </p:txBody>
          </p:sp>
          <p:sp>
            <p:nvSpPr>
              <p:cNvPr id="289800" name="Text Box 8"/>
              <p:cNvSpPr txBox="1">
                <a:spLocks noChangeArrowheads="1"/>
              </p:cNvSpPr>
              <p:nvPr/>
            </p:nvSpPr>
            <p:spPr bwMode="auto">
              <a:xfrm>
                <a:off x="1488" y="297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8</a:t>
                </a:r>
              </a:p>
            </p:txBody>
          </p:sp>
          <p:sp>
            <p:nvSpPr>
              <p:cNvPr id="289801" name="Text Box 9"/>
              <p:cNvSpPr txBox="1">
                <a:spLocks noChangeArrowheads="1"/>
              </p:cNvSpPr>
              <p:nvPr/>
            </p:nvSpPr>
            <p:spPr bwMode="auto">
              <a:xfrm>
                <a:off x="1824" y="297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7</a:t>
                </a:r>
              </a:p>
            </p:txBody>
          </p:sp>
          <p:sp>
            <p:nvSpPr>
              <p:cNvPr id="289802" name="Text Box 10"/>
              <p:cNvSpPr txBox="1">
                <a:spLocks noChangeArrowheads="1"/>
              </p:cNvSpPr>
              <p:nvPr/>
            </p:nvSpPr>
            <p:spPr bwMode="auto">
              <a:xfrm>
                <a:off x="2160" y="297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289803" name="Text Box 11"/>
              <p:cNvSpPr txBox="1">
                <a:spLocks noChangeArrowheads="1"/>
              </p:cNvSpPr>
              <p:nvPr/>
            </p:nvSpPr>
            <p:spPr bwMode="auto">
              <a:xfrm>
                <a:off x="816" y="326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289804" name="Text Box 12"/>
              <p:cNvSpPr txBox="1">
                <a:spLocks noChangeArrowheads="1"/>
              </p:cNvSpPr>
              <p:nvPr/>
            </p:nvSpPr>
            <p:spPr bwMode="auto">
              <a:xfrm>
                <a:off x="1152" y="326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289805" name="Text Box 13"/>
              <p:cNvSpPr txBox="1">
                <a:spLocks noChangeArrowheads="1"/>
              </p:cNvSpPr>
              <p:nvPr/>
            </p:nvSpPr>
            <p:spPr bwMode="auto">
              <a:xfrm>
                <a:off x="1488" y="326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0" dirty="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289806" name="Text Box 14"/>
              <p:cNvSpPr txBox="1">
                <a:spLocks noChangeArrowheads="1"/>
              </p:cNvSpPr>
              <p:nvPr/>
            </p:nvSpPr>
            <p:spPr bwMode="auto">
              <a:xfrm>
                <a:off x="1824" y="326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289807" name="Text Box 15"/>
              <p:cNvSpPr txBox="1">
                <a:spLocks noChangeArrowheads="1"/>
              </p:cNvSpPr>
              <p:nvPr/>
            </p:nvSpPr>
            <p:spPr bwMode="auto">
              <a:xfrm>
                <a:off x="2160" y="326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800" b="0">
                    <a:latin typeface="Helvetica" pitchFamily="34" charset="0"/>
                  </a:rPr>
                  <a:t>5</a:t>
                </a:r>
              </a:p>
            </p:txBody>
          </p:sp>
          <p:sp>
            <p:nvSpPr>
              <p:cNvPr id="289808" name="Line 16"/>
              <p:cNvSpPr>
                <a:spLocks noChangeShapeType="1"/>
              </p:cNvSpPr>
              <p:nvPr/>
            </p:nvSpPr>
            <p:spPr bwMode="auto">
              <a:xfrm>
                <a:off x="2112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09" name="Line 17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0" name="Line 18"/>
              <p:cNvSpPr>
                <a:spLocks noChangeShapeType="1"/>
              </p:cNvSpPr>
              <p:nvPr/>
            </p:nvSpPr>
            <p:spPr bwMode="auto">
              <a:xfrm>
                <a:off x="1440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1" name="Line 19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2" name="Line 20"/>
              <p:cNvSpPr>
                <a:spLocks noChangeShapeType="1"/>
              </p:cNvSpPr>
              <p:nvPr/>
            </p:nvSpPr>
            <p:spPr bwMode="auto">
              <a:xfrm>
                <a:off x="2448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3" name="Line 21"/>
              <p:cNvSpPr>
                <a:spLocks noChangeShapeType="1"/>
              </p:cNvSpPr>
              <p:nvPr/>
            </p:nvSpPr>
            <p:spPr bwMode="auto">
              <a:xfrm>
                <a:off x="2784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4" name="Line 22"/>
              <p:cNvSpPr>
                <a:spLocks noChangeShapeType="1"/>
              </p:cNvSpPr>
              <p:nvPr/>
            </p:nvSpPr>
            <p:spPr bwMode="auto">
              <a:xfrm>
                <a:off x="3120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15" name="Text Box 23"/>
              <p:cNvSpPr txBox="1">
                <a:spLocks noChangeArrowheads="1"/>
              </p:cNvSpPr>
              <p:nvPr/>
            </p:nvSpPr>
            <p:spPr bwMode="auto">
              <a:xfrm>
                <a:off x="816" y="297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400" b="0">
                    <a:latin typeface="Helvetica" pitchFamily="34" charset="0"/>
                  </a:rPr>
                  <a:t>2</a:t>
                </a:r>
              </a:p>
            </p:txBody>
          </p:sp>
        </p:grpSp>
        <p:grpSp>
          <p:nvGrpSpPr>
            <p:cNvPr id="289819" name="Group 27"/>
            <p:cNvGrpSpPr>
              <a:grpSpLocks/>
            </p:cNvGrpSpPr>
            <p:nvPr/>
          </p:nvGrpSpPr>
          <p:grpSpPr bwMode="auto">
            <a:xfrm>
              <a:off x="4608" y="2832"/>
              <a:ext cx="401" cy="490"/>
              <a:chOff x="4608" y="2832"/>
              <a:chExt cx="401" cy="490"/>
            </a:xfrm>
          </p:grpSpPr>
          <p:sp>
            <p:nvSpPr>
              <p:cNvPr id="289820" name="Text Box 28"/>
              <p:cNvSpPr txBox="1">
                <a:spLocks noChangeArrowheads="1"/>
              </p:cNvSpPr>
              <p:nvPr/>
            </p:nvSpPr>
            <p:spPr bwMode="auto">
              <a:xfrm>
                <a:off x="4608" y="2832"/>
                <a:ext cx="4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u="sng" dirty="0">
                    <a:latin typeface="Helvetica" pitchFamily="34" charset="0"/>
                  </a:rPr>
                  <a:t>size</a:t>
                </a:r>
              </a:p>
            </p:txBody>
          </p:sp>
          <p:sp>
            <p:nvSpPr>
              <p:cNvPr id="289821" name="Text Box 29"/>
              <p:cNvSpPr txBox="1">
                <a:spLocks noChangeArrowheads="1"/>
              </p:cNvSpPr>
              <p:nvPr/>
            </p:nvSpPr>
            <p:spPr bwMode="auto">
              <a:xfrm>
                <a:off x="4704" y="307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dirty="0">
                    <a:latin typeface="Helvetica" pitchFamily="34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13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elvetica" pitchFamily="34" charset="0"/>
              </a:rPr>
              <a:t>List Implementation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598613"/>
            <a:ext cx="8226425" cy="1830387"/>
          </a:xfrm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add(9,3);  9 is value and 3 is position. The new list would thus be: (2, 6, 8, 9, 7, 1)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en-US" sz="2400" dirty="0">
                <a:latin typeface="Helvetica" pitchFamily="34" charset="0"/>
              </a:rPr>
              <a:t>We will need to </a:t>
            </a:r>
            <a:r>
              <a:rPr lang="en-US" sz="2400" i="1" dirty="0">
                <a:latin typeface="Helvetica" pitchFamily="34" charset="0"/>
              </a:rPr>
              <a:t>shift</a:t>
            </a:r>
            <a:r>
              <a:rPr lang="en-US" sz="2400" dirty="0">
                <a:latin typeface="Helvetica" pitchFamily="34" charset="0"/>
              </a:rPr>
              <a:t> everything to the right of 8 one place to the right to make place for the new element ‘9’.</a:t>
            </a:r>
          </a:p>
        </p:txBody>
      </p:sp>
      <p:grpSp>
        <p:nvGrpSpPr>
          <p:cNvPr id="76905" name="Group 105"/>
          <p:cNvGrpSpPr>
            <a:grpSpLocks/>
          </p:cNvGrpSpPr>
          <p:nvPr/>
        </p:nvGrpSpPr>
        <p:grpSpPr bwMode="auto">
          <a:xfrm>
            <a:off x="731838" y="3581402"/>
            <a:ext cx="7600950" cy="1009651"/>
            <a:chOff x="461" y="2256"/>
            <a:chExt cx="4788" cy="636"/>
          </a:xfrm>
        </p:grpSpPr>
        <p:grpSp>
          <p:nvGrpSpPr>
            <p:cNvPr id="76827" name="Group 27"/>
            <p:cNvGrpSpPr>
              <a:grpSpLocks/>
            </p:cNvGrpSpPr>
            <p:nvPr/>
          </p:nvGrpSpPr>
          <p:grpSpPr bwMode="auto">
            <a:xfrm>
              <a:off x="4848" y="2256"/>
              <a:ext cx="401" cy="490"/>
              <a:chOff x="4608" y="2832"/>
              <a:chExt cx="401" cy="490"/>
            </a:xfrm>
          </p:grpSpPr>
          <p:sp>
            <p:nvSpPr>
              <p:cNvPr id="76828" name="Text Box 28"/>
              <p:cNvSpPr txBox="1">
                <a:spLocks noChangeArrowheads="1"/>
              </p:cNvSpPr>
              <p:nvPr/>
            </p:nvSpPr>
            <p:spPr bwMode="auto">
              <a:xfrm>
                <a:off x="4608" y="2832"/>
                <a:ext cx="4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u="sng">
                    <a:latin typeface="Helvetica" pitchFamily="34" charset="0"/>
                  </a:rPr>
                  <a:t>size</a:t>
                </a:r>
              </a:p>
            </p:txBody>
          </p:sp>
          <p:sp>
            <p:nvSpPr>
              <p:cNvPr id="76829" name="Text Box 29"/>
              <p:cNvSpPr txBox="1">
                <a:spLocks noChangeArrowheads="1"/>
              </p:cNvSpPr>
              <p:nvPr/>
            </p:nvSpPr>
            <p:spPr bwMode="auto">
              <a:xfrm>
                <a:off x="4704" y="307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5</a:t>
                </a:r>
              </a:p>
            </p:txBody>
          </p:sp>
        </p:grpSp>
        <p:sp>
          <p:nvSpPr>
            <p:cNvPr id="76856" name="Text Box 56"/>
            <p:cNvSpPr txBox="1">
              <a:spLocks noChangeArrowheads="1"/>
            </p:cNvSpPr>
            <p:nvPr/>
          </p:nvSpPr>
          <p:spPr bwMode="auto">
            <a:xfrm>
              <a:off x="461" y="2352"/>
              <a:ext cx="5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step 1:</a:t>
              </a:r>
            </a:p>
          </p:txBody>
        </p:sp>
        <p:grpSp>
          <p:nvGrpSpPr>
            <p:cNvPr id="76859" name="Group 59"/>
            <p:cNvGrpSpPr>
              <a:grpSpLocks/>
            </p:cNvGrpSpPr>
            <p:nvPr/>
          </p:nvGrpSpPr>
          <p:grpSpPr bwMode="auto">
            <a:xfrm>
              <a:off x="1104" y="2304"/>
              <a:ext cx="2986" cy="588"/>
              <a:chOff x="1104" y="2304"/>
              <a:chExt cx="2986" cy="588"/>
            </a:xfrm>
          </p:grpSpPr>
          <p:sp>
            <p:nvSpPr>
              <p:cNvPr id="76805" name="Rectangle 5"/>
              <p:cNvSpPr>
                <a:spLocks noChangeArrowheads="1"/>
              </p:cNvSpPr>
              <p:nvPr/>
            </p:nvSpPr>
            <p:spPr bwMode="auto">
              <a:xfrm>
                <a:off x="1402" y="2304"/>
                <a:ext cx="2688" cy="336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6806" name="Text Box 6"/>
              <p:cNvSpPr txBox="1">
                <a:spLocks noChangeArrowheads="1"/>
              </p:cNvSpPr>
              <p:nvPr/>
            </p:nvSpPr>
            <p:spPr bwMode="auto">
              <a:xfrm>
                <a:off x="1104" y="2329"/>
                <a:ext cx="22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A</a:t>
                </a:r>
              </a:p>
            </p:txBody>
          </p:sp>
          <p:sp>
            <p:nvSpPr>
              <p:cNvPr id="76807" name="Text Box 7"/>
              <p:cNvSpPr txBox="1">
                <a:spLocks noChangeArrowheads="1"/>
              </p:cNvSpPr>
              <p:nvPr/>
            </p:nvSpPr>
            <p:spPr bwMode="auto">
              <a:xfrm>
                <a:off x="1786" y="2352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6</a:t>
                </a:r>
              </a:p>
            </p:txBody>
          </p:sp>
          <p:sp>
            <p:nvSpPr>
              <p:cNvPr id="76808" name="Text Box 8"/>
              <p:cNvSpPr txBox="1">
                <a:spLocks noChangeArrowheads="1"/>
              </p:cNvSpPr>
              <p:nvPr/>
            </p:nvSpPr>
            <p:spPr bwMode="auto">
              <a:xfrm>
                <a:off x="2122" y="2352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8</a:t>
                </a:r>
              </a:p>
            </p:txBody>
          </p:sp>
          <p:sp>
            <p:nvSpPr>
              <p:cNvPr id="76809" name="Text Box 9"/>
              <p:cNvSpPr txBox="1">
                <a:spLocks noChangeArrowheads="1"/>
              </p:cNvSpPr>
              <p:nvPr/>
            </p:nvSpPr>
            <p:spPr bwMode="auto">
              <a:xfrm>
                <a:off x="2801" y="2352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7</a:t>
                </a:r>
              </a:p>
            </p:txBody>
          </p:sp>
          <p:sp>
            <p:nvSpPr>
              <p:cNvPr id="76810" name="Text Box 10"/>
              <p:cNvSpPr txBox="1">
                <a:spLocks noChangeArrowheads="1"/>
              </p:cNvSpPr>
              <p:nvPr/>
            </p:nvSpPr>
            <p:spPr bwMode="auto">
              <a:xfrm>
                <a:off x="3137" y="2352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76811" name="Text Box 11"/>
              <p:cNvSpPr txBox="1">
                <a:spLocks noChangeArrowheads="1"/>
              </p:cNvSpPr>
              <p:nvPr/>
            </p:nvSpPr>
            <p:spPr bwMode="auto">
              <a:xfrm>
                <a:off x="1450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76812" name="Text Box 12"/>
              <p:cNvSpPr txBox="1">
                <a:spLocks noChangeArrowheads="1"/>
              </p:cNvSpPr>
              <p:nvPr/>
            </p:nvSpPr>
            <p:spPr bwMode="auto">
              <a:xfrm>
                <a:off x="1786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76813" name="Text Box 13"/>
              <p:cNvSpPr txBox="1">
                <a:spLocks noChangeArrowheads="1"/>
              </p:cNvSpPr>
              <p:nvPr/>
            </p:nvSpPr>
            <p:spPr bwMode="auto">
              <a:xfrm>
                <a:off x="2122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3</a:t>
                </a:r>
              </a:p>
            </p:txBody>
          </p:sp>
          <p:sp>
            <p:nvSpPr>
              <p:cNvPr id="76814" name="Text Box 14"/>
              <p:cNvSpPr txBox="1">
                <a:spLocks noChangeArrowheads="1"/>
              </p:cNvSpPr>
              <p:nvPr/>
            </p:nvSpPr>
            <p:spPr bwMode="auto">
              <a:xfrm>
                <a:off x="2458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4</a:t>
                </a:r>
              </a:p>
            </p:txBody>
          </p:sp>
          <p:sp>
            <p:nvSpPr>
              <p:cNvPr id="76815" name="Text Box 15"/>
              <p:cNvSpPr txBox="1">
                <a:spLocks noChangeArrowheads="1"/>
              </p:cNvSpPr>
              <p:nvPr/>
            </p:nvSpPr>
            <p:spPr bwMode="auto">
              <a:xfrm>
                <a:off x="2794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5</a:t>
                </a:r>
              </a:p>
            </p:txBody>
          </p:sp>
          <p:sp>
            <p:nvSpPr>
              <p:cNvPr id="76816" name="Line 16"/>
              <p:cNvSpPr>
                <a:spLocks noChangeShapeType="1"/>
              </p:cNvSpPr>
              <p:nvPr/>
            </p:nvSpPr>
            <p:spPr bwMode="auto">
              <a:xfrm>
                <a:off x="2746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17" name="Line 17"/>
              <p:cNvSpPr>
                <a:spLocks noChangeShapeType="1"/>
              </p:cNvSpPr>
              <p:nvPr/>
            </p:nvSpPr>
            <p:spPr bwMode="auto">
              <a:xfrm>
                <a:off x="1738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18" name="Line 18"/>
              <p:cNvSpPr>
                <a:spLocks noChangeShapeType="1"/>
              </p:cNvSpPr>
              <p:nvPr/>
            </p:nvSpPr>
            <p:spPr bwMode="auto">
              <a:xfrm>
                <a:off x="2074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19" name="Line 19"/>
              <p:cNvSpPr>
                <a:spLocks noChangeShapeType="1"/>
              </p:cNvSpPr>
              <p:nvPr/>
            </p:nvSpPr>
            <p:spPr bwMode="auto">
              <a:xfrm>
                <a:off x="2410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20" name="Line 20"/>
              <p:cNvSpPr>
                <a:spLocks noChangeShapeType="1"/>
              </p:cNvSpPr>
              <p:nvPr/>
            </p:nvSpPr>
            <p:spPr bwMode="auto">
              <a:xfrm>
                <a:off x="3082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21" name="Line 21"/>
              <p:cNvSpPr>
                <a:spLocks noChangeShapeType="1"/>
              </p:cNvSpPr>
              <p:nvPr/>
            </p:nvSpPr>
            <p:spPr bwMode="auto">
              <a:xfrm>
                <a:off x="3418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22" name="Line 22"/>
              <p:cNvSpPr>
                <a:spLocks noChangeShapeType="1"/>
              </p:cNvSpPr>
              <p:nvPr/>
            </p:nvSpPr>
            <p:spPr bwMode="auto">
              <a:xfrm>
                <a:off x="3754" y="230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6823" name="Text Box 23"/>
              <p:cNvSpPr txBox="1">
                <a:spLocks noChangeArrowheads="1"/>
              </p:cNvSpPr>
              <p:nvPr/>
            </p:nvSpPr>
            <p:spPr bwMode="auto">
              <a:xfrm>
                <a:off x="1450" y="2352"/>
                <a:ext cx="22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76858" name="Text Box 58"/>
              <p:cNvSpPr txBox="1">
                <a:spLocks noChangeArrowheads="1"/>
              </p:cNvSpPr>
              <p:nvPr/>
            </p:nvSpPr>
            <p:spPr bwMode="auto">
              <a:xfrm>
                <a:off x="3164" y="2640"/>
                <a:ext cx="206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6</a:t>
                </a:r>
              </a:p>
            </p:txBody>
          </p:sp>
        </p:grpSp>
      </p:grpSp>
      <p:grpSp>
        <p:nvGrpSpPr>
          <p:cNvPr id="76906" name="Group 106"/>
          <p:cNvGrpSpPr>
            <a:grpSpLocks/>
          </p:cNvGrpSpPr>
          <p:nvPr/>
        </p:nvGrpSpPr>
        <p:grpSpPr bwMode="auto">
          <a:xfrm>
            <a:off x="762000" y="4724402"/>
            <a:ext cx="7570788" cy="995363"/>
            <a:chOff x="480" y="2976"/>
            <a:chExt cx="4769" cy="627"/>
          </a:xfrm>
        </p:grpSpPr>
        <p:grpSp>
          <p:nvGrpSpPr>
            <p:cNvPr id="76853" name="Group 53"/>
            <p:cNvGrpSpPr>
              <a:grpSpLocks/>
            </p:cNvGrpSpPr>
            <p:nvPr/>
          </p:nvGrpSpPr>
          <p:grpSpPr bwMode="auto">
            <a:xfrm>
              <a:off x="4848" y="2976"/>
              <a:ext cx="401" cy="490"/>
              <a:chOff x="4608" y="2832"/>
              <a:chExt cx="401" cy="490"/>
            </a:xfrm>
          </p:grpSpPr>
          <p:sp>
            <p:nvSpPr>
              <p:cNvPr id="76854" name="Text Box 54"/>
              <p:cNvSpPr txBox="1">
                <a:spLocks noChangeArrowheads="1"/>
              </p:cNvSpPr>
              <p:nvPr/>
            </p:nvSpPr>
            <p:spPr bwMode="auto">
              <a:xfrm>
                <a:off x="4608" y="2832"/>
                <a:ext cx="4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u="sng">
                    <a:latin typeface="Helvetica" pitchFamily="34" charset="0"/>
                  </a:rPr>
                  <a:t>size</a:t>
                </a:r>
              </a:p>
            </p:txBody>
          </p:sp>
          <p:sp>
            <p:nvSpPr>
              <p:cNvPr id="76855" name="Text Box 55"/>
              <p:cNvSpPr txBox="1">
                <a:spLocks noChangeArrowheads="1"/>
              </p:cNvSpPr>
              <p:nvPr/>
            </p:nvSpPr>
            <p:spPr bwMode="auto">
              <a:xfrm>
                <a:off x="4704" y="3072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latin typeface="Helvetica" pitchFamily="34" charset="0"/>
                  </a:rPr>
                  <a:t>6</a:t>
                </a:r>
              </a:p>
            </p:txBody>
          </p:sp>
        </p:grpSp>
        <p:sp>
          <p:nvSpPr>
            <p:cNvPr id="76857" name="Text Box 57"/>
            <p:cNvSpPr txBox="1">
              <a:spLocks noChangeArrowheads="1"/>
            </p:cNvSpPr>
            <p:nvPr/>
          </p:nvSpPr>
          <p:spPr bwMode="auto">
            <a:xfrm>
              <a:off x="480" y="3053"/>
              <a:ext cx="5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dirty="0">
                  <a:latin typeface="Helvetica" pitchFamily="34" charset="0"/>
                </a:rPr>
                <a:t>step 2:</a:t>
              </a:r>
            </a:p>
          </p:txBody>
        </p:sp>
        <p:sp>
          <p:nvSpPr>
            <p:cNvPr id="76861" name="Rectangle 61"/>
            <p:cNvSpPr>
              <a:spLocks noChangeArrowheads="1"/>
            </p:cNvSpPr>
            <p:nvPr/>
          </p:nvSpPr>
          <p:spPr bwMode="auto">
            <a:xfrm>
              <a:off x="1402" y="3015"/>
              <a:ext cx="2688" cy="336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6862" name="Text Box 62"/>
            <p:cNvSpPr txBox="1">
              <a:spLocks noChangeArrowheads="1"/>
            </p:cNvSpPr>
            <p:nvPr/>
          </p:nvSpPr>
          <p:spPr bwMode="auto">
            <a:xfrm>
              <a:off x="1104" y="3040"/>
              <a:ext cx="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A</a:t>
              </a:r>
            </a:p>
          </p:txBody>
        </p:sp>
        <p:sp>
          <p:nvSpPr>
            <p:cNvPr id="76863" name="Text Box 63"/>
            <p:cNvSpPr txBox="1">
              <a:spLocks noChangeArrowheads="1"/>
            </p:cNvSpPr>
            <p:nvPr/>
          </p:nvSpPr>
          <p:spPr bwMode="auto">
            <a:xfrm>
              <a:off x="1786" y="306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76864" name="Text Box 64"/>
            <p:cNvSpPr txBox="1">
              <a:spLocks noChangeArrowheads="1"/>
            </p:cNvSpPr>
            <p:nvPr/>
          </p:nvSpPr>
          <p:spPr bwMode="auto">
            <a:xfrm>
              <a:off x="2122" y="306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8</a:t>
              </a:r>
            </a:p>
          </p:txBody>
        </p:sp>
        <p:sp>
          <p:nvSpPr>
            <p:cNvPr id="76865" name="Text Box 65"/>
            <p:cNvSpPr txBox="1">
              <a:spLocks noChangeArrowheads="1"/>
            </p:cNvSpPr>
            <p:nvPr/>
          </p:nvSpPr>
          <p:spPr bwMode="auto">
            <a:xfrm>
              <a:off x="2801" y="306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7</a:t>
              </a:r>
            </a:p>
          </p:txBody>
        </p:sp>
        <p:sp>
          <p:nvSpPr>
            <p:cNvPr id="76866" name="Text Box 66"/>
            <p:cNvSpPr txBox="1">
              <a:spLocks noChangeArrowheads="1"/>
            </p:cNvSpPr>
            <p:nvPr/>
          </p:nvSpPr>
          <p:spPr bwMode="auto">
            <a:xfrm>
              <a:off x="3137" y="306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1</a:t>
              </a:r>
            </a:p>
          </p:txBody>
        </p:sp>
        <p:sp>
          <p:nvSpPr>
            <p:cNvPr id="76867" name="Text Box 67"/>
            <p:cNvSpPr txBox="1">
              <a:spLocks noChangeArrowheads="1"/>
            </p:cNvSpPr>
            <p:nvPr/>
          </p:nvSpPr>
          <p:spPr bwMode="auto">
            <a:xfrm>
              <a:off x="1450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1</a:t>
              </a:r>
            </a:p>
          </p:txBody>
        </p:sp>
        <p:sp>
          <p:nvSpPr>
            <p:cNvPr id="76868" name="Text Box 68"/>
            <p:cNvSpPr txBox="1">
              <a:spLocks noChangeArrowheads="1"/>
            </p:cNvSpPr>
            <p:nvPr/>
          </p:nvSpPr>
          <p:spPr bwMode="auto">
            <a:xfrm>
              <a:off x="1786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2</a:t>
              </a:r>
            </a:p>
          </p:txBody>
        </p:sp>
        <p:sp>
          <p:nvSpPr>
            <p:cNvPr id="76869" name="Text Box 69"/>
            <p:cNvSpPr txBox="1">
              <a:spLocks noChangeArrowheads="1"/>
            </p:cNvSpPr>
            <p:nvPr/>
          </p:nvSpPr>
          <p:spPr bwMode="auto">
            <a:xfrm>
              <a:off x="2122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3</a:t>
              </a:r>
            </a:p>
          </p:txBody>
        </p:sp>
        <p:sp>
          <p:nvSpPr>
            <p:cNvPr id="76870" name="Text Box 70"/>
            <p:cNvSpPr txBox="1">
              <a:spLocks noChangeArrowheads="1"/>
            </p:cNvSpPr>
            <p:nvPr/>
          </p:nvSpPr>
          <p:spPr bwMode="auto">
            <a:xfrm>
              <a:off x="2458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4</a:t>
              </a:r>
            </a:p>
          </p:txBody>
        </p:sp>
        <p:sp>
          <p:nvSpPr>
            <p:cNvPr id="76871" name="Text Box 71"/>
            <p:cNvSpPr txBox="1">
              <a:spLocks noChangeArrowheads="1"/>
            </p:cNvSpPr>
            <p:nvPr/>
          </p:nvSpPr>
          <p:spPr bwMode="auto">
            <a:xfrm>
              <a:off x="2794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5</a:t>
              </a:r>
            </a:p>
          </p:txBody>
        </p:sp>
        <p:sp>
          <p:nvSpPr>
            <p:cNvPr id="76872" name="Line 72"/>
            <p:cNvSpPr>
              <a:spLocks noChangeShapeType="1"/>
            </p:cNvSpPr>
            <p:nvPr/>
          </p:nvSpPr>
          <p:spPr bwMode="auto">
            <a:xfrm>
              <a:off x="2746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3" name="Line 73"/>
            <p:cNvSpPr>
              <a:spLocks noChangeShapeType="1"/>
            </p:cNvSpPr>
            <p:nvPr/>
          </p:nvSpPr>
          <p:spPr bwMode="auto">
            <a:xfrm>
              <a:off x="1738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4" name="Line 74"/>
            <p:cNvSpPr>
              <a:spLocks noChangeShapeType="1"/>
            </p:cNvSpPr>
            <p:nvPr/>
          </p:nvSpPr>
          <p:spPr bwMode="auto">
            <a:xfrm>
              <a:off x="2074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5" name="Line 75"/>
            <p:cNvSpPr>
              <a:spLocks noChangeShapeType="1"/>
            </p:cNvSpPr>
            <p:nvPr/>
          </p:nvSpPr>
          <p:spPr bwMode="auto">
            <a:xfrm>
              <a:off x="2410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6" name="Line 76"/>
            <p:cNvSpPr>
              <a:spLocks noChangeShapeType="1"/>
            </p:cNvSpPr>
            <p:nvPr/>
          </p:nvSpPr>
          <p:spPr bwMode="auto">
            <a:xfrm>
              <a:off x="3082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7" name="Line 77"/>
            <p:cNvSpPr>
              <a:spLocks noChangeShapeType="1"/>
            </p:cNvSpPr>
            <p:nvPr/>
          </p:nvSpPr>
          <p:spPr bwMode="auto">
            <a:xfrm>
              <a:off x="3418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8" name="Line 78"/>
            <p:cNvSpPr>
              <a:spLocks noChangeShapeType="1"/>
            </p:cNvSpPr>
            <p:nvPr/>
          </p:nvSpPr>
          <p:spPr bwMode="auto">
            <a:xfrm>
              <a:off x="3754" y="3015"/>
              <a:ext cx="0" cy="33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6879" name="Text Box 79"/>
            <p:cNvSpPr txBox="1">
              <a:spLocks noChangeArrowheads="1"/>
            </p:cNvSpPr>
            <p:nvPr/>
          </p:nvSpPr>
          <p:spPr bwMode="auto">
            <a:xfrm>
              <a:off x="1450" y="3063"/>
              <a:ext cx="22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2</a:t>
              </a:r>
            </a:p>
          </p:txBody>
        </p:sp>
        <p:sp>
          <p:nvSpPr>
            <p:cNvPr id="76880" name="Text Box 80"/>
            <p:cNvSpPr txBox="1">
              <a:spLocks noChangeArrowheads="1"/>
            </p:cNvSpPr>
            <p:nvPr/>
          </p:nvSpPr>
          <p:spPr bwMode="auto">
            <a:xfrm>
              <a:off x="3164" y="3351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latin typeface="Helvetica" pitchFamily="34" charset="0"/>
                </a:rPr>
                <a:t>6</a:t>
              </a:r>
            </a:p>
          </p:txBody>
        </p:sp>
        <p:sp>
          <p:nvSpPr>
            <p:cNvPr id="76902" name="Text Box 102"/>
            <p:cNvSpPr txBox="1">
              <a:spLocks noChangeArrowheads="1"/>
            </p:cNvSpPr>
            <p:nvPr/>
          </p:nvSpPr>
          <p:spPr bwMode="auto">
            <a:xfrm>
              <a:off x="2465" y="3063"/>
              <a:ext cx="20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2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12531</TotalTime>
  <Words>2190</Words>
  <Application>Microsoft Office PowerPoint</Application>
  <PresentationFormat>On-screen Show (4:3)</PresentationFormat>
  <Paragraphs>436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1_Custom Design</vt:lpstr>
      <vt:lpstr>Slice</vt:lpstr>
      <vt:lpstr>PowerPoint Presentation</vt:lpstr>
      <vt:lpstr>PowerPoint Presentation</vt:lpstr>
      <vt:lpstr>The LIST Data Structure</vt:lpstr>
      <vt:lpstr>Lists</vt:lpstr>
      <vt:lpstr>Lists</vt:lpstr>
      <vt:lpstr>List Operations</vt:lpstr>
      <vt:lpstr>List Operations</vt:lpstr>
      <vt:lpstr>Implementing Lists</vt:lpstr>
      <vt:lpstr>List Implementation</vt:lpstr>
      <vt:lpstr>Implementing Lists</vt:lpstr>
      <vt:lpstr>Implementing Lists</vt:lpstr>
      <vt:lpstr>Implementing Lists</vt:lpstr>
      <vt:lpstr>Analysis of Array Lists</vt:lpstr>
      <vt:lpstr>Analysis of Array Lists</vt:lpstr>
      <vt:lpstr>List Using Linked Memory</vt:lpstr>
      <vt:lpstr>Linked List</vt:lpstr>
      <vt:lpstr>Linked List</vt:lpstr>
      <vt:lpstr>Linked List</vt:lpstr>
      <vt:lpstr>Linked List</vt:lpstr>
      <vt:lpstr>Linked List Operations</vt:lpstr>
      <vt:lpstr>Java Code for Linked List</vt:lpstr>
      <vt:lpstr>Java Code for Linked List</vt:lpstr>
      <vt:lpstr>Java Code for Linked List: Find and countNodes methods</vt:lpstr>
      <vt:lpstr>Java Code for Linked List</vt:lpstr>
      <vt:lpstr>Java Code for Linked List</vt:lpstr>
      <vt:lpstr>Java Code for Linked List</vt:lpstr>
      <vt:lpstr>Java Code for Linked List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1794</cp:revision>
  <cp:lastPrinted>2021-10-13T12:32:28Z</cp:lastPrinted>
  <dcterms:created xsi:type="dcterms:W3CDTF">2007-01-29T15:54:15Z</dcterms:created>
  <dcterms:modified xsi:type="dcterms:W3CDTF">2022-09-11T12:39:17Z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