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3" r:id="rId1"/>
    <p:sldMasterId id="2147483727" r:id="rId2"/>
  </p:sldMasterIdLst>
  <p:notesMasterIdLst>
    <p:notesMasterId r:id="rId39"/>
  </p:notesMasterIdLst>
  <p:handoutMasterIdLst>
    <p:handoutMasterId r:id="rId40"/>
  </p:handoutMasterIdLst>
  <p:sldIdLst>
    <p:sldId id="263" r:id="rId3"/>
    <p:sldId id="264" r:id="rId4"/>
    <p:sldId id="383" r:id="rId5"/>
    <p:sldId id="384" r:id="rId6"/>
    <p:sldId id="385" r:id="rId7"/>
    <p:sldId id="386" r:id="rId8"/>
    <p:sldId id="387" r:id="rId9"/>
    <p:sldId id="388" r:id="rId10"/>
    <p:sldId id="389" r:id="rId11"/>
    <p:sldId id="390" r:id="rId12"/>
    <p:sldId id="429" r:id="rId13"/>
    <p:sldId id="391" r:id="rId14"/>
    <p:sldId id="392" r:id="rId15"/>
    <p:sldId id="393" r:id="rId16"/>
    <p:sldId id="397" r:id="rId17"/>
    <p:sldId id="398" r:id="rId18"/>
    <p:sldId id="452" r:id="rId19"/>
    <p:sldId id="453" r:id="rId20"/>
    <p:sldId id="454" r:id="rId21"/>
    <p:sldId id="448" r:id="rId22"/>
    <p:sldId id="399" r:id="rId23"/>
    <p:sldId id="400" r:id="rId24"/>
    <p:sldId id="401" r:id="rId25"/>
    <p:sldId id="449" r:id="rId26"/>
    <p:sldId id="404" r:id="rId27"/>
    <p:sldId id="405" r:id="rId28"/>
    <p:sldId id="406" r:id="rId29"/>
    <p:sldId id="430" r:id="rId30"/>
    <p:sldId id="432" r:id="rId31"/>
    <p:sldId id="433" r:id="rId32"/>
    <p:sldId id="437" r:id="rId33"/>
    <p:sldId id="438" r:id="rId34"/>
    <p:sldId id="439" r:id="rId35"/>
    <p:sldId id="440" r:id="rId36"/>
    <p:sldId id="450" r:id="rId37"/>
    <p:sldId id="451" r:id="rId3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D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5" autoAdjust="0"/>
    <p:restoredTop sz="94353" autoAdjust="0"/>
  </p:normalViewPr>
  <p:slideViewPr>
    <p:cSldViewPr>
      <p:cViewPr varScale="1">
        <p:scale>
          <a:sx n="63" d="100"/>
          <a:sy n="63" d="100"/>
        </p:scale>
        <p:origin x="17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>
            <a:extLst>
              <a:ext uri="{FF2B5EF4-FFF2-40B4-BE49-F238E27FC236}">
                <a16:creationId xmlns:a16="http://schemas.microsoft.com/office/drawing/2014/main" id="{B0A26078-2C10-FD54-546B-8B823E80FB5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A13FC476-94E1-1366-4805-5955010F199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1364" name="Rectangle 4">
            <a:extLst>
              <a:ext uri="{FF2B5EF4-FFF2-40B4-BE49-F238E27FC236}">
                <a16:creationId xmlns:a16="http://schemas.microsoft.com/office/drawing/2014/main" id="{30450E53-1C63-9029-7BCB-8E2CC06AB7E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1365" name="Rectangle 5">
            <a:extLst>
              <a:ext uri="{FF2B5EF4-FFF2-40B4-BE49-F238E27FC236}">
                <a16:creationId xmlns:a16="http://schemas.microsoft.com/office/drawing/2014/main" id="{EF4F950A-5D07-02AB-2CD2-A9B99C49575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9190FB-FE56-4D17-AEBD-D8EFED16B3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38E27D29-3D8C-FBDE-2C5E-EBADA027F1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altLang="en-US"/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4DC3D7F9-6211-3D2D-235F-EB644458B0A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altLang="en-US"/>
          </a:p>
        </p:txBody>
      </p:sp>
      <p:sp>
        <p:nvSpPr>
          <p:cNvPr id="134148" name="Rectangle 4">
            <a:extLst>
              <a:ext uri="{FF2B5EF4-FFF2-40B4-BE49-F238E27FC236}">
                <a16:creationId xmlns:a16="http://schemas.microsoft.com/office/drawing/2014/main" id="{3895ADA0-BE1A-EABA-4ED5-2A3415B545A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4149" name="Rectangle 5">
            <a:extLst>
              <a:ext uri="{FF2B5EF4-FFF2-40B4-BE49-F238E27FC236}">
                <a16:creationId xmlns:a16="http://schemas.microsoft.com/office/drawing/2014/main" id="{517FF487-BB55-C135-EC20-C2C73B69494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4150" name="Rectangle 6">
            <a:extLst>
              <a:ext uri="{FF2B5EF4-FFF2-40B4-BE49-F238E27FC236}">
                <a16:creationId xmlns:a16="http://schemas.microsoft.com/office/drawing/2014/main" id="{899B31BA-4250-99A9-8D27-F62C967455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altLang="en-US"/>
          </a:p>
        </p:txBody>
      </p:sp>
      <p:sp>
        <p:nvSpPr>
          <p:cNvPr id="134151" name="Rectangle 7">
            <a:extLst>
              <a:ext uri="{FF2B5EF4-FFF2-40B4-BE49-F238E27FC236}">
                <a16:creationId xmlns:a16="http://schemas.microsoft.com/office/drawing/2014/main" id="{CAA17595-12F6-DE54-4751-77A52F7A05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C10D1E5-B5AA-4042-A57D-5F03E0D0AC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3CC97F7-C2B8-80EC-CA39-3F0FDD8071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1633EB-0275-4A96-BE85-6795CAAA888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51554" name="Rectangle 2">
            <a:extLst>
              <a:ext uri="{FF2B5EF4-FFF2-40B4-BE49-F238E27FC236}">
                <a16:creationId xmlns:a16="http://schemas.microsoft.com/office/drawing/2014/main" id="{2EB76685-461A-722D-9A55-937ADC4E7D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27C55D0B-8F62-7EF8-898C-1863DD4423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4C06E05-517A-A289-2A2C-C5C6F9F083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E6D60-BD8F-440A-A276-168E3F8D61C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31426" name="Rectangle 2">
            <a:extLst>
              <a:ext uri="{FF2B5EF4-FFF2-40B4-BE49-F238E27FC236}">
                <a16:creationId xmlns:a16="http://schemas.microsoft.com/office/drawing/2014/main" id="{20590FF5-62E8-A17D-E17A-3B28824A02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31427" name="Rectangle 3">
            <a:extLst>
              <a:ext uri="{FF2B5EF4-FFF2-40B4-BE49-F238E27FC236}">
                <a16:creationId xmlns:a16="http://schemas.microsoft.com/office/drawing/2014/main" id="{C2F4E62B-D23A-7E68-1932-5597EFE7B9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79B7D0F-B5C1-4885-1A0A-3A4AC9428D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BD2563-8737-4BF7-9CD6-9BEE2D2321D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53602" name="Rectangle 2">
            <a:extLst>
              <a:ext uri="{FF2B5EF4-FFF2-40B4-BE49-F238E27FC236}">
                <a16:creationId xmlns:a16="http://schemas.microsoft.com/office/drawing/2014/main" id="{62ADC2C2-F88C-3C00-00EB-134B800B77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83944D2D-D71D-B026-E3DB-EF384EBFD8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5879D60-A6B0-DDA0-751A-1C9C777E77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F4939-3E87-4E43-92FA-D5418F2859D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55650" name="Rectangle 2">
            <a:extLst>
              <a:ext uri="{FF2B5EF4-FFF2-40B4-BE49-F238E27FC236}">
                <a16:creationId xmlns:a16="http://schemas.microsoft.com/office/drawing/2014/main" id="{4C146E93-76E7-DD22-3783-3D7B10069B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8090F863-1E10-0925-EAED-CF38166D05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D6E5E6-EA43-4469-CEE0-149A66B4BC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F49350-8C14-458E-BE70-7B7A165F19B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57698" name="Rectangle 2">
            <a:extLst>
              <a:ext uri="{FF2B5EF4-FFF2-40B4-BE49-F238E27FC236}">
                <a16:creationId xmlns:a16="http://schemas.microsoft.com/office/drawing/2014/main" id="{E2E4412A-C688-833E-086E-19B39A63B4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B87B4FDC-3739-512E-0A15-AEE7682041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F2BB202-EE84-DF51-72CD-8D9413D9E4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04630-FE09-4E72-9A66-2B65BE39FED2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65890" name="Rectangle 2">
            <a:extLst>
              <a:ext uri="{FF2B5EF4-FFF2-40B4-BE49-F238E27FC236}">
                <a16:creationId xmlns:a16="http://schemas.microsoft.com/office/drawing/2014/main" id="{F146B026-3490-2BF0-76DB-08AAFC5947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398BF539-03DA-D6F6-500E-B32AA76CE5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5235B58-478B-DF98-B17A-49767D4AD4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886FF-EFAF-4696-8231-B1E29C4DAD1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67938" name="Rectangle 2">
            <a:extLst>
              <a:ext uri="{FF2B5EF4-FFF2-40B4-BE49-F238E27FC236}">
                <a16:creationId xmlns:a16="http://schemas.microsoft.com/office/drawing/2014/main" id="{FB9FF254-A2CE-030A-AF38-A8C50C67B5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53BD1BFC-6D16-DC63-55AD-6C59843371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6840CF7-0694-AC72-4364-620809EE24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50790-FBEC-464E-B280-58CC44A2B07A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69986" name="Rectangle 2">
            <a:extLst>
              <a:ext uri="{FF2B5EF4-FFF2-40B4-BE49-F238E27FC236}">
                <a16:creationId xmlns:a16="http://schemas.microsoft.com/office/drawing/2014/main" id="{9C3D1DAF-BDBD-5965-ED38-674DBAFE14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1EEE4A61-9CB7-2D21-0C0A-43A7D8E5CC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8678F79-2B56-6629-0046-91239FA66C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F35474-3082-4732-9B30-259047226F91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72034" name="Rectangle 2">
            <a:extLst>
              <a:ext uri="{FF2B5EF4-FFF2-40B4-BE49-F238E27FC236}">
                <a16:creationId xmlns:a16="http://schemas.microsoft.com/office/drawing/2014/main" id="{E5BCCFEE-E532-7704-ACA6-E9C7959887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0893F732-2655-348C-7694-08BB46B406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E59D00-71B4-E2EC-DB8B-58881EC9F2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2A3D10-C026-4F85-A66B-2875E4E1FF9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74082" name="Rectangle 2">
            <a:extLst>
              <a:ext uri="{FF2B5EF4-FFF2-40B4-BE49-F238E27FC236}">
                <a16:creationId xmlns:a16="http://schemas.microsoft.com/office/drawing/2014/main" id="{053FE6CA-1BF2-7441-0E3C-CBDA0C45F6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991AEEF5-843B-AEE7-C13B-727DFBA879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29A34-8D9A-49B0-86D8-8BBB6980986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5725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A5139DE-A44C-DA77-CA16-C3426BA09C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21036F-43A2-4ED2-B697-A77E110632AD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80226" name="Rectangle 2">
            <a:extLst>
              <a:ext uri="{FF2B5EF4-FFF2-40B4-BE49-F238E27FC236}">
                <a16:creationId xmlns:a16="http://schemas.microsoft.com/office/drawing/2014/main" id="{D595D2C0-EF31-C8C7-715D-1F7A309266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80227" name="Rectangle 3">
            <a:extLst>
              <a:ext uri="{FF2B5EF4-FFF2-40B4-BE49-F238E27FC236}">
                <a16:creationId xmlns:a16="http://schemas.microsoft.com/office/drawing/2014/main" id="{CDAEED34-2266-5632-D557-A91E2FCC7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852A695-D5EE-FC1E-BB53-71FBFC27C8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EE370-E19B-4BB6-ACCD-FC9271A5D9CC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82274" name="Rectangle 2">
            <a:extLst>
              <a:ext uri="{FF2B5EF4-FFF2-40B4-BE49-F238E27FC236}">
                <a16:creationId xmlns:a16="http://schemas.microsoft.com/office/drawing/2014/main" id="{7525EB2D-6815-DDF4-A374-BE4BBFE4B5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3DD693A8-A722-4618-801B-C10BB11A93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04738BA-B5D0-45C1-6A6D-7D308DF65D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B291A-E4C3-481D-9299-AE0604DDD93C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84322" name="Rectangle 2">
            <a:extLst>
              <a:ext uri="{FF2B5EF4-FFF2-40B4-BE49-F238E27FC236}">
                <a16:creationId xmlns:a16="http://schemas.microsoft.com/office/drawing/2014/main" id="{E8278DC7-F493-8FCF-4C7D-DD69DD231F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99473202-B1CB-D71F-9C54-8CC2E3525C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7FEC8CB-50C3-1DBB-8B1C-F6F95CC48F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C973DF-A246-4C80-B2EC-994814D498C1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233474" name="Rectangle 2">
            <a:extLst>
              <a:ext uri="{FF2B5EF4-FFF2-40B4-BE49-F238E27FC236}">
                <a16:creationId xmlns:a16="http://schemas.microsoft.com/office/drawing/2014/main" id="{D43994E5-DECC-E980-4A81-6011F7C386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33475" name="Rectangle 3">
            <a:extLst>
              <a:ext uri="{FF2B5EF4-FFF2-40B4-BE49-F238E27FC236}">
                <a16:creationId xmlns:a16="http://schemas.microsoft.com/office/drawing/2014/main" id="{B43D5177-0F31-F60F-4C43-EDC1E37CC6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76A6C87-F59B-9B59-3898-C955EC475E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2F79D-00D4-40A2-911F-C85F18BA48AC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DE13DEB8-C47D-0A26-E430-C8EE449F8C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8863F7CF-3009-01D8-B365-861FF7F078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4278849-B345-E4DA-7BF1-7DD7071955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0F0688-BDDD-4C65-8BC3-8106C783F7B5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39618" name="Rectangle 2">
            <a:extLst>
              <a:ext uri="{FF2B5EF4-FFF2-40B4-BE49-F238E27FC236}">
                <a16:creationId xmlns:a16="http://schemas.microsoft.com/office/drawing/2014/main" id="{2906B539-F3ED-5352-0C16-5CA7C85C45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39619" name="Rectangle 3">
            <a:extLst>
              <a:ext uri="{FF2B5EF4-FFF2-40B4-BE49-F238E27FC236}">
                <a16:creationId xmlns:a16="http://schemas.microsoft.com/office/drawing/2014/main" id="{EFA4D06C-B141-25A2-9D03-63A9AECE0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5767C6F-2060-8CE7-FF26-77F8302364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01C3A-2334-4D6A-8205-71700D58C21C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47810" name="Rectangle 2">
            <a:extLst>
              <a:ext uri="{FF2B5EF4-FFF2-40B4-BE49-F238E27FC236}">
                <a16:creationId xmlns:a16="http://schemas.microsoft.com/office/drawing/2014/main" id="{A3C0D353-9790-CBE7-14B0-EDE93CF6E3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07E248EB-3843-D68B-20C3-539DD00C6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3707B77-9F77-E4CB-8D63-7B8AB058AF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3218DA-7E6E-4E1E-AF60-14CA10873C47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249858" name="Rectangle 2">
            <a:extLst>
              <a:ext uri="{FF2B5EF4-FFF2-40B4-BE49-F238E27FC236}">
                <a16:creationId xmlns:a16="http://schemas.microsoft.com/office/drawing/2014/main" id="{9053AB75-40EF-A8C2-E4C1-7D008E0EC7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49859" name="Rectangle 3">
            <a:extLst>
              <a:ext uri="{FF2B5EF4-FFF2-40B4-BE49-F238E27FC236}">
                <a16:creationId xmlns:a16="http://schemas.microsoft.com/office/drawing/2014/main" id="{B9301796-7A54-5D4E-70AE-9AA4AAC50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85F55C1-6941-335E-8A58-A044AF5B8A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B7A60-641C-4A2D-BAD9-140338FA84C8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251906" name="Rectangle 2">
            <a:extLst>
              <a:ext uri="{FF2B5EF4-FFF2-40B4-BE49-F238E27FC236}">
                <a16:creationId xmlns:a16="http://schemas.microsoft.com/office/drawing/2014/main" id="{BAB18853-EB4D-4956-8EE8-EA5BCF1355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id="{8B3B1187-9C53-E8D3-E48A-6795D76A0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73A38C3-D940-7363-F759-64E9C93187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B28286-01A7-42F6-A5BE-2FBD03B749C5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253954" name="Rectangle 2">
            <a:extLst>
              <a:ext uri="{FF2B5EF4-FFF2-40B4-BE49-F238E27FC236}">
                <a16:creationId xmlns:a16="http://schemas.microsoft.com/office/drawing/2014/main" id="{309CDDE8-CF61-31F8-DF5B-5BBA971AE7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53955" name="Rectangle 3">
            <a:extLst>
              <a:ext uri="{FF2B5EF4-FFF2-40B4-BE49-F238E27FC236}">
                <a16:creationId xmlns:a16="http://schemas.microsoft.com/office/drawing/2014/main" id="{E980C637-3168-51BA-24AA-F27A8FE132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2F028DE-7C94-FB62-821B-7D2AA083E7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E87D22-8968-4B5A-820D-A07CE0679BC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5C0B4DD8-E9B0-2400-F3DD-18246CDDEB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606B6B60-4F5E-467E-6889-805788E00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3290520-25F4-8A72-7DB2-F62D95D075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E06D46-C547-49F3-8C82-72FD14CCADF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9266" name="Rectangle 2">
            <a:extLst>
              <a:ext uri="{FF2B5EF4-FFF2-40B4-BE49-F238E27FC236}">
                <a16:creationId xmlns:a16="http://schemas.microsoft.com/office/drawing/2014/main" id="{6E90C735-FC47-E5BB-EDF5-A606E524D6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42633B69-6876-A1CC-5F09-D045535F19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C99EBB8-803A-013C-A1DD-8FBE11829F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AB309F-ED78-44D1-9421-61FE3F51D4E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39875C49-3CB3-ADBF-BCFF-FAC7CB4294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4E70A368-4D82-C4BC-9AB9-023447FC85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309F33B-C007-D5F1-FE02-EDC55E26CF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E6A2B9-865F-49D5-A6A6-55053BD3907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08A8B37E-E90C-7374-6F98-885EAA942F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8CA1CC0E-2669-42A4-7C72-A0F62C6032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11D06BE-09BC-1E86-2DBA-FE9B3358A5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0FCDB3-5693-4F3F-8B0D-1ED84E90151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45410" name="Rectangle 2">
            <a:extLst>
              <a:ext uri="{FF2B5EF4-FFF2-40B4-BE49-F238E27FC236}">
                <a16:creationId xmlns:a16="http://schemas.microsoft.com/office/drawing/2014/main" id="{A8BB5A38-B24B-0544-A1A5-7C7B1441A8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2416724B-59F7-4354-E69F-F194BE990B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7530AFA-802F-5AE8-E8AE-51EBAE769A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8ECE3-ED95-4FE6-90A6-F8600E1C4CD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47458" name="Rectangle 2">
            <a:extLst>
              <a:ext uri="{FF2B5EF4-FFF2-40B4-BE49-F238E27FC236}">
                <a16:creationId xmlns:a16="http://schemas.microsoft.com/office/drawing/2014/main" id="{1937DC32-DB50-4C2A-BC2A-0981CEB5EF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DF32A579-D608-7B75-98C3-229714AF56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0C444FC-DE70-0B9E-59D7-3B86478874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9AD0D3-AF2D-4EA0-BF10-2944620CB66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9506" name="Rectangle 2">
            <a:extLst>
              <a:ext uri="{FF2B5EF4-FFF2-40B4-BE49-F238E27FC236}">
                <a16:creationId xmlns:a16="http://schemas.microsoft.com/office/drawing/2014/main" id="{60B8B213-4C7D-84C9-FE33-D2BE7DF010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6291EDE2-4AA3-B239-B62D-FEB6C33EA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742-1BA5-4BA2-8E2F-4CCA8553957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7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B8E0-F00C-4D21-8DCF-AC408A8DA04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62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B4C1-F845-4405-9C1E-7DFF4AD128A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148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BB1A7-F49B-253A-9436-9AEE957EE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49624F36-A33D-0205-297A-5632D85D0F00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56D6A-3723-019B-503E-6A47C6278F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02F2A-C8A0-2B30-78A4-BE471FAD0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46BBD-CD8C-0EC0-2AA5-0737EAFD3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31A1E44-BE60-46D4-9C79-4DE23F6481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7083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0699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742-1BA5-4BA2-8E2F-4CCA8553957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873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7AD1-3E36-4089-91F9-E86B91814F4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264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A46B-871C-4AC5-B3BA-C4253451566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065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354D-A7FE-4EC7-AC22-C2E7FF0EAA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0579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79BC-69DD-419C-9041-223523EA3C1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35519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A4E4-A47E-4BF0-8315-3B80C74DCAE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0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7AD1-3E36-4089-91F9-E86B91814F4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7672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354D-A7FE-4EC7-AC22-C2E7FF0EAA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135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D4EF-8F7F-4391-9249-2876F860A49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9138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354D-A7FE-4EC7-AC22-C2E7FF0EAA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2666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354D-A7FE-4EC7-AC22-C2E7FF0EAA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1655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354D-A7FE-4EC7-AC22-C2E7FF0EAA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0114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354D-A7FE-4EC7-AC22-C2E7FF0EAA1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10962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354D-A7FE-4EC7-AC22-C2E7FF0EAA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8006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354D-A7FE-4EC7-AC22-C2E7FF0EAA1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25941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354D-A7FE-4EC7-AC22-C2E7FF0EAA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3113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B8E0-F00C-4D21-8DCF-AC408A8DA04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52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A46B-871C-4AC5-B3BA-C425345156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0960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B4C1-F845-4405-9C1E-7DFF4AD128A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65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4EBF-5326-43FA-B104-1579650E267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79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79BC-69DD-419C-9041-223523EA3C1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224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86605"/>
            <a:ext cx="8839200" cy="856396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7581" y="6231291"/>
            <a:ext cx="984019" cy="365125"/>
          </a:xfrm>
        </p:spPr>
        <p:txBody>
          <a:bodyPr/>
          <a:lstStyle>
            <a:lvl1pPr>
              <a:defRPr sz="14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A09A4E4-A47E-4BF0-8315-3B80C74DCAE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57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CA579-77E0-8EF8-817E-1F4C9CC0C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99" y="286605"/>
            <a:ext cx="8680219" cy="856396"/>
          </a:xfrm>
        </p:spPr>
        <p:txBody>
          <a:bodyPr>
            <a:normAutofit/>
          </a:bodyPr>
          <a:lstStyle>
            <a:lvl1pPr algn="l">
              <a:defRPr sz="4800" b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248400"/>
            <a:ext cx="984019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5925656-30EF-47F9-A64F-E3123901D5C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36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FDD4EF-8F7F-4391-9249-2876F860A49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209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C338-1180-4091-B9D1-8EAE3C5C989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84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8C9354D-A7FE-4EC7-AC22-C2E7FF0EAA1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22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8C9354D-A7FE-4EC7-AC22-C2E7FF0EAA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59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  <p:sldLayoutId id="214748374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524000" y="2567517"/>
            <a:ext cx="7179733" cy="61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/>
            <a:r>
              <a:rPr kumimoji="1" lang="en-US" sz="3911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Data Structures and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6134" y="3191027"/>
            <a:ext cx="3652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Lecture No. 04</a:t>
            </a:r>
          </a:p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 Arrays and List</a:t>
            </a:r>
          </a:p>
        </p:txBody>
      </p:sp>
      <p:sp>
        <p:nvSpPr>
          <p:cNvPr id="2054" name="TextBox 40"/>
          <p:cNvSpPr txBox="1">
            <a:spLocks noChangeArrowheads="1"/>
          </p:cNvSpPr>
          <p:nvPr/>
        </p:nvSpPr>
        <p:spPr bwMode="auto">
          <a:xfrm>
            <a:off x="101600" y="1516239"/>
            <a:ext cx="6434667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133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of Computer Science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69333" y="1475518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53067" y="448734"/>
            <a:ext cx="6366933" cy="82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267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CUI Abbottabad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COMSATS University Islamabad, Abbottabad Campus</a:t>
            </a:r>
            <a:endParaRPr lang="en-US" sz="1244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Picture 2" descr="Cui Logo PNG Vectors Free Download">
            <a:extLst>
              <a:ext uri="{FF2B5EF4-FFF2-40B4-BE49-F238E27FC236}">
                <a16:creationId xmlns:a16="http://schemas.microsoft.com/office/drawing/2014/main" id="{2B7B6C1B-6A9A-3EFB-0C2C-EE38B0CB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448733"/>
            <a:ext cx="954156" cy="95097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1333C5A1-B30A-D765-351A-782B1082B7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Subscript out of Range Error</a:t>
            </a:r>
            <a:endParaRPr lang="en-US" altLang="en-US" sz="4000" dirty="0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024A2B23-572A-C249-24FC-51352B369C3A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524000"/>
            <a:ext cx="7772400" cy="4114800"/>
          </a:xfrm>
        </p:spPr>
        <p:txBody>
          <a:bodyPr/>
          <a:lstStyle/>
          <a:p>
            <a:r>
              <a:rPr lang="en-US" altLang="en-US" sz="2400" dirty="0"/>
              <a:t>Using a subscript larger than </a:t>
            </a:r>
            <a:r>
              <a:rPr lang="en-US" altLang="en-US" sz="2400" dirty="0">
                <a:latin typeface="Courier New" panose="02070309020205020404" pitchFamily="49" charset="0"/>
              </a:rPr>
              <a:t>length-1</a:t>
            </a:r>
            <a:r>
              <a:rPr lang="en-US" altLang="en-US" sz="2400" dirty="0"/>
              <a:t> causes a </a:t>
            </a:r>
            <a:r>
              <a:rPr lang="en-US" altLang="en-US" sz="2400" i="1" dirty="0"/>
              <a:t>run time </a:t>
            </a:r>
            <a:r>
              <a:rPr lang="en-US" altLang="en-US" sz="2400" dirty="0"/>
              <a:t>(not a compiler) error</a:t>
            </a:r>
          </a:p>
          <a:p>
            <a:pPr lvl="1"/>
            <a:r>
              <a:rPr lang="en-US" altLang="en-US" sz="2400" dirty="0"/>
              <a:t>an </a:t>
            </a:r>
            <a:r>
              <a:rPr lang="en-US" altLang="en-US" sz="2400" dirty="0" err="1">
                <a:latin typeface="Courier New" panose="02070309020205020404" pitchFamily="49" charset="0"/>
              </a:rPr>
              <a:t>ArrayOutOfBoundsException</a:t>
            </a:r>
            <a:r>
              <a:rPr lang="en-US" altLang="en-US" sz="2400" dirty="0"/>
              <a:t> is thrown</a:t>
            </a:r>
          </a:p>
          <a:p>
            <a:pPr lvl="2"/>
            <a:r>
              <a:rPr lang="en-US" altLang="en-US" dirty="0"/>
              <a:t>you do not need to catch it </a:t>
            </a:r>
          </a:p>
          <a:p>
            <a:pPr lvl="2"/>
            <a:r>
              <a:rPr lang="en-US" altLang="en-US" dirty="0"/>
              <a:t>you need to fix the problem and recompile your code</a:t>
            </a:r>
          </a:p>
          <a:p>
            <a:r>
              <a:rPr lang="en-US" altLang="en-US" sz="2400" dirty="0"/>
              <a:t>Other programming languages, e.g. C and C++, do not even cause a run time error!</a:t>
            </a:r>
          </a:p>
          <a:p>
            <a:pPr lvl="1"/>
            <a:r>
              <a:rPr lang="en-US" altLang="en-US" sz="2400" dirty="0"/>
              <a:t>one of the most dangerous characteristics of these languages is that they allow out of bounds array indices.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>
            <a:extLst>
              <a:ext uri="{FF2B5EF4-FFF2-40B4-BE49-F238E27FC236}">
                <a16:creationId xmlns:a16="http://schemas.microsoft.com/office/drawing/2014/main" id="{17ABCD60-FEF4-B12A-945F-D0F049E89C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Array Length Specified at Run-time</a:t>
            </a:r>
          </a:p>
        </p:txBody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D802D658-A3B0-E236-F82E-1E948B6C90EA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524000"/>
            <a:ext cx="7543800" cy="40227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// array length specified at compile-time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int[] array1 = new int[10];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// array length specified at run-time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// calculate size…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int size = …;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int[] array2 = new int[size];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DCDDEBC0-15AB-A4EC-9BBB-8CB674C93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Use Singular Array Names</a:t>
            </a:r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FFB20F2C-A5A8-A75A-9047-C4FB151059DD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417638"/>
            <a:ext cx="7543800" cy="4022725"/>
          </a:xfrm>
        </p:spPr>
        <p:txBody>
          <a:bodyPr/>
          <a:lstStyle/>
          <a:p>
            <a:r>
              <a:rPr lang="en-US" altLang="en-US" sz="2400" dirty="0"/>
              <a:t>Using singular rather than plural names for arrays improves readability</a:t>
            </a:r>
          </a:p>
          <a:p>
            <a:endParaRPr lang="en-US" altLang="en-US" sz="2400" dirty="0"/>
          </a:p>
          <a:p>
            <a:r>
              <a:rPr lang="en-US" altLang="en-US" sz="2400" dirty="0"/>
              <a:t>Although the array contains many elements the  most common use of the name will be with a subscript, which references a </a:t>
            </a:r>
            <a:r>
              <a:rPr lang="en-US" altLang="en-US" sz="2400" i="1" dirty="0"/>
              <a:t>single</a:t>
            </a:r>
            <a:r>
              <a:rPr lang="en-US" altLang="en-US" sz="2400" dirty="0"/>
              <a:t> value.</a:t>
            </a:r>
          </a:p>
          <a:p>
            <a:r>
              <a:rPr lang="en-US" altLang="en-US" sz="2400" dirty="0"/>
              <a:t>It is easier to read:</a:t>
            </a:r>
          </a:p>
          <a:p>
            <a:pPr lvl="1"/>
            <a:r>
              <a:rPr lang="en-US" altLang="en-US" sz="2400" dirty="0">
                <a:latin typeface="Courier New" panose="02070309020205020404" pitchFamily="49" charset="0"/>
              </a:rPr>
              <a:t>score[3] </a:t>
            </a:r>
            <a:r>
              <a:rPr lang="en-US" altLang="en-US" sz="2400" dirty="0"/>
              <a:t>than</a:t>
            </a:r>
          </a:p>
          <a:p>
            <a:pPr lvl="1"/>
            <a:r>
              <a:rPr lang="en-US" altLang="en-US" sz="2400" dirty="0">
                <a:latin typeface="Courier New" panose="02070309020205020404" pitchFamily="49" charset="0"/>
              </a:rPr>
              <a:t>scores[3]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F3AE93B4-3785-BC51-8577-12695F6C6F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Array Initializer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87CC2B07-1A15-6994-D035-C56097BBB4CD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417638"/>
            <a:ext cx="7543800" cy="4022725"/>
          </a:xfrm>
        </p:spPr>
        <p:txBody>
          <a:bodyPr/>
          <a:lstStyle/>
          <a:p>
            <a:r>
              <a:rPr lang="en-US" altLang="en-US" sz="2000" dirty="0"/>
              <a:t>can be initialized by putting a comma-separated list in braces</a:t>
            </a:r>
          </a:p>
          <a:p>
            <a:r>
              <a:rPr lang="en-US" altLang="en-US" sz="2000" dirty="0"/>
              <a:t>Uninitialized elements will be assigned some default value, e.g. 0 for </a:t>
            </a:r>
            <a:r>
              <a:rPr lang="en-US" altLang="en-US" sz="2000" dirty="0">
                <a:latin typeface="Courier New" panose="02070309020205020404" pitchFamily="49" charset="0"/>
              </a:rPr>
              <a:t>int</a:t>
            </a:r>
            <a:r>
              <a:rPr lang="en-US" altLang="en-US" sz="2000" dirty="0"/>
              <a:t> arrays (</a:t>
            </a:r>
            <a:r>
              <a:rPr lang="en-US" altLang="en-US" sz="2000" b="1" dirty="0">
                <a:solidFill>
                  <a:srgbClr val="FF0000"/>
                </a:solidFill>
              </a:rPr>
              <a:t>explicit initialization</a:t>
            </a:r>
            <a:r>
              <a:rPr lang="en-US" altLang="en-US" sz="2000" dirty="0"/>
              <a:t> is recommended)</a:t>
            </a:r>
          </a:p>
          <a:p>
            <a:r>
              <a:rPr lang="en-US" altLang="en-US" sz="2000" dirty="0"/>
              <a:t>The length of an array is automatically determined when the values are explicitly initialized in the declaration</a:t>
            </a:r>
          </a:p>
          <a:p>
            <a:r>
              <a:rPr lang="en-US" altLang="en-US" sz="2000" dirty="0"/>
              <a:t>For example:</a:t>
            </a:r>
          </a:p>
          <a:p>
            <a:pPr lvl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double[] reading = {5.1, 3.02, 9.65};</a:t>
            </a:r>
          </a:p>
          <a:p>
            <a:pPr lvl="1">
              <a:buFontTx/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</a:rPr>
              <a:t>reading.length</a:t>
            </a:r>
            <a:r>
              <a:rPr lang="en-US" altLang="en-US" sz="2000" dirty="0">
                <a:latin typeface="Courier New" panose="02070309020205020404" pitchFamily="49" charset="0"/>
              </a:rPr>
              <a:t>);</a:t>
            </a:r>
          </a:p>
          <a:p>
            <a:pPr lvl="1">
              <a:buFontTx/>
              <a:buNone/>
            </a:pPr>
            <a:endParaRPr lang="en-US" altLang="en-US" sz="2000" dirty="0"/>
          </a:p>
          <a:p>
            <a:pPr lvl="1">
              <a:buFontTx/>
              <a:buNone/>
            </a:pPr>
            <a:r>
              <a:rPr lang="en-US" altLang="en-US" sz="2000" dirty="0"/>
              <a:t>- displays </a:t>
            </a:r>
            <a:r>
              <a:rPr lang="en-US" altLang="en-US" sz="2000" dirty="0">
                <a:latin typeface="Courier New" panose="02070309020205020404" pitchFamily="49" charset="0"/>
              </a:rPr>
              <a:t>3</a:t>
            </a:r>
            <a:r>
              <a:rPr lang="en-US" altLang="en-US" sz="2000" dirty="0"/>
              <a:t>, the length of the array </a:t>
            </a:r>
            <a:r>
              <a:rPr lang="en-US" altLang="en-US" sz="2000" dirty="0">
                <a:latin typeface="Courier New" panose="02070309020205020404" pitchFamily="49" charset="0"/>
              </a:rPr>
              <a:t>reading</a:t>
            </a:r>
            <a:endParaRPr lang="en-US" altLang="en-US" sz="2000" dirty="0"/>
          </a:p>
        </p:txBody>
      </p:sp>
      <p:sp>
        <p:nvSpPr>
          <p:cNvPr id="154628" name="Rectangle 4">
            <a:extLst>
              <a:ext uri="{FF2B5EF4-FFF2-40B4-BE49-F238E27FC236}">
                <a16:creationId xmlns:a16="http://schemas.microsoft.com/office/drawing/2014/main" id="{B13B2E55-F42A-8E87-B8C8-E02A6CB6C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736" y="3629890"/>
            <a:ext cx="6172200" cy="3810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C453A443-4D8B-4411-D8D7-6731F4214B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Initializing Array in a Loop</a:t>
            </a:r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EDC00B55-BC8F-91E8-7C98-957821BBC28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143000"/>
            <a:ext cx="8534400" cy="485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A </a:t>
            </a:r>
            <a:r>
              <a:rPr lang="en-US" altLang="en-US" sz="2000" dirty="0">
                <a:latin typeface="Courier New" panose="02070309020205020404" pitchFamily="49" charset="0"/>
              </a:rPr>
              <a:t>for</a:t>
            </a:r>
            <a:r>
              <a:rPr lang="en-US" altLang="en-US" sz="2000" dirty="0"/>
              <a:t> loop is commonly used to initialize array elements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For example: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int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;//loop counter/array index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int[] a = new int[10];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for(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= 0;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&lt; </a:t>
            </a:r>
            <a:r>
              <a:rPr lang="en-US" altLang="en-US" sz="2000" dirty="0" err="1">
                <a:latin typeface="Courier New" panose="02070309020205020404" pitchFamily="49" charset="0"/>
              </a:rPr>
              <a:t>a.length</a:t>
            </a:r>
            <a:r>
              <a:rPr lang="en-US" altLang="en-US" sz="2000" dirty="0">
                <a:latin typeface="Courier New" panose="02070309020205020404" pitchFamily="49" charset="0"/>
              </a:rPr>
              <a:t>;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++)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a[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] = 0;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note that the loop counter/array index goes from </a:t>
            </a:r>
            <a:r>
              <a:rPr lang="en-US" altLang="en-US" sz="2000" dirty="0">
                <a:latin typeface="Courier New" panose="02070309020205020404" pitchFamily="49" charset="0"/>
              </a:rPr>
              <a:t>0</a:t>
            </a:r>
            <a:r>
              <a:rPr lang="en-US" altLang="en-US" sz="2000" dirty="0"/>
              <a:t> to </a:t>
            </a:r>
            <a:r>
              <a:rPr lang="en-US" altLang="en-US" sz="2000" dirty="0">
                <a:latin typeface="Courier New" panose="02070309020205020404" pitchFamily="49" charset="0"/>
              </a:rPr>
              <a:t>length - 1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it counts through </a:t>
            </a:r>
            <a:r>
              <a:rPr lang="en-US" altLang="en-US" sz="2000" dirty="0">
                <a:latin typeface="Courier New" panose="02070309020205020404" pitchFamily="49" charset="0"/>
              </a:rPr>
              <a:t>length = 10 </a:t>
            </a:r>
            <a:r>
              <a:rPr lang="en-US" altLang="en-US" sz="2000" dirty="0"/>
              <a:t>iterations/elements using the zero-numbering of the array index</a:t>
            </a:r>
          </a:p>
          <a:p>
            <a:pPr lvl="1"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i="1" dirty="0">
                <a:latin typeface="Book Antiqua" panose="02040602050305030304" pitchFamily="18" charset="0"/>
              </a:rPr>
              <a:t>Programming Tip: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Do not count on default initial values for array elements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explicitly initialize elements</a:t>
            </a:r>
            <a:r>
              <a:rPr lang="en-US" altLang="en-US" sz="2000" dirty="0"/>
              <a:t> in the declaration or in a loop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AD05BB54-2E0A-DFF1-179E-7CCAD95F19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Passing Array Elements</a:t>
            </a:r>
          </a:p>
        </p:txBody>
      </p:sp>
      <p:graphicFrame>
        <p:nvGraphicFramePr>
          <p:cNvPr id="164867" name="Object 3">
            <a:extLst>
              <a:ext uri="{FF2B5EF4-FFF2-40B4-BE49-F238E27FC236}">
                <a16:creationId xmlns:a16="http://schemas.microsoft.com/office/drawing/2014/main" id="{3A39EF54-0C53-C3EC-2287-9C269F9EEA61}"/>
              </a:ext>
            </a:extLst>
          </p:cNvPr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55471356"/>
              </p:ext>
            </p:extLst>
          </p:nvPr>
        </p:nvGraphicFramePr>
        <p:xfrm>
          <a:off x="0" y="1665288"/>
          <a:ext cx="6200775" cy="352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" r:id="rId4" imgW="6200263" imgH="3526052" progId="Word.Document.8">
                  <p:embed/>
                </p:oleObj>
              </mc:Choice>
              <mc:Fallback>
                <p:oleObj name="Document" r:id="rId4" imgW="6200263" imgH="352605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65288"/>
                        <a:ext cx="6200775" cy="3525837"/>
                      </a:xfrm>
                      <a:prstGeom prst="rect">
                        <a:avLst/>
                      </a:prstGeom>
                      <a:noFill/>
                      <a:ln w="12700" cmpd="sng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ECCD8CB5-B34A-24EF-8D8A-28B13C8EB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en-US" sz="3200" dirty="0"/>
              <a:t>When Can a Method Change an Indexed Variable Argument?</a:t>
            </a:r>
          </a:p>
        </p:txBody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CE724239-C636-5AE3-DEDE-150CDB74D6B3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295400"/>
            <a:ext cx="9144000" cy="49530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Primitive Types (Call-by-Value):</a:t>
            </a:r>
          </a:p>
          <a:p>
            <a:r>
              <a:rPr lang="en-US" altLang="en-US" sz="2400" dirty="0"/>
              <a:t>Primitive data types (such as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, double, char, etc.) are considered call-by-value. When you pass a primitive type as an argument to a method, only a copy of the value is sent to the method.</a:t>
            </a:r>
          </a:p>
          <a:p>
            <a:r>
              <a:rPr lang="en-US" altLang="en-US" sz="2400" dirty="0"/>
              <a:t>The method operates on this copy, but it cannot change the original value of the indexed variable outside the method.</a:t>
            </a:r>
          </a:p>
          <a:p>
            <a:r>
              <a:rPr lang="en-US" altLang="en-US" sz="2400" dirty="0"/>
              <a:t>Examples of primitive types include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, double, </a:t>
            </a:r>
            <a:r>
              <a:rPr lang="en-US" altLang="en-US" sz="2400" dirty="0" err="1"/>
              <a:t>boolean</a:t>
            </a:r>
            <a:r>
              <a:rPr lang="en-US" altLang="en-US" sz="2400" dirty="0"/>
              <a:t>, etc.</a:t>
            </a:r>
          </a:p>
          <a:p>
            <a:endParaRPr lang="en-US" altLang="en-US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6999"/>
            <a:ext cx="25705" cy="5539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696" tIns="0" rIns="12696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43800" cy="1066801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When Can a Method Change an Indexed Variable Argument?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543801" cy="46482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Class Types (Call-by-Reference):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Class types (objects) are considered reference types or call by reference. When you pass an object (class type) as an argument to a method, you’re actually passing the address of the object (a reference</a:t>
            </a:r>
            <a:r>
              <a:rPr lang="en-US" altLang="en-US" dirty="0" smtClean="0">
                <a:solidFill>
                  <a:schemeClr val="tx1"/>
                </a:solidFill>
              </a:rPr>
              <a:t>).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dirty="0">
                <a:solidFill>
                  <a:schemeClr val="tx1"/>
                </a:solidFill>
                <a:latin typeface="-apple-system"/>
              </a:rPr>
              <a:t>The corresponding parameter in the method definition </a:t>
            </a:r>
            <a:r>
              <a:rPr lang="en-US" altLang="en-US" dirty="0">
                <a:solidFill>
                  <a:srgbClr val="111111"/>
                </a:solidFill>
                <a:latin typeface="-apple-system"/>
              </a:rPr>
              <a:t>becomes an alias of the object. This means that the method has access to the actual object in memory</a:t>
            </a:r>
            <a:r>
              <a:rPr lang="en-US" altLang="en-US" dirty="0" smtClean="0">
                <a:solidFill>
                  <a:srgbClr val="111111"/>
                </a:solidFill>
                <a:latin typeface="-apple-system"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dirty="0">
              <a:solidFill>
                <a:srgbClr val="111111"/>
              </a:solidFill>
              <a:latin typeface="-apple-system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dirty="0">
                <a:solidFill>
                  <a:srgbClr val="111111"/>
                </a:solidFill>
                <a:latin typeface="-apple-system"/>
              </a:rPr>
              <a:t>Consequently, the method can modify the value of the indexed variable if it is a class (object) type.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dirty="0">
                <a:solidFill>
                  <a:srgbClr val="111111"/>
                </a:solidFill>
                <a:latin typeface="-apple-system"/>
              </a:rPr>
              <a:t>Examples of class types include instances of user-defined classes or built-in classes like </a:t>
            </a:r>
            <a:r>
              <a:rPr lang="en-US" altLang="en-US" dirty="0">
                <a:solidFill>
                  <a:srgbClr val="111111"/>
                </a:solidFill>
                <a:latin typeface="Arial Unicode MS" panose="020B0604020202020204" pitchFamily="34" charset="-128"/>
              </a:rPr>
              <a:t>String</a:t>
            </a:r>
            <a:r>
              <a:rPr lang="en-US" altLang="en-US" dirty="0">
                <a:solidFill>
                  <a:srgbClr val="111111"/>
                </a:solidFill>
                <a:latin typeface="-apple-system"/>
              </a:rPr>
              <a:t>, </a:t>
            </a:r>
            <a:r>
              <a:rPr lang="en-US" altLang="en-US" dirty="0">
                <a:solidFill>
                  <a:srgbClr val="111111"/>
                </a:solidFill>
                <a:latin typeface="Arial Unicode MS" panose="020B0604020202020204" pitchFamily="34" charset="-128"/>
              </a:rPr>
              <a:t>Array List</a:t>
            </a:r>
            <a:r>
              <a:rPr lang="en-US" altLang="en-US" dirty="0">
                <a:solidFill>
                  <a:srgbClr val="111111"/>
                </a:solidFill>
                <a:latin typeface="-apple-system"/>
              </a:rPr>
              <a:t>, etc.</a:t>
            </a:r>
            <a:endParaRPr lang="en-US" altLang="en-US" dirty="0">
              <a:solidFill>
                <a:srgbClr val="111111"/>
              </a:solidFill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1661047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1"/>
          </a:xfrm>
        </p:spPr>
        <p:txBody>
          <a:bodyPr/>
          <a:lstStyle/>
          <a:p>
            <a:r>
              <a:rPr lang="en-US" dirty="0" smtClean="0"/>
              <a:t>Code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19200"/>
            <a:ext cx="9144000" cy="556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540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56396"/>
          </a:xfrm>
        </p:spPr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2480" y="2209800"/>
            <a:ext cx="7520472" cy="237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44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Agenda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600200"/>
            <a:ext cx="8974667" cy="4199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kumimoji="1" lang="en-US" sz="3911" i="0" dirty="0">
                <a:solidFill>
                  <a:srgbClr val="FFC000"/>
                </a:solidFill>
                <a:latin typeface="Georgia" pitchFamily="18" charset="0"/>
              </a:rPr>
              <a:t>Arrays </a:t>
            </a: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Array Creation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dirty="0">
                <a:solidFill>
                  <a:schemeClr val="bg1"/>
                </a:solidFill>
                <a:latin typeface="Georgia" pitchFamily="18" charset="0"/>
              </a:rPr>
              <a:t>Array initialization</a:t>
            </a:r>
            <a:endParaRPr kumimoji="1" lang="en-US" sz="2844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dirty="0">
                <a:solidFill>
                  <a:schemeClr val="bg1"/>
                </a:solidFill>
                <a:latin typeface="Georgia" pitchFamily="18" charset="0"/>
              </a:rPr>
              <a:t>Memory Representation</a:t>
            </a:r>
            <a:endParaRPr kumimoji="1" lang="en-US" sz="2844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Array Operations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dirty="0">
                <a:solidFill>
                  <a:schemeClr val="bg1"/>
                </a:solidFill>
                <a:latin typeface="Georgia" pitchFamily="18" charset="0"/>
              </a:rPr>
              <a:t>2D and </a:t>
            </a:r>
            <a:r>
              <a:rPr kumimoji="1" lang="en-US" sz="2844" dirty="0" err="1">
                <a:solidFill>
                  <a:schemeClr val="bg1"/>
                </a:solidFill>
                <a:latin typeface="Georgia" pitchFamily="18" charset="0"/>
              </a:rPr>
              <a:t>nD</a:t>
            </a:r>
            <a:r>
              <a:rPr kumimoji="1" lang="en-US" sz="2844" dirty="0">
                <a:solidFill>
                  <a:schemeClr val="bg1"/>
                </a:solidFill>
                <a:latin typeface="Georgia" pitchFamily="18" charset="0"/>
              </a:rPr>
              <a:t>-Arrays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Array List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lang="en-US" sz="2844" b="1" i="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414872" eaLnBrk="0" hangingPunct="0">
              <a:spcBef>
                <a:spcPct val="20000"/>
              </a:spcBef>
              <a:spcAft>
                <a:spcPts val="21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406405" indent="-406405" eaLnBrk="0" hangingPunct="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endParaRPr kumimoji="1" lang="en-US" sz="4267" i="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COMSATS University Islamabad, Abbottabad Campus</a:t>
            </a:r>
            <a:endParaRPr lang="en-US" sz="1244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>
            <a:extLst>
              <a:ext uri="{FF2B5EF4-FFF2-40B4-BE49-F238E27FC236}">
                <a16:creationId xmlns:a16="http://schemas.microsoft.com/office/drawing/2014/main" id="{335A2B3E-9D72-11E8-D87C-5A5471998A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Passing Array Elements</a:t>
            </a:r>
          </a:p>
        </p:txBody>
      </p:sp>
      <p:sp>
        <p:nvSpPr>
          <p:cNvPr id="269315" name="Rectangle 3">
            <a:extLst>
              <a:ext uri="{FF2B5EF4-FFF2-40B4-BE49-F238E27FC236}">
                <a16:creationId xmlns:a16="http://schemas.microsoft.com/office/drawing/2014/main" id="{F8DD86D3-FBA4-4E3D-5115-634D688C425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295400"/>
            <a:ext cx="9144000" cy="502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int[] grade = new int[10];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obj.method</a:t>
            </a:r>
            <a:r>
              <a:rPr lang="en-US" altLang="en-US" sz="1800" dirty="0">
                <a:latin typeface="Courier New" panose="02070309020205020404" pitchFamily="49" charset="0"/>
              </a:rPr>
              <a:t>(grade[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]);  // grade[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] cannot be changed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… method(int grade)    // pass by value; a copy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______________________________________________________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Person[] roster = new Person[10];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obj.method</a:t>
            </a:r>
            <a:r>
              <a:rPr lang="en-US" altLang="en-US" sz="1800" dirty="0">
                <a:latin typeface="Courier New" panose="02070309020205020404" pitchFamily="49" charset="0"/>
              </a:rPr>
              <a:t>(roster[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]); // roster[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] can be changed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… method(Person p)     // pass by reference; an alias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1A4CC379-0F69-8B67-9A6D-27D770F09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Array Names as Method Arguments</a:t>
            </a:r>
          </a:p>
        </p:txBody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31FBD243-6321-0B2C-A305-924417F524DE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524000"/>
            <a:ext cx="9144000" cy="4419600"/>
          </a:xfrm>
        </p:spPr>
        <p:txBody>
          <a:bodyPr/>
          <a:lstStyle/>
          <a:p>
            <a:r>
              <a:rPr lang="en-US" altLang="en-US" sz="2400" dirty="0"/>
              <a:t>Use just the array name and no brackets</a:t>
            </a:r>
          </a:p>
          <a:p>
            <a:r>
              <a:rPr lang="en-US" altLang="en-US" sz="2400" dirty="0"/>
              <a:t>Pass by reference</a:t>
            </a:r>
          </a:p>
          <a:p>
            <a:pPr lvl="1"/>
            <a:r>
              <a:rPr lang="en-US" altLang="en-US" sz="2000" dirty="0"/>
              <a:t>the method has access to the original array and can change the value of the elements</a:t>
            </a:r>
          </a:p>
          <a:p>
            <a:r>
              <a:rPr lang="en-US" altLang="en-US" sz="2400" dirty="0"/>
              <a:t>The length of the array passed can be different for each call</a:t>
            </a:r>
          </a:p>
          <a:p>
            <a:pPr lvl="1"/>
            <a:r>
              <a:rPr lang="en-US" altLang="en-US" sz="2400" dirty="0"/>
              <a:t>when you define the method you do not need to know the length of the array that will be passed</a:t>
            </a:r>
          </a:p>
          <a:p>
            <a:pPr lvl="1"/>
            <a:r>
              <a:rPr lang="en-US" altLang="en-US" sz="2400" dirty="0"/>
              <a:t>use the </a:t>
            </a:r>
            <a:r>
              <a:rPr lang="en-US" altLang="en-US" sz="2400" dirty="0">
                <a:latin typeface="Courier New" panose="02070309020205020404" pitchFamily="49" charset="0"/>
              </a:rPr>
              <a:t>length</a:t>
            </a:r>
            <a:r>
              <a:rPr lang="en-US" altLang="en-US" sz="2400" dirty="0"/>
              <a:t> attribute inside the method to avoid </a:t>
            </a:r>
            <a:r>
              <a:rPr lang="en-US" altLang="en-US" sz="2400" dirty="0" err="1">
                <a:latin typeface="Courier New" panose="02070309020205020404" pitchFamily="49" charset="0"/>
              </a:rPr>
              <a:t>ArrayIndexOutOfBoundsException</a:t>
            </a:r>
            <a:r>
              <a:rPr lang="en-US" altLang="en-US" sz="2400" dirty="0" err="1"/>
              <a:t>s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60E52C57-6F32-38A3-EA2D-7D745958A1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en-US" sz="2800" dirty="0"/>
              <a:t>Example: An Array as an Argument</a:t>
            </a:r>
            <a:br>
              <a:rPr lang="en-US" altLang="en-US" sz="2800" dirty="0"/>
            </a:br>
            <a:r>
              <a:rPr lang="en-US" altLang="en-US" sz="2800" dirty="0"/>
              <a:t>in a Method Call</a:t>
            </a:r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76CD3433-9F5B-1350-F5F9-E3035371457E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2744788"/>
            <a:ext cx="5715000" cy="3505200"/>
          </a:xfrm>
          <a:ln>
            <a:solidFill>
              <a:schemeClr val="folHlink"/>
            </a:solidFill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public static void showArray(char[] a) 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int i;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for(i = 0; i &lt; a.length; i++)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System.out.println(a[i]);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  <a:p>
            <a:pPr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-------------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char[] grades = new char[45];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MyClass.showArray(grades);</a:t>
            </a:r>
          </a:p>
        </p:txBody>
      </p:sp>
      <p:sp>
        <p:nvSpPr>
          <p:cNvPr id="171012" name="AutoShape 4">
            <a:extLst>
              <a:ext uri="{FF2B5EF4-FFF2-40B4-BE49-F238E27FC236}">
                <a16:creationId xmlns:a16="http://schemas.microsoft.com/office/drawing/2014/main" id="{A1A09787-EDD2-1024-A98F-35EE4B03128D}"/>
              </a:ext>
            </a:extLst>
          </p:cNvPr>
          <p:cNvSpPr>
            <a:spLocks/>
          </p:cNvSpPr>
          <p:nvPr/>
        </p:nvSpPr>
        <p:spPr bwMode="auto">
          <a:xfrm>
            <a:off x="6142038" y="1549400"/>
            <a:ext cx="2813050" cy="1019175"/>
          </a:xfrm>
          <a:prstGeom prst="borderCallout1">
            <a:avLst>
              <a:gd name="adj1" fmla="val 11213"/>
              <a:gd name="adj2" fmla="val -2708"/>
              <a:gd name="adj3" fmla="val 122741"/>
              <a:gd name="adj4" fmla="val -2759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000">
                <a:latin typeface="Arial" panose="020B0604020202020204" pitchFamily="34" charset="0"/>
              </a:rPr>
              <a:t>the method's argument is the name of an array of characters</a:t>
            </a:r>
          </a:p>
        </p:txBody>
      </p:sp>
      <p:sp>
        <p:nvSpPr>
          <p:cNvPr id="171013" name="AutoShape 5">
            <a:extLst>
              <a:ext uri="{FF2B5EF4-FFF2-40B4-BE49-F238E27FC236}">
                <a16:creationId xmlns:a16="http://schemas.microsoft.com/office/drawing/2014/main" id="{20965D1F-1B4B-418C-53CE-BA5DA4340A41}"/>
              </a:ext>
            </a:extLst>
          </p:cNvPr>
          <p:cNvSpPr>
            <a:spLocks/>
          </p:cNvSpPr>
          <p:nvPr/>
        </p:nvSpPr>
        <p:spPr bwMode="auto">
          <a:xfrm>
            <a:off x="5661025" y="4616450"/>
            <a:ext cx="3294063" cy="1628775"/>
          </a:xfrm>
          <a:prstGeom prst="borderCallout1">
            <a:avLst>
              <a:gd name="adj1" fmla="val 7088"/>
              <a:gd name="adj2" fmla="val -2315"/>
              <a:gd name="adj3" fmla="val -38977"/>
              <a:gd name="adj4" fmla="val -5334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000">
                <a:latin typeface="Arial" panose="020B0604020202020204" pitchFamily="34" charset="0"/>
              </a:rPr>
              <a:t>uses the </a:t>
            </a:r>
            <a:r>
              <a:rPr lang="en-US" altLang="en-US" sz="2000">
                <a:latin typeface="Courier New" panose="02070309020205020404" pitchFamily="49" charset="0"/>
              </a:rPr>
              <a:t>length</a:t>
            </a:r>
            <a:r>
              <a:rPr lang="en-US" altLang="en-US" sz="2000">
                <a:latin typeface="Arial" panose="020B0604020202020204" pitchFamily="34" charset="0"/>
              </a:rPr>
              <a:t> attribute</a:t>
            </a:r>
          </a:p>
          <a:p>
            <a:r>
              <a:rPr lang="en-US" altLang="en-US" sz="2000">
                <a:latin typeface="Arial" panose="020B0604020202020204" pitchFamily="34" charset="0"/>
              </a:rPr>
              <a:t>to control the loop</a:t>
            </a:r>
          </a:p>
          <a:p>
            <a:r>
              <a:rPr lang="en-US" altLang="en-US" sz="2000">
                <a:latin typeface="Arial" panose="020B0604020202020204" pitchFamily="34" charset="0"/>
              </a:rPr>
              <a:t>allows different size arrays</a:t>
            </a:r>
          </a:p>
          <a:p>
            <a:r>
              <a:rPr lang="en-US" altLang="en-US" sz="2000">
                <a:latin typeface="Arial" panose="020B0604020202020204" pitchFamily="34" charset="0"/>
              </a:rPr>
              <a:t>and avoids index-out-of-bounds exceptions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0" name="Rectangle 4">
            <a:extLst>
              <a:ext uri="{FF2B5EF4-FFF2-40B4-BE49-F238E27FC236}">
                <a16:creationId xmlns:a16="http://schemas.microsoft.com/office/drawing/2014/main" id="{28BC98DA-C539-1C1D-8C9D-3CA01120E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777" y="5791200"/>
            <a:ext cx="5410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04691A2F-9B4C-FB15-2D2D-77581F33A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777" y="2613025"/>
            <a:ext cx="5410200" cy="3048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1" name="Rectangle 5">
            <a:extLst>
              <a:ext uri="{FF2B5EF4-FFF2-40B4-BE49-F238E27FC236}">
                <a16:creationId xmlns:a16="http://schemas.microsoft.com/office/drawing/2014/main" id="{D6AA1A24-80CB-627B-8C32-738494CF9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Arguments for the Method </a:t>
            </a:r>
            <a:r>
              <a:rPr lang="en-US" altLang="en-US" b="1" dirty="0">
                <a:latin typeface="Courier New" panose="02070309020205020404" pitchFamily="49" charset="0"/>
              </a:rPr>
              <a:t>main</a:t>
            </a:r>
          </a:p>
        </p:txBody>
      </p:sp>
      <p:sp>
        <p:nvSpPr>
          <p:cNvPr id="173062" name="Rectangle 6">
            <a:extLst>
              <a:ext uri="{FF2B5EF4-FFF2-40B4-BE49-F238E27FC236}">
                <a16:creationId xmlns:a16="http://schemas.microsoft.com/office/drawing/2014/main" id="{C58C08C6-69ED-4D45-1FAC-BE209E845FD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876300"/>
            <a:ext cx="7772400" cy="533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rmAutofit lnSpcReduction="10000"/>
          </a:bodyPr>
          <a:lstStyle/>
          <a:p>
            <a:r>
              <a:rPr lang="en-US" altLang="en-US" sz="2000" dirty="0"/>
              <a:t>The heading for the </a:t>
            </a:r>
            <a:r>
              <a:rPr lang="en-US" altLang="en-US" sz="2000" dirty="0">
                <a:latin typeface="Courier New" panose="02070309020205020404" pitchFamily="49" charset="0"/>
              </a:rPr>
              <a:t>main</a:t>
            </a:r>
            <a:r>
              <a:rPr lang="en-US" altLang="en-US" sz="2000" dirty="0"/>
              <a:t> method shows a parameter that is an array of </a:t>
            </a:r>
            <a:r>
              <a:rPr lang="en-US" altLang="en-US" sz="2000" dirty="0">
                <a:latin typeface="Courier New" panose="02070309020205020404" pitchFamily="49" charset="0"/>
              </a:rPr>
              <a:t>String</a:t>
            </a:r>
            <a:r>
              <a:rPr lang="en-US" altLang="en-US" sz="2000" dirty="0"/>
              <a:t>s:</a:t>
            </a:r>
          </a:p>
          <a:p>
            <a:pPr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dirty="0">
                <a:latin typeface="Courier New" panose="02070309020205020404" pitchFamily="49" charset="0"/>
              </a:rPr>
              <a:t>public static void main(</a:t>
            </a:r>
            <a:r>
              <a:rPr lang="en-US" altLang="en-US" sz="2000" b="1" dirty="0">
                <a:latin typeface="Courier New" panose="02070309020205020404" pitchFamily="49" charset="0"/>
              </a:rPr>
              <a:t>String[]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arg</a:t>
            </a:r>
            <a:r>
              <a:rPr lang="en-US" altLang="en-US" sz="2000" dirty="0">
                <a:latin typeface="Courier New" panose="02070309020205020404" pitchFamily="49" charset="0"/>
              </a:rPr>
              <a:t>)</a:t>
            </a:r>
          </a:p>
          <a:p>
            <a:r>
              <a:rPr lang="en-US" altLang="en-US" sz="2000" dirty="0"/>
              <a:t>When you run a program from the command line, all words after the class name will be passed to the main method in the </a:t>
            </a:r>
            <a:r>
              <a:rPr lang="en-US" altLang="en-US" sz="2000" dirty="0" err="1"/>
              <a:t>arg</a:t>
            </a:r>
            <a:r>
              <a:rPr lang="en-US" altLang="en-US" sz="2000" dirty="0"/>
              <a:t> array.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java </a:t>
            </a:r>
            <a:r>
              <a:rPr lang="en-US" altLang="en-US" sz="2000" dirty="0" err="1">
                <a:latin typeface="Courier New" panose="02070309020205020404" pitchFamily="49" charset="0"/>
              </a:rPr>
              <a:t>TestProgram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</a:rPr>
              <a:t>Josephine Student</a:t>
            </a:r>
          </a:p>
          <a:p>
            <a:r>
              <a:rPr lang="en-US" altLang="en-US" sz="2000" dirty="0"/>
              <a:t>The following </a:t>
            </a:r>
            <a:r>
              <a:rPr lang="en-US" altLang="en-US" sz="2000" dirty="0">
                <a:latin typeface="Courier New" panose="02070309020205020404" pitchFamily="49" charset="0"/>
              </a:rPr>
              <a:t>main</a:t>
            </a:r>
            <a:r>
              <a:rPr lang="en-US" altLang="en-US" sz="2000" dirty="0"/>
              <a:t> method in the class </a:t>
            </a:r>
            <a:r>
              <a:rPr lang="en-US" altLang="en-US" sz="2000" dirty="0" err="1">
                <a:latin typeface="Courier New" panose="02070309020205020404" pitchFamily="49" charset="0"/>
              </a:rPr>
              <a:t>TestProgram</a:t>
            </a:r>
            <a:r>
              <a:rPr lang="en-US" altLang="en-US" sz="2000" dirty="0"/>
              <a:t> will print out the first two arguments it receives: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r>
              <a:rPr lang="en-US" altLang="en-US" sz="2000" dirty="0"/>
              <a:t>In this example, the output from the command line above will be: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Hello Josephine Student</a:t>
            </a:r>
          </a:p>
        </p:txBody>
      </p:sp>
      <p:sp>
        <p:nvSpPr>
          <p:cNvPr id="173058" name="Rectangle 2">
            <a:extLst>
              <a:ext uri="{FF2B5EF4-FFF2-40B4-BE49-F238E27FC236}">
                <a16:creationId xmlns:a16="http://schemas.microsoft.com/office/drawing/2014/main" id="{C98ED9AF-2969-55E9-019B-2196333A6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81000"/>
            <a:ext cx="79248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3" name="Text Box 7">
            <a:extLst>
              <a:ext uri="{FF2B5EF4-FFF2-40B4-BE49-F238E27FC236}">
                <a16:creationId xmlns:a16="http://schemas.microsoft.com/office/drawing/2014/main" id="{581F6BF6-412E-E957-B0FF-4812538E7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777" y="3786187"/>
            <a:ext cx="7842250" cy="1203325"/>
          </a:xfrm>
          <a:prstGeom prst="rect">
            <a:avLst/>
          </a:prstGeom>
          <a:solidFill>
            <a:schemeClr val="bg1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>
                <a:latin typeface="Courier New" panose="02070309020205020404" pitchFamily="49" charset="0"/>
              </a:rPr>
              <a:t>Public static void main(String[] </a:t>
            </a:r>
            <a:r>
              <a:rPr lang="en-US" altLang="en-US" sz="1800" dirty="0" err="1">
                <a:latin typeface="Courier New" panose="02070309020205020404" pitchFamily="49" charset="0"/>
              </a:rPr>
              <a:t>arg</a:t>
            </a:r>
            <a:r>
              <a:rPr lang="en-US" altLang="en-US" sz="1800" dirty="0">
                <a:latin typeface="Courier New" panose="02070309020205020404" pitchFamily="49" charset="0"/>
              </a:rPr>
              <a:t>)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(“Hello “ +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arg</a:t>
            </a:r>
            <a:r>
              <a:rPr lang="en-US" altLang="en-US" sz="1800" b="1" dirty="0">
                <a:latin typeface="Courier New" panose="02070309020205020404" pitchFamily="49" charset="0"/>
              </a:rPr>
              <a:t>[0]</a:t>
            </a:r>
            <a:r>
              <a:rPr lang="en-US" altLang="en-US" sz="1800" dirty="0">
                <a:latin typeface="Courier New" panose="02070309020205020404" pitchFamily="49" charset="0"/>
              </a:rPr>
              <a:t> + “ “ +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arg</a:t>
            </a:r>
            <a:r>
              <a:rPr lang="en-US" altLang="en-US" sz="1800" b="1" dirty="0">
                <a:latin typeface="Courier New" panose="02070309020205020404" pitchFamily="49" charset="0"/>
              </a:rPr>
              <a:t>[1]</a:t>
            </a:r>
            <a:r>
              <a:rPr lang="en-US" altLang="en-US" sz="1800" dirty="0">
                <a:latin typeface="Courier New" panose="02070309020205020404" pitchFamily="49" charset="0"/>
              </a:rPr>
              <a:t>);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45" name="Rectangle 37">
            <a:extLst>
              <a:ext uri="{FF2B5EF4-FFF2-40B4-BE49-F238E27FC236}">
                <a16:creationId xmlns:a16="http://schemas.microsoft.com/office/drawing/2014/main" id="{129E5D9C-9E0E-A923-9052-8C36A3F968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Behavior of Three Operations</a:t>
            </a:r>
          </a:p>
        </p:txBody>
      </p:sp>
      <p:graphicFrame>
        <p:nvGraphicFramePr>
          <p:cNvPr id="273455" name="Group 47">
            <a:extLst>
              <a:ext uri="{FF2B5EF4-FFF2-40B4-BE49-F238E27FC236}">
                <a16:creationId xmlns:a16="http://schemas.microsoft.com/office/drawing/2014/main" id="{564636C3-129F-405D-3774-350D340BEFB3}"/>
              </a:ext>
            </a:extLst>
          </p:cNvPr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703231342"/>
              </p:ext>
            </p:extLst>
          </p:nvPr>
        </p:nvGraphicFramePr>
        <p:xfrm>
          <a:off x="0" y="1524000"/>
          <a:ext cx="7772400" cy="4076700"/>
        </p:xfrm>
        <a:graphic>
          <a:graphicData uri="http://schemas.openxmlformats.org/drawingml/2006/table">
            <a:tbl>
              <a:tblPr/>
              <a:tblGrid>
                <a:gridCol w="1554163">
                  <a:extLst>
                    <a:ext uri="{9D8B030D-6E8A-4147-A177-3AD203B41FA5}">
                      <a16:colId xmlns:a16="http://schemas.microsoft.com/office/drawing/2014/main" val="4029990195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509346104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1413477941"/>
                    </a:ext>
                  </a:extLst>
                </a:gridCol>
                <a:gridCol w="1554163">
                  <a:extLst>
                    <a:ext uri="{9D8B030D-6E8A-4147-A177-3AD203B41FA5}">
                      <a16:colId xmlns:a16="http://schemas.microsoft.com/office/drawing/2014/main" val="3032867404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3540077949"/>
                    </a:ext>
                  </a:extLst>
                </a:gridCol>
              </a:tblGrid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Primitive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Class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Entire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Array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Array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9325999"/>
                  </a:ext>
                </a:extLst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Assignment (=)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Copy content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Copy 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Copy 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Depends on primitive/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class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440865"/>
                  </a:ext>
                </a:extLst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Equality (==)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Compare content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Compare 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Compare address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Depends on primitive/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class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5685949"/>
                  </a:ext>
                </a:extLst>
              </a:tr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Parameter Passing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Pass by value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(content)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Pass by reference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(address)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Pass by reference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(address)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Depends on primitive/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class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17442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>
            <a:extLst>
              <a:ext uri="{FF2B5EF4-FFF2-40B4-BE49-F238E27FC236}">
                <a16:creationId xmlns:a16="http://schemas.microsoft.com/office/drawing/2014/main" id="{5F23562E-C034-3E09-3E62-26687CFD21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en-US" altLang="en-US" sz="3600" dirty="0"/>
              <a:t>Testing Two Arrays for Equality</a:t>
            </a:r>
          </a:p>
        </p:txBody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42025956-70DC-6992-93C3-5D102787786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081088"/>
            <a:ext cx="3200400" cy="3871912"/>
          </a:xfrm>
        </p:spPr>
        <p:txBody>
          <a:bodyPr/>
          <a:lstStyle/>
          <a:p>
            <a:r>
              <a:rPr lang="en-US" altLang="en-US" sz="2400" dirty="0"/>
              <a:t>To test two arrays for equality you need to define an </a:t>
            </a:r>
            <a:r>
              <a:rPr lang="en-US" altLang="en-US" sz="2400" dirty="0">
                <a:latin typeface="Courier New" panose="02070309020205020404" pitchFamily="49" charset="0"/>
              </a:rPr>
              <a:t>equals</a:t>
            </a:r>
            <a:r>
              <a:rPr lang="en-US" altLang="en-US" sz="2400" dirty="0"/>
              <a:t> method that returns true if and only the arrays have the same length and all corresponding values are equal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  <p:graphicFrame>
        <p:nvGraphicFramePr>
          <p:cNvPr id="179204" name="Object 4">
            <a:extLst>
              <a:ext uri="{FF2B5EF4-FFF2-40B4-BE49-F238E27FC236}">
                <a16:creationId xmlns:a16="http://schemas.microsoft.com/office/drawing/2014/main" id="{91B7E714-57D4-3836-300F-40AFE04359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789562"/>
              </p:ext>
            </p:extLst>
          </p:nvPr>
        </p:nvGraphicFramePr>
        <p:xfrm>
          <a:off x="3594388" y="1081087"/>
          <a:ext cx="5276850" cy="522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ocument" r:id="rId4" imgW="3776517" imgH="3735521" progId="Word.Document.8">
                  <p:embed/>
                </p:oleObj>
              </mc:Choice>
              <mc:Fallback>
                <p:oleObj name="Document" r:id="rId4" imgW="3776517" imgH="3735521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388" y="1081087"/>
                        <a:ext cx="5276850" cy="5229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05" name="Rectangle 5">
            <a:extLst>
              <a:ext uri="{FF2B5EF4-FFF2-40B4-BE49-F238E27FC236}">
                <a16:creationId xmlns:a16="http://schemas.microsoft.com/office/drawing/2014/main" id="{221E40B6-A83C-5F0D-6F48-7B4EFB1E0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0089" y="1081087"/>
            <a:ext cx="5257800" cy="3871913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>
            <a:extLst>
              <a:ext uri="{FF2B5EF4-FFF2-40B4-BE49-F238E27FC236}">
                <a16:creationId xmlns:a16="http://schemas.microsoft.com/office/drawing/2014/main" id="{508BD9AD-BEA6-D3BF-2EE6-7810E6E9A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altLang="en-US" sz="3600" dirty="0"/>
              <a:t>Methods that Return an Array</a:t>
            </a:r>
          </a:p>
        </p:txBody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3CF7122F-32D3-E662-0B20-0D551DCBA3DD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119188"/>
            <a:ext cx="2743200" cy="4619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the address of the array is passed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The local array name within the method is just another name for the original array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0B3E3C-2657-3463-78A1-B9FEA7C79C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1247775"/>
            <a:ext cx="5495925" cy="46196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1254" name="Text Box 6">
            <a:extLst>
              <a:ext uri="{FF2B5EF4-FFF2-40B4-BE49-F238E27FC236}">
                <a16:creationId xmlns:a16="http://schemas.microsoft.com/office/drawing/2014/main" id="{2D5E7211-E749-3D9F-28B6-A289CB5B0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556124"/>
            <a:ext cx="2286000" cy="1616075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dirty="0">
                <a:latin typeface="Courier New" panose="02070309020205020404" pitchFamily="49" charset="0"/>
              </a:rPr>
              <a:t>c</a:t>
            </a:r>
            <a:r>
              <a:rPr lang="en-US" altLang="en-US" sz="2000" dirty="0">
                <a:latin typeface="Arial" panose="020B0604020202020204" pitchFamily="34" charset="0"/>
              </a:rPr>
              <a:t>, </a:t>
            </a:r>
            <a:r>
              <a:rPr lang="en-US" altLang="en-US" sz="2000" dirty="0" err="1">
                <a:latin typeface="Courier New" panose="02070309020205020404" pitchFamily="49" charset="0"/>
              </a:rPr>
              <a:t>newArray</a:t>
            </a:r>
            <a:r>
              <a:rPr lang="en-US" altLang="en-US" sz="2000" dirty="0">
                <a:latin typeface="Arial" panose="020B0604020202020204" pitchFamily="34" charset="0"/>
              </a:rPr>
              <a:t>, and the return type of </a:t>
            </a:r>
            <a:r>
              <a:rPr lang="en-US" altLang="en-US" sz="2000" dirty="0">
                <a:latin typeface="Courier New" panose="02070309020205020404" pitchFamily="49" charset="0"/>
              </a:rPr>
              <a:t>vowels</a:t>
            </a:r>
            <a:r>
              <a:rPr lang="en-US" altLang="en-US" sz="2000" dirty="0">
                <a:latin typeface="Arial" panose="020B0604020202020204" pitchFamily="34" charset="0"/>
              </a:rPr>
              <a:t> are</a:t>
            </a:r>
          </a:p>
          <a:p>
            <a:r>
              <a:rPr lang="en-US" altLang="en-US" sz="2000" dirty="0">
                <a:latin typeface="Arial" panose="020B0604020202020204" pitchFamily="34" charset="0"/>
              </a:rPr>
              <a:t>all the same type: </a:t>
            </a:r>
            <a:r>
              <a:rPr lang="en-US" altLang="en-US" sz="2000" dirty="0">
                <a:latin typeface="Courier New" panose="02070309020205020404" pitchFamily="49" charset="0"/>
              </a:rPr>
              <a:t>char []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>
            <a:extLst>
              <a:ext uri="{FF2B5EF4-FFF2-40B4-BE49-F238E27FC236}">
                <a16:creationId xmlns:a16="http://schemas.microsoft.com/office/drawing/2014/main" id="{220A4210-880C-02F5-1F3A-A4946CE1DF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Wrapper Classes for Arrays</a:t>
            </a:r>
          </a:p>
        </p:txBody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6E5347BC-0922-48E0-71AD-773C5F1B900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990600"/>
            <a:ext cx="8610600" cy="5181600"/>
          </a:xfrm>
          <a:solidFill>
            <a:schemeClr val="bg1"/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000"/>
              <a:t>Arrays can be made into objects by creating a wrapper class</a:t>
            </a:r>
          </a:p>
          <a:p>
            <a:pPr lvl="1"/>
            <a:r>
              <a:rPr lang="en-US" altLang="en-US" sz="2000"/>
              <a:t>similar to wrapper classes for primitive types</a:t>
            </a:r>
          </a:p>
          <a:p>
            <a:pPr lvl="1"/>
            <a:endParaRPr lang="en-US" altLang="en-US" sz="2000"/>
          </a:p>
          <a:p>
            <a:r>
              <a:rPr lang="en-US" altLang="en-US" sz="2000"/>
              <a:t>In the wrapper class:</a:t>
            </a:r>
          </a:p>
          <a:p>
            <a:pPr lvl="1"/>
            <a:r>
              <a:rPr lang="en-US" altLang="en-US" sz="2000"/>
              <a:t>make an array an attribute</a:t>
            </a:r>
          </a:p>
          <a:p>
            <a:pPr lvl="1"/>
            <a:r>
              <a:rPr lang="en-US" altLang="en-US" sz="2000"/>
              <a:t>define constructors</a:t>
            </a:r>
          </a:p>
          <a:p>
            <a:pPr lvl="1"/>
            <a:r>
              <a:rPr lang="en-US" altLang="en-US" sz="2000"/>
              <a:t>define accessor methods to read and write element values and parameters</a:t>
            </a:r>
          </a:p>
          <a:p>
            <a:pPr lvl="1"/>
            <a:endParaRPr lang="en-US" altLang="en-US" sz="2000"/>
          </a:p>
          <a:p>
            <a:r>
              <a:rPr lang="en-US" altLang="en-US" sz="2000"/>
              <a:t>The text shows an example of creating a wrapper class for an array of objects of type </a:t>
            </a:r>
            <a:r>
              <a:rPr lang="en-US" altLang="en-US" sz="2000">
                <a:latin typeface="Courier New" panose="02070309020205020404" pitchFamily="49" charset="0"/>
              </a:rPr>
              <a:t>OneWayNoRepeatsList</a:t>
            </a:r>
          </a:p>
          <a:p>
            <a:pPr lvl="1"/>
            <a:r>
              <a:rPr lang="en-US" altLang="en-US" sz="2000"/>
              <a:t>the wrapper class defines two constructors plus the following methods:</a:t>
            </a:r>
          </a:p>
          <a:p>
            <a:pPr lvl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addItem</a:t>
            </a:r>
            <a:r>
              <a:rPr lang="en-US" altLang="en-US" sz="2000"/>
              <a:t>, </a:t>
            </a:r>
            <a:r>
              <a:rPr lang="en-US" altLang="en-US" sz="2000">
                <a:latin typeface="Courier New" panose="02070309020205020404" pitchFamily="49" charset="0"/>
              </a:rPr>
              <a:t>full</a:t>
            </a:r>
            <a:r>
              <a:rPr lang="en-US" altLang="en-US" sz="2000"/>
              <a:t>, </a:t>
            </a:r>
            <a:r>
              <a:rPr lang="en-US" altLang="en-US" sz="2000">
                <a:latin typeface="Courier New" panose="02070309020205020404" pitchFamily="49" charset="0"/>
              </a:rPr>
              <a:t>empty</a:t>
            </a:r>
            <a:r>
              <a:rPr lang="en-US" altLang="en-US" sz="2000"/>
              <a:t>, </a:t>
            </a:r>
            <a:r>
              <a:rPr lang="en-US" altLang="en-US" sz="2000">
                <a:latin typeface="Courier New" panose="02070309020205020404" pitchFamily="49" charset="0"/>
              </a:rPr>
              <a:t>entryAt</a:t>
            </a:r>
            <a:r>
              <a:rPr lang="en-US" altLang="en-US" sz="2000"/>
              <a:t>, </a:t>
            </a:r>
            <a:r>
              <a:rPr lang="en-US" altLang="en-US" sz="2000">
                <a:latin typeface="Courier New" panose="02070309020205020404" pitchFamily="49" charset="0"/>
              </a:rPr>
              <a:t>atLastEntry</a:t>
            </a:r>
            <a:r>
              <a:rPr lang="en-US" altLang="en-US" sz="2000"/>
              <a:t>, </a:t>
            </a:r>
            <a:r>
              <a:rPr lang="en-US" altLang="en-US" sz="2000">
                <a:latin typeface="Courier New" panose="02070309020205020404" pitchFamily="49" charset="0"/>
              </a:rPr>
              <a:t>onList</a:t>
            </a:r>
            <a:r>
              <a:rPr lang="en-US" altLang="en-US" sz="2000"/>
              <a:t>, </a:t>
            </a:r>
            <a:r>
              <a:rPr lang="en-US" altLang="en-US" sz="2000">
                <a:latin typeface="Courier New" panose="02070309020205020404" pitchFamily="49" charset="0"/>
              </a:rPr>
              <a:t>maximumNumberOfEntries</a:t>
            </a:r>
            <a:r>
              <a:rPr lang="en-US" altLang="en-US" sz="2000"/>
              <a:t>, </a:t>
            </a:r>
            <a:r>
              <a:rPr lang="en-US" altLang="en-US" sz="2000">
                <a:latin typeface="Courier New" panose="02070309020205020404" pitchFamily="49" charset="0"/>
              </a:rPr>
              <a:t>numberOfEntries</a:t>
            </a:r>
            <a:r>
              <a:rPr lang="en-US" altLang="en-US" sz="2000"/>
              <a:t>, and </a:t>
            </a:r>
            <a:r>
              <a:rPr lang="en-US" altLang="en-US" sz="2000">
                <a:latin typeface="Courier New" panose="02070309020205020404" pitchFamily="49" charset="0"/>
              </a:rPr>
              <a:t>eraseList</a:t>
            </a:r>
            <a:r>
              <a:rPr lang="en-US" altLang="en-US" sz="2000"/>
              <a:t>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>
            <a:extLst>
              <a:ext uri="{FF2B5EF4-FFF2-40B4-BE49-F238E27FC236}">
                <a16:creationId xmlns:a16="http://schemas.microsoft.com/office/drawing/2014/main" id="{96E64097-70A9-7C20-DBF3-11C9834404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Multidimensional Arrays</a:t>
            </a:r>
          </a:p>
        </p:txBody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5B8165E1-47EB-5F87-837E-22D076AE6D91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828800"/>
            <a:ext cx="7543800" cy="4022725"/>
          </a:xfrm>
        </p:spPr>
        <p:txBody>
          <a:bodyPr>
            <a:normAutofit lnSpcReduction="10000"/>
          </a:bodyPr>
          <a:lstStyle/>
          <a:p>
            <a:r>
              <a:rPr lang="en-US" altLang="en-US" sz="2000" dirty="0"/>
              <a:t>Arrays with more than one index</a:t>
            </a:r>
          </a:p>
          <a:p>
            <a:pPr lvl="1"/>
            <a:r>
              <a:rPr lang="en-US" altLang="en-US" sz="2000" dirty="0"/>
              <a:t>number of dimensions = number of indexes</a:t>
            </a:r>
          </a:p>
          <a:p>
            <a:pPr lvl="1"/>
            <a:endParaRPr lang="en-US" altLang="en-US" sz="2000" dirty="0"/>
          </a:p>
          <a:p>
            <a:r>
              <a:rPr lang="en-US" altLang="en-US" sz="2000" dirty="0"/>
              <a:t>Arrays with more than two dimensions are a simple extension of two-dimensional (2-D) arrays</a:t>
            </a:r>
          </a:p>
          <a:p>
            <a:endParaRPr lang="en-US" altLang="en-US" sz="2000" dirty="0"/>
          </a:p>
          <a:p>
            <a:r>
              <a:rPr lang="en-US" altLang="en-US" sz="2000" dirty="0"/>
              <a:t>A 2-D array corresponds to a table or grid</a:t>
            </a:r>
          </a:p>
          <a:p>
            <a:pPr lvl="1"/>
            <a:r>
              <a:rPr lang="en-US" altLang="en-US" sz="2000" dirty="0"/>
              <a:t>one dimension is the row</a:t>
            </a:r>
          </a:p>
          <a:p>
            <a:pPr lvl="1"/>
            <a:r>
              <a:rPr lang="en-US" altLang="en-US" sz="2000" dirty="0"/>
              <a:t>the other dimension is the column</a:t>
            </a:r>
          </a:p>
          <a:p>
            <a:pPr lvl="1"/>
            <a:r>
              <a:rPr lang="en-US" altLang="en-US" sz="2000" dirty="0"/>
              <a:t>cell: an intersection of a row and column</a:t>
            </a:r>
          </a:p>
          <a:p>
            <a:pPr lvl="1"/>
            <a:r>
              <a:rPr lang="en-US" altLang="en-US" sz="2000" dirty="0"/>
              <a:t>an array element corresponds to a cell in the table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>
            <a:extLst>
              <a:ext uri="{FF2B5EF4-FFF2-40B4-BE49-F238E27FC236}">
                <a16:creationId xmlns:a16="http://schemas.microsoft.com/office/drawing/2014/main" id="{A997B579-DA17-2113-6C28-3AEA34A399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/>
              <a:t>Table as a 2-D Array</a:t>
            </a:r>
          </a:p>
        </p:txBody>
      </p:sp>
      <p:sp>
        <p:nvSpPr>
          <p:cNvPr id="236548" name="Rectangle 4">
            <a:extLst>
              <a:ext uri="{FF2B5EF4-FFF2-40B4-BE49-F238E27FC236}">
                <a16:creationId xmlns:a16="http://schemas.microsoft.com/office/drawing/2014/main" id="{560AB1DC-E549-8451-455C-BFFD7D799A2D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3521075"/>
            <a:ext cx="8305800" cy="2819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lnSpcReduction="10000"/>
          </a:bodyPr>
          <a:lstStyle/>
          <a:p>
            <a:r>
              <a:rPr lang="en-US" altLang="en-US" sz="2000" dirty="0"/>
              <a:t>Generalizing to two indexes: [row][column]</a:t>
            </a:r>
          </a:p>
          <a:p>
            <a:r>
              <a:rPr lang="en-US" altLang="en-US" sz="2000" dirty="0"/>
              <a:t>First dimension: row index</a:t>
            </a:r>
          </a:p>
          <a:p>
            <a:r>
              <a:rPr lang="en-US" altLang="en-US" sz="2000" dirty="0"/>
              <a:t>Second dimension: column index</a:t>
            </a:r>
          </a:p>
          <a:p>
            <a:r>
              <a:rPr lang="en-US" altLang="en-US" sz="2000" dirty="0"/>
              <a:t>Cell contains balance for the year/row and percentage/column</a:t>
            </a:r>
          </a:p>
          <a:p>
            <a:r>
              <a:rPr lang="en-US" altLang="en-US" sz="2000" dirty="0"/>
              <a:t>All indexes use zero-numbering</a:t>
            </a:r>
          </a:p>
          <a:p>
            <a:pPr lvl="1"/>
            <a:r>
              <a:rPr lang="en-US" altLang="en-US" sz="2000" dirty="0"/>
              <a:t>Balance</a:t>
            </a:r>
            <a:r>
              <a:rPr lang="en-US" altLang="en-US" sz="2000" dirty="0">
                <a:solidFill>
                  <a:srgbClr val="0033CC"/>
                </a:solidFill>
              </a:rPr>
              <a:t>[</a:t>
            </a:r>
            <a:r>
              <a:rPr lang="en-US" altLang="en-US" sz="2000" i="1" dirty="0">
                <a:solidFill>
                  <a:srgbClr val="0033CC"/>
                </a:solidFill>
              </a:rPr>
              <a:t>3</a:t>
            </a:r>
            <a:r>
              <a:rPr lang="en-US" altLang="en-US" sz="2000" dirty="0">
                <a:solidFill>
                  <a:srgbClr val="0033CC"/>
                </a:solidFill>
              </a:rPr>
              <a:t>][</a:t>
            </a:r>
            <a:r>
              <a:rPr lang="en-US" altLang="en-US" sz="2000" i="1" dirty="0">
                <a:solidFill>
                  <a:srgbClr val="0033CC"/>
                </a:solidFill>
              </a:rPr>
              <a:t>4</a:t>
            </a:r>
            <a:r>
              <a:rPr lang="en-US" altLang="en-US" sz="2000" dirty="0">
                <a:solidFill>
                  <a:srgbClr val="0033CC"/>
                </a:solidFill>
              </a:rPr>
              <a:t>]</a:t>
            </a:r>
            <a:r>
              <a:rPr lang="en-US" altLang="en-US" sz="2000" dirty="0"/>
              <a:t> = cell in </a:t>
            </a:r>
            <a:r>
              <a:rPr lang="en-US" altLang="en-US" sz="2000" dirty="0">
                <a:solidFill>
                  <a:srgbClr val="0033CC"/>
                </a:solidFill>
              </a:rPr>
              <a:t>4th row</a:t>
            </a:r>
            <a:r>
              <a:rPr lang="en-US" altLang="en-US" sz="2000" dirty="0"/>
              <a:t> (year = 4) and </a:t>
            </a:r>
            <a:r>
              <a:rPr lang="en-US" altLang="en-US" sz="2000" dirty="0">
                <a:solidFill>
                  <a:srgbClr val="0033CC"/>
                </a:solidFill>
              </a:rPr>
              <a:t>5th column</a:t>
            </a:r>
            <a:r>
              <a:rPr lang="en-US" altLang="en-US" sz="2000" dirty="0"/>
              <a:t> (7.50%)</a:t>
            </a:r>
          </a:p>
          <a:p>
            <a:pPr lvl="1"/>
            <a:r>
              <a:rPr lang="en-US" altLang="en-US" sz="2000" dirty="0"/>
              <a:t>Balance[3][4] = $1311 (shown in yellow)</a:t>
            </a:r>
          </a:p>
        </p:txBody>
      </p:sp>
      <p:graphicFrame>
        <p:nvGraphicFramePr>
          <p:cNvPr id="236547" name="Object 3">
            <a:extLst>
              <a:ext uri="{FF2B5EF4-FFF2-40B4-BE49-F238E27FC236}">
                <a16:creationId xmlns:a16="http://schemas.microsoft.com/office/drawing/2014/main" id="{59744238-BDA7-1E9B-8E83-F4F64C8DE6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893209"/>
              </p:ext>
            </p:extLst>
          </p:nvPr>
        </p:nvGraphicFramePr>
        <p:xfrm>
          <a:off x="2971800" y="1905000"/>
          <a:ext cx="6019800" cy="2320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ocument" r:id="rId4" imgW="6585480" imgH="3076560" progId="Word.Document.8">
                  <p:embed/>
                </p:oleObj>
              </mc:Choice>
              <mc:Fallback>
                <p:oleObj name="Document" r:id="rId4" imgW="6585480" imgH="307656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905000"/>
                        <a:ext cx="6019800" cy="23201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552" name="AutoShape 8">
            <a:extLst>
              <a:ext uri="{FF2B5EF4-FFF2-40B4-BE49-F238E27FC236}">
                <a16:creationId xmlns:a16="http://schemas.microsoft.com/office/drawing/2014/main" id="{B5D3D665-5059-4195-106D-A6D8E8D90F53}"/>
              </a:ext>
            </a:extLst>
          </p:cNvPr>
          <p:cNvSpPr>
            <a:spLocks/>
          </p:cNvSpPr>
          <p:nvPr/>
        </p:nvSpPr>
        <p:spPr bwMode="auto">
          <a:xfrm>
            <a:off x="1219200" y="2806556"/>
            <a:ext cx="1608137" cy="714375"/>
          </a:xfrm>
          <a:prstGeom prst="callout1">
            <a:avLst>
              <a:gd name="adj1" fmla="val 16000"/>
              <a:gd name="adj2" fmla="val 104736"/>
              <a:gd name="adj3" fmla="val 444"/>
              <a:gd name="adj4" fmla="val 13790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 sz="2000" dirty="0">
                <a:latin typeface="Arial" panose="020B0604020202020204" pitchFamily="34" charset="0"/>
              </a:rPr>
              <a:t>Row Index 3</a:t>
            </a:r>
          </a:p>
          <a:p>
            <a:pPr algn="ctr"/>
            <a:r>
              <a:rPr lang="en-US" altLang="en-US" sz="2000" dirty="0">
                <a:latin typeface="Arial" panose="020B0604020202020204" pitchFamily="34" charset="0"/>
              </a:rPr>
              <a:t>(4th row)</a:t>
            </a:r>
          </a:p>
        </p:txBody>
      </p:sp>
      <p:sp>
        <p:nvSpPr>
          <p:cNvPr id="236553" name="AutoShape 9">
            <a:extLst>
              <a:ext uri="{FF2B5EF4-FFF2-40B4-BE49-F238E27FC236}">
                <a16:creationId xmlns:a16="http://schemas.microsoft.com/office/drawing/2014/main" id="{F2351D71-D4D3-CCA6-7219-738D24E9C756}"/>
              </a:ext>
            </a:extLst>
          </p:cNvPr>
          <p:cNvSpPr>
            <a:spLocks/>
          </p:cNvSpPr>
          <p:nvPr/>
        </p:nvSpPr>
        <p:spPr bwMode="auto">
          <a:xfrm>
            <a:off x="4876800" y="1068532"/>
            <a:ext cx="1974850" cy="714375"/>
          </a:xfrm>
          <a:prstGeom prst="callout1">
            <a:avLst>
              <a:gd name="adj1" fmla="val 16000"/>
              <a:gd name="adj2" fmla="val 103856"/>
              <a:gd name="adj3" fmla="val 116889"/>
              <a:gd name="adj4" fmla="val 12725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ctr"/>
            <a:r>
              <a:rPr lang="en-US" altLang="en-US" sz="2000" dirty="0">
                <a:latin typeface="Arial" panose="020B0604020202020204" pitchFamily="34" charset="0"/>
              </a:rPr>
              <a:t>Column Index 4</a:t>
            </a:r>
          </a:p>
          <a:p>
            <a:pPr algn="ctr"/>
            <a:r>
              <a:rPr lang="en-US" altLang="en-US" sz="2000" dirty="0">
                <a:latin typeface="Arial" panose="020B0604020202020204" pitchFamily="34" charset="0"/>
              </a:rPr>
              <a:t>(5th column)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B9A7DFC5-817A-C217-D699-0C5BFB3C1C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Motivation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FE7267F1-59D1-6F30-813F-574E45050EA1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828800"/>
            <a:ext cx="7543800" cy="4022725"/>
          </a:xfrm>
        </p:spPr>
        <p:txBody>
          <a:bodyPr/>
          <a:lstStyle/>
          <a:p>
            <a:r>
              <a:rPr lang="en-US" altLang="en-US" sz="3600" dirty="0"/>
              <a:t>How to organize 100 Student objects?</a:t>
            </a:r>
          </a:p>
          <a:p>
            <a:r>
              <a:rPr lang="en-US" altLang="en-US" sz="3600" dirty="0"/>
              <a:t>100 different Student object names?</a:t>
            </a:r>
          </a:p>
          <a:p>
            <a:r>
              <a:rPr lang="en-US" altLang="en-US" sz="3600" dirty="0"/>
              <a:t>Organize data for efficient access</a:t>
            </a:r>
          </a:p>
          <a:p>
            <a:pPr lvl="1"/>
            <a:r>
              <a:rPr lang="en-US" altLang="en-US" sz="3200" dirty="0"/>
              <a:t>Class: different data types in one object</a:t>
            </a:r>
          </a:p>
          <a:p>
            <a:pPr lvl="1"/>
            <a:r>
              <a:rPr lang="en-US" altLang="en-US" sz="3200" dirty="0"/>
              <a:t>Array: multiple objects of the same type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id="{3DC066CC-A5E3-BC36-1A31-87DA95AACE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Java Code to Create a 2-D Array</a:t>
            </a: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F0F92DDA-2AB9-BA6F-B67C-04A07791B37C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905000"/>
            <a:ext cx="7543800" cy="4022725"/>
          </a:xfrm>
        </p:spPr>
        <p:txBody>
          <a:bodyPr/>
          <a:lstStyle/>
          <a:p>
            <a:r>
              <a:rPr lang="en-US" altLang="en-US" sz="2800" dirty="0"/>
              <a:t>Syntax for 2-D arrays is similar to 1-D arrays</a:t>
            </a:r>
          </a:p>
          <a:p>
            <a:endParaRPr lang="en-US" altLang="en-US" sz="2800" dirty="0"/>
          </a:p>
          <a:p>
            <a:r>
              <a:rPr lang="en-US" altLang="en-US" sz="2800" dirty="0"/>
              <a:t>Declare a 2-D array of </a:t>
            </a:r>
            <a:r>
              <a:rPr lang="en-US" altLang="en-US" sz="2800" dirty="0" err="1">
                <a:latin typeface="Courier New" panose="02070309020205020404" pitchFamily="49" charset="0"/>
              </a:rPr>
              <a:t>int</a:t>
            </a:r>
            <a:r>
              <a:rPr lang="en-US" altLang="en-US" sz="2800" dirty="0" err="1"/>
              <a:t>s</a:t>
            </a:r>
            <a:r>
              <a:rPr lang="en-US" altLang="en-US" sz="2800" dirty="0"/>
              <a:t> named </a:t>
            </a:r>
            <a:r>
              <a:rPr lang="en-US" altLang="en-US" sz="2800" dirty="0">
                <a:latin typeface="Courier New" panose="02070309020205020404" pitchFamily="49" charset="0"/>
              </a:rPr>
              <a:t>table</a:t>
            </a:r>
          </a:p>
          <a:p>
            <a:pPr lvl="1"/>
            <a:r>
              <a:rPr lang="en-US" altLang="en-US" dirty="0"/>
              <a:t>the table should have ten rows and six columns</a:t>
            </a:r>
          </a:p>
          <a:p>
            <a:pPr lvl="1">
              <a:buFontTx/>
              <a:buNone/>
            </a:pPr>
            <a:r>
              <a:rPr lang="en-US" altLang="en-US" dirty="0"/>
              <a:t> </a:t>
            </a:r>
            <a:r>
              <a:rPr lang="en-US" altLang="en-US" dirty="0">
                <a:highlight>
                  <a:srgbClr val="FFFF00"/>
                </a:highlight>
                <a:latin typeface="Courier New" panose="02070309020205020404" pitchFamily="49" charset="0"/>
              </a:rPr>
              <a:t>int[][] table = new int[10][6];</a:t>
            </a:r>
            <a:endParaRPr lang="en-US" altLang="en-US"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C3D5432-257D-34AB-E307-735CB6C2CA55}"/>
              </a:ext>
            </a:extLst>
          </p:cNvPr>
          <p:cNvGrpSpPr>
            <a:grpSpLocks/>
          </p:cNvGrpSpPr>
          <p:nvPr/>
        </p:nvGrpSpPr>
        <p:grpSpPr>
          <a:xfrm>
            <a:off x="611188" y="4572000"/>
            <a:ext cx="2062162" cy="1552575"/>
            <a:chOff x="611188" y="4572000"/>
            <a:chExt cx="2062162" cy="1552575"/>
          </a:xfrm>
        </p:grpSpPr>
        <p:sp>
          <p:nvSpPr>
            <p:cNvPr id="246788" name="Rectangle 4">
              <a:extLst>
                <a:ext uri="{FF2B5EF4-FFF2-40B4-BE49-F238E27FC236}">
                  <a16:creationId xmlns:a16="http://schemas.microsoft.com/office/drawing/2014/main" id="{29252CBB-B0C6-5B44-9C47-A1B626461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138" y="4970463"/>
              <a:ext cx="1700212" cy="381000"/>
            </a:xfrm>
            <a:prstGeom prst="rect">
              <a:avLst/>
            </a:prstGeom>
            <a:solidFill>
              <a:srgbClr val="CC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95" name="Text Box 11">
              <a:extLst>
                <a:ext uri="{FF2B5EF4-FFF2-40B4-BE49-F238E27FC236}">
                  <a16:creationId xmlns:a16="http://schemas.microsoft.com/office/drawing/2014/main" id="{DD51E92F-E9D1-E279-FB2C-83CB4A6644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1188" y="4937125"/>
              <a:ext cx="366712" cy="1187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 dirty="0">
                  <a:latin typeface="Courier New" panose="02070309020205020404" pitchFamily="49" charset="0"/>
                </a:rPr>
                <a:t>0</a:t>
              </a:r>
            </a:p>
            <a:p>
              <a:r>
                <a:rPr lang="en-US" altLang="en-US" b="1" dirty="0">
                  <a:latin typeface="Courier New" panose="02070309020205020404" pitchFamily="49" charset="0"/>
                </a:rPr>
                <a:t>1</a:t>
              </a:r>
            </a:p>
            <a:p>
              <a:r>
                <a:rPr lang="en-US" altLang="en-US" b="1" dirty="0">
                  <a:latin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6796" name="Text Box 12">
              <a:extLst>
                <a:ext uri="{FF2B5EF4-FFF2-40B4-BE49-F238E27FC236}">
                  <a16:creationId xmlns:a16="http://schemas.microsoft.com/office/drawing/2014/main" id="{534C8E60-612C-3D8F-E2A5-685633A788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2988" y="4572000"/>
              <a:ext cx="15811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latin typeface="Courier New" panose="02070309020205020404" pitchFamily="49" charset="0"/>
                </a:rPr>
                <a:t>0</a:t>
              </a:r>
              <a:r>
                <a:rPr lang="en-US" altLang="en-US" sz="800" b="1">
                  <a:latin typeface="Courier New" panose="02070309020205020404" pitchFamily="49" charset="0"/>
                </a:rPr>
                <a:t>   </a:t>
              </a:r>
              <a:r>
                <a:rPr lang="en-US" altLang="en-US" b="1">
                  <a:latin typeface="Courier New" panose="02070309020205020404" pitchFamily="49" charset="0"/>
                </a:rPr>
                <a:t>1</a:t>
              </a:r>
              <a:r>
                <a:rPr lang="en-US" altLang="en-US" sz="800">
                  <a:latin typeface="Arial" panose="020B0604020202020204" pitchFamily="34" charset="0"/>
                </a:rPr>
                <a:t>         </a:t>
              </a:r>
              <a:r>
                <a:rPr lang="en-US" altLang="en-US" b="1">
                  <a:latin typeface="Courier New" panose="02070309020205020404" pitchFamily="49" charset="0"/>
                </a:rPr>
                <a:t>2</a:t>
              </a:r>
              <a:r>
                <a:rPr lang="en-US" altLang="en-US" sz="800">
                  <a:latin typeface="Arial" panose="020B0604020202020204" pitchFamily="34" charset="0"/>
                </a:rPr>
                <a:t>        </a:t>
              </a:r>
              <a:r>
                <a:rPr lang="en-US" altLang="en-US" b="1">
                  <a:latin typeface="Courier New" panose="02070309020205020404" pitchFamily="49" charset="0"/>
                </a:rPr>
                <a:t>3</a:t>
              </a:r>
            </a:p>
          </p:txBody>
        </p:sp>
      </p:grpSp>
      <p:sp>
        <p:nvSpPr>
          <p:cNvPr id="246786" name="Rectangle 2">
            <a:extLst>
              <a:ext uri="{FF2B5EF4-FFF2-40B4-BE49-F238E27FC236}">
                <a16:creationId xmlns:a16="http://schemas.microsoft.com/office/drawing/2014/main" id="{0AFC1E1A-1639-4AFF-5B04-E96A1E5BC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/>
              <a:t>Implementation of Multidimensional Arrays</a:t>
            </a:r>
          </a:p>
        </p:txBody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4D01C826-C96D-F690-C48F-6FD7D63B69F2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055688"/>
            <a:ext cx="7772400" cy="4114800"/>
          </a:xfrm>
        </p:spPr>
        <p:txBody>
          <a:bodyPr/>
          <a:lstStyle/>
          <a:p>
            <a:r>
              <a:rPr lang="en-US" altLang="en-US" sz="2000" dirty="0"/>
              <a:t>Multidimensional arrays are implemented as</a:t>
            </a:r>
            <a:r>
              <a:rPr lang="en-US" altLang="en-US" sz="2000" b="1" i="1" dirty="0"/>
              <a:t> arrays of arrays</a:t>
            </a:r>
            <a:r>
              <a:rPr lang="en-US" altLang="en-US" sz="2000" dirty="0"/>
              <a:t>.</a:t>
            </a:r>
          </a:p>
          <a:p>
            <a:pPr>
              <a:buFontTx/>
              <a:buNone/>
            </a:pPr>
            <a:r>
              <a:rPr lang="en-US" altLang="en-US" sz="2000" dirty="0"/>
              <a:t>	Example:</a:t>
            </a:r>
          </a:p>
          <a:p>
            <a:pPr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dirty="0">
                <a:latin typeface="Courier New" panose="02070309020205020404" pitchFamily="49" charset="0"/>
              </a:rPr>
              <a:t>int[][] table = new int[3][4];</a:t>
            </a:r>
          </a:p>
          <a:p>
            <a:pPr lvl="1"/>
            <a:r>
              <a:rPr lang="en-US" altLang="en-US" sz="2000" dirty="0">
                <a:latin typeface="Courier New" panose="02070309020205020404" pitchFamily="49" charset="0"/>
              </a:rPr>
              <a:t>table</a:t>
            </a:r>
            <a:r>
              <a:rPr lang="en-US" altLang="en-US" sz="2000" dirty="0"/>
              <a:t> is a one-dimensional array of length 3</a:t>
            </a:r>
          </a:p>
          <a:p>
            <a:pPr lvl="1"/>
            <a:r>
              <a:rPr lang="en-US" altLang="en-US" sz="2000" dirty="0"/>
              <a:t>Each element in </a:t>
            </a:r>
            <a:r>
              <a:rPr lang="en-US" altLang="en-US" sz="2000" dirty="0">
                <a:latin typeface="Courier New" panose="02070309020205020404" pitchFamily="49" charset="0"/>
              </a:rPr>
              <a:t>table</a:t>
            </a:r>
            <a:r>
              <a:rPr lang="en-US" altLang="en-US" sz="2000" dirty="0"/>
              <a:t> is an array with base type </a:t>
            </a:r>
            <a:r>
              <a:rPr lang="en-US" altLang="en-US" sz="2000" dirty="0">
                <a:latin typeface="Courier New" panose="02070309020205020404" pitchFamily="49" charset="0"/>
              </a:rPr>
              <a:t>int</a:t>
            </a:r>
            <a:r>
              <a:rPr lang="en-US" altLang="en-US" sz="2000" dirty="0"/>
              <a:t>.</a:t>
            </a:r>
          </a:p>
          <a:p>
            <a:r>
              <a:rPr lang="en-US" altLang="en-US" sz="2000" dirty="0"/>
              <a:t>Access a row by only using only one subscript:</a:t>
            </a:r>
          </a:p>
          <a:p>
            <a:pPr lvl="1"/>
            <a:r>
              <a:rPr lang="en-US" altLang="en-US" sz="2000" dirty="0">
                <a:latin typeface="Courier New" panose="02070309020205020404" pitchFamily="49" charset="0"/>
              </a:rPr>
              <a:t>table[0].length</a:t>
            </a:r>
            <a:r>
              <a:rPr lang="en-US" altLang="en-US" sz="2000" dirty="0"/>
              <a:t> gives the length (4) of the first row in the array</a:t>
            </a:r>
          </a:p>
        </p:txBody>
      </p:sp>
      <p:sp>
        <p:nvSpPr>
          <p:cNvPr id="246789" name="Rectangle 5">
            <a:extLst>
              <a:ext uri="{FF2B5EF4-FFF2-40B4-BE49-F238E27FC236}">
                <a16:creationId xmlns:a16="http://schemas.microsoft.com/office/drawing/2014/main" id="{54819ACA-1EA8-6FC6-8AA7-34995048D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5351463"/>
            <a:ext cx="1700212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0" name="Rectangle 6">
            <a:extLst>
              <a:ext uri="{FF2B5EF4-FFF2-40B4-BE49-F238E27FC236}">
                <a16:creationId xmlns:a16="http://schemas.microsoft.com/office/drawing/2014/main" id="{56E5E162-EECD-D731-86F8-EA2242591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5732463"/>
            <a:ext cx="1700212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1" name="Rectangle 7">
            <a:extLst>
              <a:ext uri="{FF2B5EF4-FFF2-40B4-BE49-F238E27FC236}">
                <a16:creationId xmlns:a16="http://schemas.microsoft.com/office/drawing/2014/main" id="{B04F9282-7D2D-4550-3D63-5E199B1CE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4970463"/>
            <a:ext cx="423862" cy="1135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2" name="Rectangle 8">
            <a:extLst>
              <a:ext uri="{FF2B5EF4-FFF2-40B4-BE49-F238E27FC236}">
                <a16:creationId xmlns:a16="http://schemas.microsoft.com/office/drawing/2014/main" id="{30C1AB80-632B-B557-BBEB-5B503A363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0" y="4970463"/>
            <a:ext cx="423863" cy="1135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3" name="Rectangle 9">
            <a:extLst>
              <a:ext uri="{FF2B5EF4-FFF2-40B4-BE49-F238E27FC236}">
                <a16:creationId xmlns:a16="http://schemas.microsoft.com/office/drawing/2014/main" id="{3291AEDC-B31D-3724-F0D2-D356033E1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863" y="4970463"/>
            <a:ext cx="423862" cy="1135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4" name="Rectangle 10">
            <a:extLst>
              <a:ext uri="{FF2B5EF4-FFF2-40B4-BE49-F238E27FC236}">
                <a16:creationId xmlns:a16="http://schemas.microsoft.com/office/drawing/2014/main" id="{96AFB533-7B32-0473-14FA-1CA8373FF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4725" y="4970463"/>
            <a:ext cx="423863" cy="1135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97" name="AutoShape 13">
            <a:extLst>
              <a:ext uri="{FF2B5EF4-FFF2-40B4-BE49-F238E27FC236}">
                <a16:creationId xmlns:a16="http://schemas.microsoft.com/office/drawing/2014/main" id="{0D217893-03DD-F178-60E4-E1EB16765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7970" y="3848894"/>
            <a:ext cx="3327400" cy="992188"/>
          </a:xfrm>
          <a:prstGeom prst="wedgeRectCallout">
            <a:avLst>
              <a:gd name="adj1" fmla="val -56614"/>
              <a:gd name="adj2" fmla="val 85824"/>
            </a:avLst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sz="2000" dirty="0">
                <a:latin typeface="Courier New" panose="02070309020205020404" pitchFamily="49" charset="0"/>
              </a:rPr>
              <a:t>table[0]</a:t>
            </a:r>
            <a:r>
              <a:rPr lang="en-US" altLang="en-US" sz="2000" dirty="0">
                <a:latin typeface="Arial" panose="020B0604020202020204" pitchFamily="34" charset="0"/>
              </a:rPr>
              <a:t> refers to the first row in the array, which is a one-dimensional array.</a:t>
            </a:r>
          </a:p>
        </p:txBody>
      </p:sp>
      <p:sp>
        <p:nvSpPr>
          <p:cNvPr id="246798" name="Text Box 14">
            <a:extLst>
              <a:ext uri="{FF2B5EF4-FFF2-40B4-BE49-F238E27FC236}">
                <a16:creationId xmlns:a16="http://schemas.microsoft.com/office/drawing/2014/main" id="{E8C09777-9182-39C6-DC83-5280B7CFB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5370" y="4156075"/>
            <a:ext cx="2589212" cy="194945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>
                <a:latin typeface="Arial" panose="020B0604020202020204" pitchFamily="34" charset="0"/>
              </a:rPr>
              <a:t>Note</a:t>
            </a:r>
            <a:r>
              <a:rPr lang="en-US" altLang="en-US" sz="2000">
                <a:latin typeface="Arial" panose="020B0604020202020204" pitchFamily="34" charset="0"/>
              </a:rPr>
              <a:t>: </a:t>
            </a:r>
            <a:r>
              <a:rPr lang="en-US" altLang="en-US" sz="1800">
                <a:latin typeface="Courier New" panose="02070309020205020404" pitchFamily="49" charset="0"/>
              </a:rPr>
              <a:t>table.length</a:t>
            </a:r>
            <a:r>
              <a:rPr lang="en-US" altLang="en-US" sz="2000">
                <a:latin typeface="Arial" panose="020B0604020202020204" pitchFamily="34" charset="0"/>
              </a:rPr>
              <a:t> (which is 3 in this case) is not the same thing as </a:t>
            </a:r>
            <a:r>
              <a:rPr lang="en-US" altLang="en-US" sz="1800">
                <a:latin typeface="Courier New" panose="02070309020205020404" pitchFamily="49" charset="0"/>
              </a:rPr>
              <a:t>table[0].length</a:t>
            </a:r>
            <a:r>
              <a:rPr lang="en-US" altLang="en-US" sz="2000">
                <a:latin typeface="Arial" panose="020B0604020202020204" pitchFamily="34" charset="0"/>
              </a:rPr>
              <a:t> (which is 4).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>
            <a:extLst>
              <a:ext uri="{FF2B5EF4-FFF2-40B4-BE49-F238E27FC236}">
                <a16:creationId xmlns:a16="http://schemas.microsoft.com/office/drawing/2014/main" id="{4A012237-571D-AD7D-E835-25FEAE6B59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Ragged/Jagged Arrays</a:t>
            </a:r>
          </a:p>
        </p:txBody>
      </p:sp>
      <p:sp>
        <p:nvSpPr>
          <p:cNvPr id="248835" name="Rectangle 3">
            <a:extLst>
              <a:ext uri="{FF2B5EF4-FFF2-40B4-BE49-F238E27FC236}">
                <a16:creationId xmlns:a16="http://schemas.microsoft.com/office/drawing/2014/main" id="{0545D028-6CDE-363B-9DF8-EC24A1F5656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417638"/>
            <a:ext cx="7543800" cy="4022725"/>
          </a:xfrm>
        </p:spPr>
        <p:txBody>
          <a:bodyPr>
            <a:normAutofit lnSpcReduction="10000"/>
          </a:bodyPr>
          <a:lstStyle/>
          <a:p>
            <a:r>
              <a:rPr lang="en-US" altLang="en-US" sz="2000" dirty="0"/>
              <a:t>Ragged arrays have rows of unequal length</a:t>
            </a:r>
          </a:p>
          <a:p>
            <a:pPr lvl="1"/>
            <a:r>
              <a:rPr lang="en-US" altLang="en-US" sz="2000" dirty="0"/>
              <a:t>each row has a different number of columns, or entries</a:t>
            </a:r>
          </a:p>
          <a:p>
            <a:pPr lvl="1"/>
            <a:endParaRPr lang="en-US" altLang="en-US" sz="2000" dirty="0"/>
          </a:p>
          <a:p>
            <a:r>
              <a:rPr lang="en-US" altLang="en-US" sz="2000" dirty="0"/>
              <a:t>Ragged arrays are allowed in Java</a:t>
            </a:r>
          </a:p>
          <a:p>
            <a:endParaRPr lang="en-US" altLang="en-US" sz="2000" dirty="0"/>
          </a:p>
          <a:p>
            <a:r>
              <a:rPr lang="en-US" altLang="en-US" sz="2000" dirty="0"/>
              <a:t>Example: create a 2-D </a:t>
            </a:r>
            <a:r>
              <a:rPr lang="en-US" altLang="en-US" sz="2000" dirty="0">
                <a:latin typeface="Courier New" panose="02070309020205020404" pitchFamily="49" charset="0"/>
              </a:rPr>
              <a:t>int</a:t>
            </a:r>
            <a:r>
              <a:rPr lang="en-US" altLang="en-US" sz="2000" dirty="0"/>
              <a:t> array named </a:t>
            </a:r>
            <a:r>
              <a:rPr lang="en-US" altLang="en-US" sz="2000" dirty="0">
                <a:latin typeface="Courier New" panose="02070309020205020404" pitchFamily="49" charset="0"/>
              </a:rPr>
              <a:t>b</a:t>
            </a:r>
            <a:r>
              <a:rPr lang="en-US" altLang="en-US" sz="2000" dirty="0"/>
              <a:t> with 5 elements in the first row, 7 in the second row, and 4 in the third row:</a:t>
            </a:r>
          </a:p>
          <a:p>
            <a:pPr lvl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int[][] b = new int[3][];</a:t>
            </a:r>
          </a:p>
          <a:p>
            <a:pPr lvl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b[0] = new int[5];</a:t>
            </a:r>
          </a:p>
          <a:p>
            <a:pPr lvl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b[1] = new int[7];</a:t>
            </a:r>
          </a:p>
          <a:p>
            <a:pPr lvl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b[2] = new int[4];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>
            <a:extLst>
              <a:ext uri="{FF2B5EF4-FFF2-40B4-BE49-F238E27FC236}">
                <a16:creationId xmlns:a16="http://schemas.microsoft.com/office/drawing/2014/main" id="{1A383F16-27F8-7C3E-0181-8BADC78EB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200" i="1" dirty="0"/>
              <a:t>Programming Example</a:t>
            </a:r>
            <a:r>
              <a:rPr lang="en-US" altLang="en-US" sz="3200" dirty="0"/>
              <a:t>: Employee Time Records</a:t>
            </a:r>
          </a:p>
        </p:txBody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F3B8084C-9D26-5F05-6C6D-9E83DD420784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182688"/>
            <a:ext cx="7543800" cy="4022725"/>
          </a:xfrm>
        </p:spPr>
        <p:txBody>
          <a:bodyPr/>
          <a:lstStyle/>
          <a:p>
            <a:r>
              <a:rPr lang="en-US" altLang="en-US" sz="2000" dirty="0"/>
              <a:t>The class </a:t>
            </a:r>
            <a:r>
              <a:rPr lang="en-US" altLang="en-US" sz="2000" dirty="0" err="1">
                <a:latin typeface="Courier New" panose="02070309020205020404" pitchFamily="49" charset="0"/>
              </a:rPr>
              <a:t>TimeBook</a:t>
            </a:r>
            <a:r>
              <a:rPr lang="en-US" altLang="en-US" sz="2000" dirty="0"/>
              <a:t> uses several arrays to keep track of employee time records:</a:t>
            </a:r>
          </a:p>
        </p:txBody>
      </p:sp>
      <p:sp>
        <p:nvSpPr>
          <p:cNvPr id="250884" name="Text Box 4">
            <a:extLst>
              <a:ext uri="{FF2B5EF4-FFF2-40B4-BE49-F238E27FC236}">
                <a16:creationId xmlns:a16="http://schemas.microsoft.com/office/drawing/2014/main" id="{D34E7536-E779-D983-3F21-F1968078A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014" y="1918566"/>
            <a:ext cx="51943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dirty="0">
                <a:latin typeface="Courier New" panose="02070309020205020404" pitchFamily="49" charset="0"/>
              </a:rPr>
              <a:t>public class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TimeBook</a:t>
            </a:r>
            <a:endParaRPr lang="en-US" altLang="en-US" sz="1800" b="1" dirty="0">
              <a:latin typeface="Courier New" panose="02070309020205020404" pitchFamily="49" charset="0"/>
            </a:endParaRPr>
          </a:p>
          <a:p>
            <a:r>
              <a:rPr lang="en-US" altLang="en-US" sz="1800" b="1" dirty="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800" b="1" dirty="0">
                <a:latin typeface="Courier New" panose="02070309020205020404" pitchFamily="49" charset="0"/>
              </a:rPr>
              <a:t>	private int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numberOfEmployees</a:t>
            </a:r>
            <a:r>
              <a:rPr lang="en-US" altLang="en-US" sz="1800" b="1" dirty="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1800" b="1" dirty="0">
                <a:latin typeface="Courier New" panose="02070309020205020404" pitchFamily="49" charset="0"/>
              </a:rPr>
              <a:t>	private int[][] hours;</a:t>
            </a:r>
          </a:p>
          <a:p>
            <a:r>
              <a:rPr lang="en-US" altLang="en-US" sz="1800" b="1" dirty="0">
                <a:latin typeface="Courier New" panose="02070309020205020404" pitchFamily="49" charset="0"/>
              </a:rPr>
              <a:t>	private int[]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weekHours</a:t>
            </a:r>
            <a:r>
              <a:rPr lang="en-US" altLang="en-US" sz="1800" b="1" dirty="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1800" b="1" dirty="0">
                <a:latin typeface="Courier New" panose="02070309020205020404" pitchFamily="49" charset="0"/>
              </a:rPr>
              <a:t>	private int[]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dayHours</a:t>
            </a:r>
            <a:r>
              <a:rPr lang="en-US" altLang="en-US" sz="1800" b="1" dirty="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1800" b="1" dirty="0">
                <a:latin typeface="Courier New" panose="02070309020205020404" pitchFamily="49" charset="0"/>
              </a:rPr>
              <a:t>	. . .</a:t>
            </a:r>
          </a:p>
          <a:p>
            <a:r>
              <a:rPr lang="en-US" altLang="en-US" sz="18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50885" name="AutoShape 5">
            <a:extLst>
              <a:ext uri="{FF2B5EF4-FFF2-40B4-BE49-F238E27FC236}">
                <a16:creationId xmlns:a16="http://schemas.microsoft.com/office/drawing/2014/main" id="{47D71DC9-677F-18A2-E518-D3871FB05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2806" y="2320925"/>
            <a:ext cx="2709863" cy="1108075"/>
          </a:xfrm>
          <a:prstGeom prst="wedgeRectCallout">
            <a:avLst>
              <a:gd name="adj1" fmla="val -94815"/>
              <a:gd name="adj2" fmla="val 2292"/>
            </a:avLst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sz="2000">
                <a:latin typeface="Courier New" panose="02070309020205020404" pitchFamily="49" charset="0"/>
              </a:rPr>
              <a:t>hours[i][j]</a:t>
            </a:r>
            <a:r>
              <a:rPr lang="en-US" altLang="en-US" sz="2000">
                <a:latin typeface="Arial" panose="020B0604020202020204" pitchFamily="34" charset="0"/>
              </a:rPr>
              <a:t> has the hours for employee </a:t>
            </a:r>
            <a:r>
              <a:rPr lang="en-US" altLang="en-US" sz="2000">
                <a:latin typeface="Courier New" panose="02070309020205020404" pitchFamily="49" charset="0"/>
              </a:rPr>
              <a:t>j</a:t>
            </a:r>
            <a:r>
              <a:rPr lang="en-US" altLang="en-US" sz="2000">
                <a:latin typeface="Arial" panose="020B0604020202020204" pitchFamily="34" charset="0"/>
              </a:rPr>
              <a:t> on day </a:t>
            </a:r>
            <a:r>
              <a:rPr lang="en-US" altLang="en-US" sz="2000">
                <a:latin typeface="Courier New" panose="02070309020205020404" pitchFamily="49" charset="0"/>
              </a:rPr>
              <a:t>i</a:t>
            </a:r>
          </a:p>
        </p:txBody>
      </p:sp>
      <p:sp>
        <p:nvSpPr>
          <p:cNvPr id="250886" name="AutoShape 6">
            <a:extLst>
              <a:ext uri="{FF2B5EF4-FFF2-40B4-BE49-F238E27FC236}">
                <a16:creationId xmlns:a16="http://schemas.microsoft.com/office/drawing/2014/main" id="{1A6CD7E7-1D2B-1AB9-DB90-B180D153E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9549" y="3923001"/>
            <a:ext cx="2709863" cy="1108075"/>
          </a:xfrm>
          <a:prstGeom prst="wedgeRectCallout">
            <a:avLst>
              <a:gd name="adj1" fmla="val -51759"/>
              <a:gd name="adj2" fmla="val -113037"/>
            </a:avLst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sz="2000">
                <a:latin typeface="Courier New" panose="02070309020205020404" pitchFamily="49" charset="0"/>
              </a:rPr>
              <a:t>weekHours[j]</a:t>
            </a:r>
            <a:r>
              <a:rPr lang="en-US" altLang="en-US" sz="2000">
                <a:latin typeface="Arial" panose="020B0604020202020204" pitchFamily="34" charset="0"/>
              </a:rPr>
              <a:t> has the week's hours for employee </a:t>
            </a:r>
            <a:r>
              <a:rPr lang="en-US" altLang="en-US" sz="2000">
                <a:latin typeface="Courier New" panose="02070309020205020404" pitchFamily="49" charset="0"/>
              </a:rPr>
              <a:t>j+1</a:t>
            </a:r>
          </a:p>
        </p:txBody>
      </p:sp>
      <p:sp>
        <p:nvSpPr>
          <p:cNvPr id="250887" name="AutoShape 7">
            <a:extLst>
              <a:ext uri="{FF2B5EF4-FFF2-40B4-BE49-F238E27FC236}">
                <a16:creationId xmlns:a16="http://schemas.microsoft.com/office/drawing/2014/main" id="{F59F65A9-C806-BEB8-8EA7-614CA996D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152539"/>
            <a:ext cx="3278187" cy="1108075"/>
          </a:xfrm>
          <a:prstGeom prst="wedgeRectCallout">
            <a:avLst>
              <a:gd name="adj1" fmla="val 39977"/>
              <a:gd name="adj2" fmla="val -98708"/>
            </a:avLst>
          </a:prstGeom>
          <a:solidFill>
            <a:srgbClr val="FCD4D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sz="2000">
                <a:latin typeface="Courier New" panose="02070309020205020404" pitchFamily="49" charset="0"/>
              </a:rPr>
              <a:t>dayHours[i]</a:t>
            </a:r>
            <a:r>
              <a:rPr lang="en-US" altLang="en-US" sz="2000">
                <a:latin typeface="Arial" panose="020B0604020202020204" pitchFamily="34" charset="0"/>
              </a:rPr>
              <a:t> has the total hours worked by all employees on day </a:t>
            </a:r>
            <a:r>
              <a:rPr lang="en-US" altLang="en-US" sz="2000">
                <a:latin typeface="Courier New" panose="02070309020205020404" pitchFamily="49" charset="0"/>
              </a:rPr>
              <a:t>i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>
            <a:extLst>
              <a:ext uri="{FF2B5EF4-FFF2-40B4-BE49-F238E27FC236}">
                <a16:creationId xmlns:a16="http://schemas.microsoft.com/office/drawing/2014/main" id="{E6634061-2CC0-E83F-DF3B-FA1820368C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dirty="0"/>
              <a:t/>
            </a:r>
            <a:br>
              <a:rPr lang="en-US" altLang="en-US" sz="3600" dirty="0"/>
            </a:br>
            <a:r>
              <a:rPr lang="en-US" altLang="en-US" sz="3200" dirty="0"/>
              <a:t>Nested Loops with Multidimensional Arrays</a:t>
            </a:r>
          </a:p>
        </p:txBody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ED62AD00-D537-0208-F061-EAD80AEECA12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3538538" y="3575050"/>
            <a:ext cx="5605462" cy="2346325"/>
          </a:xfrm>
        </p:spPr>
        <p:txBody>
          <a:bodyPr/>
          <a:lstStyle/>
          <a:p>
            <a:r>
              <a:rPr lang="en-US" altLang="en-US" sz="2000" dirty="0"/>
              <a:t>The method </a:t>
            </a:r>
            <a:r>
              <a:rPr lang="en-US" altLang="en-US" sz="2000" dirty="0" err="1">
                <a:latin typeface="Courier New" panose="02070309020205020404" pitchFamily="49" charset="0"/>
              </a:rPr>
              <a:t>computeWeekHours</a:t>
            </a:r>
            <a:r>
              <a:rPr lang="en-US" altLang="en-US" sz="2000" dirty="0"/>
              <a:t> uses nested </a:t>
            </a:r>
            <a:r>
              <a:rPr lang="en-US" altLang="en-US" sz="2000" dirty="0">
                <a:latin typeface="Courier New" panose="02070309020205020404" pitchFamily="49" charset="0"/>
              </a:rPr>
              <a:t>for</a:t>
            </a:r>
            <a:r>
              <a:rPr lang="en-US" altLang="en-US" sz="2000" dirty="0"/>
              <a:t> loops to compute the week's total hours for each employee.</a:t>
            </a:r>
          </a:p>
          <a:p>
            <a:r>
              <a:rPr lang="en-US" altLang="en-US" sz="2000" dirty="0"/>
              <a:t>Each time through the outer loop body, the inner loop adds all the numbers in one column of the </a:t>
            </a:r>
            <a:r>
              <a:rPr lang="en-US" altLang="en-US" sz="2000" dirty="0">
                <a:latin typeface="Courier New" panose="02070309020205020404" pitchFamily="49" charset="0"/>
              </a:rPr>
              <a:t>hours</a:t>
            </a:r>
            <a:r>
              <a:rPr lang="en-US" altLang="en-US" sz="2000" dirty="0"/>
              <a:t> array to get the value for one element in the </a:t>
            </a:r>
            <a:r>
              <a:rPr lang="en-US" altLang="en-US" sz="2000" dirty="0" err="1">
                <a:latin typeface="Courier New" panose="02070309020205020404" pitchFamily="49" charset="0"/>
              </a:rPr>
              <a:t>weekHours</a:t>
            </a:r>
            <a:r>
              <a:rPr lang="en-US" altLang="en-US" sz="2000" dirty="0"/>
              <a:t> array.</a:t>
            </a:r>
          </a:p>
        </p:txBody>
      </p:sp>
      <p:sp>
        <p:nvSpPr>
          <p:cNvPr id="252932" name="Text Box 4">
            <a:extLst>
              <a:ext uri="{FF2B5EF4-FFF2-40B4-BE49-F238E27FC236}">
                <a16:creationId xmlns:a16="http://schemas.microsoft.com/office/drawing/2014/main" id="{055D0481-7BF9-7E30-FBA4-D0DA1DEB6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28086"/>
            <a:ext cx="8610600" cy="2301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7663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47663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47663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47663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47663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dirty="0">
                <a:latin typeface="Courier New" panose="02070309020205020404" pitchFamily="49" charset="0"/>
              </a:rPr>
              <a:t>for (</a:t>
            </a:r>
            <a:r>
              <a:rPr lang="en-US" altLang="en-US" sz="1800" dirty="0" err="1">
                <a:latin typeface="Courier New" panose="02070309020205020404" pitchFamily="49" charset="0"/>
              </a:rPr>
              <a:t>employeeNumber</a:t>
            </a:r>
            <a:r>
              <a:rPr lang="en-US" altLang="en-US" sz="1800" dirty="0">
                <a:latin typeface="Courier New" panose="02070309020205020404" pitchFamily="49" charset="0"/>
              </a:rPr>
              <a:t> = 1;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     </a:t>
            </a:r>
            <a:r>
              <a:rPr lang="en-US" altLang="en-US" sz="1800" dirty="0" err="1">
                <a:latin typeface="Courier New" panose="02070309020205020404" pitchFamily="49" charset="0"/>
              </a:rPr>
              <a:t>employeeNumber</a:t>
            </a:r>
            <a:r>
              <a:rPr lang="en-US" altLang="en-US" sz="1800" dirty="0">
                <a:latin typeface="Courier New" panose="02070309020205020404" pitchFamily="49" charset="0"/>
              </a:rPr>
              <a:t> &lt;= </a:t>
            </a:r>
            <a:r>
              <a:rPr lang="en-US" altLang="en-US" sz="1800" dirty="0" err="1">
                <a:latin typeface="Courier New" panose="02070309020205020404" pitchFamily="49" charset="0"/>
              </a:rPr>
              <a:t>numberOfEmployees</a:t>
            </a:r>
            <a:r>
              <a:rPr lang="en-US" altLang="en-US" sz="1800" dirty="0">
                <a:latin typeface="Courier New" panose="02070309020205020404" pitchFamily="49" charset="0"/>
              </a:rPr>
              <a:t>; </a:t>
            </a:r>
            <a:r>
              <a:rPr lang="en-US" altLang="en-US" sz="1800" dirty="0" err="1">
                <a:latin typeface="Courier New" panose="02070309020205020404" pitchFamily="49" charset="0"/>
              </a:rPr>
              <a:t>employeeNumber</a:t>
            </a:r>
            <a:r>
              <a:rPr lang="en-US" altLang="en-US" sz="1800" dirty="0">
                <a:latin typeface="Courier New" panose="02070309020205020404" pitchFamily="49" charset="0"/>
              </a:rPr>
              <a:t>++)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{  // Process one employee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	sum = 0;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	for (</a:t>
            </a:r>
            <a:r>
              <a:rPr lang="en-US" altLang="en-US" sz="1800" dirty="0" err="1">
                <a:latin typeface="Courier New" panose="02070309020205020404" pitchFamily="49" charset="0"/>
              </a:rPr>
              <a:t>dayNumber</a:t>
            </a:r>
            <a:r>
              <a:rPr lang="en-US" altLang="en-US" sz="1800" dirty="0">
                <a:latin typeface="Courier New" panose="02070309020205020404" pitchFamily="49" charset="0"/>
              </a:rPr>
              <a:t> = 0; </a:t>
            </a:r>
            <a:r>
              <a:rPr lang="en-US" altLang="en-US" sz="1800" dirty="0" err="1">
                <a:latin typeface="Courier New" panose="02070309020205020404" pitchFamily="49" charset="0"/>
              </a:rPr>
              <a:t>dayNumber</a:t>
            </a:r>
            <a:r>
              <a:rPr lang="en-US" altLang="en-US" sz="1800" dirty="0">
                <a:latin typeface="Courier New" panose="02070309020205020404" pitchFamily="49" charset="0"/>
              </a:rPr>
              <a:t> &lt; 5; </a:t>
            </a:r>
            <a:r>
              <a:rPr lang="en-US" altLang="en-US" sz="1800" dirty="0" err="1">
                <a:latin typeface="Courier New" panose="02070309020205020404" pitchFamily="49" charset="0"/>
              </a:rPr>
              <a:t>dayNumber</a:t>
            </a:r>
            <a:r>
              <a:rPr lang="en-US" altLang="en-US" sz="1800" dirty="0">
                <a:latin typeface="Courier New" panose="02070309020205020404" pitchFamily="49" charset="0"/>
              </a:rPr>
              <a:t>++)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		sum = sum + hours[</a:t>
            </a:r>
            <a:r>
              <a:rPr lang="en-US" altLang="en-US" sz="1800" dirty="0" err="1">
                <a:latin typeface="Courier New" panose="02070309020205020404" pitchFamily="49" charset="0"/>
              </a:rPr>
              <a:t>dayNumber</a:t>
            </a:r>
            <a:r>
              <a:rPr lang="en-US" altLang="en-US" sz="1800" dirty="0">
                <a:latin typeface="Courier New" panose="02070309020205020404" pitchFamily="49" charset="0"/>
              </a:rPr>
              <a:t>][</a:t>
            </a:r>
            <a:r>
              <a:rPr lang="en-US" altLang="en-US" sz="1800" dirty="0" err="1">
                <a:latin typeface="Courier New" panose="02070309020205020404" pitchFamily="49" charset="0"/>
              </a:rPr>
              <a:t>employeeNumber</a:t>
            </a:r>
            <a:r>
              <a:rPr lang="en-US" altLang="en-US" sz="1800" dirty="0">
                <a:latin typeface="Courier New" panose="02070309020205020404" pitchFamily="49" charset="0"/>
              </a:rPr>
              <a:t> – 1];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</a:rPr>
              <a:t>weekHours</a:t>
            </a:r>
            <a:r>
              <a:rPr lang="en-US" altLang="en-US" sz="1800" dirty="0">
                <a:latin typeface="Courier New" panose="02070309020205020404" pitchFamily="49" charset="0"/>
              </a:rPr>
              <a:t>[</a:t>
            </a:r>
            <a:r>
              <a:rPr lang="en-US" altLang="en-US" sz="1800" dirty="0" err="1">
                <a:latin typeface="Courier New" panose="02070309020205020404" pitchFamily="49" charset="0"/>
              </a:rPr>
              <a:t>employeeNumber</a:t>
            </a:r>
            <a:r>
              <a:rPr lang="en-US" altLang="en-US" sz="1800" dirty="0">
                <a:latin typeface="Courier New" panose="02070309020205020404" pitchFamily="49" charset="0"/>
              </a:rPr>
              <a:t> – 1] = sum;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52933" name="Text Box 5">
            <a:extLst>
              <a:ext uri="{FF2B5EF4-FFF2-40B4-BE49-F238E27FC236}">
                <a16:creationId xmlns:a16="http://schemas.microsoft.com/office/drawing/2014/main" id="{3AB4717E-C903-2484-2126-7C58F1FC8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343400"/>
            <a:ext cx="8747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>
                <a:latin typeface="Courier New" panose="02070309020205020404" pitchFamily="49" charset="0"/>
              </a:rPr>
              <a:t>hours</a:t>
            </a:r>
            <a:r>
              <a:rPr lang="en-US" altLang="en-US" sz="1800">
                <a:latin typeface="Arial" panose="020B0604020202020204" pitchFamily="34" charset="0"/>
              </a:rPr>
              <a:t> array</a:t>
            </a:r>
          </a:p>
        </p:txBody>
      </p:sp>
      <p:sp>
        <p:nvSpPr>
          <p:cNvPr id="252934" name="Text Box 6">
            <a:extLst>
              <a:ext uri="{FF2B5EF4-FFF2-40B4-BE49-F238E27FC236}">
                <a16:creationId xmlns:a16="http://schemas.microsoft.com/office/drawing/2014/main" id="{634351A3-ADE6-562E-BF42-DD4CB7905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638800"/>
            <a:ext cx="1500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>
                <a:latin typeface="Courier New" panose="02070309020205020404" pitchFamily="49" charset="0"/>
              </a:rPr>
              <a:t>weekHours</a:t>
            </a:r>
            <a:endParaRPr lang="en-US" altLang="en-US" sz="1800">
              <a:latin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</a:rPr>
              <a:t>array</a:t>
            </a:r>
          </a:p>
        </p:txBody>
      </p:sp>
      <p:grpSp>
        <p:nvGrpSpPr>
          <p:cNvPr id="252935" name="Group 7">
            <a:extLst>
              <a:ext uri="{FF2B5EF4-FFF2-40B4-BE49-F238E27FC236}">
                <a16:creationId xmlns:a16="http://schemas.microsoft.com/office/drawing/2014/main" id="{8FB68C80-C808-C7AF-8520-FD9A0C4529EE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3276600"/>
            <a:ext cx="1462088" cy="2222500"/>
            <a:chOff x="4717" y="1872"/>
            <a:chExt cx="921" cy="1400"/>
          </a:xfrm>
        </p:grpSpPr>
        <p:grpSp>
          <p:nvGrpSpPr>
            <p:cNvPr id="252936" name="Group 8">
              <a:extLst>
                <a:ext uri="{FF2B5EF4-FFF2-40B4-BE49-F238E27FC236}">
                  <a16:creationId xmlns:a16="http://schemas.microsoft.com/office/drawing/2014/main" id="{00AF3D55-CA9B-8B9D-5D76-5D1A940B20FD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4689" y="2322"/>
              <a:ext cx="1188" cy="710"/>
              <a:chOff x="1467" y="3288"/>
              <a:chExt cx="1338" cy="720"/>
            </a:xfrm>
          </p:grpSpPr>
          <p:sp>
            <p:nvSpPr>
              <p:cNvPr id="252937" name="Rectangle 9">
                <a:extLst>
                  <a:ext uri="{FF2B5EF4-FFF2-40B4-BE49-F238E27FC236}">
                    <a16:creationId xmlns:a16="http://schemas.microsoft.com/office/drawing/2014/main" id="{0264A333-9F88-3639-EAA7-BBA50E40B9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7" y="3288"/>
                <a:ext cx="1338" cy="240"/>
              </a:xfrm>
              <a:prstGeom prst="rect">
                <a:avLst/>
              </a:prstGeom>
              <a:solidFill>
                <a:srgbClr val="CC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938" name="Rectangle 10">
                <a:extLst>
                  <a:ext uri="{FF2B5EF4-FFF2-40B4-BE49-F238E27FC236}">
                    <a16:creationId xmlns:a16="http://schemas.microsoft.com/office/drawing/2014/main" id="{95A23532-9207-2B3E-A7C6-6A5BBA29C4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7" y="3528"/>
                <a:ext cx="1338" cy="2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939" name="Rectangle 11">
                <a:extLst>
                  <a:ext uri="{FF2B5EF4-FFF2-40B4-BE49-F238E27FC236}">
                    <a16:creationId xmlns:a16="http://schemas.microsoft.com/office/drawing/2014/main" id="{AD98F32B-C474-04A2-CAE7-F1514F4122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7" y="3768"/>
                <a:ext cx="1338" cy="2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940" name="Rectangle 12">
                <a:extLst>
                  <a:ext uri="{FF2B5EF4-FFF2-40B4-BE49-F238E27FC236}">
                    <a16:creationId xmlns:a16="http://schemas.microsoft.com/office/drawing/2014/main" id="{27B0AAC0-6EBA-F25A-35E7-13516CC46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3288"/>
                <a:ext cx="267" cy="71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941" name="Rectangle 13">
                <a:extLst>
                  <a:ext uri="{FF2B5EF4-FFF2-40B4-BE49-F238E27FC236}">
                    <a16:creationId xmlns:a16="http://schemas.microsoft.com/office/drawing/2014/main" id="{FB0EE2E9-3DA7-7DD7-9268-CAEC756477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1" y="3288"/>
                <a:ext cx="267" cy="71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942" name="Rectangle 14">
                <a:extLst>
                  <a:ext uri="{FF2B5EF4-FFF2-40B4-BE49-F238E27FC236}">
                    <a16:creationId xmlns:a16="http://schemas.microsoft.com/office/drawing/2014/main" id="{295375ED-6452-1057-0624-5AA258D509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7" y="3288"/>
                <a:ext cx="267" cy="71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943" name="Rectangle 15">
                <a:extLst>
                  <a:ext uri="{FF2B5EF4-FFF2-40B4-BE49-F238E27FC236}">
                    <a16:creationId xmlns:a16="http://schemas.microsoft.com/office/drawing/2014/main" id="{830E2BFD-6A3C-CA3C-0140-EEF83C7466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4" y="3288"/>
                <a:ext cx="267" cy="71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944" name="Rectangle 16">
                <a:extLst>
                  <a:ext uri="{FF2B5EF4-FFF2-40B4-BE49-F238E27FC236}">
                    <a16:creationId xmlns:a16="http://schemas.microsoft.com/office/drawing/2014/main" id="{C29B66F7-8706-8BBE-AD89-A22120C86A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8" y="3288"/>
                <a:ext cx="267" cy="71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2945" name="Group 17">
              <a:extLst>
                <a:ext uri="{FF2B5EF4-FFF2-40B4-BE49-F238E27FC236}">
                  <a16:creationId xmlns:a16="http://schemas.microsoft.com/office/drawing/2014/main" id="{7CCAEB0D-391F-2A49-43F5-41E3E9A234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17" y="2092"/>
              <a:ext cx="239" cy="1180"/>
              <a:chOff x="4357" y="2124"/>
              <a:chExt cx="239" cy="1180"/>
            </a:xfrm>
          </p:grpSpPr>
          <p:sp>
            <p:nvSpPr>
              <p:cNvPr id="252946" name="Rectangle 18">
                <a:extLst>
                  <a:ext uri="{FF2B5EF4-FFF2-40B4-BE49-F238E27FC236}">
                    <a16:creationId xmlns:a16="http://schemas.microsoft.com/office/drawing/2014/main" id="{3B6539C4-1A7B-4512-02A0-235B4BB72D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00000">
                <a:off x="4357" y="2594"/>
                <a:ext cx="239" cy="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600" b="1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52947" name="Rectangle 19">
                <a:extLst>
                  <a:ext uri="{FF2B5EF4-FFF2-40B4-BE49-F238E27FC236}">
                    <a16:creationId xmlns:a16="http://schemas.microsoft.com/office/drawing/2014/main" id="{F4F99CDC-18E3-AFBD-F5F9-4CAC8995EF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00000">
                <a:off x="4357" y="2831"/>
                <a:ext cx="239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600" b="1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52948" name="Rectangle 20">
                <a:extLst>
                  <a:ext uri="{FF2B5EF4-FFF2-40B4-BE49-F238E27FC236}">
                    <a16:creationId xmlns:a16="http://schemas.microsoft.com/office/drawing/2014/main" id="{70EA1A9E-97A4-C9F2-133D-9448346356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00000">
                <a:off x="4357" y="3067"/>
                <a:ext cx="239" cy="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600" b="1">
                    <a:latin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252949" name="Rectangle 21">
                <a:extLst>
                  <a:ext uri="{FF2B5EF4-FFF2-40B4-BE49-F238E27FC236}">
                    <a16:creationId xmlns:a16="http://schemas.microsoft.com/office/drawing/2014/main" id="{3E42A664-5D18-8D11-C69B-6ACEF21DD6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00000">
                <a:off x="4357" y="2124"/>
                <a:ext cx="239" cy="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600" b="1"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252950" name="Rectangle 22">
                <a:extLst>
                  <a:ext uri="{FF2B5EF4-FFF2-40B4-BE49-F238E27FC236}">
                    <a16:creationId xmlns:a16="http://schemas.microsoft.com/office/drawing/2014/main" id="{852F0F5A-DCE0-A332-50C6-5C52BA3724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00000">
                <a:off x="4357" y="2361"/>
                <a:ext cx="239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600" b="1">
                    <a:latin typeface="Courier New" panose="02070309020205020404" pitchFamily="49" charset="0"/>
                  </a:rPr>
                  <a:t>1</a:t>
                </a:r>
              </a:p>
            </p:txBody>
          </p:sp>
        </p:grpSp>
        <p:grpSp>
          <p:nvGrpSpPr>
            <p:cNvPr id="252951" name="Group 23">
              <a:extLst>
                <a:ext uri="{FF2B5EF4-FFF2-40B4-BE49-F238E27FC236}">
                  <a16:creationId xmlns:a16="http://schemas.microsoft.com/office/drawing/2014/main" id="{4DEF5318-DF18-C8B4-C670-9D20852DE9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23" y="2087"/>
              <a:ext cx="239" cy="1180"/>
              <a:chOff x="1504" y="2177"/>
              <a:chExt cx="239" cy="1180"/>
            </a:xfrm>
          </p:grpSpPr>
          <p:sp>
            <p:nvSpPr>
              <p:cNvPr id="252952" name="Rectangle 24">
                <a:extLst>
                  <a:ext uri="{FF2B5EF4-FFF2-40B4-BE49-F238E27FC236}">
                    <a16:creationId xmlns:a16="http://schemas.microsoft.com/office/drawing/2014/main" id="{34B770A9-8D46-2868-0A59-64A7061962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00000">
                <a:off x="1504" y="2647"/>
                <a:ext cx="239" cy="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>
                    <a:latin typeface="Courier New" panose="02070309020205020404" pitchFamily="49" charset="0"/>
                  </a:rPr>
                  <a:t>8</a:t>
                </a:r>
              </a:p>
            </p:txBody>
          </p:sp>
          <p:sp>
            <p:nvSpPr>
              <p:cNvPr id="252953" name="Rectangle 25">
                <a:extLst>
                  <a:ext uri="{FF2B5EF4-FFF2-40B4-BE49-F238E27FC236}">
                    <a16:creationId xmlns:a16="http://schemas.microsoft.com/office/drawing/2014/main" id="{22AFD9A2-8B21-0CF1-4062-6F145ADFC1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00000">
                <a:off x="1504" y="2884"/>
                <a:ext cx="239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>
                    <a:latin typeface="Courier New" panose="02070309020205020404" pitchFamily="49" charset="0"/>
                  </a:rPr>
                  <a:t>8</a:t>
                </a:r>
              </a:p>
            </p:txBody>
          </p:sp>
          <p:sp>
            <p:nvSpPr>
              <p:cNvPr id="252954" name="Rectangle 26">
                <a:extLst>
                  <a:ext uri="{FF2B5EF4-FFF2-40B4-BE49-F238E27FC236}">
                    <a16:creationId xmlns:a16="http://schemas.microsoft.com/office/drawing/2014/main" id="{0E8FAA1B-428C-602C-43EE-2977C02726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00000">
                <a:off x="1504" y="3120"/>
                <a:ext cx="239" cy="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>
                    <a:latin typeface="Courier New" panose="02070309020205020404" pitchFamily="49" charset="0"/>
                  </a:rPr>
                  <a:t>8</a:t>
                </a:r>
              </a:p>
            </p:txBody>
          </p:sp>
          <p:sp>
            <p:nvSpPr>
              <p:cNvPr id="252955" name="Rectangle 27">
                <a:extLst>
                  <a:ext uri="{FF2B5EF4-FFF2-40B4-BE49-F238E27FC236}">
                    <a16:creationId xmlns:a16="http://schemas.microsoft.com/office/drawing/2014/main" id="{76A4D50F-71CE-BE5E-9268-415B1B6A9E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00000">
                <a:off x="1504" y="2177"/>
                <a:ext cx="239" cy="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>
                    <a:latin typeface="Courier New" panose="02070309020205020404" pitchFamily="49" charset="0"/>
                  </a:rPr>
                  <a:t>8</a:t>
                </a:r>
              </a:p>
            </p:txBody>
          </p:sp>
          <p:sp>
            <p:nvSpPr>
              <p:cNvPr id="252956" name="Rectangle 28">
                <a:extLst>
                  <a:ext uri="{FF2B5EF4-FFF2-40B4-BE49-F238E27FC236}">
                    <a16:creationId xmlns:a16="http://schemas.microsoft.com/office/drawing/2014/main" id="{B207BDD5-450F-D3E5-ED7D-E8C901A06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00000">
                <a:off x="1504" y="2414"/>
                <a:ext cx="239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>
                    <a:latin typeface="Courier New" panose="02070309020205020404" pitchFamily="49" charset="0"/>
                  </a:rPr>
                  <a:t>8</a:t>
                </a:r>
              </a:p>
            </p:txBody>
          </p:sp>
        </p:grpSp>
        <p:grpSp>
          <p:nvGrpSpPr>
            <p:cNvPr id="252957" name="Group 29">
              <a:extLst>
                <a:ext uri="{FF2B5EF4-FFF2-40B4-BE49-F238E27FC236}">
                  <a16:creationId xmlns:a16="http://schemas.microsoft.com/office/drawing/2014/main" id="{A0E8E5D0-F8B4-7605-5D0C-760FE1EFCE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22" y="1872"/>
              <a:ext cx="710" cy="239"/>
              <a:chOff x="2063" y="3555"/>
              <a:chExt cx="710" cy="239"/>
            </a:xfrm>
          </p:grpSpPr>
          <p:sp>
            <p:nvSpPr>
              <p:cNvPr id="252958" name="Rectangle 30">
                <a:extLst>
                  <a:ext uri="{FF2B5EF4-FFF2-40B4-BE49-F238E27FC236}">
                    <a16:creationId xmlns:a16="http://schemas.microsoft.com/office/drawing/2014/main" id="{B231A059-0DEE-33F1-E2DB-5B6BB04151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535" y="3556"/>
                <a:ext cx="239" cy="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altLang="en-US" sz="1600" b="1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52959" name="Rectangle 31">
                <a:extLst>
                  <a:ext uri="{FF2B5EF4-FFF2-40B4-BE49-F238E27FC236}">
                    <a16:creationId xmlns:a16="http://schemas.microsoft.com/office/drawing/2014/main" id="{05E2B014-2B85-DE13-1D74-56F088706B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299" y="3557"/>
                <a:ext cx="239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altLang="en-US" sz="1600" b="1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52960" name="Rectangle 32">
                <a:extLst>
                  <a:ext uri="{FF2B5EF4-FFF2-40B4-BE49-F238E27FC236}">
                    <a16:creationId xmlns:a16="http://schemas.microsoft.com/office/drawing/2014/main" id="{FCA6C70C-3A7B-A393-B53E-5471318859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062" y="3556"/>
                <a:ext cx="239" cy="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altLang="en-US" sz="1600" b="1">
                    <a:latin typeface="Courier New" panose="02070309020205020404" pitchFamily="49" charset="0"/>
                  </a:rPr>
                  <a:t>0</a:t>
                </a:r>
              </a:p>
            </p:txBody>
          </p:sp>
        </p:grpSp>
        <p:grpSp>
          <p:nvGrpSpPr>
            <p:cNvPr id="252961" name="Group 33">
              <a:extLst>
                <a:ext uri="{FF2B5EF4-FFF2-40B4-BE49-F238E27FC236}">
                  <a16:creationId xmlns:a16="http://schemas.microsoft.com/office/drawing/2014/main" id="{91DC3109-8EED-4C80-ED61-B078627A69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59" y="2087"/>
              <a:ext cx="239" cy="1180"/>
              <a:chOff x="1504" y="2177"/>
              <a:chExt cx="239" cy="1180"/>
            </a:xfrm>
          </p:grpSpPr>
          <p:sp>
            <p:nvSpPr>
              <p:cNvPr id="252962" name="Rectangle 34">
                <a:extLst>
                  <a:ext uri="{FF2B5EF4-FFF2-40B4-BE49-F238E27FC236}">
                    <a16:creationId xmlns:a16="http://schemas.microsoft.com/office/drawing/2014/main" id="{ECE5491E-62E2-25B5-4383-94F4B1D8A1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00000">
                <a:off x="1504" y="2647"/>
                <a:ext cx="239" cy="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>
                    <a:latin typeface="Courier New" panose="02070309020205020404" pitchFamily="49" charset="0"/>
                  </a:rPr>
                  <a:t>8</a:t>
                </a:r>
              </a:p>
            </p:txBody>
          </p:sp>
          <p:sp>
            <p:nvSpPr>
              <p:cNvPr id="252963" name="Rectangle 35">
                <a:extLst>
                  <a:ext uri="{FF2B5EF4-FFF2-40B4-BE49-F238E27FC236}">
                    <a16:creationId xmlns:a16="http://schemas.microsoft.com/office/drawing/2014/main" id="{5EFABE05-17E7-D997-E25D-A25791D9BF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00000">
                <a:off x="1504" y="2884"/>
                <a:ext cx="239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>
                    <a:latin typeface="Courier New" panose="02070309020205020404" pitchFamily="49" charset="0"/>
                  </a:rPr>
                  <a:t>8</a:t>
                </a:r>
              </a:p>
            </p:txBody>
          </p:sp>
          <p:sp>
            <p:nvSpPr>
              <p:cNvPr id="252964" name="Rectangle 36">
                <a:extLst>
                  <a:ext uri="{FF2B5EF4-FFF2-40B4-BE49-F238E27FC236}">
                    <a16:creationId xmlns:a16="http://schemas.microsoft.com/office/drawing/2014/main" id="{CFEC8A3F-EC08-002B-4996-977D4FA941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00000">
                <a:off x="1504" y="3120"/>
                <a:ext cx="239" cy="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>
                    <a:latin typeface="Courier New" panose="02070309020205020404" pitchFamily="49" charset="0"/>
                  </a:rPr>
                  <a:t>8</a:t>
                </a:r>
              </a:p>
            </p:txBody>
          </p:sp>
          <p:sp>
            <p:nvSpPr>
              <p:cNvPr id="252965" name="Rectangle 37">
                <a:extLst>
                  <a:ext uri="{FF2B5EF4-FFF2-40B4-BE49-F238E27FC236}">
                    <a16:creationId xmlns:a16="http://schemas.microsoft.com/office/drawing/2014/main" id="{C25FBF78-E31F-A39B-539C-6BC7D76B0A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00000">
                <a:off x="1504" y="2177"/>
                <a:ext cx="239" cy="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252966" name="Rectangle 38">
                <a:extLst>
                  <a:ext uri="{FF2B5EF4-FFF2-40B4-BE49-F238E27FC236}">
                    <a16:creationId xmlns:a16="http://schemas.microsoft.com/office/drawing/2014/main" id="{EC325927-EAF0-3AFC-1700-B97E0835FE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00000">
                <a:off x="1504" y="2414"/>
                <a:ext cx="239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>
                    <a:latin typeface="Courier New" panose="02070309020205020404" pitchFamily="49" charset="0"/>
                  </a:rPr>
                  <a:t>0</a:t>
                </a:r>
              </a:p>
            </p:txBody>
          </p:sp>
        </p:grpSp>
        <p:grpSp>
          <p:nvGrpSpPr>
            <p:cNvPr id="252967" name="Group 39">
              <a:extLst>
                <a:ext uri="{FF2B5EF4-FFF2-40B4-BE49-F238E27FC236}">
                  <a16:creationId xmlns:a16="http://schemas.microsoft.com/office/drawing/2014/main" id="{1AB5BCC7-E2F0-7F8C-E56D-DFD6762F9E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95" y="2087"/>
              <a:ext cx="239" cy="1180"/>
              <a:chOff x="1504" y="2177"/>
              <a:chExt cx="239" cy="1180"/>
            </a:xfrm>
          </p:grpSpPr>
          <p:sp>
            <p:nvSpPr>
              <p:cNvPr id="252968" name="Rectangle 40">
                <a:extLst>
                  <a:ext uri="{FF2B5EF4-FFF2-40B4-BE49-F238E27FC236}">
                    <a16:creationId xmlns:a16="http://schemas.microsoft.com/office/drawing/2014/main" id="{1730A536-0214-C9EC-5332-3CE0A79445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00000">
                <a:off x="1504" y="2647"/>
                <a:ext cx="239" cy="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>
                    <a:latin typeface="Courier New" panose="02070309020205020404" pitchFamily="49" charset="0"/>
                  </a:rPr>
                  <a:t>8</a:t>
                </a:r>
              </a:p>
            </p:txBody>
          </p:sp>
          <p:sp>
            <p:nvSpPr>
              <p:cNvPr id="252969" name="Rectangle 41">
                <a:extLst>
                  <a:ext uri="{FF2B5EF4-FFF2-40B4-BE49-F238E27FC236}">
                    <a16:creationId xmlns:a16="http://schemas.microsoft.com/office/drawing/2014/main" id="{896B0CB7-DB55-83F5-738E-2251F18B65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00000">
                <a:off x="1504" y="2884"/>
                <a:ext cx="239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>
                    <a:latin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252970" name="Rectangle 42">
                <a:extLst>
                  <a:ext uri="{FF2B5EF4-FFF2-40B4-BE49-F238E27FC236}">
                    <a16:creationId xmlns:a16="http://schemas.microsoft.com/office/drawing/2014/main" id="{124886D1-D242-6C6A-47B9-28515D6B00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00000">
                <a:off x="1504" y="3120"/>
                <a:ext cx="239" cy="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>
                    <a:latin typeface="Courier New" panose="02070309020205020404" pitchFamily="49" charset="0"/>
                  </a:rPr>
                  <a:t>8</a:t>
                </a:r>
              </a:p>
            </p:txBody>
          </p:sp>
          <p:sp>
            <p:nvSpPr>
              <p:cNvPr id="252971" name="Rectangle 43">
                <a:extLst>
                  <a:ext uri="{FF2B5EF4-FFF2-40B4-BE49-F238E27FC236}">
                    <a16:creationId xmlns:a16="http://schemas.microsoft.com/office/drawing/2014/main" id="{4483A385-4667-A35A-1AE5-00E0E3B25A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00000">
                <a:off x="1504" y="2177"/>
                <a:ext cx="239" cy="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>
                    <a:latin typeface="Courier New" panose="02070309020205020404" pitchFamily="49" charset="0"/>
                  </a:rPr>
                  <a:t>9</a:t>
                </a:r>
              </a:p>
            </p:txBody>
          </p:sp>
          <p:sp>
            <p:nvSpPr>
              <p:cNvPr id="252972" name="Rectangle 44">
                <a:extLst>
                  <a:ext uri="{FF2B5EF4-FFF2-40B4-BE49-F238E27FC236}">
                    <a16:creationId xmlns:a16="http://schemas.microsoft.com/office/drawing/2014/main" id="{C671B465-C5AC-CA3C-8EC4-F51B3A3132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00000">
                <a:off x="1504" y="2414"/>
                <a:ext cx="239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>
                    <a:latin typeface="Courier New" panose="02070309020205020404" pitchFamily="49" charset="0"/>
                  </a:rPr>
                  <a:t>9</a:t>
                </a:r>
              </a:p>
            </p:txBody>
          </p:sp>
        </p:grpSp>
      </p:grpSp>
      <p:grpSp>
        <p:nvGrpSpPr>
          <p:cNvPr id="252973" name="Group 45">
            <a:extLst>
              <a:ext uri="{FF2B5EF4-FFF2-40B4-BE49-F238E27FC236}">
                <a16:creationId xmlns:a16="http://schemas.microsoft.com/office/drawing/2014/main" id="{56FCD9A6-C0C1-7810-A1D1-3C29B653165D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486400"/>
            <a:ext cx="1144588" cy="687388"/>
            <a:chOff x="4916" y="3575"/>
            <a:chExt cx="721" cy="433"/>
          </a:xfrm>
        </p:grpSpPr>
        <p:grpSp>
          <p:nvGrpSpPr>
            <p:cNvPr id="252974" name="Group 46">
              <a:extLst>
                <a:ext uri="{FF2B5EF4-FFF2-40B4-BE49-F238E27FC236}">
                  <a16:creationId xmlns:a16="http://schemas.microsoft.com/office/drawing/2014/main" id="{C20FA159-314A-D071-2407-EEF9E4A5CF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27" y="3575"/>
              <a:ext cx="710" cy="239"/>
              <a:chOff x="2063" y="3555"/>
              <a:chExt cx="710" cy="239"/>
            </a:xfrm>
          </p:grpSpPr>
          <p:sp>
            <p:nvSpPr>
              <p:cNvPr id="252975" name="Rectangle 47">
                <a:extLst>
                  <a:ext uri="{FF2B5EF4-FFF2-40B4-BE49-F238E27FC236}">
                    <a16:creationId xmlns:a16="http://schemas.microsoft.com/office/drawing/2014/main" id="{772DADF8-7633-83A9-FFB1-80625497CE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535" y="3556"/>
                <a:ext cx="239" cy="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altLang="en-US" sz="1600" b="1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52976" name="Rectangle 48">
                <a:extLst>
                  <a:ext uri="{FF2B5EF4-FFF2-40B4-BE49-F238E27FC236}">
                    <a16:creationId xmlns:a16="http://schemas.microsoft.com/office/drawing/2014/main" id="{E99BE039-6828-8AE3-8D21-6EC8C66719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299" y="3557"/>
                <a:ext cx="239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altLang="en-US" sz="1600" b="1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52977" name="Rectangle 49">
                <a:extLst>
                  <a:ext uri="{FF2B5EF4-FFF2-40B4-BE49-F238E27FC236}">
                    <a16:creationId xmlns:a16="http://schemas.microsoft.com/office/drawing/2014/main" id="{329479BA-6B1F-8B46-C095-AC881CCFAA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062" y="3556"/>
                <a:ext cx="239" cy="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altLang="en-US" sz="1600" b="1">
                    <a:latin typeface="Courier New" panose="02070309020205020404" pitchFamily="49" charset="0"/>
                  </a:rPr>
                  <a:t>0</a:t>
                </a:r>
              </a:p>
            </p:txBody>
          </p:sp>
        </p:grpSp>
        <p:sp>
          <p:nvSpPr>
            <p:cNvPr id="252978" name="Rectangle 50">
              <a:extLst>
                <a:ext uri="{FF2B5EF4-FFF2-40B4-BE49-F238E27FC236}">
                  <a16:creationId xmlns:a16="http://schemas.microsoft.com/office/drawing/2014/main" id="{97B4AB20-0117-56DE-8D6B-2DDB33ABBE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388" y="3770"/>
              <a:ext cx="239" cy="237"/>
            </a:xfrm>
            <a:prstGeom prst="rect">
              <a:avLst/>
            </a:prstGeom>
            <a:solidFill>
              <a:srgbClr val="CC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79" name="Rectangle 51">
              <a:extLst>
                <a:ext uri="{FF2B5EF4-FFF2-40B4-BE49-F238E27FC236}">
                  <a16:creationId xmlns:a16="http://schemas.microsoft.com/office/drawing/2014/main" id="{8EAA3B4B-21A1-1601-690C-D720B36CF7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152" y="3771"/>
              <a:ext cx="239" cy="2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80" name="Rectangle 52">
              <a:extLst>
                <a:ext uri="{FF2B5EF4-FFF2-40B4-BE49-F238E27FC236}">
                  <a16:creationId xmlns:a16="http://schemas.microsoft.com/office/drawing/2014/main" id="{8D3EFAF9-95CA-7474-037E-16454F5824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915" y="3770"/>
              <a:ext cx="239" cy="23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2981" name="Group 53">
              <a:extLst>
                <a:ext uri="{FF2B5EF4-FFF2-40B4-BE49-F238E27FC236}">
                  <a16:creationId xmlns:a16="http://schemas.microsoft.com/office/drawing/2014/main" id="{509157DA-63FE-6E56-AB77-60F4BF9F78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16" y="3767"/>
              <a:ext cx="710" cy="239"/>
              <a:chOff x="2063" y="3555"/>
              <a:chExt cx="710" cy="239"/>
            </a:xfrm>
          </p:grpSpPr>
          <p:sp>
            <p:nvSpPr>
              <p:cNvPr id="252982" name="Rectangle 54">
                <a:extLst>
                  <a:ext uri="{FF2B5EF4-FFF2-40B4-BE49-F238E27FC236}">
                    <a16:creationId xmlns:a16="http://schemas.microsoft.com/office/drawing/2014/main" id="{EAF5E341-32F4-E43B-C2A5-25A3519B24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535" y="3556"/>
                <a:ext cx="239" cy="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altLang="en-US" sz="2000" b="1">
                    <a:latin typeface="Courier New" panose="02070309020205020404" pitchFamily="49" charset="0"/>
                  </a:rPr>
                  <a:t>38</a:t>
                </a:r>
              </a:p>
            </p:txBody>
          </p:sp>
          <p:sp>
            <p:nvSpPr>
              <p:cNvPr id="252983" name="Rectangle 55">
                <a:extLst>
                  <a:ext uri="{FF2B5EF4-FFF2-40B4-BE49-F238E27FC236}">
                    <a16:creationId xmlns:a16="http://schemas.microsoft.com/office/drawing/2014/main" id="{879BFC12-BDCA-821D-B9CF-B4C5ABF12B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299" y="3557"/>
                <a:ext cx="239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altLang="en-US" sz="2000" b="1">
                    <a:latin typeface="Courier New" panose="02070309020205020404" pitchFamily="49" charset="0"/>
                  </a:rPr>
                  <a:t>24</a:t>
                </a:r>
              </a:p>
            </p:txBody>
          </p:sp>
          <p:sp>
            <p:nvSpPr>
              <p:cNvPr id="252984" name="Rectangle 56">
                <a:extLst>
                  <a:ext uri="{FF2B5EF4-FFF2-40B4-BE49-F238E27FC236}">
                    <a16:creationId xmlns:a16="http://schemas.microsoft.com/office/drawing/2014/main" id="{7DFD4AF6-4253-716F-8D23-59B6791B2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062" y="3556"/>
                <a:ext cx="239" cy="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altLang="en-US" sz="2000" b="1">
                    <a:latin typeface="Courier New" panose="02070309020205020404" pitchFamily="49" charset="0"/>
                  </a:rPr>
                  <a:t>40</a:t>
                </a:r>
              </a:p>
            </p:txBody>
          </p:sp>
        </p:grp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Summary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404972"/>
            <a:ext cx="8940800" cy="43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lvl="1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600" i="0" dirty="0">
                <a:solidFill>
                  <a:srgbClr val="000000"/>
                </a:solidFill>
                <a:latin typeface="Cambria" panose="02040503050406030204" pitchFamily="18" charset="0"/>
              </a:rPr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COMSATS University Islamabad, Abbottabad Campus</a:t>
            </a:r>
            <a:endParaRPr lang="en-US" sz="1244" b="1" dirty="0"/>
          </a:p>
        </p:txBody>
      </p:sp>
    </p:spTree>
    <p:extLst>
      <p:ext uri="{BB962C8B-B14F-4D97-AF65-F5344CB8AC3E}">
        <p14:creationId xmlns:p14="http://schemas.microsoft.com/office/powerpoint/2010/main" val="24851125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E3611-E0FC-BA0C-00BF-2A0D7CCD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COMSATS University Islamabad, Abbottabad Campus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53A5502-15CE-CCEE-1880-A0907D6F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333" y="1735667"/>
            <a:ext cx="4470400" cy="29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THANK YOU</a:t>
            </a: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endParaRPr lang="en-US" sz="5333" i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04745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CA6BFD3E-1CF2-DA48-9B41-B42FFC7297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Overview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83A70077-33DA-7D1F-4233-A0300021CF7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838200" y="1524000"/>
            <a:ext cx="8305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An array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 single name for a collection of data values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all of the same data type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subscript notation to identify one of the values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A carryover from earlier programming languages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More than a primitive type, less than an object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like objects when used as method parameters and return types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do not have or use inheritance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Accessing each of the values in an array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Usually a </a:t>
            </a:r>
            <a:r>
              <a:rPr lang="en-US" altLang="en-US" sz="2000" dirty="0">
                <a:latin typeface="Courier New" panose="02070309020205020404" pitchFamily="49" charset="0"/>
              </a:rPr>
              <a:t>for</a:t>
            </a:r>
            <a:r>
              <a:rPr lang="en-US" altLang="en-US" sz="2000" dirty="0"/>
              <a:t> loop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7C8E50AD-01C5-CC67-E820-B00D7934FC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Creating Arrays</a:t>
            </a:r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8C631D35-104B-2736-964D-C29B2F0BECE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371600" y="18288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altLang="en-US" sz="2000" dirty="0"/>
              <a:t>General syntax for declaring an array:</a:t>
            </a:r>
          </a:p>
          <a:p>
            <a:pPr>
              <a:buFontTx/>
              <a:buNone/>
            </a:pPr>
            <a:endParaRPr lang="en-US" altLang="en-US" sz="2000" dirty="0"/>
          </a:p>
          <a:p>
            <a:pPr>
              <a:buFontTx/>
              <a:buNone/>
            </a:pPr>
            <a:r>
              <a:rPr lang="en-US" altLang="en-US" sz="2000" i="1" dirty="0" err="1">
                <a:latin typeface="Courier New" panose="02070309020205020404" pitchFamily="49" charset="0"/>
              </a:rPr>
              <a:t>Base_Type</a:t>
            </a:r>
            <a:r>
              <a:rPr lang="en-US" altLang="en-US" sz="2000" i="1" dirty="0">
                <a:latin typeface="Courier New" panose="02070309020205020404" pitchFamily="49" charset="0"/>
              </a:rPr>
              <a:t>[] </a:t>
            </a:r>
            <a:r>
              <a:rPr lang="en-US" altLang="en-US" sz="2000" i="1" dirty="0" err="1">
                <a:latin typeface="Courier New" panose="02070309020205020404" pitchFamily="49" charset="0"/>
              </a:rPr>
              <a:t>Array_Name</a:t>
            </a:r>
            <a:r>
              <a:rPr lang="en-US" altLang="en-US" sz="2000" i="1" dirty="0">
                <a:latin typeface="Courier New" panose="02070309020205020404" pitchFamily="49" charset="0"/>
              </a:rPr>
              <a:t> = new </a:t>
            </a:r>
            <a:r>
              <a:rPr lang="en-US" altLang="en-US" sz="2000" i="1" dirty="0" err="1">
                <a:latin typeface="Courier New" panose="02070309020205020404" pitchFamily="49" charset="0"/>
              </a:rPr>
              <a:t>Base_Type</a:t>
            </a:r>
            <a:r>
              <a:rPr lang="en-US" altLang="en-US" sz="2000" i="1" dirty="0">
                <a:latin typeface="Courier New" panose="02070309020205020404" pitchFamily="49" charset="0"/>
              </a:rPr>
              <a:t>[Length];</a:t>
            </a:r>
          </a:p>
          <a:p>
            <a:pPr lvl="1">
              <a:buFontTx/>
              <a:buNone/>
            </a:pPr>
            <a:endParaRPr lang="en-US" altLang="en-US" sz="2000" i="1" dirty="0">
              <a:latin typeface="Courier New" panose="02070309020205020404" pitchFamily="49" charset="0"/>
            </a:endParaRPr>
          </a:p>
          <a:p>
            <a:r>
              <a:rPr lang="en-US" altLang="en-US" sz="2000" dirty="0"/>
              <a:t>Examples:</a:t>
            </a:r>
            <a:br>
              <a:rPr lang="en-US" altLang="en-US" sz="2000" dirty="0"/>
            </a:br>
            <a:r>
              <a:rPr lang="en-US" altLang="en-US" sz="2000" dirty="0"/>
              <a:t>80-element array with base type </a:t>
            </a:r>
            <a:r>
              <a:rPr lang="en-US" altLang="en-US" sz="2000" dirty="0">
                <a:latin typeface="Courier New" panose="02070309020205020404" pitchFamily="49" charset="0"/>
              </a:rPr>
              <a:t>char</a:t>
            </a:r>
            <a:r>
              <a:rPr lang="en-US" altLang="en-US" sz="2000" dirty="0"/>
              <a:t>:</a:t>
            </a:r>
            <a:br>
              <a:rPr lang="en-US" altLang="en-US" sz="2000" dirty="0"/>
            </a:br>
            <a:r>
              <a:rPr lang="en-US" altLang="en-US" sz="2000" dirty="0">
                <a:latin typeface="Courier New" panose="02070309020205020404" pitchFamily="49" charset="0"/>
              </a:rPr>
              <a:t>char[] symbol = new char[80];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/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/>
              <a:t>100-element array of </a:t>
            </a:r>
            <a:r>
              <a:rPr lang="en-US" altLang="en-US" sz="2000" dirty="0">
                <a:latin typeface="Courier New" panose="02070309020205020404" pitchFamily="49" charset="0"/>
              </a:rPr>
              <a:t>double</a:t>
            </a:r>
            <a:r>
              <a:rPr lang="en-US" altLang="en-US" sz="2000" dirty="0"/>
              <a:t>s:</a:t>
            </a:r>
            <a:br>
              <a:rPr lang="en-US" altLang="en-US" sz="2000" dirty="0"/>
            </a:br>
            <a:r>
              <a:rPr lang="en-US" altLang="en-US" sz="2000" dirty="0">
                <a:latin typeface="Courier New" panose="02070309020205020404" pitchFamily="49" charset="0"/>
              </a:rPr>
              <a:t>double[] reading = new double[100];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/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/>
              <a:t>70-element array of </a:t>
            </a:r>
            <a:r>
              <a:rPr lang="en-US" altLang="en-US" sz="2000" dirty="0">
                <a:latin typeface="Courier New" panose="02070309020205020404" pitchFamily="49" charset="0"/>
              </a:rPr>
              <a:t>Species</a:t>
            </a:r>
            <a:r>
              <a:rPr lang="en-US" altLang="en-US" sz="2000" dirty="0"/>
              <a:t>:</a:t>
            </a:r>
            <a:br>
              <a:rPr lang="en-US" altLang="en-US" sz="2000" dirty="0"/>
            </a:br>
            <a:r>
              <a:rPr lang="en-US" altLang="en-US" sz="2000" dirty="0">
                <a:latin typeface="Courier New" panose="02070309020205020404" pitchFamily="49" charset="0"/>
              </a:rPr>
              <a:t>Species[] specimen = new Species[70];</a:t>
            </a:r>
          </a:p>
          <a:p>
            <a:endParaRPr lang="en-US" altLang="en-US" sz="2000" dirty="0"/>
          </a:p>
        </p:txBody>
      </p:sp>
      <p:sp>
        <p:nvSpPr>
          <p:cNvPr id="140292" name="Rectangle 4">
            <a:extLst>
              <a:ext uri="{FF2B5EF4-FFF2-40B4-BE49-F238E27FC236}">
                <a16:creationId xmlns:a16="http://schemas.microsoft.com/office/drawing/2014/main" id="{D0A5DD22-CAAC-9BB2-68CE-5E1AF060F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14600"/>
            <a:ext cx="7467600" cy="5334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6BA1A99F-CBCB-1594-1AA7-CD8C25C8EC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Three Ways to Use [ ] (Brackets)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F4127E2A-8F92-8CA0-CD2F-9C55B8D2D153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143000" y="1371600"/>
            <a:ext cx="8001000" cy="41148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2000" dirty="0"/>
              <a:t>Declaring an array:</a:t>
            </a:r>
            <a:r>
              <a:rPr lang="en-US" altLang="en-US" sz="2000" dirty="0">
                <a:latin typeface="Courier New" panose="02070309020205020404" pitchFamily="49" charset="0"/>
              </a:rPr>
              <a:t> int[] pressure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altLang="en-US" sz="1800" dirty="0"/>
              <a:t>creates a name of type "</a:t>
            </a:r>
            <a:r>
              <a:rPr lang="en-US" altLang="en-US" sz="1800" dirty="0">
                <a:latin typeface="Courier New" panose="02070309020205020404" pitchFamily="49" charset="0"/>
              </a:rPr>
              <a:t>int</a:t>
            </a:r>
            <a:r>
              <a:rPr lang="en-US" altLang="en-US" sz="1800" dirty="0"/>
              <a:t> array"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en-US" sz="1800" dirty="0"/>
              <a:t>types </a:t>
            </a:r>
            <a:r>
              <a:rPr lang="en-US" altLang="en-US" sz="1800" dirty="0">
                <a:latin typeface="Courier New" panose="02070309020205020404" pitchFamily="49" charset="0"/>
              </a:rPr>
              <a:t>int</a:t>
            </a:r>
            <a:r>
              <a:rPr lang="en-US" altLang="en-US" sz="1800" dirty="0"/>
              <a:t> and </a:t>
            </a:r>
            <a:r>
              <a:rPr lang="en-US" altLang="en-US" sz="1800" dirty="0">
                <a:latin typeface="Courier New" panose="02070309020205020404" pitchFamily="49" charset="0"/>
              </a:rPr>
              <a:t>int[]</a:t>
            </a:r>
            <a:r>
              <a:rPr lang="en-US" altLang="en-US" sz="1800" dirty="0"/>
              <a:t> are different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int[]:</a:t>
            </a:r>
            <a:r>
              <a:rPr lang="en-US" altLang="en-US" sz="1600" dirty="0"/>
              <a:t> type of the </a:t>
            </a:r>
            <a:r>
              <a:rPr lang="en-US" altLang="en-US" sz="1600" dirty="0">
                <a:solidFill>
                  <a:schemeClr val="accent1"/>
                </a:solidFill>
              </a:rPr>
              <a:t>array</a:t>
            </a:r>
            <a:r>
              <a:rPr lang="en-US" altLang="en-US" sz="1600" dirty="0"/>
              <a:t> 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altLang="en-US" sz="1800" dirty="0">
                <a:latin typeface="Courier New" panose="02070309020205020404" pitchFamily="49" charset="0"/>
              </a:rPr>
              <a:t>int </a:t>
            </a:r>
            <a:r>
              <a:rPr lang="en-US" altLang="en-US" sz="1800" dirty="0"/>
              <a:t>: type of the </a:t>
            </a:r>
            <a:r>
              <a:rPr lang="en-US" altLang="en-US" sz="1800" dirty="0">
                <a:solidFill>
                  <a:schemeClr val="accent1"/>
                </a:solidFill>
              </a:rPr>
              <a:t>individual values</a:t>
            </a:r>
          </a:p>
          <a:p>
            <a:pPr marL="990600" lvl="1" indent="-533400">
              <a:lnSpc>
                <a:spcPct val="80000"/>
              </a:lnSpc>
            </a:pPr>
            <a:endParaRPr lang="en-US" altLang="en-US" sz="20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2000" dirty="0"/>
              <a:t> To create a new array, e.g. </a:t>
            </a:r>
            <a:r>
              <a:rPr lang="en-US" altLang="en-US" sz="2000" dirty="0">
                <a:latin typeface="Courier New" panose="02070309020205020404" pitchFamily="49" charset="0"/>
              </a:rPr>
              <a:t>pressure = new int[100];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2000" dirty="0"/>
              <a:t>To refer to a specific element in the array</a:t>
            </a:r>
            <a:br>
              <a:rPr lang="en-US" altLang="en-US" sz="2000" dirty="0"/>
            </a:br>
            <a:r>
              <a:rPr lang="en-US" altLang="en-US" sz="2000" dirty="0"/>
              <a:t>- also called </a:t>
            </a:r>
            <a:r>
              <a:rPr lang="en-US" altLang="en-US" sz="2000" i="1" dirty="0"/>
              <a:t>an indexed variable</a:t>
            </a:r>
            <a:r>
              <a:rPr lang="en-US" altLang="en-US" sz="2000" dirty="0"/>
              <a:t>, e.g.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1800" dirty="0">
                <a:latin typeface="Courier New" panose="02070309020205020404" pitchFamily="49" charset="0"/>
              </a:rPr>
              <a:t>pressure[3] = </a:t>
            </a:r>
            <a:r>
              <a:rPr lang="en-US" altLang="en-US" sz="1800" dirty="0" err="1">
                <a:latin typeface="Courier New" panose="02070309020205020404" pitchFamily="49" charset="0"/>
              </a:rPr>
              <a:t>keyboard.nextInt</a:t>
            </a:r>
            <a:r>
              <a:rPr lang="en-US" altLang="en-US" sz="1800" dirty="0">
                <a:latin typeface="Courier New" panose="02070309020205020404" pitchFamily="49" charset="0"/>
              </a:rPr>
              <a:t>();</a:t>
            </a:r>
            <a:br>
              <a:rPr lang="en-US" altLang="en-US" sz="1800" dirty="0">
                <a:latin typeface="Courier New" panose="02070309020205020404" pitchFamily="49" charset="0"/>
              </a:rPr>
            </a:b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("You entered" + pressure[3]);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25E78796-A82B-AF98-E07F-CD5BB70BB9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Some Array Terminology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08C57643-ECAF-6A7E-AEE4-8890017BD3B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2071688"/>
            <a:ext cx="7543800" cy="40227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b="1" dirty="0">
                <a:solidFill>
                  <a:srgbClr val="0033CC"/>
                </a:solidFill>
                <a:latin typeface="Courier New" panose="02070309020205020404" pitchFamily="49" charset="0"/>
              </a:rPr>
              <a:t>temperature</a:t>
            </a:r>
            <a:r>
              <a:rPr lang="en-US" altLang="en-US" sz="2000" b="1" dirty="0">
                <a:latin typeface="Courier New" panose="02070309020205020404" pitchFamily="49" charset="0"/>
              </a:rPr>
              <a:t>[n + 2]</a:t>
            </a:r>
          </a:p>
          <a:p>
            <a:pPr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temperature[</a:t>
            </a:r>
            <a:r>
              <a:rPr lang="en-US" altLang="en-US" sz="2000" b="1" dirty="0">
                <a:solidFill>
                  <a:srgbClr val="0033CC"/>
                </a:solidFill>
                <a:latin typeface="Courier New" panose="02070309020205020404" pitchFamily="49" charset="0"/>
              </a:rPr>
              <a:t>n + 2</a:t>
            </a:r>
            <a:r>
              <a:rPr lang="en-US" altLang="en-US" sz="2000" b="1" dirty="0">
                <a:latin typeface="Courier New" panose="02070309020205020404" pitchFamily="49" charset="0"/>
              </a:rPr>
              <a:t>]</a:t>
            </a:r>
          </a:p>
          <a:p>
            <a:pPr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 sz="100" b="1" dirty="0">
              <a:solidFill>
                <a:srgbClr val="0033CC"/>
              </a:solidFill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b="1" dirty="0">
                <a:solidFill>
                  <a:srgbClr val="0033CC"/>
                </a:solidFill>
                <a:latin typeface="Courier New" panose="02070309020205020404" pitchFamily="49" charset="0"/>
              </a:rPr>
              <a:t>temperature[n + 2]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temperature[n + 2] = </a:t>
            </a:r>
            <a:r>
              <a:rPr lang="en-US" altLang="en-US" sz="2000" b="1" dirty="0">
                <a:solidFill>
                  <a:srgbClr val="0033CC"/>
                </a:solidFill>
                <a:latin typeface="Courier New" panose="02070309020205020404" pitchFamily="49" charset="0"/>
              </a:rPr>
              <a:t>32</a:t>
            </a:r>
            <a:r>
              <a:rPr lang="en-US" altLang="en-US" sz="2000" b="1" dirty="0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144388" name="AutoShape 4">
            <a:extLst>
              <a:ext uri="{FF2B5EF4-FFF2-40B4-BE49-F238E27FC236}">
                <a16:creationId xmlns:a16="http://schemas.microsoft.com/office/drawing/2014/main" id="{64EDE827-B1F1-D35B-9980-025DF17939D5}"/>
              </a:ext>
            </a:extLst>
          </p:cNvPr>
          <p:cNvSpPr>
            <a:spLocks/>
          </p:cNvSpPr>
          <p:nvPr/>
        </p:nvSpPr>
        <p:spPr bwMode="auto">
          <a:xfrm rot="5400000">
            <a:off x="2057400" y="2590800"/>
            <a:ext cx="76200" cy="2667000"/>
          </a:xfrm>
          <a:prstGeom prst="leftBrace">
            <a:avLst>
              <a:gd name="adj1" fmla="val 29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89" name="AutoShape 5">
            <a:extLst>
              <a:ext uri="{FF2B5EF4-FFF2-40B4-BE49-F238E27FC236}">
                <a16:creationId xmlns:a16="http://schemas.microsoft.com/office/drawing/2014/main" id="{749459C9-4E53-1456-BF6A-8DF9313CD7DA}"/>
              </a:ext>
            </a:extLst>
          </p:cNvPr>
          <p:cNvSpPr>
            <a:spLocks/>
          </p:cNvSpPr>
          <p:nvPr/>
        </p:nvSpPr>
        <p:spPr bwMode="auto">
          <a:xfrm>
            <a:off x="3821113" y="1662113"/>
            <a:ext cx="1508125" cy="409575"/>
          </a:xfrm>
          <a:prstGeom prst="borderCallout2">
            <a:avLst>
              <a:gd name="adj1" fmla="val 30125"/>
              <a:gd name="adj2" fmla="val -5528"/>
              <a:gd name="adj3" fmla="val 30125"/>
              <a:gd name="adj4" fmla="val -38250"/>
              <a:gd name="adj5" fmla="val 97491"/>
              <a:gd name="adj6" fmla="val -15472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 sz="2000" dirty="0">
                <a:latin typeface="Arial" panose="020B0604020202020204" pitchFamily="34" charset="0"/>
              </a:rPr>
              <a:t>Array name</a:t>
            </a:r>
          </a:p>
        </p:txBody>
      </p:sp>
      <p:sp>
        <p:nvSpPr>
          <p:cNvPr id="144390" name="AutoShape 6">
            <a:extLst>
              <a:ext uri="{FF2B5EF4-FFF2-40B4-BE49-F238E27FC236}">
                <a16:creationId xmlns:a16="http://schemas.microsoft.com/office/drawing/2014/main" id="{E4B0B5D3-8558-1CE2-8055-290234B8A5CB}"/>
              </a:ext>
            </a:extLst>
          </p:cNvPr>
          <p:cNvSpPr>
            <a:spLocks/>
          </p:cNvSpPr>
          <p:nvPr/>
        </p:nvSpPr>
        <p:spPr bwMode="auto">
          <a:xfrm>
            <a:off x="3744913" y="2181225"/>
            <a:ext cx="5246687" cy="1019175"/>
          </a:xfrm>
          <a:prstGeom prst="borderCallout2">
            <a:avLst>
              <a:gd name="adj1" fmla="val 11213"/>
              <a:gd name="adj2" fmla="val -1454"/>
              <a:gd name="adj3" fmla="val 11213"/>
              <a:gd name="adj4" fmla="val -4236"/>
              <a:gd name="adj5" fmla="val 67759"/>
              <a:gd name="adj6" fmla="val -1410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2000" i="1" dirty="0">
                <a:latin typeface="Arial" panose="020B0604020202020204" pitchFamily="34" charset="0"/>
              </a:rPr>
              <a:t>Index</a:t>
            </a:r>
            <a:r>
              <a:rPr lang="en-US" altLang="en-US" sz="2000" dirty="0">
                <a:latin typeface="Arial" panose="020B0604020202020204" pitchFamily="34" charset="0"/>
              </a:rPr>
              <a:t> - also called a </a:t>
            </a:r>
            <a:r>
              <a:rPr lang="en-US" altLang="en-US" sz="2000" i="1" dirty="0">
                <a:latin typeface="Arial" panose="020B0604020202020204" pitchFamily="34" charset="0"/>
              </a:rPr>
              <a:t>subscript</a:t>
            </a:r>
            <a:endParaRPr lang="en-US" altLang="en-US" sz="2000" dirty="0">
              <a:latin typeface="Arial" panose="020B0604020202020204" pitchFamily="34" charset="0"/>
            </a:endParaRPr>
          </a:p>
          <a:p>
            <a:r>
              <a:rPr lang="en-US" altLang="en-US" sz="2000" dirty="0">
                <a:latin typeface="Arial" panose="020B0604020202020204" pitchFamily="34" charset="0"/>
              </a:rPr>
              <a:t>   - must be an </a:t>
            </a:r>
            <a:r>
              <a:rPr lang="en-US" altLang="en-US" sz="2000" dirty="0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Arial" panose="020B0604020202020204" pitchFamily="34" charset="0"/>
              </a:rPr>
              <a:t>,</a:t>
            </a:r>
          </a:p>
          <a:p>
            <a:r>
              <a:rPr lang="en-US" altLang="en-US" sz="2000" dirty="0">
                <a:latin typeface="Arial" panose="020B0604020202020204" pitchFamily="34" charset="0"/>
              </a:rPr>
              <a:t>   - or an expression that evaluates to an </a:t>
            </a:r>
            <a:r>
              <a:rPr lang="en-US" altLang="en-US" sz="2000" dirty="0">
                <a:latin typeface="Courier New" panose="02070309020205020404" pitchFamily="49" charset="0"/>
              </a:rPr>
              <a:t>int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144391" name="AutoShape 7">
            <a:extLst>
              <a:ext uri="{FF2B5EF4-FFF2-40B4-BE49-F238E27FC236}">
                <a16:creationId xmlns:a16="http://schemas.microsoft.com/office/drawing/2014/main" id="{3106190E-7425-5A08-993B-1EB009B27791}"/>
              </a:ext>
            </a:extLst>
          </p:cNvPr>
          <p:cNvSpPr>
            <a:spLocks/>
          </p:cNvSpPr>
          <p:nvPr/>
        </p:nvSpPr>
        <p:spPr bwMode="auto">
          <a:xfrm rot="5400000">
            <a:off x="2933700" y="2476500"/>
            <a:ext cx="76200" cy="914400"/>
          </a:xfrm>
          <a:prstGeom prst="leftBrace">
            <a:avLst>
              <a:gd name="adj1" fmla="val 100000"/>
              <a:gd name="adj2" fmla="val 50171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2" name="AutoShape 8">
            <a:extLst>
              <a:ext uri="{FF2B5EF4-FFF2-40B4-BE49-F238E27FC236}">
                <a16:creationId xmlns:a16="http://schemas.microsoft.com/office/drawing/2014/main" id="{D00AB887-7049-6B9E-A1C4-AE5DA70ED825}"/>
              </a:ext>
            </a:extLst>
          </p:cNvPr>
          <p:cNvSpPr>
            <a:spLocks/>
          </p:cNvSpPr>
          <p:nvPr/>
        </p:nvSpPr>
        <p:spPr bwMode="auto">
          <a:xfrm>
            <a:off x="4038600" y="3416300"/>
            <a:ext cx="4495800" cy="714375"/>
          </a:xfrm>
          <a:prstGeom prst="borderCallout2">
            <a:avLst>
              <a:gd name="adj1" fmla="val 16000"/>
              <a:gd name="adj2" fmla="val -1694"/>
              <a:gd name="adj3" fmla="val 16000"/>
              <a:gd name="adj4" fmla="val -10806"/>
              <a:gd name="adj5" fmla="val 62889"/>
              <a:gd name="adj6" fmla="val -4297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000" i="1">
                <a:latin typeface="Arial" panose="020B0604020202020204" pitchFamily="34" charset="0"/>
              </a:rPr>
              <a:t>Indexed variable</a:t>
            </a:r>
            <a:r>
              <a:rPr lang="en-US" altLang="en-US" sz="2000">
                <a:latin typeface="Arial" panose="020B0604020202020204" pitchFamily="34" charset="0"/>
              </a:rPr>
              <a:t> - also called an </a:t>
            </a:r>
            <a:r>
              <a:rPr lang="en-US" altLang="en-US" sz="2000" i="1">
                <a:latin typeface="Arial" panose="020B0604020202020204" pitchFamily="34" charset="0"/>
              </a:rPr>
              <a:t>element</a:t>
            </a:r>
            <a:r>
              <a:rPr lang="en-US" altLang="en-US" sz="2000">
                <a:latin typeface="Arial" panose="020B0604020202020204" pitchFamily="34" charset="0"/>
              </a:rPr>
              <a:t> or </a:t>
            </a:r>
            <a:r>
              <a:rPr lang="en-US" altLang="en-US" sz="2000" i="1">
                <a:latin typeface="Arial" panose="020B0604020202020204" pitchFamily="34" charset="0"/>
              </a:rPr>
              <a:t>subscripted variable</a:t>
            </a: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144393" name="Rectangle 9">
            <a:extLst>
              <a:ext uri="{FF2B5EF4-FFF2-40B4-BE49-F238E27FC236}">
                <a16:creationId xmlns:a16="http://schemas.microsoft.com/office/drawing/2014/main" id="{AD5579D8-3461-19E5-5FEE-6CBF22288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562600"/>
            <a:ext cx="7086600" cy="714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000">
                <a:latin typeface="Arial" panose="020B0604020202020204" pitchFamily="34" charset="0"/>
              </a:rPr>
              <a:t>Note that "element" may refer to either a single indexed variable in the array or the </a:t>
            </a:r>
            <a:r>
              <a:rPr lang="en-US" altLang="en-US" sz="2000" i="1">
                <a:latin typeface="Arial" panose="020B0604020202020204" pitchFamily="34" charset="0"/>
              </a:rPr>
              <a:t>value</a:t>
            </a:r>
            <a:r>
              <a:rPr lang="en-US" altLang="en-US" sz="2000">
                <a:latin typeface="Arial" panose="020B0604020202020204" pitchFamily="34" charset="0"/>
              </a:rPr>
              <a:t> of a single indexed variable.</a:t>
            </a:r>
          </a:p>
        </p:txBody>
      </p:sp>
      <p:sp>
        <p:nvSpPr>
          <p:cNvPr id="144394" name="AutoShape 10">
            <a:extLst>
              <a:ext uri="{FF2B5EF4-FFF2-40B4-BE49-F238E27FC236}">
                <a16:creationId xmlns:a16="http://schemas.microsoft.com/office/drawing/2014/main" id="{890952AA-3D3D-20C9-4ADE-E977E50497BD}"/>
              </a:ext>
            </a:extLst>
          </p:cNvPr>
          <p:cNvSpPr>
            <a:spLocks/>
          </p:cNvSpPr>
          <p:nvPr/>
        </p:nvSpPr>
        <p:spPr bwMode="auto">
          <a:xfrm>
            <a:off x="4648200" y="4308475"/>
            <a:ext cx="4267200" cy="714375"/>
          </a:xfrm>
          <a:prstGeom prst="borderCallout1">
            <a:avLst>
              <a:gd name="adj1" fmla="val 16000"/>
              <a:gd name="adj2" fmla="val -1787"/>
              <a:gd name="adj3" fmla="val 97778"/>
              <a:gd name="adj4" fmla="val -1067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000">
                <a:latin typeface="Arial" panose="020B0604020202020204" pitchFamily="34" charset="0"/>
              </a:rPr>
              <a:t>Value of the indexed variable</a:t>
            </a:r>
          </a:p>
          <a:p>
            <a:r>
              <a:rPr lang="en-US" altLang="en-US" sz="2000">
                <a:latin typeface="Arial" panose="020B0604020202020204" pitchFamily="34" charset="0"/>
              </a:rPr>
              <a:t>- also called an element of the array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09FB6A10-E78D-FD28-C283-96F9C4CE4D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Array Length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FB874865-F29A-0E8C-E3C1-C6F7B421BC4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676400"/>
            <a:ext cx="8305800" cy="4419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Specified by the number in brackets when created with </a:t>
            </a:r>
            <a:r>
              <a:rPr lang="en-US" altLang="en-US" sz="2400" dirty="0">
                <a:latin typeface="Courier New" panose="02070309020205020404" pitchFamily="49" charset="0"/>
              </a:rPr>
              <a:t>new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400" i="1" dirty="0"/>
              <a:t>maximum</a:t>
            </a:r>
            <a:r>
              <a:rPr lang="en-US" altLang="en-US" sz="2400" dirty="0"/>
              <a:t> number of elements the array can hold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storage is allocated whether or not the elements are assigned values</a:t>
            </a:r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the attribute </a:t>
            </a:r>
            <a:r>
              <a:rPr lang="en-US" altLang="en-US" sz="2400" dirty="0">
                <a:latin typeface="Courier New" panose="02070309020205020404" pitchFamily="49" charset="0"/>
              </a:rPr>
              <a:t>length</a:t>
            </a:r>
            <a:r>
              <a:rPr lang="en-US" altLang="en-US" sz="2400" dirty="0"/>
              <a:t>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       Species[] entry = new Species[20];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sz="24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400" dirty="0">
                <a:latin typeface="Courier New" panose="02070309020205020404" pitchFamily="49" charset="0"/>
              </a:rPr>
              <a:t>(</a:t>
            </a:r>
            <a:r>
              <a:rPr lang="en-US" altLang="en-US" sz="2400" dirty="0" err="1">
                <a:latin typeface="Courier New" panose="02070309020205020404" pitchFamily="49" charset="0"/>
              </a:rPr>
              <a:t>entry.length</a:t>
            </a:r>
            <a:r>
              <a:rPr lang="en-US" altLang="en-US" sz="2400" dirty="0">
                <a:latin typeface="Courier New" panose="02070309020205020404" pitchFamily="49" charset="0"/>
              </a:rPr>
              <a:t>);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US" altLang="en-US" sz="24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/>
              <a:t>The </a:t>
            </a:r>
            <a:r>
              <a:rPr lang="en-US" altLang="en-US" sz="2400" dirty="0">
                <a:latin typeface="Courier New" panose="02070309020205020404" pitchFamily="49" charset="0"/>
              </a:rPr>
              <a:t>length</a:t>
            </a:r>
            <a:r>
              <a:rPr lang="en-US" altLang="en-US" sz="2400" dirty="0"/>
              <a:t> attribute is established in the declaration and cannot be changed unless the array is redeclared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E576191D-7180-D036-0D73-5374C531B2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/>
              <a:t>Subscript Range</a:t>
            </a:r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B57760C6-A319-6694-0318-8790814DED3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371600"/>
            <a:ext cx="8077200" cy="4572000"/>
          </a:xfrm>
        </p:spPr>
        <p:txBody>
          <a:bodyPr/>
          <a:lstStyle/>
          <a:p>
            <a:r>
              <a:rPr lang="en-US" altLang="en-US" dirty="0"/>
              <a:t>Array subscripts use zero-numbering</a:t>
            </a:r>
          </a:p>
          <a:p>
            <a:pPr lvl="1"/>
            <a:r>
              <a:rPr lang="en-US" altLang="en-US" dirty="0"/>
              <a:t>the first element has subscript 0</a:t>
            </a:r>
          </a:p>
          <a:p>
            <a:pPr lvl="1"/>
            <a:r>
              <a:rPr lang="en-US" altLang="en-US" dirty="0"/>
              <a:t>the second element has subscript 1</a:t>
            </a:r>
          </a:p>
          <a:p>
            <a:pPr lvl="1"/>
            <a:r>
              <a:rPr lang="en-US" altLang="en-US" dirty="0"/>
              <a:t>etc. - the n</a:t>
            </a:r>
            <a:r>
              <a:rPr lang="en-US" altLang="en-US" baseline="30000" dirty="0"/>
              <a:t>th</a:t>
            </a:r>
            <a:r>
              <a:rPr lang="en-US" altLang="en-US" dirty="0"/>
              <a:t> element has subscript n-1</a:t>
            </a:r>
          </a:p>
          <a:p>
            <a:pPr lvl="1"/>
            <a:r>
              <a:rPr lang="en-US" altLang="en-US" dirty="0"/>
              <a:t>the last element has subscript </a:t>
            </a:r>
            <a:r>
              <a:rPr lang="en-US" altLang="en-US" dirty="0">
                <a:latin typeface="Courier New" panose="02070309020205020404" pitchFamily="49" charset="0"/>
              </a:rPr>
              <a:t>length-1</a:t>
            </a:r>
          </a:p>
          <a:p>
            <a:r>
              <a:rPr lang="en-US" altLang="en-US" dirty="0"/>
              <a:t>For example: an int array with 4 elements</a:t>
            </a:r>
            <a:endParaRPr lang="en-US" altLang="en-US" dirty="0">
              <a:latin typeface="Courier New" panose="02070309020205020404" pitchFamily="49" charset="0"/>
            </a:endParaRPr>
          </a:p>
        </p:txBody>
      </p:sp>
      <p:graphicFrame>
        <p:nvGraphicFramePr>
          <p:cNvPr id="148484" name="Object 4">
            <a:extLst>
              <a:ext uri="{FF2B5EF4-FFF2-40B4-BE49-F238E27FC236}">
                <a16:creationId xmlns:a16="http://schemas.microsoft.com/office/drawing/2014/main" id="{0C70DD70-86F0-8E7C-567B-3AE7656D3F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5105400"/>
          <a:ext cx="5561013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4" imgW="4197960" imgH="801720" progId="Word.Document.8">
                  <p:embed/>
                </p:oleObj>
              </mc:Choice>
              <mc:Fallback>
                <p:oleObj name="Document" r:id="rId4" imgW="4197960" imgH="80172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105400"/>
                        <a:ext cx="5561013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11660</TotalTime>
  <Words>1959</Words>
  <Application>Microsoft Office PowerPoint</Application>
  <PresentationFormat>On-screen Show (4:3)</PresentationFormat>
  <Paragraphs>391</Paragraphs>
  <Slides>36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53" baseType="lpstr">
      <vt:lpstr>Arial Unicode MS</vt:lpstr>
      <vt:lpstr>-apple-system</vt:lpstr>
      <vt:lpstr>Arial</vt:lpstr>
      <vt:lpstr>Book Antiqua</vt:lpstr>
      <vt:lpstr>Calibri</vt:lpstr>
      <vt:lpstr>Calibri Light</vt:lpstr>
      <vt:lpstr>Cambria</vt:lpstr>
      <vt:lpstr>Century Gothic</vt:lpstr>
      <vt:lpstr>Courier New</vt:lpstr>
      <vt:lpstr>等线</vt:lpstr>
      <vt:lpstr>Georgia</vt:lpstr>
      <vt:lpstr>Times New Roman</vt:lpstr>
      <vt:lpstr>Wingdings</vt:lpstr>
      <vt:lpstr>Wingdings 3</vt:lpstr>
      <vt:lpstr>Retrospect</vt:lpstr>
      <vt:lpstr>Slice</vt:lpstr>
      <vt:lpstr>Document</vt:lpstr>
      <vt:lpstr>PowerPoint Presentation</vt:lpstr>
      <vt:lpstr>PowerPoint Presentation</vt:lpstr>
      <vt:lpstr>Motivation</vt:lpstr>
      <vt:lpstr>Overview</vt:lpstr>
      <vt:lpstr>Creating Arrays</vt:lpstr>
      <vt:lpstr>Three Ways to Use [ ] (Brackets)</vt:lpstr>
      <vt:lpstr>Some Array Terminology</vt:lpstr>
      <vt:lpstr>Array Length</vt:lpstr>
      <vt:lpstr>Subscript Range</vt:lpstr>
      <vt:lpstr>Subscript out of Range Error</vt:lpstr>
      <vt:lpstr>Array Length Specified at Run-time</vt:lpstr>
      <vt:lpstr>Use Singular Array Names</vt:lpstr>
      <vt:lpstr>Array Initializer</vt:lpstr>
      <vt:lpstr>Initializing Array in a Loop</vt:lpstr>
      <vt:lpstr>Passing Array Elements</vt:lpstr>
      <vt:lpstr>When Can a Method Change an Indexed Variable Argument?</vt:lpstr>
      <vt:lpstr>When Can a Method Change an Indexed Variable Argument?</vt:lpstr>
      <vt:lpstr>Code</vt:lpstr>
      <vt:lpstr>Output</vt:lpstr>
      <vt:lpstr>Passing Array Elements</vt:lpstr>
      <vt:lpstr>Array Names as Method Arguments</vt:lpstr>
      <vt:lpstr>Example: An Array as an Argument in a Method Call</vt:lpstr>
      <vt:lpstr>Arguments for the Method main</vt:lpstr>
      <vt:lpstr>Behavior of Three Operations</vt:lpstr>
      <vt:lpstr>Testing Two Arrays for Equality</vt:lpstr>
      <vt:lpstr>Methods that Return an Array</vt:lpstr>
      <vt:lpstr>Wrapper Classes for Arrays</vt:lpstr>
      <vt:lpstr>Multidimensional Arrays</vt:lpstr>
      <vt:lpstr>Table as a 2-D Array</vt:lpstr>
      <vt:lpstr>Java Code to Create a 2-D Array</vt:lpstr>
      <vt:lpstr>Implementation of Multidimensional Arrays</vt:lpstr>
      <vt:lpstr>Ragged/Jagged Arrays</vt:lpstr>
      <vt:lpstr>Programming Example: Employee Time Records</vt:lpstr>
      <vt:lpstr> Nested Loops with Multidimensional Arrays</vt:lpstr>
      <vt:lpstr>PowerPoint Presentation</vt:lpstr>
      <vt:lpstr>PowerPoint Presentation</vt:lpstr>
    </vt:vector>
  </TitlesOfParts>
  <Company>BYU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Arrays</dc:title>
  <dc:creator>Robert P. Burton</dc:creator>
  <cp:lastModifiedBy>hp</cp:lastModifiedBy>
  <cp:revision>295</cp:revision>
  <dcterms:created xsi:type="dcterms:W3CDTF">2004-09-16T16:31:38Z</dcterms:created>
  <dcterms:modified xsi:type="dcterms:W3CDTF">2024-03-28T08:07:24Z</dcterms:modified>
</cp:coreProperties>
</file>