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62" r:id="rId2"/>
  </p:sldMasterIdLst>
  <p:notesMasterIdLst>
    <p:notesMasterId r:id="rId44"/>
  </p:notesMasterIdLst>
  <p:handoutMasterIdLst>
    <p:handoutMasterId r:id="rId45"/>
  </p:handoutMasterIdLst>
  <p:sldIdLst>
    <p:sldId id="505" r:id="rId3"/>
    <p:sldId id="506" r:id="rId4"/>
    <p:sldId id="504" r:id="rId5"/>
    <p:sldId id="423" r:id="rId6"/>
    <p:sldId id="424" r:id="rId7"/>
    <p:sldId id="425" r:id="rId8"/>
    <p:sldId id="426" r:id="rId9"/>
    <p:sldId id="492" r:id="rId10"/>
    <p:sldId id="493" r:id="rId11"/>
    <p:sldId id="494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09" r:id="rId20"/>
    <p:sldId id="410" r:id="rId21"/>
    <p:sldId id="437" r:id="rId22"/>
    <p:sldId id="439" r:id="rId23"/>
    <p:sldId id="440" r:id="rId24"/>
    <p:sldId id="441" r:id="rId25"/>
    <p:sldId id="388" r:id="rId26"/>
    <p:sldId id="407" r:id="rId27"/>
    <p:sldId id="381" r:id="rId28"/>
    <p:sldId id="384" r:id="rId29"/>
    <p:sldId id="378" r:id="rId30"/>
    <p:sldId id="260" r:id="rId31"/>
    <p:sldId id="495" r:id="rId32"/>
    <p:sldId id="263" r:id="rId33"/>
    <p:sldId id="264" r:id="rId34"/>
    <p:sldId id="443" r:id="rId35"/>
    <p:sldId id="444" r:id="rId36"/>
    <p:sldId id="449" r:id="rId37"/>
    <p:sldId id="450" r:id="rId38"/>
    <p:sldId id="503" r:id="rId39"/>
    <p:sldId id="274" r:id="rId40"/>
    <p:sldId id="502" r:id="rId41"/>
    <p:sldId id="404" r:id="rId42"/>
    <p:sldId id="405" r:id="rId43"/>
  </p:sldIdLst>
  <p:sldSz cx="9144000" cy="6858000" type="screen4x3"/>
  <p:notesSz cx="9309100" cy="7053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2" userDrawn="1">
          <p15:clr>
            <a:srgbClr val="A4A3A4"/>
          </p15:clr>
        </p15:guide>
        <p15:guide id="2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CCFF66"/>
    <a:srgbClr val="00FF00"/>
    <a:srgbClr val="5F5F5F"/>
    <a:srgbClr val="FFFF00"/>
    <a:srgbClr val="B8C26A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86432" autoAdjust="0"/>
  </p:normalViewPr>
  <p:slideViewPr>
    <p:cSldViewPr>
      <p:cViewPr varScale="1">
        <p:scale>
          <a:sx n="60" d="100"/>
          <a:sy n="60" d="100"/>
        </p:scale>
        <p:origin x="1008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86" y="90"/>
      </p:cViewPr>
      <p:guideLst>
        <p:guide orient="horz" pos="222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1DAD2-228C-4834-BAF3-D29D60D763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376" cy="35411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0729D-D040-4C30-9855-1DBAFB3465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3598" y="0"/>
            <a:ext cx="4033376" cy="35411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pPr>
              <a:defRPr/>
            </a:pPr>
            <a:fld id="{DD99D2F9-FEF2-4DAC-8CD3-D5B862943428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C244C1-E867-4B45-9E49-B0B39B7AE1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99144"/>
            <a:ext cx="4033376" cy="35411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59E24E-CE8F-4E2B-8A1D-698497F130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73598" y="6699144"/>
            <a:ext cx="4033376" cy="354119"/>
          </a:xfrm>
          <a:prstGeom prst="rect">
            <a:avLst/>
          </a:prstGeom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DEF613-11F7-4B13-B827-4BFEFB450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AB7ECB4-2A45-459B-A15A-1CDA753726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376" cy="35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90" tIns="46745" rIns="93490" bIns="46745" numCol="1" anchor="ctr" anchorCtr="0" compatLnSpc="1">
            <a:prstTxWarp prst="textNoShape">
              <a:avLst/>
            </a:prstTxWarp>
          </a:bodyPr>
          <a:lstStyle>
            <a:lvl1pPr defTabSz="934273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28B6C61-95DE-4805-9E2F-42A0CD83E5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75724" y="0"/>
            <a:ext cx="4033376" cy="35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90" tIns="46745" rIns="93490" bIns="46745" numCol="1" anchor="ctr" anchorCtr="0" compatLnSpc="1">
            <a:prstTxWarp prst="textNoShape">
              <a:avLst/>
            </a:prstTxWarp>
          </a:bodyPr>
          <a:lstStyle>
            <a:lvl1pPr algn="r" defTabSz="934273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DE91836-7069-4121-B558-BD10636746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7E4AD8A2-9769-4F0C-87DC-CAF18E9751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222" y="3350786"/>
            <a:ext cx="6828659" cy="31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90" tIns="46745" rIns="93490" bIns="467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79F66059-0FCE-4F10-844A-4350CECF04A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00358"/>
            <a:ext cx="4033376" cy="35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90" tIns="46745" rIns="93490" bIns="46745" numCol="1" anchor="b" anchorCtr="0" compatLnSpc="1">
            <a:prstTxWarp prst="textNoShape">
              <a:avLst/>
            </a:prstTxWarp>
          </a:bodyPr>
          <a:lstStyle>
            <a:lvl1pPr defTabSz="934273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F93C968-011B-4698-A121-551192593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5724" y="6700358"/>
            <a:ext cx="4033376" cy="35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90" tIns="46745" rIns="93490" bIns="46745" numCol="1" anchor="b" anchorCtr="0" compatLnSpc="1">
            <a:prstTxWarp prst="textNoShape">
              <a:avLst/>
            </a:prstTxWarp>
          </a:bodyPr>
          <a:lstStyle>
            <a:lvl1pPr algn="r" defTabSz="934273">
              <a:defRPr sz="1200" i="0">
                <a:latin typeface="Times New Roman" panose="02020603050405020304" pitchFamily="18" charset="0"/>
              </a:defRPr>
            </a:lvl1pPr>
          </a:lstStyle>
          <a:p>
            <a:fld id="{474F8E27-60C9-4028-A7D6-6341955C61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01B2CFE-9EF3-4349-829C-AADA0D3A6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2E1B725-DCAC-4C3B-8D33-0DF2F9293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7B73DC4-3C56-491F-9A6D-408681327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5A2CBB9-FD6B-419B-9CC6-7724B2A9E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D98CA3B-34C6-449D-A2A9-490DAA2EC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30420A5-23BC-407B-880D-6E92D552E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472A6BB-8B0F-45B1-B36B-1CC870FDB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81F9C50-B8B3-4A0D-858E-4D4899AE3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14F8245-A11D-41A1-8D85-C33ABB9BD2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F4380A4-33D5-46CD-911D-818A4053B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9851F5A8-B061-42C2-8E8B-BE431B765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FE6B93-7D5A-4FDD-BA1B-056BC27D6905}" type="slidenum">
              <a:rPr lang="fr-FR" altLang="en-US"/>
              <a:pPr eaLnBrk="1" hangingPunct="1"/>
              <a:t>29</a:t>
            </a:fld>
            <a:endParaRPr lang="fr-FR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35CA6D3-6149-445F-8A15-353F77B96F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6388" y="538163"/>
            <a:ext cx="3498850" cy="2624137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368352F-CD0F-4F0B-AD94-DBE328669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3203" y="3339870"/>
            <a:ext cx="6743567" cy="3100962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29C56FE-5BCD-49F8-B49B-57F003265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591BD1-D24E-40F8-862F-B33E537A6A97}" type="slidenum">
              <a:rPr lang="fr-FR" altLang="en-US"/>
              <a:pPr eaLnBrk="1" hangingPunct="1"/>
              <a:t>30</a:t>
            </a:fld>
            <a:endParaRPr lang="fr-FR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903BC82-CB8C-4719-8791-78E042DB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6388" y="538163"/>
            <a:ext cx="3498850" cy="2624137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A5C19F49-BDD9-487D-B49A-E8746736C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3203" y="3339870"/>
            <a:ext cx="6743567" cy="3100962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83425D9-E57B-42EF-B33F-6589B7EBAB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A78692-2AEA-41B4-AF7B-1DA017D6D89F}" type="slidenum">
              <a:rPr lang="fr-FR" altLang="en-US"/>
              <a:pPr eaLnBrk="1" hangingPunct="1"/>
              <a:t>31</a:t>
            </a:fld>
            <a:endParaRPr lang="fr-FR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65C65A5-AE95-4EF4-B686-4ABB502A4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6388" y="538163"/>
            <a:ext cx="3498850" cy="2624137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482B6BB7-DB1A-4372-96AD-C980182E1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3203" y="3339870"/>
            <a:ext cx="6743567" cy="3100962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CF578F1-8841-4581-8EC1-DB0BB5C8E5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1271" indent="-288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80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8122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0443" indent="-231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A3D71D-0678-4E07-9B3C-696F0D13B871}" type="slidenum">
              <a:rPr lang="fr-FR" altLang="en-US"/>
              <a:pPr eaLnBrk="1" hangingPunct="1"/>
              <a:t>32</a:t>
            </a:fld>
            <a:endParaRPr lang="fr-FR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6F5DA1B-2143-4C1F-BFE1-FC1EA64EAB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6388" y="538163"/>
            <a:ext cx="3498850" cy="2624137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098477C-3FDD-41E3-95F8-E53A10E9B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3203" y="3339870"/>
            <a:ext cx="6743567" cy="3100962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BA6C36B-8FD2-431F-A2D7-D859060BBD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9FBB722-E2D7-4753-967E-5814B20F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4FEF9EE-82EE-4A9E-9937-91F1C43C4C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3F15CAE-6A50-4164-8ED5-459E7EDCD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A92FE9E-DA5E-4A3F-ACB9-B4D8E18A3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D2E8D10-6D6C-44A2-B247-84A4087F2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955D1C7-4F04-4563-8BFB-C79FF5C58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2B78F84-540A-4CDA-B0A4-26EE0D645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C3B705A-9AD0-45D5-9898-5F59BF91A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244757B-7170-4278-B504-1F76B1CF6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F114976-C438-418B-AFDA-748B0CD953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F9A77BA-45FA-423B-AEA8-75E37DB03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3820D7E-38FF-4279-9B9F-D038BC037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7825" y="546100"/>
            <a:ext cx="3559175" cy="2668588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C56069B-E626-4463-A5E2-204FE5C80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858" y="3395656"/>
            <a:ext cx="6892478" cy="3153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228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5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5455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47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4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290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81328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25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71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4027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67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24010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17012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16759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2203316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88317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139808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54503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843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0162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634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152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68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10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70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91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>
            <a:extLst>
              <a:ext uri="{FF2B5EF4-FFF2-40B4-BE49-F238E27FC236}">
                <a16:creationId xmlns:a16="http://schemas.microsoft.com/office/drawing/2014/main" id="{808260FD-BBC8-4D43-991E-F0BCB8173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74F6D58C-7315-4D80-AABD-7856ED4F3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" name="灯片编号占位符 5">
            <a:extLst>
              <a:ext uri="{FF2B5EF4-FFF2-40B4-BE49-F238E27FC236}">
                <a16:creationId xmlns:a16="http://schemas.microsoft.com/office/drawing/2014/main" id="{B7B83348-A50F-4546-8ABF-4EC5B25D3635}"/>
              </a:ext>
            </a:extLst>
          </p:cNvPr>
          <p:cNvSpPr txBox="1">
            <a:spLocks/>
          </p:cNvSpPr>
          <p:nvPr userDrawn="1"/>
        </p:nvSpPr>
        <p:spPr>
          <a:xfrm>
            <a:off x="6858000" y="6371592"/>
            <a:ext cx="2133600" cy="257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A5969107-FF35-42A6-8630-C988F7FE1BF5}" type="slidenum">
              <a:rPr lang="zh-CN" altLang="en-US" smtClean="0">
                <a:solidFill>
                  <a:prstClr val="black"/>
                </a:solidFill>
                <a:ea typeface="宋体" panose="02010600030101010101" pitchFamily="2" charset="-122"/>
              </a:rPr>
              <a:pPr/>
              <a:t>‹#›</a:t>
            </a:fld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FC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5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]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灯片编号占位符 5">
            <a:extLst>
              <a:ext uri="{FF2B5EF4-FFF2-40B4-BE49-F238E27FC236}">
                <a16:creationId xmlns:a16="http://schemas.microsoft.com/office/drawing/2014/main" id="{E8FD2BC5-4EE6-1939-AD15-6FE2D8378A84}"/>
              </a:ext>
            </a:extLst>
          </p:cNvPr>
          <p:cNvSpPr txBox="1">
            <a:spLocks/>
          </p:cNvSpPr>
          <p:nvPr userDrawn="1"/>
        </p:nvSpPr>
        <p:spPr>
          <a:xfrm>
            <a:off x="6858000" y="6371592"/>
            <a:ext cx="2133600" cy="257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A5969107-FF35-42A6-8630-C988F7FE1BF5}" type="slidenum">
              <a:rPr lang="zh-CN" altLang="en-US" smtClean="0">
                <a:solidFill>
                  <a:prstClr val="black"/>
                </a:solidFill>
                <a:ea typeface="宋体" panose="02010600030101010101" pitchFamily="2" charset="-122"/>
              </a:rPr>
              <a:pPr/>
              <a:t>‹#›</a:t>
            </a:fld>
            <a:endParaRPr lang="zh-CN" altLang="en-US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4865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03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Asymptotic Analysis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>
            <a:extLst>
              <a:ext uri="{FF2B5EF4-FFF2-40B4-BE49-F238E27FC236}">
                <a16:creationId xmlns:a16="http://schemas.microsoft.com/office/drawing/2014/main" id="{4543254F-9B0D-4840-8BDE-EE39B65CE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How do we analyze algorithms?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1A2898D7-C3B5-4477-AC35-3F1E17BCF3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We need to define a number of objective measures.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(1) Compare execution times? 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b="1" i="1" dirty="0">
                <a:cs typeface="Times New Roman" panose="02020603050405020304" pitchFamily="18" charset="0"/>
              </a:rPr>
              <a:t>Not good</a:t>
            </a:r>
            <a:r>
              <a:rPr lang="en-US" altLang="en-US" sz="2400" dirty="0">
                <a:cs typeface="Times New Roman" panose="02020603050405020304" pitchFamily="18" charset="0"/>
              </a:rPr>
              <a:t>: times are specific to a particular computer !!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(2) Count the number of statements executed?  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b="1" i="1" dirty="0">
                <a:cs typeface="Times New Roman" panose="02020603050405020304" pitchFamily="18" charset="0"/>
              </a:rPr>
              <a:t>Not good</a:t>
            </a:r>
            <a:r>
              <a:rPr lang="en-US" altLang="en-US" sz="2400" dirty="0">
                <a:cs typeface="Times New Roman" panose="02020603050405020304" pitchFamily="18" charset="0"/>
              </a:rPr>
              <a:t>: number of statements vary with the   	programming language </a:t>
            </a:r>
            <a:r>
              <a:rPr lang="en-US" altLang="en-US" sz="2400" dirty="0">
                <a:ea typeface="MS Mincho" panose="02020609040205080304" pitchFamily="49" charset="-128"/>
              </a:rPr>
              <a:t>as well as the style of the 	individual programmer.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>
            <a:extLst>
              <a:ext uri="{FF2B5EF4-FFF2-40B4-BE49-F238E27FC236}">
                <a16:creationId xmlns:a16="http://schemas.microsoft.com/office/drawing/2014/main" id="{7B8C5670-F9ED-44BD-88A5-F2F464938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Ideal Solution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AD0CAA09-0307-46DF-9599-E3F5AA5A40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Express running time as a function of the input size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(i.e., 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f(n)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i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Compare different functions corresponding to running times.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Such an analysis is independent of machine time, programming style, etc.</a:t>
            </a: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D62D575D-DAB2-4B7C-B8D0-1FF9F53EE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Input Size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8E493AE6-E454-421B-88EF-ED4DA76D0F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en-US" sz="2400" dirty="0"/>
              <a:t>Input size (number of elements in the input)</a:t>
            </a:r>
            <a:endParaRPr lang="en-US" altLang="en-US" sz="2400" dirty="0">
              <a:latin typeface="Monotype Corsiva" panose="03010101010201010101" pitchFamily="66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 dirty="0"/>
              <a:t>size of an array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 dirty="0"/>
              <a:t>polynomial degree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 dirty="0"/>
              <a:t># of elements in a matrix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 dirty="0"/>
              <a:t># of bits in the binary representation of the input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 dirty="0"/>
              <a:t>vertices and edges in a graph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>
            <a:extLst>
              <a:ext uri="{FF2B5EF4-FFF2-40B4-BE49-F238E27FC236}">
                <a16:creationId xmlns:a16="http://schemas.microsoft.com/office/drawing/2014/main" id="{B4ABE003-1853-476B-A807-CA5FDDFC2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Analysis</a:t>
            </a: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07E2F4AF-D655-4D1D-AFFE-2FA5633B86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5403" y="1253331"/>
            <a:ext cx="7886700" cy="4351338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2200" dirty="0"/>
              <a:t>Worst case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Provides an upper bound on running time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An absolute </a:t>
            </a:r>
            <a:r>
              <a:rPr lang="en-US" altLang="en-US" sz="2200" dirty="0">
                <a:solidFill>
                  <a:srgbClr val="CC0000"/>
                </a:solidFill>
              </a:rPr>
              <a:t>guarantee</a:t>
            </a:r>
            <a:r>
              <a:rPr lang="en-US" altLang="en-US" sz="2200" dirty="0"/>
              <a:t> that the algorithm would not run longer, no matter what the inputs are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200" dirty="0"/>
              <a:t>Best case</a:t>
            </a:r>
            <a:endParaRPr lang="en-US" altLang="en-US" sz="2200" dirty="0"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Provides a lower bound on running time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Input is the one for which the algorithm runs the fastest</a:t>
            </a:r>
          </a:p>
          <a:p>
            <a:pPr eaLnBrk="1" hangingPunct="1">
              <a:lnSpc>
                <a:spcPct val="110000"/>
              </a:lnSpc>
            </a:pPr>
            <a:endParaRPr lang="en-US" altLang="en-US" sz="2200" dirty="0"/>
          </a:p>
          <a:p>
            <a:pPr eaLnBrk="1" hangingPunct="1">
              <a:lnSpc>
                <a:spcPct val="110000"/>
              </a:lnSpc>
            </a:pPr>
            <a:endParaRPr lang="en-US" altLang="en-US" sz="2200" dirty="0"/>
          </a:p>
          <a:p>
            <a:pPr eaLnBrk="1" hangingPunct="1">
              <a:lnSpc>
                <a:spcPct val="110000"/>
              </a:lnSpc>
            </a:pPr>
            <a:r>
              <a:rPr lang="en-US" altLang="en-US" sz="2200" dirty="0"/>
              <a:t>Average case</a:t>
            </a:r>
            <a:endParaRPr lang="en-US" altLang="en-US" sz="2200" dirty="0"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Provides a </a:t>
            </a:r>
            <a:r>
              <a:rPr lang="en-US" altLang="en-US" sz="2200" dirty="0">
                <a:solidFill>
                  <a:srgbClr val="CC0000"/>
                </a:solidFill>
              </a:rPr>
              <a:t>prediction</a:t>
            </a:r>
            <a:r>
              <a:rPr lang="en-US" altLang="en-US" sz="2200" dirty="0"/>
              <a:t> about the running time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200" dirty="0"/>
              <a:t>Assumes that the input is random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  <p:graphicFrame>
        <p:nvGraphicFramePr>
          <p:cNvPr id="23559" name="Object 4">
            <a:extLst>
              <a:ext uri="{FF2B5EF4-FFF2-40B4-BE49-F238E27FC236}">
                <a16:creationId xmlns:a16="http://schemas.microsoft.com/office/drawing/2014/main" id="{DBE88D6E-8D03-44CF-8F35-B3FFC37875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36484" y="4490641"/>
          <a:ext cx="5824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6700" imgH="203200" progId="Equation.DSMT4">
                  <p:embed/>
                </p:oleObj>
              </mc:Choice>
              <mc:Fallback>
                <p:oleObj name="Equation" r:id="rId2" imgW="2806700" imgH="203200" progId="Equation.DSMT4">
                  <p:embed/>
                  <p:pic>
                    <p:nvPicPr>
                      <p:cNvPr id="23559" name="Object 4">
                        <a:extLst>
                          <a:ext uri="{FF2B5EF4-FFF2-40B4-BE49-F238E27FC236}">
                            <a16:creationId xmlns:a16="http://schemas.microsoft.com/office/drawing/2014/main" id="{DBE88D6E-8D03-44CF-8F35-B3FFC37875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484" y="4490641"/>
                        <a:ext cx="58245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">
            <a:extLst>
              <a:ext uri="{FF2B5EF4-FFF2-40B4-BE49-F238E27FC236}">
                <a16:creationId xmlns:a16="http://schemas.microsoft.com/office/drawing/2014/main" id="{27604ADD-626A-42C2-8D18-4B6650A80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4432300"/>
            <a:ext cx="5980112" cy="5207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17D0118D-4119-4995-BB48-9F2BA4F7E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Mincho" panose="02020609040205080304" pitchFamily="49" charset="-128"/>
              </a:rPr>
              <a:t>Example</a:t>
            </a:r>
            <a:endParaRPr lang="en-US" altLang="en-US" dirty="0"/>
          </a:p>
        </p:txBody>
      </p:sp>
      <p:sp>
        <p:nvSpPr>
          <p:cNvPr id="778243" name="Rectangle 3">
            <a:extLst>
              <a:ext uri="{FF2B5EF4-FFF2-40B4-BE49-F238E27FC236}">
                <a16:creationId xmlns:a16="http://schemas.microsoft.com/office/drawing/2014/main" id="{001F5ECD-95F3-44FE-9259-99143C2398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Associate a "cost" with each statement.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Find the "total cost“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by finding the total number of times each statement is executed. 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b="1" i="1" dirty="0">
                <a:cs typeface="Times New Roman" panose="02020603050405020304" pitchFamily="18" charset="0"/>
              </a:rPr>
              <a:t>	    Algorithm 1                         	Algorithm 2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en-US" sz="20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                    </a:t>
            </a:r>
            <a:r>
              <a:rPr lang="en-US" altLang="en-US" sz="2000" b="1" dirty="0">
                <a:cs typeface="Times New Roman" panose="02020603050405020304" pitchFamily="18" charset="0"/>
              </a:rPr>
              <a:t>Cost                               		Cost	</a:t>
            </a:r>
            <a:endParaRPr lang="en-US" altLang="en-US" sz="2000" b="1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	 </a:t>
            </a:r>
            <a:r>
              <a:rPr lang="en-US" altLang="en-US" sz="2000" dirty="0" err="1">
                <a:cs typeface="Times New Roman" panose="02020603050405020304" pitchFamily="18" charset="0"/>
              </a:rPr>
              <a:t>arr</a:t>
            </a:r>
            <a:r>
              <a:rPr lang="en-US" altLang="en-US" sz="2000" dirty="0">
                <a:cs typeface="Times New Roman" panose="02020603050405020304" pitchFamily="18" charset="0"/>
              </a:rPr>
              <a:t>[0] = 0;         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cs typeface="Times New Roman" panose="02020603050405020304" pitchFamily="18" charset="0"/>
              </a:rPr>
              <a:t>             		for(</a:t>
            </a:r>
            <a:r>
              <a:rPr lang="en-US" altLang="en-US" sz="2000" dirty="0" err="1">
                <a:cs typeface="Times New Roman" panose="02020603050405020304" pitchFamily="18" charset="0"/>
              </a:rPr>
              <a:t>i</a:t>
            </a:r>
            <a:r>
              <a:rPr lang="en-US" altLang="en-US" sz="2000" dirty="0">
                <a:cs typeface="Times New Roman" panose="02020603050405020304" pitchFamily="18" charset="0"/>
              </a:rPr>
              <a:t>=0; </a:t>
            </a:r>
            <a:r>
              <a:rPr lang="en-US" altLang="en-US" sz="2000" dirty="0" err="1">
                <a:cs typeface="Times New Roman" panose="02020603050405020304" pitchFamily="18" charset="0"/>
              </a:rPr>
              <a:t>i</a:t>
            </a:r>
            <a:r>
              <a:rPr lang="en-US" altLang="en-US" sz="2000" dirty="0">
                <a:cs typeface="Times New Roman" panose="02020603050405020304" pitchFamily="18" charset="0"/>
              </a:rPr>
              <a:t>&lt;N; </a:t>
            </a:r>
            <a:r>
              <a:rPr lang="en-US" altLang="en-US" sz="2000" dirty="0" err="1">
                <a:cs typeface="Times New Roman" panose="02020603050405020304" pitchFamily="18" charset="0"/>
              </a:rPr>
              <a:t>i</a:t>
            </a:r>
            <a:r>
              <a:rPr lang="en-US" altLang="en-US" sz="2000" dirty="0">
                <a:cs typeface="Times New Roman" panose="02020603050405020304" pitchFamily="18" charset="0"/>
              </a:rPr>
              <a:t>++)	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2</a:t>
            </a:r>
            <a:endParaRPr lang="en-US" altLang="en-US" sz="2000" baseline="-25000" dirty="0">
              <a:solidFill>
                <a:srgbClr val="DD0111"/>
              </a:solidFill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	 </a:t>
            </a:r>
            <a:r>
              <a:rPr lang="en-US" altLang="en-US" sz="2000" dirty="0" err="1">
                <a:cs typeface="Times New Roman" panose="02020603050405020304" pitchFamily="18" charset="0"/>
              </a:rPr>
              <a:t>arr</a:t>
            </a:r>
            <a:r>
              <a:rPr lang="en-US" altLang="en-US" sz="2000" dirty="0">
                <a:cs typeface="Times New Roman" panose="02020603050405020304" pitchFamily="18" charset="0"/>
              </a:rPr>
              <a:t>[1] = 0;        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 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cs typeface="Times New Roman" panose="02020603050405020304" pitchFamily="18" charset="0"/>
              </a:rPr>
              <a:t>                	</a:t>
            </a:r>
            <a:r>
              <a:rPr lang="en-US" altLang="en-US" sz="2000">
                <a:cs typeface="Times New Roman" panose="02020603050405020304" pitchFamily="18" charset="0"/>
              </a:rPr>
              <a:t> 	 arr</a:t>
            </a:r>
            <a:r>
              <a:rPr lang="en-US" altLang="en-US" sz="2000" dirty="0">
                <a:cs typeface="Times New Roman" panose="02020603050405020304" pitchFamily="18" charset="0"/>
              </a:rPr>
              <a:t>[</a:t>
            </a:r>
            <a:r>
              <a:rPr lang="en-US" altLang="en-US" sz="2000" dirty="0" err="1">
                <a:cs typeface="Times New Roman" panose="02020603050405020304" pitchFamily="18" charset="0"/>
              </a:rPr>
              <a:t>i</a:t>
            </a:r>
            <a:r>
              <a:rPr lang="en-US" altLang="en-US" sz="2000" dirty="0">
                <a:cs typeface="Times New Roman" panose="02020603050405020304" pitchFamily="18" charset="0"/>
              </a:rPr>
              <a:t>] = 0;	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endParaRPr lang="en-US" altLang="en-US" sz="2000" baseline="-25000" dirty="0">
              <a:solidFill>
                <a:srgbClr val="DD0111"/>
              </a:solidFill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	 </a:t>
            </a:r>
            <a:r>
              <a:rPr lang="en-US" altLang="en-US" sz="2000" dirty="0" err="1">
                <a:cs typeface="Times New Roman" panose="02020603050405020304" pitchFamily="18" charset="0"/>
              </a:rPr>
              <a:t>arr</a:t>
            </a:r>
            <a:r>
              <a:rPr lang="en-US" altLang="en-US" sz="2000" dirty="0">
                <a:cs typeface="Times New Roman" panose="02020603050405020304" pitchFamily="18" charset="0"/>
              </a:rPr>
              <a:t>[2] = 0;         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   ...                   ...</a:t>
            </a:r>
            <a:endParaRPr lang="en-US" altLang="en-US" sz="2000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	 </a:t>
            </a:r>
            <a:r>
              <a:rPr lang="en-US" altLang="en-US" sz="2000" dirty="0" err="1">
                <a:cs typeface="Times New Roman" panose="02020603050405020304" pitchFamily="18" charset="0"/>
              </a:rPr>
              <a:t>arr</a:t>
            </a:r>
            <a:r>
              <a:rPr lang="en-US" altLang="en-US" sz="2000" dirty="0">
                <a:cs typeface="Times New Roman" panose="02020603050405020304" pitchFamily="18" charset="0"/>
              </a:rPr>
              <a:t>[N-1] = 0;     </a:t>
            </a:r>
            <a:r>
              <a:rPr lang="en-US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000" dirty="0">
                <a:cs typeface="Times New Roman" panose="02020603050405020304" pitchFamily="18" charset="0"/>
              </a:rPr>
              <a:t>		</a:t>
            </a:r>
            <a:endParaRPr lang="en-US" altLang="en-US" sz="2000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                      -----------                           		 -------------</a:t>
            </a:r>
            <a:endParaRPr lang="en-US" altLang="en-US" sz="2000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s-ES_tradnl" altLang="en-US" sz="2000" dirty="0">
                <a:cs typeface="Times New Roman" panose="02020603050405020304" pitchFamily="18" charset="0"/>
              </a:rPr>
              <a:t>    	           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c</a:t>
            </a:r>
            <a:r>
              <a:rPr lang="es-ES_tradnl" altLang="en-US" sz="2000" baseline="-25000" dirty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+c</a:t>
            </a:r>
            <a:r>
              <a:rPr lang="es-ES_tradnl" altLang="en-US" sz="2000" baseline="-25000" dirty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+...+c</a:t>
            </a:r>
            <a:r>
              <a:rPr lang="es-ES_tradnl" altLang="en-US" sz="2000" baseline="-25000" dirty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= </a:t>
            </a:r>
            <a:r>
              <a:rPr lang="es-ES_tradnl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s-ES_tradnl" altLang="en-US" sz="2000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 dirty="0">
                <a:solidFill>
                  <a:srgbClr val="DD0111"/>
                </a:solidFill>
                <a:cs typeface="Times New Roman" panose="02020603050405020304" pitchFamily="18" charset="0"/>
              </a:rPr>
              <a:t> x N</a:t>
            </a:r>
            <a:r>
              <a:rPr lang="es-ES_tradnl" altLang="en-US" sz="2000" dirty="0">
                <a:cs typeface="Times New Roman" panose="02020603050405020304" pitchFamily="18" charset="0"/>
              </a:rPr>
              <a:t>                  		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(N+1) x c</a:t>
            </a:r>
            <a:r>
              <a:rPr lang="es-ES_tradnl" altLang="en-US" sz="2000" baseline="-25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+ N x c</a:t>
            </a:r>
            <a:r>
              <a:rPr lang="es-ES_tradnl" altLang="en-US" sz="2000" baseline="-25000" dirty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=   </a:t>
            </a:r>
            <a:endParaRPr lang="en-US" altLang="en-US" sz="2000" dirty="0">
              <a:solidFill>
                <a:schemeClr val="tx2"/>
              </a:solidFill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s-ES_tradnl" altLang="en-US" sz="2000" dirty="0">
                <a:solidFill>
                  <a:schemeClr val="tx2"/>
                </a:solidFill>
                <a:ea typeface="MS Mincho" panose="02020609040205080304" pitchFamily="49" charset="-128"/>
              </a:rPr>
              <a:t>                                                                     		</a:t>
            </a:r>
            <a:r>
              <a:rPr lang="en-US" altLang="en-US" sz="2000" dirty="0">
                <a:solidFill>
                  <a:srgbClr val="DD0111"/>
                </a:solidFill>
                <a:ea typeface="MS Mincho" panose="02020609040205080304" pitchFamily="49" charset="-128"/>
              </a:rPr>
              <a:t>(c</a:t>
            </a:r>
            <a:r>
              <a:rPr lang="en-US" altLang="en-US" sz="20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000" dirty="0">
                <a:solidFill>
                  <a:srgbClr val="DD0111"/>
                </a:solidFill>
                <a:ea typeface="MS Mincho" panose="02020609040205080304" pitchFamily="49" charset="-128"/>
              </a:rPr>
              <a:t> + c</a:t>
            </a:r>
            <a:r>
              <a:rPr lang="en-US" altLang="en-US" sz="20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1</a:t>
            </a:r>
            <a:r>
              <a:rPr lang="en-US" altLang="en-US" sz="2000" dirty="0">
                <a:solidFill>
                  <a:srgbClr val="DD0111"/>
                </a:solidFill>
                <a:ea typeface="MS Mincho" panose="02020609040205080304" pitchFamily="49" charset="-128"/>
              </a:rPr>
              <a:t>) x N + c</a:t>
            </a:r>
            <a:r>
              <a:rPr lang="en-US" altLang="en-US" sz="20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400" dirty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0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>
            <a:extLst>
              <a:ext uri="{FF2B5EF4-FFF2-40B4-BE49-F238E27FC236}">
                <a16:creationId xmlns:a16="http://schemas.microsoft.com/office/drawing/2014/main" id="{AE6CAA5B-F42B-411D-A794-E03F01832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Mincho" panose="02020609040205080304" pitchFamily="49" charset="-128"/>
              </a:rPr>
              <a:t>Another Example</a:t>
            </a:r>
            <a:endParaRPr lang="en-US" altLang="en-US" sz="2800" dirty="0">
              <a:ea typeface="MS Mincho" panose="02020609040205080304" pitchFamily="49" charset="-128"/>
            </a:endParaRPr>
          </a:p>
        </p:txBody>
      </p:sp>
      <p:sp>
        <p:nvSpPr>
          <p:cNvPr id="779267" name="Rectangle 3">
            <a:extLst>
              <a:ext uri="{FF2B5EF4-FFF2-40B4-BE49-F238E27FC236}">
                <a16:creationId xmlns:a16="http://schemas.microsoft.com/office/drawing/2014/main" id="{47456CCC-2F16-4571-A046-4F13151778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Algorithm 3 </a:t>
            </a:r>
            <a:r>
              <a:rPr lang="en-US" altLang="en-US" dirty="0">
                <a:cs typeface="Times New Roman" panose="02020603050405020304" pitchFamily="18" charset="0"/>
              </a:rPr>
              <a:t>	                 	</a:t>
            </a:r>
            <a:r>
              <a:rPr lang="en-US" altLang="en-US" i="1" dirty="0">
                <a:cs typeface="Times New Roman" panose="02020603050405020304" pitchFamily="18" charset="0"/>
              </a:rPr>
              <a:t>Cost </a:t>
            </a:r>
            <a:endParaRPr lang="en-US" alt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cs typeface="Times New Roman" panose="02020603050405020304" pitchFamily="18" charset="0"/>
              </a:rPr>
              <a:t>	sum = 0;                               	</a:t>
            </a:r>
            <a:r>
              <a:rPr lang="en-US" altLang="en-US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for(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=0; 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&lt;N; 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++)                 	</a:t>
            </a:r>
            <a:r>
              <a:rPr lang="en-US" altLang="en-US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2</a:t>
            </a:r>
            <a:endParaRPr lang="en-US" altLang="en-US" baseline="-25000" dirty="0">
              <a:solidFill>
                <a:srgbClr val="DD0111"/>
              </a:solidFill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	   for(j=0; j&lt;N; </a:t>
            </a:r>
            <a:r>
              <a:rPr lang="en-US" altLang="en-US" dirty="0" err="1">
                <a:cs typeface="Times New Roman" panose="02020603050405020304" pitchFamily="18" charset="0"/>
              </a:rPr>
              <a:t>j++</a:t>
            </a:r>
            <a:r>
              <a:rPr lang="en-US" altLang="en-US" dirty="0">
                <a:cs typeface="Times New Roman" panose="02020603050405020304" pitchFamily="18" charset="0"/>
              </a:rPr>
              <a:t>)              	</a:t>
            </a:r>
            <a:r>
              <a:rPr lang="en-US" altLang="en-US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	   sum += </a:t>
            </a:r>
            <a:r>
              <a:rPr lang="en-US" altLang="en-US" dirty="0" err="1">
                <a:cs typeface="Times New Roman" panose="02020603050405020304" pitchFamily="18" charset="0"/>
              </a:rPr>
              <a:t>arr</a:t>
            </a:r>
            <a:r>
              <a:rPr lang="en-US" altLang="en-US" dirty="0">
                <a:cs typeface="Times New Roman" panose="02020603050405020304" pitchFamily="18" charset="0"/>
              </a:rPr>
              <a:t>[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][j];           	</a:t>
            </a:r>
            <a:r>
              <a:rPr lang="en-US" altLang="en-US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cs typeface="Times New Roman" panose="02020603050405020304" pitchFamily="18" charset="0"/>
              </a:rPr>
              <a:t>3</a:t>
            </a:r>
            <a:endParaRPr lang="en-US" altLang="en-US" baseline="-25000" dirty="0">
              <a:solidFill>
                <a:srgbClr val="DD0111"/>
              </a:solidFill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                                  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1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 +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x 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(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N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+1) +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x N x 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(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N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+1) +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3</a:t>
            </a:r>
            <a:r>
              <a:rPr lang="en-US" altLang="en-US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i="1" dirty="0">
                <a:solidFill>
                  <a:srgbClr val="DD0111"/>
                </a:solidFill>
                <a:ea typeface="MS Mincho" panose="02020609040205080304" pitchFamily="49" charset="-128"/>
              </a:rPr>
              <a:t>x N</a:t>
            </a:r>
            <a:r>
              <a:rPr lang="en-US" altLang="en-US" i="1" baseline="30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</a:p>
          <a:p>
            <a:pPr marL="0" indent="0" eaLnBrk="1" hangingPunct="1">
              <a:buNone/>
            </a:pPr>
            <a:endParaRPr lang="en-US" altLang="en-US" b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>
            <a:extLst>
              <a:ext uri="{FF2B5EF4-FFF2-40B4-BE49-F238E27FC236}">
                <a16:creationId xmlns:a16="http://schemas.microsoft.com/office/drawing/2014/main" id="{E7D076EB-08BB-48C3-BB6E-A9EACD7A0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Asymptotic Analysis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D1A4A2C4-413F-4C1B-B5AB-4E079DC1F4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To compare two algorithms with running times </a:t>
            </a:r>
            <a:r>
              <a:rPr lang="en-US" altLang="ko-KR" sz="2400" i="1" dirty="0">
                <a:ea typeface="굴림" panose="020B0600000101010101" pitchFamily="34" charset="-127"/>
              </a:rPr>
              <a:t>f(n)</a:t>
            </a:r>
            <a:r>
              <a:rPr lang="en-US" altLang="ko-KR" sz="2400" dirty="0">
                <a:ea typeface="굴림" panose="020B0600000101010101" pitchFamily="34" charset="-127"/>
              </a:rPr>
              <a:t> and </a:t>
            </a:r>
            <a:r>
              <a:rPr lang="en-US" altLang="ko-KR" sz="2400" i="1" dirty="0">
                <a:ea typeface="굴림" panose="020B0600000101010101" pitchFamily="34" charset="-127"/>
              </a:rPr>
              <a:t>g(n),</a:t>
            </a:r>
            <a:r>
              <a:rPr lang="en-US" altLang="ko-KR" sz="2400" dirty="0">
                <a:ea typeface="굴림" panose="020B0600000101010101" pitchFamily="34" charset="-127"/>
              </a:rPr>
              <a:t> we need a </a:t>
            </a:r>
            <a:r>
              <a:rPr lang="en-US" altLang="ko-KR" sz="2400" b="1" dirty="0">
                <a:ea typeface="굴림" panose="020B0600000101010101" pitchFamily="34" charset="-127"/>
              </a:rPr>
              <a:t>rough measure</a:t>
            </a:r>
            <a:r>
              <a:rPr lang="en-US" altLang="ko-KR" sz="2400" dirty="0">
                <a:ea typeface="굴림" panose="020B0600000101010101" pitchFamily="34" charset="-127"/>
              </a:rPr>
              <a:t> that characterizes </a:t>
            </a:r>
            <a:r>
              <a:rPr lang="en-US" altLang="ko-KR" sz="2400" b="1" dirty="0">
                <a:ea typeface="굴림" panose="020B0600000101010101" pitchFamily="34" charset="-127"/>
              </a:rPr>
              <a:t>how fast each function grows.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i="1" u="sng" dirty="0">
                <a:ea typeface="굴림" panose="020B0600000101010101" pitchFamily="34" charset="-127"/>
              </a:rPr>
              <a:t>Hint:</a:t>
            </a:r>
            <a:r>
              <a:rPr lang="en-US" altLang="ko-KR" sz="2400" dirty="0">
                <a:ea typeface="굴림" panose="020B0600000101010101" pitchFamily="34" charset="-127"/>
              </a:rPr>
              <a:t> use </a:t>
            </a:r>
            <a:r>
              <a:rPr lang="en-US" altLang="ko-KR" sz="2400" i="1" dirty="0">
                <a:ea typeface="굴림" panose="020B0600000101010101" pitchFamily="34" charset="-127"/>
              </a:rPr>
              <a:t>rate of growth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Compare functions in the limit, that is, </a:t>
            </a:r>
            <a:r>
              <a:rPr lang="en-US" altLang="ko-KR" sz="2400" b="1" dirty="0">
                <a:ea typeface="굴림" panose="020B0600000101010101" pitchFamily="34" charset="-127"/>
              </a:rPr>
              <a:t>asymptotically!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(i.e., for large values of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)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>
            <a:extLst>
              <a:ext uri="{FF2B5EF4-FFF2-40B4-BE49-F238E27FC236}">
                <a16:creationId xmlns:a16="http://schemas.microsoft.com/office/drawing/2014/main" id="{58CEBA28-0C4D-48C4-B753-B2F910E80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Mincho" panose="02020609040205080304" pitchFamily="49" charset="-128"/>
              </a:rPr>
              <a:t>Rate of Growth </a:t>
            </a:r>
            <a:r>
              <a:rPr lang="en-US" altLang="en-US">
                <a:ea typeface="MS Mincho" panose="02020609040205080304" pitchFamily="49" charset="-128"/>
                <a:cs typeface="Times New Roman" panose="02020603050405020304" pitchFamily="18" charset="0"/>
              </a:rPr>
              <a:t>≡</a:t>
            </a:r>
            <a:r>
              <a:rPr lang="en-US" altLang="en-US">
                <a:ea typeface="MS Mincho" panose="02020609040205080304" pitchFamily="49" charset="-128"/>
              </a:rPr>
              <a:t>Asymptotic Analysis</a:t>
            </a:r>
            <a:endParaRPr lang="en-US" altLang="ko-KR">
              <a:ea typeface="굴림" panose="020B0600000101010101" pitchFamily="34" charset="-127"/>
            </a:endParaRP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98BD9395-B097-4474-9CB0-CE42AE1C02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077200" cy="4267200"/>
          </a:xfrm>
        </p:spPr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Using </a:t>
            </a:r>
            <a:r>
              <a:rPr lang="en-US" altLang="ko-KR" sz="2400" i="1" dirty="0">
                <a:ea typeface="굴림" panose="020B0600000101010101" pitchFamily="34" charset="-127"/>
              </a:rPr>
              <a:t>rate of growth</a:t>
            </a:r>
            <a:r>
              <a:rPr lang="en-US" altLang="ko-KR" sz="2400" dirty="0">
                <a:ea typeface="굴림" panose="020B0600000101010101" pitchFamily="34" charset="-127"/>
              </a:rPr>
              <a:t> as a measure to compare different functions implies comparing them </a:t>
            </a:r>
            <a:r>
              <a:rPr lang="en-US" altLang="ko-KR" sz="2400" b="1" dirty="0">
                <a:ea typeface="굴림" panose="020B0600000101010101" pitchFamily="34" charset="-127"/>
              </a:rPr>
              <a:t>asymptotically</a:t>
            </a:r>
            <a:r>
              <a:rPr lang="en-US" altLang="ko-KR" sz="2400" dirty="0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If 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) is </a:t>
            </a:r>
            <a:r>
              <a:rPr lang="en-US" altLang="ko-KR" sz="2400" i="1" dirty="0">
                <a:ea typeface="굴림" panose="020B0600000101010101" pitchFamily="34" charset="-127"/>
              </a:rPr>
              <a:t>faster growing </a:t>
            </a:r>
            <a:r>
              <a:rPr lang="en-US" altLang="ko-KR" sz="2400" dirty="0">
                <a:ea typeface="굴림" panose="020B0600000101010101" pitchFamily="34" charset="-127"/>
              </a:rPr>
              <a:t>than 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), then 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) always eventually becomes larger than 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) </a:t>
            </a:r>
            <a:r>
              <a:rPr lang="en-US" altLang="ko-KR" sz="2400" b="1" dirty="0">
                <a:ea typeface="굴림" panose="020B0600000101010101" pitchFamily="34" charset="-127"/>
              </a:rPr>
              <a:t>in the limit</a:t>
            </a:r>
            <a:r>
              <a:rPr lang="en-US" altLang="ko-KR" sz="2400" dirty="0">
                <a:ea typeface="굴림" panose="020B0600000101010101" pitchFamily="34" charset="-127"/>
              </a:rPr>
              <a:t> (for large enough values of 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>
            <a:extLst>
              <a:ext uri="{FF2B5EF4-FFF2-40B4-BE49-F238E27FC236}">
                <a16:creationId xmlns:a16="http://schemas.microsoft.com/office/drawing/2014/main" id="{4CA9F61C-9E8E-47EC-B2DA-0212A8C7E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 Rate of Growth</a:t>
            </a:r>
          </a:p>
        </p:txBody>
      </p:sp>
      <p:sp>
        <p:nvSpPr>
          <p:cNvPr id="69635" name="Content Placeholder 2">
            <a:extLst>
              <a:ext uri="{FF2B5EF4-FFF2-40B4-BE49-F238E27FC236}">
                <a16:creationId xmlns:a16="http://schemas.microsoft.com/office/drawing/2014/main" id="{816A16DF-B7FC-4CB8-B009-971FEC6E2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We need to </a:t>
            </a:r>
            <a:r>
              <a:rPr lang="en-US" altLang="en-US" sz="2400" dirty="0">
                <a:solidFill>
                  <a:srgbClr val="FF0000"/>
                </a:solidFill>
              </a:rPr>
              <a:t>simplify</a:t>
            </a:r>
            <a:r>
              <a:rPr lang="en-US" altLang="en-US" sz="2400" dirty="0"/>
              <a:t> the function to extract the </a:t>
            </a:r>
            <a:r>
              <a:rPr lang="en-US" altLang="en-US" sz="2400" dirty="0">
                <a:solidFill>
                  <a:srgbClr val="FF0000"/>
                </a:solidFill>
              </a:rPr>
              <a:t>most important </a:t>
            </a:r>
            <a:r>
              <a:rPr lang="en-US" altLang="en-US" sz="2400" dirty="0"/>
              <a:t>part and </a:t>
            </a:r>
            <a:r>
              <a:rPr lang="en-US" altLang="en-US" sz="2400" dirty="0">
                <a:solidFill>
                  <a:srgbClr val="FF0000"/>
                </a:solidFill>
              </a:rPr>
              <a:t>cast aside the</a:t>
            </a:r>
            <a:r>
              <a:rPr lang="en-US" altLang="en-US" sz="2400" dirty="0"/>
              <a:t> less important parts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Suppose that an algorithm, running on an input of size </a:t>
            </a:r>
            <a:r>
              <a:rPr lang="en-US" altLang="en-US" sz="2400" b="1" dirty="0"/>
              <a:t>n</a:t>
            </a:r>
            <a:r>
              <a:rPr lang="en-US" altLang="en-US" sz="2400" dirty="0"/>
              <a:t>, takes </a:t>
            </a:r>
            <a:r>
              <a:rPr lang="en-US" altLang="en-US" sz="2400" dirty="0">
                <a:solidFill>
                  <a:srgbClr val="FF0000"/>
                </a:solidFill>
              </a:rPr>
              <a:t>6n</a:t>
            </a:r>
            <a:r>
              <a:rPr lang="en-US" altLang="en-US" sz="2400" baseline="30000" dirty="0">
                <a:solidFill>
                  <a:srgbClr val="FF0000"/>
                </a:solidFill>
              </a:rPr>
              <a:t>2 </a:t>
            </a:r>
            <a:r>
              <a:rPr lang="en-US" altLang="en-US" sz="2400" dirty="0">
                <a:solidFill>
                  <a:srgbClr val="FF0000"/>
                </a:solidFill>
              </a:rPr>
              <a:t>+ 100n + 300</a:t>
            </a:r>
          </a:p>
          <a:p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sz="2400" dirty="0">
                <a:solidFill>
                  <a:srgbClr val="FF0000"/>
                </a:solidFill>
              </a:rPr>
              <a:t>6n</a:t>
            </a:r>
            <a:r>
              <a:rPr lang="en-US" altLang="en-US" sz="2400" baseline="30000" dirty="0">
                <a:solidFill>
                  <a:srgbClr val="FF0000"/>
                </a:solidFill>
              </a:rPr>
              <a:t>2</a:t>
            </a:r>
            <a:r>
              <a:rPr lang="en-US" altLang="en-US" sz="2400" dirty="0"/>
              <a:t> becomes more larger than </a:t>
            </a:r>
            <a:r>
              <a:rPr lang="en-US" altLang="en-US" sz="2400" dirty="0">
                <a:solidFill>
                  <a:srgbClr val="FF0000"/>
                </a:solidFill>
              </a:rPr>
              <a:t>100n + 300 </a:t>
            </a:r>
            <a:r>
              <a:rPr lang="en-US" altLang="en-US" sz="2400" dirty="0"/>
              <a:t>for n large enough 20 in this case</a:t>
            </a:r>
          </a:p>
          <a:p>
            <a:endParaRPr lang="en-US" altLang="en-US" sz="2400" dirty="0"/>
          </a:p>
          <a:p>
            <a:r>
              <a:rPr lang="en-US" altLang="en-US" sz="2400" dirty="0"/>
              <a:t>We </a:t>
            </a:r>
            <a:r>
              <a:rPr lang="en-US" altLang="en-US" sz="2400" dirty="0">
                <a:solidFill>
                  <a:srgbClr val="FF0000"/>
                </a:solidFill>
              </a:rPr>
              <a:t>ignore</a:t>
            </a:r>
            <a:r>
              <a:rPr lang="en-US" altLang="en-US" sz="2400" dirty="0"/>
              <a:t> the lower order terms to simply the calculation</a:t>
            </a:r>
            <a:br>
              <a:rPr lang="en-US" altLang="en-US" sz="2400" dirty="0"/>
            </a:b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46444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>
            <a:extLst>
              <a:ext uri="{FF2B5EF4-FFF2-40B4-BE49-F238E27FC236}">
                <a16:creationId xmlns:a16="http://schemas.microsoft.com/office/drawing/2014/main" id="{6A333D5B-AB5B-46C8-AB9F-60DCD5891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Rate of Growth</a:t>
            </a:r>
          </a:p>
        </p:txBody>
      </p:sp>
      <p:pic>
        <p:nvPicPr>
          <p:cNvPr id="70659" name="Picture 3">
            <a:extLst>
              <a:ext uri="{FF2B5EF4-FFF2-40B4-BE49-F238E27FC236}">
                <a16:creationId xmlns:a16="http://schemas.microsoft.com/office/drawing/2014/main" id="{05381B15-A1FB-415B-A4A9-51B3F8FAA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676400"/>
            <a:ext cx="7352374" cy="448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20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Analysis of Algorithms 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Complexity of Algorithms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Asymptotic </a:t>
            </a:r>
            <a:r>
              <a:rPr kumimoji="1" lang="en-US" sz="2844" i="0" dirty="0" err="1">
                <a:solidFill>
                  <a:schemeClr val="bg1"/>
                </a:solidFill>
                <a:latin typeface="Georgia" pitchFamily="18" charset="0"/>
              </a:rPr>
              <a:t>Anlysis</a:t>
            </a:r>
            <a:endParaRPr kumimoji="1" lang="en-US" sz="2844" i="0" dirty="0">
              <a:solidFill>
                <a:schemeClr val="bg1"/>
              </a:solidFill>
              <a:latin typeface="Georgia" pitchFamily="18" charset="0"/>
            </a:endParaRPr>
          </a:p>
          <a:p>
            <a:pPr marL="605374" lvl="1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defRPr/>
            </a:pP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>
            <a:extLst>
              <a:ext uri="{FF2B5EF4-FFF2-40B4-BE49-F238E27FC236}">
                <a16:creationId xmlns:a16="http://schemas.microsoft.com/office/drawing/2014/main" id="{D5D2ACA1-457D-47A2-98D9-EB97B9C0B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Rate of Growth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A1824D41-E2CF-473D-AE15-6CF23B830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Consider the example of buying </a:t>
            </a:r>
            <a:r>
              <a:rPr lang="en-US" altLang="en-US" sz="2400" i="1" dirty="0">
                <a:cs typeface="Times New Roman" panose="02020603050405020304" pitchFamily="18" charset="0"/>
              </a:rPr>
              <a:t>elephants</a:t>
            </a:r>
            <a:r>
              <a:rPr lang="en-US" altLang="en-US" sz="2400" dirty="0"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cs typeface="Times New Roman" panose="02020603050405020304" pitchFamily="18" charset="0"/>
              </a:rPr>
              <a:t>fish: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b="1" dirty="0">
                <a:cs typeface="Times New Roman" panose="02020603050405020304" pitchFamily="18" charset="0"/>
              </a:rPr>
              <a:t>Cost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cs typeface="Times New Roman" panose="02020603050405020304" pitchFamily="18" charset="0"/>
              </a:rPr>
              <a:t>cost_of_elephants</a:t>
            </a:r>
            <a:r>
              <a:rPr lang="en-US" altLang="en-US" sz="2400" dirty="0">
                <a:cs typeface="Times New Roman" panose="02020603050405020304" pitchFamily="18" charset="0"/>
              </a:rPr>
              <a:t> + </a:t>
            </a:r>
            <a:r>
              <a:rPr lang="en-US" altLang="en-US" sz="2400" dirty="0" err="1">
                <a:cs typeface="Times New Roman" panose="02020603050405020304" pitchFamily="18" charset="0"/>
              </a:rPr>
              <a:t>cost_of_fish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b="1" dirty="0">
                <a:cs typeface="Times New Roman" panose="02020603050405020304" pitchFamily="18" charset="0"/>
              </a:rPr>
              <a:t>Cost</a:t>
            </a:r>
            <a:r>
              <a:rPr lang="en-US" altLang="en-US" sz="2400" dirty="0">
                <a:cs typeface="Times New Roman" panose="02020603050405020304" pitchFamily="18" charset="0"/>
              </a:rPr>
              <a:t> ~ </a:t>
            </a:r>
            <a:r>
              <a:rPr lang="en-US" altLang="en-US" sz="2400" dirty="0" err="1">
                <a:cs typeface="Times New Roman" panose="02020603050405020304" pitchFamily="18" charset="0"/>
              </a:rPr>
              <a:t>cost_of_elephants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(approximation)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The low order terms in a function are relatively insignificant for </a:t>
            </a:r>
            <a:r>
              <a:rPr lang="en-US" altLang="en-US" sz="2400" b="1" dirty="0">
                <a:cs typeface="Times New Roman" panose="02020603050405020304" pitchFamily="18" charset="0"/>
              </a:rPr>
              <a:t>large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            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+ 100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+ 10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+ 50</a:t>
            </a:r>
            <a:r>
              <a:rPr lang="en-US" altLang="en-US" sz="2400" dirty="0">
                <a:cs typeface="Times New Roman" panose="02020603050405020304" pitchFamily="18" charset="0"/>
              </a:rPr>
              <a:t>    ~     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4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aseline="30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 i.e., </a:t>
            </a:r>
            <a:r>
              <a:rPr lang="en-US" altLang="en-US" sz="2400" dirty="0">
                <a:cs typeface="Times New Roman" panose="02020603050405020304" pitchFamily="18" charset="0"/>
              </a:rPr>
              <a:t>we say that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+ 100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+ 10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DD0111"/>
                </a:solidFill>
                <a:cs typeface="Times New Roman" panose="02020603050405020304" pitchFamily="18" charset="0"/>
              </a:rPr>
              <a:t> + 50</a:t>
            </a:r>
            <a:r>
              <a:rPr lang="en-US" altLang="en-US" sz="2400" dirty="0"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DD0111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400" dirty="0">
                <a:ea typeface="MS Mincho" panose="02020609040205080304" pitchFamily="49" charset="-128"/>
              </a:rPr>
              <a:t> have the same  </a:t>
            </a:r>
            <a:r>
              <a:rPr lang="en-US" altLang="en-US" sz="2400" b="1" dirty="0">
                <a:ea typeface="MS Mincho" panose="02020609040205080304" pitchFamily="49" charset="-128"/>
              </a:rPr>
              <a:t>rate of growth</a:t>
            </a:r>
            <a:r>
              <a:rPr lang="en-US" altLang="en-US" sz="2400" u="sng" dirty="0"/>
              <a:t> 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>
            <a:extLst>
              <a:ext uri="{FF2B5EF4-FFF2-40B4-BE49-F238E27FC236}">
                <a16:creationId xmlns:a16="http://schemas.microsoft.com/office/drawing/2014/main" id="{3253BEB7-476C-4CCC-910E-5F53764D2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Example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D51A4ED7-E825-429C-A6AB-B49C1FA7C5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Suppose you are designing a web site to process user data (</a:t>
            </a:r>
            <a:r>
              <a:rPr lang="en-US" altLang="ko-KR" sz="2400" i="1" dirty="0">
                <a:ea typeface="굴림" panose="020B0600000101010101" pitchFamily="34" charset="-127"/>
              </a:rPr>
              <a:t>e.g.</a:t>
            </a:r>
            <a:r>
              <a:rPr lang="en-US" altLang="ko-KR" sz="2400" dirty="0">
                <a:ea typeface="굴림" panose="020B0600000101010101" pitchFamily="34" charset="-127"/>
              </a:rPr>
              <a:t>, financial records).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Suppose program A takes </a:t>
            </a:r>
            <a:r>
              <a:rPr lang="en-US" altLang="ko-KR" sz="2400" b="1" i="1" dirty="0" err="1">
                <a:solidFill>
                  <a:srgbClr val="FF0000"/>
                </a:solidFill>
                <a:ea typeface="굴림" panose="020B0600000101010101" pitchFamily="34" charset="-127"/>
              </a:rPr>
              <a:t>f</a:t>
            </a:r>
            <a:r>
              <a:rPr lang="en-US" altLang="ko-KR" sz="2400" b="1" baseline="-25000" dirty="0" err="1">
                <a:solidFill>
                  <a:srgbClr val="FF0000"/>
                </a:solidFill>
                <a:ea typeface="굴림" panose="020B0600000101010101" pitchFamily="34" charset="-127"/>
              </a:rPr>
              <a:t>A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)=30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</a:rPr>
              <a:t>n+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8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ea typeface="굴림" panose="020B0600000101010101" pitchFamily="34" charset="-127"/>
              </a:rPr>
              <a:t>microseconds to process any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 records, while program B takes </a:t>
            </a:r>
            <a:r>
              <a:rPr lang="en-US" altLang="ko-KR" sz="2400" b="1" i="1" dirty="0" err="1">
                <a:solidFill>
                  <a:srgbClr val="FF0000"/>
                </a:solidFill>
                <a:ea typeface="굴림" panose="020B0600000101010101" pitchFamily="34" charset="-127"/>
              </a:rPr>
              <a:t>f</a:t>
            </a:r>
            <a:r>
              <a:rPr lang="en-US" altLang="ko-KR" sz="2400" b="1" baseline="-25000" dirty="0" err="1">
                <a:solidFill>
                  <a:srgbClr val="FF0000"/>
                </a:solidFill>
                <a:ea typeface="굴림" panose="020B0600000101010101" pitchFamily="34" charset="-127"/>
              </a:rPr>
              <a:t>B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)=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b="1" baseline="30000" dirty="0">
                <a:solidFill>
                  <a:srgbClr val="FF0000"/>
                </a:solidFill>
                <a:ea typeface="굴림" panose="020B0600000101010101" pitchFamily="34" charset="-127"/>
              </a:rPr>
              <a:t>2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</a:rPr>
              <a:t>+1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ea typeface="굴림" panose="020B0600000101010101" pitchFamily="34" charset="-127"/>
              </a:rPr>
              <a:t>microseconds to process the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 records.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Which program would you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choose</a:t>
            </a:r>
            <a:r>
              <a:rPr lang="en-US" altLang="ko-KR" sz="2400" dirty="0">
                <a:ea typeface="굴림" panose="020B0600000101010101" pitchFamily="34" charset="-127"/>
              </a:rPr>
              <a:t>, knowing you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</a:rPr>
              <a:t>’</a:t>
            </a:r>
            <a:r>
              <a:rPr lang="en-US" altLang="ko-KR" sz="2400" dirty="0">
                <a:ea typeface="굴림" panose="020B0600000101010101" pitchFamily="34" charset="-127"/>
              </a:rPr>
              <a:t>ll want to support millions of users?</a:t>
            </a:r>
          </a:p>
        </p:txBody>
      </p:sp>
      <p:sp>
        <p:nvSpPr>
          <p:cNvPr id="785412" name="WordArt 4">
            <a:extLst>
              <a:ext uri="{FF2B5EF4-FFF2-40B4-BE49-F238E27FC236}">
                <a16:creationId xmlns:a16="http://schemas.microsoft.com/office/drawing/2014/main" id="{1A684283-F3FB-4C84-9D35-949A087463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91400" y="5029200"/>
            <a:ext cx="1044575" cy="13319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3944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 panose="020B080603090205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>
            <a:extLst>
              <a:ext uri="{FF2B5EF4-FFF2-40B4-BE49-F238E27FC236}">
                <a16:creationId xmlns:a16="http://schemas.microsoft.com/office/drawing/2014/main" id="{DE308C0A-EAC4-4FFC-BE21-06D891803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Big-O Notation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BB745563-8B9D-4B70-BE08-7554A45AD1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621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We say </a:t>
            </a:r>
            <a:r>
              <a:rPr lang="en-US" altLang="ko-KR" sz="2400" i="1" dirty="0" err="1">
                <a:solidFill>
                  <a:srgbClr val="FF0000"/>
                </a:solidFill>
                <a:ea typeface="굴림" panose="020B0600000101010101" pitchFamily="34" charset="-127"/>
              </a:rPr>
              <a:t>f</a:t>
            </a:r>
            <a:r>
              <a:rPr lang="en-US" altLang="ko-KR" sz="2400" baseline="-25000" dirty="0" err="1">
                <a:solidFill>
                  <a:srgbClr val="FF0000"/>
                </a:solidFill>
                <a:ea typeface="굴림" panose="020B0600000101010101" pitchFamily="34" charset="-127"/>
              </a:rPr>
              <a:t>A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)=30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n+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8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ea typeface="굴림" panose="020B0600000101010101" pitchFamily="34" charset="-127"/>
              </a:rPr>
              <a:t>is </a:t>
            </a:r>
            <a:r>
              <a:rPr lang="en-US" altLang="ko-KR" sz="2400" i="1" dirty="0">
                <a:ea typeface="굴림" panose="020B0600000101010101" pitchFamily="34" charset="-127"/>
              </a:rPr>
              <a:t>order n</a:t>
            </a:r>
            <a:r>
              <a:rPr lang="en-US" altLang="ko-KR" sz="2400" dirty="0">
                <a:ea typeface="굴림" panose="020B0600000101010101" pitchFamily="34" charset="-127"/>
              </a:rPr>
              <a:t>, or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O(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)</a:t>
            </a:r>
            <a:r>
              <a:rPr lang="en-US" altLang="ko-KR" sz="2400" dirty="0">
                <a:ea typeface="굴림" panose="020B0600000101010101" pitchFamily="34" charset="-127"/>
              </a:rPr>
              <a:t>.  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It is, </a:t>
            </a:r>
            <a:r>
              <a:rPr lang="en-US" altLang="ko-KR" sz="2400" b="1" dirty="0">
                <a:ea typeface="굴림" panose="020B0600000101010101" pitchFamily="34" charset="-127"/>
              </a:rPr>
              <a:t>at most</a:t>
            </a:r>
            <a:r>
              <a:rPr lang="en-US" altLang="ko-KR" sz="2400" dirty="0">
                <a:ea typeface="굴림" panose="020B0600000101010101" pitchFamily="34" charset="-127"/>
              </a:rPr>
              <a:t>, roughly </a:t>
            </a:r>
            <a:r>
              <a:rPr lang="en-US" altLang="ko-KR" sz="2400" i="1" dirty="0">
                <a:ea typeface="굴림" panose="020B0600000101010101" pitchFamily="34" charset="-127"/>
              </a:rPr>
              <a:t>proportional</a:t>
            </a:r>
            <a:r>
              <a:rPr lang="en-US" altLang="ko-KR" sz="2400" dirty="0">
                <a:ea typeface="굴림" panose="020B0600000101010101" pitchFamily="34" charset="-127"/>
              </a:rPr>
              <a:t> to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i="1" dirty="0" err="1">
                <a:solidFill>
                  <a:srgbClr val="FF0000"/>
                </a:solidFill>
                <a:ea typeface="굴림" panose="020B0600000101010101" pitchFamily="34" charset="-127"/>
              </a:rPr>
              <a:t>f</a:t>
            </a:r>
            <a:r>
              <a:rPr lang="en-US" altLang="ko-KR" sz="2400" baseline="-25000" dirty="0" err="1">
                <a:solidFill>
                  <a:srgbClr val="FF0000"/>
                </a:solidFill>
                <a:ea typeface="굴림" panose="020B0600000101010101" pitchFamily="34" charset="-127"/>
              </a:rPr>
              <a:t>B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)=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baseline="30000" dirty="0">
                <a:solidFill>
                  <a:srgbClr val="FF0000"/>
                </a:solidFill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+1 </a:t>
            </a:r>
            <a:r>
              <a:rPr lang="en-US" altLang="ko-KR" sz="2400" dirty="0">
                <a:ea typeface="굴림" panose="020B0600000101010101" pitchFamily="34" charset="-127"/>
              </a:rPr>
              <a:t>is </a:t>
            </a:r>
            <a:r>
              <a:rPr lang="en-US" altLang="ko-KR" sz="2400" i="1" dirty="0">
                <a:ea typeface="굴림" panose="020B0600000101010101" pitchFamily="34" charset="-127"/>
              </a:rPr>
              <a:t>order n</a:t>
            </a:r>
            <a:r>
              <a:rPr lang="en-US" altLang="ko-KR" sz="2400" baseline="30000" dirty="0"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ea typeface="굴림" panose="020B0600000101010101" pitchFamily="34" charset="-127"/>
              </a:rPr>
              <a:t>, or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O(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baseline="30000" dirty="0">
                <a:solidFill>
                  <a:srgbClr val="FF0000"/>
                </a:solidFill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). </a:t>
            </a:r>
            <a:r>
              <a:rPr lang="en-US" altLang="ko-KR" sz="2400" dirty="0">
                <a:ea typeface="굴림" panose="020B0600000101010101" pitchFamily="34" charset="-127"/>
              </a:rPr>
              <a:t>It is, </a:t>
            </a:r>
            <a:r>
              <a:rPr lang="en-US" altLang="ko-KR" sz="2400" b="1" dirty="0">
                <a:ea typeface="굴림" panose="020B0600000101010101" pitchFamily="34" charset="-127"/>
              </a:rPr>
              <a:t>at most</a:t>
            </a:r>
            <a:r>
              <a:rPr lang="en-US" altLang="ko-KR" sz="2400" dirty="0">
                <a:ea typeface="굴림" panose="020B0600000101010101" pitchFamily="34" charset="-127"/>
              </a:rPr>
              <a:t>, roughly proportional to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baseline="30000" dirty="0"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In general, an O(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baseline="30000" dirty="0"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ea typeface="굴림" panose="020B0600000101010101" pitchFamily="34" charset="-127"/>
              </a:rPr>
              <a:t>) algorithm will be </a:t>
            </a:r>
            <a:r>
              <a:rPr lang="en-US" altLang="ko-KR" sz="2400" u="sng" dirty="0">
                <a:ea typeface="굴림" panose="020B0600000101010101" pitchFamily="34" charset="-127"/>
              </a:rPr>
              <a:t>slower</a:t>
            </a:r>
            <a:r>
              <a:rPr lang="en-US" altLang="ko-KR" sz="2400" dirty="0">
                <a:ea typeface="굴림" panose="020B0600000101010101" pitchFamily="34" charset="-127"/>
              </a:rPr>
              <a:t> than O</a:t>
            </a:r>
            <a:r>
              <a:rPr lang="en-US" altLang="ko-KR" sz="2400" i="1" dirty="0">
                <a:ea typeface="굴림" panose="020B0600000101010101" pitchFamily="34" charset="-127"/>
              </a:rPr>
              <a:t>(n)</a:t>
            </a:r>
            <a:r>
              <a:rPr lang="en-US" altLang="ko-KR" sz="2400" dirty="0">
                <a:ea typeface="굴림" panose="020B0600000101010101" pitchFamily="34" charset="-127"/>
              </a:rPr>
              <a:t> algorithm.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b="1" dirty="0">
                <a:ea typeface="굴림" panose="020B0600000101010101" pitchFamily="34" charset="-127"/>
              </a:rPr>
              <a:t>Warning</a:t>
            </a:r>
            <a:r>
              <a:rPr lang="en-US" altLang="ko-KR" sz="2400" dirty="0">
                <a:ea typeface="굴림" panose="020B0600000101010101" pitchFamily="34" charset="-127"/>
              </a:rPr>
              <a:t>: an O(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baseline="30000" dirty="0"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ea typeface="굴림" panose="020B0600000101010101" pitchFamily="34" charset="-127"/>
              </a:rPr>
              <a:t>) function will grow </a:t>
            </a:r>
            <a:r>
              <a:rPr lang="en-US" altLang="ko-KR" sz="2400" u="sng" dirty="0">
                <a:ea typeface="굴림" panose="020B0600000101010101" pitchFamily="34" charset="-127"/>
              </a:rPr>
              <a:t>faster</a:t>
            </a:r>
            <a:r>
              <a:rPr lang="en-US" altLang="ko-KR" sz="2400" dirty="0">
                <a:ea typeface="굴림" panose="020B0600000101010101" pitchFamily="34" charset="-127"/>
              </a:rPr>
              <a:t> than an O</a:t>
            </a:r>
            <a:r>
              <a:rPr lang="en-US" altLang="ko-KR" sz="2400" i="1" dirty="0">
                <a:ea typeface="굴림" panose="020B0600000101010101" pitchFamily="34" charset="-127"/>
              </a:rPr>
              <a:t>(n)</a:t>
            </a:r>
            <a:r>
              <a:rPr lang="en-US" altLang="ko-KR" sz="2400" dirty="0">
                <a:ea typeface="굴림" panose="020B0600000101010101" pitchFamily="34" charset="-127"/>
              </a:rPr>
              <a:t> function.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>
            <a:extLst>
              <a:ext uri="{FF2B5EF4-FFF2-40B4-BE49-F238E27FC236}">
                <a16:creationId xmlns:a16="http://schemas.microsoft.com/office/drawing/2014/main" id="{8936F2B9-D848-42DB-96E2-8DC1E38F5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Visualizing Orders of Growth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D0837D06-5BFD-4B63-91DB-2423E0E3FF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On a graph, as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you go to the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right, a faster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growing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function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eventually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becomes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larger... </a:t>
            </a:r>
          </a:p>
        </p:txBody>
      </p:sp>
      <p:sp>
        <p:nvSpPr>
          <p:cNvPr id="32775" name="Line 4">
            <a:extLst>
              <a:ext uri="{FF2B5EF4-FFF2-40B4-BE49-F238E27FC236}">
                <a16:creationId xmlns:a16="http://schemas.microsoft.com/office/drawing/2014/main" id="{78AA424A-22AF-4B12-96CE-C76FAA904A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4384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5">
            <a:extLst>
              <a:ext uri="{FF2B5EF4-FFF2-40B4-BE49-F238E27FC236}">
                <a16:creationId xmlns:a16="http://schemas.microsoft.com/office/drawing/2014/main" id="{AA93E74E-FE09-4515-BF38-FDAF51C05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4864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6">
            <a:extLst>
              <a:ext uri="{FF2B5EF4-FFF2-40B4-BE49-F238E27FC236}">
                <a16:creationId xmlns:a16="http://schemas.microsoft.com/office/drawing/2014/main" id="{AE52474A-46AB-4C12-BFC1-3462567C7B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590800"/>
            <a:ext cx="289560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511" name="Freeform 7">
            <a:extLst>
              <a:ext uri="{FF2B5EF4-FFF2-40B4-BE49-F238E27FC236}">
                <a16:creationId xmlns:a16="http://schemas.microsoft.com/office/drawing/2014/main" id="{CC244182-82F6-4B9F-82B5-31673D2D2227}"/>
              </a:ext>
            </a:extLst>
          </p:cNvPr>
          <p:cNvSpPr>
            <a:spLocks/>
          </p:cNvSpPr>
          <p:nvPr/>
        </p:nvSpPr>
        <p:spPr bwMode="auto">
          <a:xfrm>
            <a:off x="4267200" y="2362200"/>
            <a:ext cx="1752600" cy="3048000"/>
          </a:xfrm>
          <a:custGeom>
            <a:avLst/>
            <a:gdLst>
              <a:gd name="T0" fmla="*/ 0 w 1104"/>
              <a:gd name="T1" fmla="*/ 3048000 h 1920"/>
              <a:gd name="T2" fmla="*/ 1066800 w 1104"/>
              <a:gd name="T3" fmla="*/ 2286000 h 1920"/>
              <a:gd name="T4" fmla="*/ 1752600 w 1104"/>
              <a:gd name="T5" fmla="*/ 0 h 19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920">
                <a:moveTo>
                  <a:pt x="0" y="1920"/>
                </a:moveTo>
                <a:cubicBezTo>
                  <a:pt x="244" y="1840"/>
                  <a:pt x="488" y="1760"/>
                  <a:pt x="672" y="1440"/>
                </a:cubicBezTo>
                <a:cubicBezTo>
                  <a:pt x="856" y="1120"/>
                  <a:pt x="980" y="560"/>
                  <a:pt x="1104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8">
            <a:extLst>
              <a:ext uri="{FF2B5EF4-FFF2-40B4-BE49-F238E27FC236}">
                <a16:creationId xmlns:a16="http://schemas.microsoft.com/office/drawing/2014/main" id="{5E69DB23-CD97-4C8A-8D79-A428AA640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895600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f</a:t>
            </a:r>
            <a:r>
              <a:rPr lang="en-US" altLang="ko-KR" sz="2400" baseline="-25000">
                <a:latin typeface="Times New Roman" panose="02020603050405020304" pitchFamily="18" charset="0"/>
                <a:ea typeface="굴림" panose="020B0600000101010101" pitchFamily="34" charset="-127"/>
              </a:rPr>
              <a:t>A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(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)=30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+8</a:t>
            </a:r>
            <a:endParaRPr lang="en-US" altLang="ko-KR" sz="2400" i="1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32780" name="Text Box 9">
            <a:extLst>
              <a:ext uri="{FF2B5EF4-FFF2-40B4-BE49-F238E27FC236}">
                <a16:creationId xmlns:a16="http://schemas.microsoft.com/office/drawing/2014/main" id="{2DC8D0D0-9AFE-41A4-B6A5-693DE63C8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86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Increasing 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n 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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789514" name="Text Box 10">
            <a:extLst>
              <a:ext uri="{FF2B5EF4-FFF2-40B4-BE49-F238E27FC236}">
                <a16:creationId xmlns:a16="http://schemas.microsoft.com/office/drawing/2014/main" id="{7281D569-8041-4098-8CD6-33B48AF49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343400"/>
            <a:ext cx="150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 i="1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f</a:t>
            </a:r>
            <a:r>
              <a:rPr lang="en-US" altLang="ko-KR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B</a:t>
            </a:r>
            <a:r>
              <a:rPr lang="en-US" altLang="ko-KR" sz="240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(</a:t>
            </a:r>
            <a:r>
              <a:rPr lang="en-US" altLang="ko-KR" sz="2400" i="1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240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)=</a:t>
            </a:r>
            <a:r>
              <a:rPr lang="en-US" altLang="ko-KR" sz="2400" i="1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2</a:t>
            </a:r>
            <a:r>
              <a:rPr lang="en-US" altLang="ko-KR" sz="240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+1</a:t>
            </a:r>
            <a:endParaRPr lang="en-US" altLang="ko-KR" sz="2400" i="1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32782" name="Text Box 11">
            <a:extLst>
              <a:ext uri="{FF2B5EF4-FFF2-40B4-BE49-F238E27FC236}">
                <a16:creationId xmlns:a16="http://schemas.microsoft.com/office/drawing/2014/main" id="{80FB2391-9BF4-4E76-BA36-876EA26F9A8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684462" y="3792538"/>
            <a:ext cx="270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Value of function 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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236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9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95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1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CC3868EB-CF39-4B29-9BA4-31F38898C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Asymptotic Notation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2645925-8B77-48D4-9E4F-85195485A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By now you should have an intuitive feel for asymptotic (big-O) notation:</a:t>
            </a:r>
          </a:p>
          <a:p>
            <a:pPr lvl="1"/>
            <a:endParaRPr lang="en-US" altLang="en-US" sz="2400" i="1" dirty="0">
              <a:solidFill>
                <a:schemeClr val="accent1"/>
              </a:solidFill>
            </a:endParaRPr>
          </a:p>
          <a:p>
            <a:pPr lvl="1"/>
            <a:r>
              <a:rPr lang="en-US" altLang="en-US" sz="2400" i="1" dirty="0">
                <a:solidFill>
                  <a:schemeClr val="accent1"/>
                </a:solidFill>
              </a:rPr>
              <a:t>What does O(n) running time mean?  O(n</a:t>
            </a:r>
            <a:r>
              <a:rPr lang="en-US" altLang="en-US" sz="2400" i="1" baseline="30000" dirty="0">
                <a:solidFill>
                  <a:schemeClr val="accent1"/>
                </a:solidFill>
              </a:rPr>
              <a:t>2</a:t>
            </a:r>
            <a:r>
              <a:rPr lang="en-US" altLang="en-US" sz="2400" i="1" dirty="0">
                <a:solidFill>
                  <a:schemeClr val="accent1"/>
                </a:solidFill>
              </a:rPr>
              <a:t>)?</a:t>
            </a:r>
            <a:br>
              <a:rPr lang="en-US" altLang="en-US" sz="2400" i="1" dirty="0">
                <a:solidFill>
                  <a:schemeClr val="accent1"/>
                </a:solidFill>
              </a:rPr>
            </a:br>
            <a:r>
              <a:rPr lang="en-US" altLang="en-US" sz="2400" i="1" dirty="0">
                <a:solidFill>
                  <a:schemeClr val="accent1"/>
                </a:solidFill>
              </a:rPr>
              <a:t>O(n lg n)? 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pPr lvl="1"/>
            <a:r>
              <a:rPr lang="en-US" altLang="en-US" sz="2400" i="1" dirty="0">
                <a:solidFill>
                  <a:schemeClr val="accent1"/>
                </a:solidFill>
              </a:rPr>
              <a:t>How does asymptotic running time relate to asymptotic memory usage?</a:t>
            </a:r>
          </a:p>
          <a:p>
            <a:endParaRPr lang="en-US" altLang="en-US" sz="2400" dirty="0"/>
          </a:p>
          <a:p>
            <a:r>
              <a:rPr lang="en-US" altLang="en-US" sz="2400" dirty="0"/>
              <a:t>Our first task is to define this notation more formally and completely </a:t>
            </a:r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7623835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 Notation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Read O as “Big-O” (you’ll also hear it as “order”)</a:t>
            </a:r>
          </a:p>
          <a:p>
            <a:r>
              <a:rPr lang="en-US" sz="2400" dirty="0"/>
              <a:t>In general, a function</a:t>
            </a:r>
          </a:p>
          <a:p>
            <a:endParaRPr lang="en-US" sz="2400" dirty="0"/>
          </a:p>
          <a:p>
            <a:pPr lvl="1"/>
            <a:r>
              <a:rPr lang="en-US" sz="2400" dirty="0"/>
              <a:t>f(n) is O(g(n)) if there exist positive constants </a:t>
            </a:r>
            <a:r>
              <a:rPr lang="en-US" sz="2400" i="1" dirty="0"/>
              <a:t>c</a:t>
            </a:r>
            <a:r>
              <a:rPr lang="en-US" sz="2400" dirty="0"/>
              <a:t> and </a:t>
            </a:r>
            <a:r>
              <a:rPr lang="en-US" sz="2400" i="1" dirty="0"/>
              <a:t>n</a:t>
            </a:r>
            <a:r>
              <a:rPr lang="en-US" sz="2400" i="1" baseline="-25000" dirty="0"/>
              <a:t>0</a:t>
            </a:r>
            <a:r>
              <a:rPr lang="en-US" sz="2400" i="1" dirty="0"/>
              <a:t> </a:t>
            </a:r>
            <a:r>
              <a:rPr lang="en-US" sz="2400" dirty="0"/>
              <a:t>such that f(n) </a:t>
            </a:r>
            <a:r>
              <a:rPr lang="en-US" sz="2400" dirty="0">
                <a:sym typeface="Symbol" panose="05050102010706020507" pitchFamily="18" charset="2"/>
              </a:rPr>
              <a:t> </a:t>
            </a:r>
            <a:r>
              <a:rPr lang="en-US" sz="2400" i="1" dirty="0">
                <a:sym typeface="Symbol" panose="05050102010706020507" pitchFamily="18" charset="2"/>
              </a:rPr>
              <a:t>c</a:t>
            </a:r>
            <a:r>
              <a:rPr lang="en-US" sz="2400" dirty="0">
                <a:sym typeface="Symbol" panose="05050102010706020507" pitchFamily="18" charset="2"/>
              </a:rPr>
              <a:t>  g(n) for all n 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i="1" baseline="-25000" dirty="0">
                <a:sym typeface="Symbol" panose="05050102010706020507" pitchFamily="18" charset="2"/>
              </a:rPr>
              <a:t>0</a:t>
            </a:r>
            <a:endParaRPr lang="en-US" sz="2400" i="1" dirty="0">
              <a:sym typeface="Symbol" panose="05050102010706020507" pitchFamily="18" charset="2"/>
            </a:endParaRPr>
          </a:p>
          <a:p>
            <a:endParaRPr lang="en-US" sz="2400" dirty="0"/>
          </a:p>
          <a:p>
            <a:r>
              <a:rPr lang="en-US" sz="2400" dirty="0"/>
              <a:t>Formally</a:t>
            </a:r>
          </a:p>
          <a:p>
            <a:pPr lvl="1"/>
            <a:r>
              <a:rPr lang="en-US" sz="2400" dirty="0"/>
              <a:t>O(g(n)) = { f(n): </a:t>
            </a:r>
            <a:r>
              <a:rPr lang="en-US" sz="2400" dirty="0">
                <a:sym typeface="Symbol" panose="05050102010706020507" pitchFamily="18" charset="2"/>
              </a:rPr>
              <a:t> positive constants </a:t>
            </a:r>
            <a:r>
              <a:rPr lang="en-US" sz="2400" i="1" dirty="0">
                <a:sym typeface="Symbol" panose="05050102010706020507" pitchFamily="18" charset="2"/>
              </a:rPr>
              <a:t>c</a:t>
            </a:r>
            <a:r>
              <a:rPr lang="en-US" sz="2400" dirty="0">
                <a:sym typeface="Symbol" panose="05050102010706020507" pitchFamily="18" charset="2"/>
              </a:rPr>
              <a:t> and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i="1" baseline="-25000" dirty="0">
                <a:sym typeface="Symbol" panose="05050102010706020507" pitchFamily="18" charset="2"/>
              </a:rPr>
              <a:t>0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such that </a:t>
            </a:r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f(n) 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 g(n)  n 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>
            <a:extLst>
              <a:ext uri="{FF2B5EF4-FFF2-40B4-BE49-F238E27FC236}">
                <a16:creationId xmlns:a16="http://schemas.microsoft.com/office/drawing/2014/main" id="{ACC9F7E5-3F09-4B3D-887D-DEB3F5FB3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Big-O Visualization</a:t>
            </a:r>
          </a:p>
        </p:txBody>
      </p:sp>
      <p:graphicFrame>
        <p:nvGraphicFramePr>
          <p:cNvPr id="7174" name="Object 3">
            <a:extLst>
              <a:ext uri="{FF2B5EF4-FFF2-40B4-BE49-F238E27FC236}">
                <a16:creationId xmlns:a16="http://schemas.microsoft.com/office/drawing/2014/main" id="{2543526A-2DD5-4B1D-A94E-541D272CB56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398814" y="1466850"/>
          <a:ext cx="63246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7736585" imgH="4380488" progId="PaintShopPro">
                  <p:embed/>
                </p:oleObj>
              </mc:Choice>
              <mc:Fallback>
                <p:oleObj name="Paint Shop Pro Image" r:id="rId3" imgW="7736585" imgH="4380488" progId="PaintShopPro">
                  <p:embed/>
                  <p:pic>
                    <p:nvPicPr>
                      <p:cNvPr id="7174" name="Object 3">
                        <a:extLst>
                          <a:ext uri="{FF2B5EF4-FFF2-40B4-BE49-F238E27FC236}">
                            <a16:creationId xmlns:a16="http://schemas.microsoft.com/office/drawing/2014/main" id="{2543526A-2DD5-4B1D-A94E-541D272CB5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8518" r="33224"/>
                      <a:stretch>
                        <a:fillRect/>
                      </a:stretch>
                    </p:blipFill>
                    <p:spPr bwMode="auto">
                      <a:xfrm>
                        <a:off x="1398814" y="1466850"/>
                        <a:ext cx="632460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4">
            <a:extLst>
              <a:ext uri="{FF2B5EF4-FFF2-40B4-BE49-F238E27FC236}">
                <a16:creationId xmlns:a16="http://schemas.microsoft.com/office/drawing/2014/main" id="{8F885BB3-3904-41F0-BDB8-D8E69EE92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552950"/>
            <a:ext cx="336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2395847A-11B5-43EE-A12A-6CCC0BF32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>
                <a:ea typeface="굴림" panose="020B0600000101010101" pitchFamily="34" charset="-127"/>
              </a:rPr>
              <a:t>Note 30</a:t>
            </a:r>
            <a:r>
              <a:rPr lang="en-US" altLang="ko-KR" sz="2400" i="1">
                <a:ea typeface="굴림" panose="020B0600000101010101" pitchFamily="34" charset="-127"/>
              </a:rPr>
              <a:t>n</a:t>
            </a:r>
            <a:r>
              <a:rPr lang="en-US" altLang="ko-KR" sz="2400">
                <a:ea typeface="굴림" panose="020B0600000101010101" pitchFamily="34" charset="-127"/>
              </a:rPr>
              <a:t>+8 isn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’</a:t>
            </a:r>
            <a:r>
              <a:rPr lang="en-US" altLang="ko-KR" sz="2400">
                <a:ea typeface="굴림" panose="020B0600000101010101" pitchFamily="34" charset="-127"/>
              </a:rPr>
              <a:t>t</a:t>
            </a:r>
            <a:br>
              <a:rPr lang="en-US" altLang="ko-KR" sz="2400">
                <a:ea typeface="굴림" panose="020B0600000101010101" pitchFamily="34" charset="-127"/>
              </a:rPr>
            </a:br>
            <a:r>
              <a:rPr lang="en-US" altLang="ko-KR" sz="2400">
                <a:ea typeface="굴림" panose="020B0600000101010101" pitchFamily="34" charset="-127"/>
              </a:rPr>
              <a:t>less than </a:t>
            </a:r>
            <a:r>
              <a:rPr lang="en-US" altLang="ko-KR" sz="2400" i="1">
                <a:ea typeface="굴림" panose="020B0600000101010101" pitchFamily="34" charset="-127"/>
              </a:rPr>
              <a:t>n</a:t>
            </a:r>
            <a:br>
              <a:rPr lang="en-US" altLang="ko-KR" sz="2400">
                <a:ea typeface="굴림" panose="020B0600000101010101" pitchFamily="34" charset="-127"/>
              </a:rPr>
            </a:br>
            <a:r>
              <a:rPr lang="en-US" altLang="ko-KR" sz="2400" i="1">
                <a:ea typeface="굴림" panose="020B0600000101010101" pitchFamily="34" charset="-127"/>
              </a:rPr>
              <a:t>anywhere </a:t>
            </a:r>
            <a:r>
              <a:rPr lang="en-US" altLang="ko-KR" sz="2400">
                <a:ea typeface="굴림" panose="020B0600000101010101" pitchFamily="34" charset="-127"/>
              </a:rPr>
              <a:t>(</a:t>
            </a:r>
            <a:r>
              <a:rPr lang="en-US" altLang="ko-KR" sz="2400" i="1">
                <a:ea typeface="굴림" panose="020B0600000101010101" pitchFamily="34" charset="-127"/>
              </a:rPr>
              <a:t>n</a:t>
            </a:r>
            <a:r>
              <a:rPr lang="en-US" altLang="ko-KR" sz="2400">
                <a:ea typeface="굴림" panose="020B0600000101010101" pitchFamily="34" charset="-127"/>
              </a:rPr>
              <a:t>&gt;0).</a:t>
            </a:r>
          </a:p>
          <a:p>
            <a:pPr eaLnBrk="1" hangingPunct="1"/>
            <a:r>
              <a:rPr lang="en-US" altLang="ko-KR" sz="2400">
                <a:ea typeface="굴림" panose="020B0600000101010101" pitchFamily="34" charset="-127"/>
              </a:rPr>
              <a:t>It isn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’</a:t>
            </a:r>
            <a:r>
              <a:rPr lang="en-US" altLang="ko-KR" sz="2400">
                <a:ea typeface="굴림" panose="020B0600000101010101" pitchFamily="34" charset="-127"/>
              </a:rPr>
              <a:t>t even</a:t>
            </a:r>
            <a:br>
              <a:rPr lang="en-US" altLang="ko-KR" sz="2400">
                <a:ea typeface="굴림" panose="020B0600000101010101" pitchFamily="34" charset="-127"/>
              </a:rPr>
            </a:br>
            <a:r>
              <a:rPr lang="en-US" altLang="ko-KR" sz="2400">
                <a:ea typeface="굴림" panose="020B0600000101010101" pitchFamily="34" charset="-127"/>
              </a:rPr>
              <a:t>less than 31</a:t>
            </a:r>
            <a:r>
              <a:rPr lang="en-US" altLang="ko-KR" sz="2400" i="1">
                <a:ea typeface="굴림" panose="020B0600000101010101" pitchFamily="34" charset="-127"/>
              </a:rPr>
              <a:t>n</a:t>
            </a:r>
            <a:br>
              <a:rPr lang="en-US" altLang="ko-KR" sz="2400">
                <a:ea typeface="굴림" panose="020B0600000101010101" pitchFamily="34" charset="-127"/>
              </a:rPr>
            </a:br>
            <a:r>
              <a:rPr lang="en-US" altLang="ko-KR" sz="2400" i="1">
                <a:ea typeface="굴림" panose="020B0600000101010101" pitchFamily="34" charset="-127"/>
              </a:rPr>
              <a:t>everywhere</a:t>
            </a:r>
            <a:r>
              <a:rPr lang="en-US" altLang="ko-KR" sz="2400">
                <a:ea typeface="굴림" panose="020B0600000101010101" pitchFamily="34" charset="-127"/>
              </a:rPr>
              <a:t>.</a:t>
            </a:r>
          </a:p>
          <a:p>
            <a:pPr eaLnBrk="1" hangingPunct="1"/>
            <a:r>
              <a:rPr lang="en-US" altLang="ko-KR" sz="2400">
                <a:ea typeface="굴림" panose="020B0600000101010101" pitchFamily="34" charset="-127"/>
              </a:rPr>
              <a:t>But it </a:t>
            </a:r>
            <a:r>
              <a:rPr lang="en-US" altLang="ko-KR" sz="2400" i="1">
                <a:ea typeface="굴림" panose="020B0600000101010101" pitchFamily="34" charset="-127"/>
              </a:rPr>
              <a:t>is</a:t>
            </a:r>
            <a:r>
              <a:rPr lang="en-US" altLang="ko-KR" sz="2400">
                <a:ea typeface="굴림" panose="020B0600000101010101" pitchFamily="34" charset="-127"/>
              </a:rPr>
              <a:t> less than</a:t>
            </a:r>
            <a:br>
              <a:rPr lang="en-US" altLang="ko-KR" sz="2400">
                <a:ea typeface="굴림" panose="020B0600000101010101" pitchFamily="34" charset="-127"/>
              </a:rPr>
            </a:br>
            <a:r>
              <a:rPr lang="en-US" altLang="ko-KR" sz="2400">
                <a:ea typeface="굴림" panose="020B0600000101010101" pitchFamily="34" charset="-127"/>
              </a:rPr>
              <a:t>31</a:t>
            </a:r>
            <a:r>
              <a:rPr lang="en-US" altLang="ko-KR" sz="2400" i="1">
                <a:ea typeface="굴림" panose="020B0600000101010101" pitchFamily="34" charset="-127"/>
              </a:rPr>
              <a:t>n</a:t>
            </a:r>
            <a:r>
              <a:rPr lang="en-US" altLang="ko-KR" sz="2400">
                <a:ea typeface="굴림" panose="020B0600000101010101" pitchFamily="34" charset="-127"/>
              </a:rPr>
              <a:t> </a:t>
            </a:r>
            <a:r>
              <a:rPr lang="en-US" altLang="ko-KR" sz="2400" u="sng">
                <a:ea typeface="굴림" panose="020B0600000101010101" pitchFamily="34" charset="-127"/>
              </a:rPr>
              <a:t>everywhere to</a:t>
            </a:r>
            <a:br>
              <a:rPr lang="en-US" altLang="ko-KR" sz="2400" u="sng">
                <a:ea typeface="굴림" panose="020B0600000101010101" pitchFamily="34" charset="-127"/>
              </a:rPr>
            </a:br>
            <a:r>
              <a:rPr lang="en-US" altLang="ko-KR" sz="2400" u="sng">
                <a:ea typeface="굴림" panose="020B0600000101010101" pitchFamily="34" charset="-127"/>
              </a:rPr>
              <a:t>the right of </a:t>
            </a:r>
            <a:r>
              <a:rPr lang="en-US" altLang="ko-KR" sz="2400" i="1" u="sng">
                <a:ea typeface="굴림" panose="020B0600000101010101" pitchFamily="34" charset="-127"/>
              </a:rPr>
              <a:t>n</a:t>
            </a:r>
            <a:r>
              <a:rPr lang="en-US" altLang="ko-KR" sz="2400" u="sng">
                <a:ea typeface="굴림" panose="020B0600000101010101" pitchFamily="34" charset="-127"/>
              </a:rPr>
              <a:t>=8</a:t>
            </a:r>
            <a:r>
              <a:rPr lang="en-US" altLang="ko-KR" sz="2400">
                <a:ea typeface="굴림" panose="020B0600000101010101" pitchFamily="34" charset="-127"/>
              </a:rPr>
              <a:t>. </a:t>
            </a:r>
          </a:p>
        </p:txBody>
      </p:sp>
      <p:grpSp>
        <p:nvGrpSpPr>
          <p:cNvPr id="622595" name="Group 3">
            <a:extLst>
              <a:ext uri="{FF2B5EF4-FFF2-40B4-BE49-F238E27FC236}">
                <a16:creationId xmlns:a16="http://schemas.microsoft.com/office/drawing/2014/main" id="{5152F621-5A18-4A91-892B-7AEBE9418B0F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286000"/>
            <a:ext cx="2057400" cy="3200400"/>
            <a:chOff x="3216" y="1440"/>
            <a:chExt cx="1296" cy="2016"/>
          </a:xfrm>
        </p:grpSpPr>
        <p:sp>
          <p:nvSpPr>
            <p:cNvPr id="11284" name="Rectangle 4">
              <a:extLst>
                <a:ext uri="{FF2B5EF4-FFF2-40B4-BE49-F238E27FC236}">
                  <a16:creationId xmlns:a16="http://schemas.microsoft.com/office/drawing/2014/main" id="{C685C5F7-9B35-4641-9811-04B36816F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440"/>
              <a:ext cx="1296" cy="201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5" name="Line 5">
              <a:extLst>
                <a:ext uri="{FF2B5EF4-FFF2-40B4-BE49-F238E27FC236}">
                  <a16:creationId xmlns:a16="http://schemas.microsoft.com/office/drawing/2014/main" id="{6F7D443C-9849-4924-AD90-F549B6D469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440"/>
              <a:ext cx="0" cy="20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Text Box 6">
              <a:extLst>
                <a:ext uri="{FF2B5EF4-FFF2-40B4-BE49-F238E27FC236}">
                  <a16:creationId xmlns:a16="http://schemas.microsoft.com/office/drawing/2014/main" id="{AFE17557-8D8E-4E25-8944-B019C33E9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3120"/>
              <a:ext cx="8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ko-KR" sz="2400" i="1">
                  <a:solidFill>
                    <a:srgbClr val="FF0000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n&gt;k</a:t>
              </a:r>
              <a:r>
                <a:rPr lang="en-US" altLang="ko-KR" sz="2400">
                  <a:solidFill>
                    <a:srgbClr val="FF0000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=8 </a:t>
              </a:r>
              <a:r>
                <a:rPr lang="en-US" altLang="ko-KR" sz="2400">
                  <a:solidFill>
                    <a:srgbClr val="FF0000"/>
                  </a:solidFill>
                  <a:latin typeface="Times New Roman" panose="02020603050405020304" pitchFamily="18" charset="0"/>
                  <a:ea typeface="굴림" panose="020B0600000101010101" pitchFamily="34" charset="-127"/>
                  <a:sym typeface="Symbol" panose="05050102010706020507" pitchFamily="18" charset="2"/>
                </a:rPr>
                <a:t></a:t>
              </a:r>
              <a:endParaRPr lang="en-US" altLang="ko-KR" sz="2400">
                <a:latin typeface="Times New Roman" panose="02020603050405020304" pitchFamily="18" charset="0"/>
                <a:ea typeface="굴림" panose="020B0600000101010101" pitchFamily="34" charset="-127"/>
              </a:endParaRPr>
            </a:p>
          </p:txBody>
        </p:sp>
      </p:grp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37ACFE0-AE29-41CA-BC1E-62AF1F669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Big-O example, graphically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FC727D6A-DB2B-4576-9752-1F0D81856A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286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F68EE542-4F30-4C87-A5D9-4FBB30F93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4864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EE1C35BB-DE82-45AB-8CE5-9EC576FD33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286000"/>
            <a:ext cx="220980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87F7870E-85D8-4D4B-9FD2-0C4F7A08B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86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Increasing 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n 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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0CAB0AF6-E230-4F9C-9AD2-15C7E378FD4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684462" y="3792538"/>
            <a:ext cx="270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Value of function 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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4A9C3326-D786-4776-AEB3-5B3358BAB0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2819400" cy="15240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DC6BED20-D40C-4C7C-93A8-BBE270CCA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038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 i="1">
                <a:solidFill>
                  <a:srgbClr val="006600"/>
                </a:solidFill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C02418F2-E00B-4767-AAA9-DADBC2963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30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+8</a:t>
            </a:r>
          </a:p>
        </p:txBody>
      </p:sp>
      <p:grpSp>
        <p:nvGrpSpPr>
          <p:cNvPr id="622608" name="Group 16">
            <a:extLst>
              <a:ext uri="{FF2B5EF4-FFF2-40B4-BE49-F238E27FC236}">
                <a16:creationId xmlns:a16="http://schemas.microsoft.com/office/drawing/2014/main" id="{4EA94B31-BD08-45D8-8C1F-66C81A20159C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209800"/>
            <a:ext cx="1905000" cy="3276600"/>
            <a:chOff x="2688" y="1392"/>
            <a:chExt cx="1200" cy="2064"/>
          </a:xfrm>
        </p:grpSpPr>
        <p:sp>
          <p:nvSpPr>
            <p:cNvPr id="11282" name="Line 17">
              <a:extLst>
                <a:ext uri="{FF2B5EF4-FFF2-40B4-BE49-F238E27FC236}">
                  <a16:creationId xmlns:a16="http://schemas.microsoft.com/office/drawing/2014/main" id="{8ECA7E67-859E-4575-991A-CDEC322D7B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1440"/>
              <a:ext cx="1200" cy="20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Text Box 18">
              <a:extLst>
                <a:ext uri="{FF2B5EF4-FFF2-40B4-BE49-F238E27FC236}">
                  <a16:creationId xmlns:a16="http://schemas.microsoft.com/office/drawing/2014/main" id="{FE0BB41A-732C-4F1B-8432-43F55D5C9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392"/>
              <a:ext cx="6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ko-KR" sz="2400" i="1">
                  <a:solidFill>
                    <a:schemeClr val="accent2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cn </a:t>
              </a:r>
              <a:r>
                <a:rPr lang="en-US" altLang="ko-KR" sz="2400">
                  <a:solidFill>
                    <a:schemeClr val="accent2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  <a:br>
                <a:rPr lang="en-US" altLang="ko-KR" sz="2400">
                  <a:solidFill>
                    <a:schemeClr val="accent2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</a:br>
              <a:r>
                <a:rPr lang="en-US" altLang="ko-KR" sz="2400">
                  <a:solidFill>
                    <a:schemeClr val="accent2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  <a:r>
                <a:rPr lang="en-US" altLang="ko-KR" sz="2400" i="1">
                  <a:solidFill>
                    <a:schemeClr val="accent2"/>
                  </a:solidFill>
                  <a:latin typeface="Times New Roman" panose="02020603050405020304" pitchFamily="18" charset="0"/>
                  <a:ea typeface="굴림" panose="020B0600000101010101" pitchFamily="34" charset="-127"/>
                </a:rPr>
                <a:t>n</a:t>
              </a:r>
              <a:endParaRPr lang="en-US" altLang="ko-KR" sz="2400">
                <a:latin typeface="Times New Roman" panose="02020603050405020304" pitchFamily="18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22611" name="Text Box 19">
            <a:extLst>
              <a:ext uri="{FF2B5EF4-FFF2-40B4-BE49-F238E27FC236}">
                <a16:creationId xmlns:a16="http://schemas.microsoft.com/office/drawing/2014/main" id="{AFC7BA5D-1852-42F2-B7A0-D07ABEE2C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532188"/>
            <a:ext cx="1447800" cy="124142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ko-KR" sz="3600">
                <a:latin typeface="Times New Roman" panose="02020603050405020304" pitchFamily="18" charset="0"/>
                <a:ea typeface="굴림" panose="020B0600000101010101" pitchFamily="34" charset="-127"/>
              </a:rPr>
              <a:t>30</a:t>
            </a:r>
            <a:r>
              <a:rPr lang="en-US" altLang="ko-KR" sz="3600" i="1">
                <a:latin typeface="Times New Roman" panose="02020603050405020304" pitchFamily="18" charset="0"/>
                <a:ea typeface="굴림" panose="020B0600000101010101" pitchFamily="34" charset="-127"/>
              </a:rPr>
              <a:t>n</a:t>
            </a:r>
            <a:r>
              <a:rPr lang="en-US" altLang="ko-KR" sz="3600">
                <a:latin typeface="Times New Roman" panose="02020603050405020304" pitchFamily="18" charset="0"/>
                <a:ea typeface="굴림" panose="020B0600000101010101" pitchFamily="34" charset="-127"/>
              </a:rPr>
              <a:t>+8</a:t>
            </a:r>
            <a:br>
              <a:rPr lang="en-US" altLang="ko-KR" sz="3600">
                <a:latin typeface="Times New Roman" panose="02020603050405020304" pitchFamily="18" charset="0"/>
                <a:ea typeface="굴림" panose="020B0600000101010101" pitchFamily="34" charset="-127"/>
              </a:rPr>
            </a:br>
            <a:r>
              <a:rPr lang="en-US" altLang="ko-KR" sz="36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O(</a:t>
            </a:r>
            <a:r>
              <a:rPr lang="en-US" altLang="ko-KR" sz="3600" i="1">
                <a:solidFill>
                  <a:srgbClr val="006600"/>
                </a:solidFill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n</a:t>
            </a:r>
            <a:r>
              <a:rPr lang="en-US" altLang="ko-KR" sz="360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)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26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25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2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2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61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890A6758-A27B-4F4E-897D-12B3E84E0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Big-O Visualization</a:t>
            </a:r>
          </a:p>
        </p:txBody>
      </p:sp>
      <p:pic>
        <p:nvPicPr>
          <p:cNvPr id="12294" name="Picture 3" descr="bigO">
            <a:extLst>
              <a:ext uri="{FF2B5EF4-FFF2-40B4-BE49-F238E27FC236}">
                <a16:creationId xmlns:a16="http://schemas.microsoft.com/office/drawing/2014/main" id="{0EDE68EC-FE52-4FA0-A473-D4D80F2D5A0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0488" y="1574800"/>
            <a:ext cx="6518275" cy="40624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Rectangle 4">
            <a:extLst>
              <a:ext uri="{FF2B5EF4-FFF2-40B4-BE49-F238E27FC236}">
                <a16:creationId xmlns:a16="http://schemas.microsoft.com/office/drawing/2014/main" id="{C79EF83C-F39F-4CC1-BA2B-A3165C5BB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5338" y="1414463"/>
            <a:ext cx="2998787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>
                <a:latin typeface="Comic Sans MS" panose="030F0702030302020204" pitchFamily="66" charset="0"/>
              </a:rPr>
              <a:t>    </a:t>
            </a:r>
            <a:r>
              <a:rPr lang="en-US" altLang="en-US">
                <a:solidFill>
                  <a:srgbClr val="DD0111"/>
                </a:solidFill>
                <a:latin typeface="Comic Sans MS" panose="030F0702030302020204" pitchFamily="66" charset="0"/>
              </a:rPr>
              <a:t>O(g(n))</a:t>
            </a:r>
            <a:r>
              <a:rPr lang="en-US" altLang="en-US">
                <a:solidFill>
                  <a:srgbClr val="DD0111"/>
                </a:solidFill>
              </a:rPr>
              <a:t> is the set of functions with smaller or same order of growth as </a:t>
            </a:r>
            <a:r>
              <a:rPr lang="en-US" altLang="en-US">
                <a:solidFill>
                  <a:srgbClr val="DD0111"/>
                </a:solidFill>
                <a:latin typeface="Comic Sans MS" panose="030F0702030302020204" pitchFamily="66" charset="0"/>
              </a:rPr>
              <a:t>g(n)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>
            <a:extLst>
              <a:ext uri="{FF2B5EF4-FFF2-40B4-BE49-F238E27FC236}">
                <a16:creationId xmlns:a16="http://schemas.microsoft.com/office/drawing/2014/main" id="{FA6F1F0E-CB3C-477B-990C-ABAEBDEFD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Definition: </a:t>
            </a:r>
            <a:r>
              <a:rPr lang="ko-KR" altLang="en-US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ko-KR" i="1">
                <a:ea typeface="굴림" panose="020B0600000101010101" pitchFamily="34" charset="-127"/>
              </a:rPr>
              <a:t>(g)</a:t>
            </a:r>
            <a:r>
              <a:rPr lang="en-US" altLang="ko-KR">
                <a:ea typeface="굴림" panose="020B0600000101010101" pitchFamily="34" charset="-127"/>
              </a:rPr>
              <a:t>, </a:t>
            </a:r>
            <a:r>
              <a:rPr lang="en-US" altLang="ko-KR" i="1">
                <a:ea typeface="굴림" panose="020B0600000101010101" pitchFamily="34" charset="-127"/>
              </a:rPr>
              <a:t>at least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ko-KR" i="1">
                <a:ea typeface="굴림" panose="020B0600000101010101" pitchFamily="34" charset="-127"/>
              </a:rPr>
              <a:t>order g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03EAF308-5E4F-4E91-9265-F6CF7C3B4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Let </a:t>
            </a:r>
            <a:r>
              <a:rPr lang="en-US" altLang="ko-KR" sz="2400" i="1" dirty="0" err="1">
                <a:ea typeface="굴림" panose="020B0600000101010101" pitchFamily="34" charset="-127"/>
              </a:rPr>
              <a:t>f,g</a:t>
            </a:r>
            <a:r>
              <a:rPr lang="en-US" altLang="ko-KR" sz="2400" dirty="0">
                <a:ea typeface="굴림" panose="020B0600000101010101" pitchFamily="34" charset="-127"/>
              </a:rPr>
              <a:t> be any function </a:t>
            </a:r>
            <a:r>
              <a:rPr lang="en-US" altLang="ko-KR" sz="2400" b="1" dirty="0">
                <a:ea typeface="굴림" panose="020B0600000101010101" pitchFamily="34" charset="-127"/>
              </a:rPr>
              <a:t>R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</a:t>
            </a:r>
            <a:r>
              <a:rPr lang="en-US" altLang="ko-KR" sz="2400" b="1" dirty="0">
                <a:ea typeface="굴림" panose="020B0600000101010101" pitchFamily="34" charset="-127"/>
                <a:sym typeface="Symbol" panose="05050102010706020507" pitchFamily="18" charset="2"/>
              </a:rPr>
              <a:t>R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.</a:t>
            </a: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We say that 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f is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at</a:t>
            </a:r>
            <a:r>
              <a:rPr lang="en-US" altLang="ko-KR" sz="2400" i="1" u="sng" dirty="0">
                <a:ea typeface="굴림" panose="020B0600000101010101" pitchFamily="34" charset="-127"/>
                <a:sym typeface="Symbol" panose="05050102010706020507" pitchFamily="18" charset="2"/>
              </a:rPr>
              <a:t> least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order g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”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, written </a:t>
            </a:r>
            <a:r>
              <a:rPr lang="ko-KR" altLang="en-US" sz="2400" dirty="0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), if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marL="0" indent="0" eaLnBrk="1" hangingPunct="1"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   		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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,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k 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: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) 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cg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), 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 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&gt;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k</a:t>
            </a:r>
          </a:p>
          <a:p>
            <a:pPr marL="0" indent="0" eaLnBrk="1" hangingPunct="1">
              <a:buNone/>
            </a:pPr>
            <a:endParaRPr lang="en-US" altLang="ko-KR" sz="2400" b="1" dirty="0">
              <a:ea typeface="굴림" panose="020B0600000101010101" pitchFamily="34" charset="-127"/>
              <a:sym typeface="Symbol" panose="05050102010706020507" pitchFamily="18" charset="2"/>
            </a:endParaRPr>
          </a:p>
          <a:p>
            <a:pPr lvl="1" eaLnBrk="1" hangingPunct="1"/>
            <a:r>
              <a:rPr lang="en-US" altLang="ko-KR" sz="20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“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Beyond some point 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k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, function 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 is at least a constant 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 times 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 (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i.e., 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proportional to </a:t>
            </a:r>
            <a:r>
              <a:rPr lang="en-US" altLang="ko-KR" sz="20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).</a:t>
            </a:r>
            <a:r>
              <a:rPr lang="en-US" altLang="ko-KR" sz="20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”</a:t>
            </a:r>
            <a:endParaRPr lang="en-US" altLang="ko-KR" sz="2000" dirty="0">
              <a:ea typeface="굴림" panose="020B0600000101010101" pitchFamily="34" charset="-127"/>
              <a:sym typeface="Symbol" panose="05050102010706020507" pitchFamily="18" charset="2"/>
            </a:endParaRPr>
          </a:p>
          <a:p>
            <a:pPr lvl="1" eaLnBrk="1" hangingPunct="1"/>
            <a:r>
              <a:rPr lang="en-US" altLang="ko-KR" sz="2000" dirty="0">
                <a:ea typeface="굴림" panose="020B0600000101010101" pitchFamily="34" charset="-127"/>
                <a:sym typeface="Symbol" panose="05050102010706020507" pitchFamily="18" charset="2"/>
              </a:rPr>
              <a:t>Often, one deals only with positive functions and can ignore absolute value symbols.</a:t>
            </a:r>
          </a:p>
          <a:p>
            <a:pPr eaLnBrk="1" hangingPunct="1"/>
            <a:r>
              <a:rPr lang="en-US" altLang="ko-KR" sz="2400" i="1" dirty="0">
                <a:latin typeface="Times New Roman" panose="02020603050405020304" pitchFamily="18" charset="0"/>
                <a:ea typeface="굴림" panose="020B0600000101010101" pitchFamily="34" charset="-127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</a:rPr>
              <a:t> is </a:t>
            </a:r>
            <a:r>
              <a:rPr lang="en-US" altLang="ko-KR" sz="2400" i="1" dirty="0">
                <a:ea typeface="굴림" panose="020B0600000101010101" pitchFamily="34" charset="-127"/>
              </a:rPr>
              <a:t>at least order g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</a:rPr>
              <a:t>”</a:t>
            </a:r>
            <a:r>
              <a:rPr lang="en-US" altLang="ko-KR" sz="2400" dirty="0">
                <a:ea typeface="굴림" panose="020B0600000101010101" pitchFamily="34" charset="-127"/>
              </a:rPr>
              <a:t>, or </a:t>
            </a:r>
            <a:r>
              <a:rPr lang="en-US" altLang="ko-KR" sz="2400" i="1" dirty="0">
                <a:latin typeface="Times New Roman" panose="02020603050405020304" pitchFamily="18" charset="0"/>
                <a:ea typeface="굴림" panose="020B0600000101010101" pitchFamily="34" charset="-127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</a:rPr>
              <a:t> is </a:t>
            </a:r>
            <a:r>
              <a:rPr lang="ko-KR" altLang="en-US" sz="2400" dirty="0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)</a:t>
            </a:r>
            <a:r>
              <a:rPr lang="en-US" altLang="ko-KR" sz="2400" i="1" dirty="0">
                <a:latin typeface="Times New Roman" panose="02020603050405020304" pitchFamily="18" charset="0"/>
                <a:ea typeface="굴림" panose="020B0600000101010101" pitchFamily="34" charset="-127"/>
              </a:rPr>
              <a:t>”</a:t>
            </a:r>
            <a:r>
              <a:rPr lang="en-US" altLang="ko-KR" sz="2400" i="1" dirty="0">
                <a:ea typeface="굴림" panose="020B0600000101010101" pitchFamily="34" charset="-127"/>
              </a:rPr>
              <a:t>,</a:t>
            </a:r>
            <a:r>
              <a:rPr lang="en-US" altLang="ko-KR" sz="2400" dirty="0">
                <a:ea typeface="굴림" panose="020B0600000101010101" pitchFamily="34" charset="-127"/>
              </a:rPr>
              <a:t> or 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</a:rPr>
              <a:t>= </a:t>
            </a:r>
            <a:r>
              <a:rPr lang="ko-KR" altLang="en-US" sz="2400" dirty="0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)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</a:rPr>
              <a:t>”</a:t>
            </a:r>
            <a:r>
              <a:rPr lang="en-US" altLang="ko-KR" sz="2400" dirty="0">
                <a:ea typeface="굴림" panose="020B0600000101010101" pitchFamily="34" charset="-127"/>
              </a:rPr>
              <a:t> all just mean that 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 </a:t>
            </a:r>
            <a:r>
              <a:rPr lang="ko-KR" altLang="en-US" sz="2400" dirty="0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>
            <a:extLst>
              <a:ext uri="{FF2B5EF4-FFF2-40B4-BE49-F238E27FC236}">
                <a16:creationId xmlns:a16="http://schemas.microsoft.com/office/drawing/2014/main" id="{54C351F5-958B-4236-808C-5E0E6048D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Analysis of Algorithms</a:t>
            </a:r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DAF4EF7A-FA12-4B4B-A43C-DCBB6D261C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57300"/>
            <a:ext cx="8458200" cy="4343400"/>
          </a:xfrm>
        </p:spPr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An </a:t>
            </a:r>
            <a:r>
              <a:rPr lang="en-US" altLang="ko-KR" sz="2400" i="1" dirty="0">
                <a:ea typeface="굴림" panose="020B0600000101010101" pitchFamily="34" charset="-127"/>
              </a:rPr>
              <a:t>algorithm</a:t>
            </a:r>
            <a:r>
              <a:rPr lang="en-US" altLang="ko-KR" sz="2400" dirty="0">
                <a:ea typeface="굴림" panose="020B0600000101010101" pitchFamily="34" charset="-127"/>
              </a:rPr>
              <a:t> is a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finite set of precise </a:t>
            </a:r>
            <a:r>
              <a:rPr lang="en-US" altLang="ko-KR" sz="2400" dirty="0">
                <a:ea typeface="굴림" panose="020B0600000101010101" pitchFamily="34" charset="-127"/>
              </a:rPr>
              <a:t>instructions for performing a computation or for solving a problem.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Courier New" panose="02070309020205020404" pitchFamily="49" charset="0"/>
              </a:rPr>
              <a:t>What is the goal of analysis of algorithms?</a:t>
            </a:r>
          </a:p>
          <a:p>
            <a:pPr eaLnBrk="1" hangingPunct="1"/>
            <a:endParaRPr lang="en-US" altLang="en-US" sz="2400" dirty="0"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sz="2400" dirty="0">
                <a:cs typeface="Times New Roman" panose="02020603050405020304" pitchFamily="18" charset="0"/>
              </a:rPr>
              <a:t>To compare algorithms mainly in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terms of running time</a:t>
            </a:r>
            <a:r>
              <a:rPr lang="en-US" altLang="en-US" sz="2400" dirty="0">
                <a:cs typeface="Times New Roman" panose="02020603050405020304" pitchFamily="18" charset="0"/>
              </a:rPr>
              <a:t> but also in terms of other factors (e.g.,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memory requirements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ea typeface="MS Mincho" panose="02020609040205080304" pitchFamily="49" charset="-128"/>
              </a:rPr>
              <a:t>programmer's effort </a:t>
            </a:r>
            <a:r>
              <a:rPr lang="en-US" altLang="en-US" sz="2400" dirty="0">
                <a:ea typeface="MS Mincho" panose="02020609040205080304" pitchFamily="49" charset="-128"/>
              </a:rPr>
              <a:t>etc.)</a:t>
            </a:r>
            <a:r>
              <a:rPr lang="en-US" altLang="en-US" sz="2400" dirty="0"/>
              <a:t> </a:t>
            </a:r>
          </a:p>
          <a:p>
            <a:pPr lvl="1"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cs typeface="Courier New" panose="02070309020205020404" pitchFamily="49" charset="0"/>
              </a:rPr>
              <a:t>What do we mean by running time analysis?</a:t>
            </a:r>
          </a:p>
          <a:p>
            <a:pPr lvl="1" eaLnBrk="1" hangingPunct="1"/>
            <a:r>
              <a:rPr lang="en-US" altLang="en-US" sz="2400" b="1" dirty="0">
                <a:cs typeface="Times New Roman" panose="02020603050405020304" pitchFamily="18" charset="0"/>
              </a:rPr>
              <a:t>Determine how running time increases as the </a:t>
            </a:r>
            <a:r>
              <a:rPr lang="en-US" altLang="en-US" sz="2400" b="1" dirty="0">
                <a:solidFill>
                  <a:srgbClr val="DD0111"/>
                </a:solidFill>
                <a:cs typeface="Times New Roman" panose="02020603050405020304" pitchFamily="18" charset="0"/>
              </a:rPr>
              <a:t>size</a:t>
            </a:r>
            <a:r>
              <a:rPr lang="en-US" altLang="en-US" sz="2400" b="1" dirty="0">
                <a:cs typeface="Times New Roman" panose="02020603050405020304" pitchFamily="18" charset="0"/>
              </a:rPr>
              <a:t> of the problem increases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784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>
            <a:extLst>
              <a:ext uri="{FF2B5EF4-FFF2-40B4-BE49-F238E27FC236}">
                <a16:creationId xmlns:a16="http://schemas.microsoft.com/office/drawing/2014/main" id="{0BFFA095-F9FD-4F64-8BA3-6FA6C1C7E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 </a:t>
            </a:r>
            <a:r>
              <a:rPr lang="ko-KR" altLang="en-US">
                <a:ea typeface="굴림" panose="020B0600000101010101" pitchFamily="34" charset="-127"/>
                <a:sym typeface="Symbol" panose="05050102010706020507" pitchFamily="18" charset="2"/>
              </a:rPr>
              <a:t></a:t>
            </a:r>
            <a:r>
              <a:rPr lang="en-US" altLang="en-US"/>
              <a:t> Visualization</a:t>
            </a:r>
          </a:p>
        </p:txBody>
      </p:sp>
      <p:graphicFrame>
        <p:nvGraphicFramePr>
          <p:cNvPr id="7174" name="Object 3">
            <a:extLst>
              <a:ext uri="{FF2B5EF4-FFF2-40B4-BE49-F238E27FC236}">
                <a16:creationId xmlns:a16="http://schemas.microsoft.com/office/drawing/2014/main" id="{4AE491C5-F91E-44AA-90BE-D10015E71EB8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941388" y="1825625"/>
          <a:ext cx="7261225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7619512" imgH="4565854" progId="PaintShopPro">
                  <p:embed/>
                </p:oleObj>
              </mc:Choice>
              <mc:Fallback>
                <p:oleObj name="Paint Shop Pro Image" r:id="rId3" imgW="7619512" imgH="4565854" progId="PaintShopPro">
                  <p:embed/>
                  <p:pic>
                    <p:nvPicPr>
                      <p:cNvPr id="7174" name="Object 3">
                        <a:extLst>
                          <a:ext uri="{FF2B5EF4-FFF2-40B4-BE49-F238E27FC236}">
                            <a16:creationId xmlns:a16="http://schemas.microsoft.com/office/drawing/2014/main" id="{4AE491C5-F91E-44AA-90BE-D10015E71EB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8518" r="32246"/>
                      <a:stretch>
                        <a:fillRect/>
                      </a:stretch>
                    </p:blipFill>
                    <p:spPr bwMode="auto">
                      <a:xfrm>
                        <a:off x="941388" y="1825625"/>
                        <a:ext cx="7261225" cy="435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>
            <a:extLst>
              <a:ext uri="{FF2B5EF4-FFF2-40B4-BE49-F238E27FC236}">
                <a16:creationId xmlns:a16="http://schemas.microsoft.com/office/drawing/2014/main" id="{61C15963-705C-4FA3-A546-3D995548E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Definition: </a:t>
            </a:r>
            <a:r>
              <a:rPr lang="en-US" altLang="ko-KR">
                <a:ea typeface="굴림" panose="020B0600000101010101" pitchFamily="34" charset="-127"/>
                <a:sym typeface="Symbol" panose="05050102010706020507" pitchFamily="18" charset="2"/>
              </a:rPr>
              <a:t>(</a:t>
            </a:r>
            <a:r>
              <a:rPr lang="en-US" altLang="ko-KR" i="1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>
                <a:ea typeface="굴림" panose="020B0600000101010101" pitchFamily="34" charset="-127"/>
                <a:sym typeface="Symbol" panose="05050102010706020507" pitchFamily="18" charset="2"/>
              </a:rPr>
              <a:t>), </a:t>
            </a:r>
            <a:r>
              <a:rPr lang="en-US" altLang="ko-KR" i="1">
                <a:ea typeface="굴림" panose="020B0600000101010101" pitchFamily="34" charset="-127"/>
                <a:sym typeface="Symbol" panose="05050102010706020507" pitchFamily="18" charset="2"/>
              </a:rPr>
              <a:t>exactly order g</a:t>
            </a:r>
            <a:endParaRPr lang="en-US" altLang="ko-KR">
              <a:ea typeface="굴림" panose="020B0600000101010101" pitchFamily="34" charset="-127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C82563D-377E-4C45-8252-7CE35AE5A5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ko-KR" sz="2400" dirty="0">
                <a:ea typeface="굴림" panose="020B0600000101010101" pitchFamily="34" charset="-127"/>
              </a:rPr>
              <a:t>If </a:t>
            </a:r>
            <a:r>
              <a:rPr lang="en-US" altLang="ko-KR" sz="2400" i="1" dirty="0" err="1">
                <a:ea typeface="굴림" panose="020B0600000101010101" pitchFamily="34" charset="-127"/>
              </a:rPr>
              <a:t>f</a:t>
            </a:r>
            <a:r>
              <a:rPr lang="en-US" altLang="ko-KR" sz="2400" dirty="0" err="1">
                <a:ea typeface="굴림" panose="020B0600000101010101" pitchFamily="34" charset="-127"/>
                <a:sym typeface="Symbol" panose="05050102010706020507" pitchFamily="18" charset="2"/>
              </a:rPr>
              <a:t>O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and </a:t>
            </a:r>
            <a:r>
              <a:rPr lang="en-US" altLang="ko-KR" sz="2400" i="1" dirty="0" err="1">
                <a:ea typeface="굴림" panose="020B0600000101010101" pitchFamily="34" charset="-127"/>
              </a:rPr>
              <a:t>g</a:t>
            </a:r>
            <a:r>
              <a:rPr lang="en-US" altLang="ko-KR" sz="2400" dirty="0" err="1">
                <a:ea typeface="굴림" panose="020B0600000101010101" pitchFamily="34" charset="-127"/>
                <a:sym typeface="Symbol" panose="05050102010706020507" pitchFamily="18" charset="2"/>
              </a:rPr>
              <a:t>O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then we say 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 and f are of the </a:t>
            </a:r>
            <a:r>
              <a:rPr lang="en-US" altLang="ko-KR" sz="2400" i="1" u="sng" dirty="0">
                <a:ea typeface="굴림" panose="020B0600000101010101" pitchFamily="34" charset="-127"/>
                <a:sym typeface="Symbol" panose="05050102010706020507" pitchFamily="18" charset="2"/>
              </a:rPr>
              <a:t>same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 order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”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or 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“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f is (exactly) order g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”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and write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(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Another equivalent definition: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   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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400" b="1" baseline="-25000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1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400" b="1" baseline="-25000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2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, k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: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400" b="1" baseline="-25000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1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) 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) 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c</a:t>
            </a:r>
            <a:r>
              <a:rPr lang="en-US" altLang="ko-KR" sz="2400" b="1" baseline="-25000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2 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), 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b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&gt;</a:t>
            </a:r>
            <a:r>
              <a:rPr lang="en-US" altLang="ko-KR" sz="2400" b="1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k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2400" b="1" dirty="0">
              <a:ea typeface="굴림" panose="020B0600000101010101" pitchFamily="34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“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Everywhere beyond some point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k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,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lies in between two multiples of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).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  <a:sym typeface="Symbol" panose="05050102010706020507" pitchFamily="18" charset="2"/>
              </a:rPr>
              <a:t>”</a:t>
            </a:r>
            <a:endParaRPr lang="en-US" altLang="ko-KR" sz="2400" dirty="0">
              <a:ea typeface="굴림" panose="020B0600000101010101" pitchFamily="34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(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 </a:t>
            </a:r>
            <a:r>
              <a:rPr lang="en-US" altLang="ko-KR" sz="2400" dirty="0">
                <a:ea typeface="굴림" panose="020B0600000101010101" pitchFamily="34" charset="-127"/>
              </a:rPr>
              <a:t>O(</a:t>
            </a:r>
            <a:r>
              <a:rPr lang="en-US" altLang="ko-KR" sz="2400" i="1" dirty="0">
                <a:ea typeface="굴림" panose="020B0600000101010101" pitchFamily="34" charset="-127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</a:rPr>
              <a:t>) 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 (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  (i.e., </a:t>
            </a:r>
            <a:r>
              <a:rPr lang="en-US" altLang="ko-KR" sz="2400" i="1" dirty="0" err="1">
                <a:ea typeface="굴림" panose="020B0600000101010101" pitchFamily="34" charset="-127"/>
              </a:rPr>
              <a:t>f</a:t>
            </a:r>
            <a:r>
              <a:rPr lang="en-US" altLang="ko-KR" sz="2400" dirty="0" err="1">
                <a:ea typeface="굴림" panose="020B0600000101010101" pitchFamily="34" charset="-127"/>
                <a:sym typeface="Symbol" panose="05050102010706020507" pitchFamily="18" charset="2"/>
              </a:rPr>
              <a:t>O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and </a:t>
            </a:r>
            <a:r>
              <a:rPr lang="en-US" altLang="ko-KR" sz="2400" i="1" dirty="0">
                <a:ea typeface="굴림" panose="020B0600000101010101" pitchFamily="34" charset="-127"/>
              </a:rPr>
              <a:t>f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(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g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D63ECB91-326E-4BFC-A87C-6713D7F79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Big- </a:t>
            </a:r>
            <a:r>
              <a:rPr lang="en-US" altLang="ko-KR">
                <a:ea typeface="굴림" panose="020B0600000101010101" pitchFamily="34" charset="-127"/>
                <a:sym typeface="Symbol" panose="05050102010706020507" pitchFamily="18" charset="2"/>
              </a:rPr>
              <a:t></a:t>
            </a:r>
            <a:r>
              <a:rPr lang="en-US" altLang="en-US"/>
              <a:t> Visualization</a:t>
            </a:r>
          </a:p>
        </p:txBody>
      </p:sp>
      <p:graphicFrame>
        <p:nvGraphicFramePr>
          <p:cNvPr id="10246" name="Object 3">
            <a:extLst>
              <a:ext uri="{FF2B5EF4-FFF2-40B4-BE49-F238E27FC236}">
                <a16:creationId xmlns:a16="http://schemas.microsoft.com/office/drawing/2014/main" id="{9869D88E-DE5B-492F-AF73-BCD15F34C77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731963" y="2065338"/>
          <a:ext cx="5678487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5678049" imgH="3873171" progId="PaintShopPro">
                  <p:embed/>
                </p:oleObj>
              </mc:Choice>
              <mc:Fallback>
                <p:oleObj name="Paint Shop Pro Image" r:id="rId3" imgW="5678049" imgH="3873171" progId="PaintShopPro">
                  <p:embed/>
                  <p:pic>
                    <p:nvPicPr>
                      <p:cNvPr id="10246" name="Object 3">
                        <a:extLst>
                          <a:ext uri="{FF2B5EF4-FFF2-40B4-BE49-F238E27FC236}">
                            <a16:creationId xmlns:a16="http://schemas.microsoft.com/office/drawing/2014/main" id="{9869D88E-DE5B-492F-AF73-BCD15F34C7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2065338"/>
                        <a:ext cx="5678487" cy="387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>
            <a:extLst>
              <a:ext uri="{FF2B5EF4-FFF2-40B4-BE49-F238E27FC236}">
                <a16:creationId xmlns:a16="http://schemas.microsoft.com/office/drawing/2014/main" id="{C65F12A6-2B3C-4993-872F-89AB87031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3" y="315913"/>
            <a:ext cx="6594475" cy="787400"/>
          </a:xfrm>
        </p:spPr>
        <p:txBody>
          <a:bodyPr/>
          <a:lstStyle/>
          <a:p>
            <a:pPr eaLnBrk="1" hangingPunct="1"/>
            <a:r>
              <a:rPr lang="en-US" altLang="en-US">
                <a:ea typeface="MS Mincho" panose="02020609040205080304" pitchFamily="49" charset="-128"/>
              </a:rPr>
              <a:t>Back to Our Example</a:t>
            </a:r>
            <a:endParaRPr lang="en-US" altLang="en-US"/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99864761-B9E9-40C1-9084-C70EACAEE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355013" cy="54864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en-US" sz="2000" b="1" i="1">
                <a:cs typeface="Times New Roman" panose="02020603050405020304" pitchFamily="18" charset="0"/>
              </a:rPr>
              <a:t>Algorithm 1                               Algorithm 2</a:t>
            </a:r>
            <a:endParaRPr lang="en-US" altLang="en-US" sz="2000" b="1" i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                     </a:t>
            </a:r>
            <a:r>
              <a:rPr lang="en-US" altLang="en-US" sz="2000" b="1">
                <a:cs typeface="Times New Roman" panose="02020603050405020304" pitchFamily="18" charset="0"/>
              </a:rPr>
              <a:t>Cost                                                 Cost</a:t>
            </a:r>
            <a:endParaRPr lang="en-US" altLang="en-US" sz="2000" b="1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arr[0] = 0;    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1</a:t>
            </a:r>
            <a:r>
              <a:rPr lang="en-US" altLang="en-US" sz="2000">
                <a:cs typeface="Times New Roman" panose="02020603050405020304" pitchFamily="18" charset="0"/>
              </a:rPr>
              <a:t>                  for(i=0; i&lt;N; i++)     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2</a:t>
            </a:r>
            <a:endParaRPr lang="en-US" altLang="en-US" sz="2000" baseline="-25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arr[1] = 0;    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1</a:t>
            </a:r>
            <a:r>
              <a:rPr lang="en-US" altLang="en-US" sz="2000">
                <a:cs typeface="Times New Roman" panose="02020603050405020304" pitchFamily="18" charset="0"/>
              </a:rPr>
              <a:t>                     arr[i] = 0;              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1</a:t>
            </a:r>
            <a:endParaRPr lang="en-US" altLang="en-US" sz="2000" baseline="-25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arr[2] = 0;    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...</a:t>
            </a:r>
            <a:endParaRPr lang="en-US" altLang="en-US" sz="2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arr[N-1] = 0;     c</a:t>
            </a:r>
            <a:r>
              <a:rPr lang="en-US" altLang="en-US" sz="2000" baseline="-25000">
                <a:cs typeface="Times New Roman" panose="02020603050405020304" pitchFamily="18" charset="0"/>
              </a:rPr>
              <a:t>1</a:t>
            </a: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US" altLang="en-US" sz="2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                 -----------                                          -------------</a:t>
            </a:r>
            <a:endParaRPr lang="en-US" altLang="en-US" sz="2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s-ES_tradnl" altLang="en-US" sz="2000">
                <a:cs typeface="Times New Roman" panose="02020603050405020304" pitchFamily="18" charset="0"/>
              </a:rPr>
              <a:t>     c</a:t>
            </a:r>
            <a:r>
              <a:rPr lang="es-ES_tradnl" altLang="en-US" sz="2000" baseline="-25000">
                <a:cs typeface="Times New Roman" panose="02020603050405020304" pitchFamily="18" charset="0"/>
              </a:rPr>
              <a:t>1</a:t>
            </a:r>
            <a:r>
              <a:rPr lang="es-ES_tradnl" altLang="en-US" sz="2000">
                <a:cs typeface="Times New Roman" panose="02020603050405020304" pitchFamily="18" charset="0"/>
              </a:rPr>
              <a:t>+c</a:t>
            </a:r>
            <a:r>
              <a:rPr lang="es-ES_tradnl" altLang="en-US" sz="2000" baseline="-25000">
                <a:cs typeface="Times New Roman" panose="02020603050405020304" pitchFamily="18" charset="0"/>
              </a:rPr>
              <a:t>1</a:t>
            </a:r>
            <a:r>
              <a:rPr lang="es-ES_tradnl" altLang="en-US" sz="2000">
                <a:cs typeface="Times New Roman" panose="02020603050405020304" pitchFamily="18" charset="0"/>
              </a:rPr>
              <a:t>+...+c</a:t>
            </a:r>
            <a:r>
              <a:rPr lang="es-ES_tradnl" altLang="en-US" sz="2000" baseline="-25000">
                <a:cs typeface="Times New Roman" panose="02020603050405020304" pitchFamily="18" charset="0"/>
              </a:rPr>
              <a:t>1</a:t>
            </a:r>
            <a:r>
              <a:rPr lang="es-ES_tradnl" altLang="en-US" sz="2000">
                <a:cs typeface="Times New Roman" panose="02020603050405020304" pitchFamily="18" charset="0"/>
              </a:rPr>
              <a:t> = </a:t>
            </a:r>
            <a:r>
              <a:rPr lang="es-ES_tradnl" altLang="en-US" sz="200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s-ES_tradnl" altLang="en-US" sz="2000" baseline="-25000">
                <a:solidFill>
                  <a:srgbClr val="DD0111"/>
                </a:solidFill>
                <a:cs typeface="Times New Roman" panose="02020603050405020304" pitchFamily="18" charset="0"/>
              </a:rPr>
              <a:t>1</a:t>
            </a:r>
            <a:r>
              <a:rPr lang="es-ES_tradnl" altLang="en-US" sz="2000">
                <a:solidFill>
                  <a:srgbClr val="DD0111"/>
                </a:solidFill>
                <a:cs typeface="Times New Roman" panose="02020603050405020304" pitchFamily="18" charset="0"/>
              </a:rPr>
              <a:t> x N</a:t>
            </a:r>
            <a:r>
              <a:rPr lang="es-ES_tradnl" altLang="en-US" sz="2000">
                <a:cs typeface="Times New Roman" panose="02020603050405020304" pitchFamily="18" charset="0"/>
              </a:rPr>
              <a:t>                         (N+1) x c</a:t>
            </a:r>
            <a:r>
              <a:rPr lang="es-ES_tradnl" altLang="en-US" sz="2000" baseline="-25000">
                <a:cs typeface="Times New Roman" panose="02020603050405020304" pitchFamily="18" charset="0"/>
              </a:rPr>
              <a:t>2</a:t>
            </a:r>
            <a:r>
              <a:rPr lang="es-ES_tradnl" altLang="en-US" sz="2000">
                <a:cs typeface="Times New Roman" panose="02020603050405020304" pitchFamily="18" charset="0"/>
              </a:rPr>
              <a:t> + N x c</a:t>
            </a:r>
            <a:r>
              <a:rPr lang="es-ES_tradnl" altLang="en-US" sz="2000" baseline="-25000">
                <a:cs typeface="Times New Roman" panose="02020603050405020304" pitchFamily="18" charset="0"/>
              </a:rPr>
              <a:t>1</a:t>
            </a:r>
            <a:r>
              <a:rPr lang="es-ES_tradnl" altLang="en-US" sz="2000">
                <a:cs typeface="Times New Roman" panose="02020603050405020304" pitchFamily="18" charset="0"/>
              </a:rPr>
              <a:t> = </a:t>
            </a:r>
            <a:endParaRPr lang="en-US" altLang="en-US" sz="2000">
              <a:cs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s-ES_tradnl" altLang="en-US" sz="2000">
                <a:ea typeface="MS Mincho" panose="02020609040205080304" pitchFamily="49" charset="-128"/>
              </a:rPr>
              <a:t>                                                                   </a:t>
            </a:r>
            <a:r>
              <a:rPr lang="en-US" altLang="en-US" sz="2000">
                <a:solidFill>
                  <a:srgbClr val="DD0111"/>
                </a:solidFill>
                <a:ea typeface="MS Mincho" panose="02020609040205080304" pitchFamily="49" charset="-128"/>
              </a:rPr>
              <a:t>(c</a:t>
            </a:r>
            <a:r>
              <a:rPr lang="en-US" altLang="en-US" sz="2000" baseline="-2500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000">
                <a:solidFill>
                  <a:srgbClr val="DD0111"/>
                </a:solidFill>
                <a:ea typeface="MS Mincho" panose="02020609040205080304" pitchFamily="49" charset="-128"/>
              </a:rPr>
              <a:t> + c</a:t>
            </a:r>
            <a:r>
              <a:rPr lang="en-US" altLang="en-US" sz="2000" baseline="-25000">
                <a:solidFill>
                  <a:srgbClr val="DD0111"/>
                </a:solidFill>
                <a:ea typeface="MS Mincho" panose="02020609040205080304" pitchFamily="49" charset="-128"/>
              </a:rPr>
              <a:t>1</a:t>
            </a:r>
            <a:r>
              <a:rPr lang="en-US" altLang="en-US" sz="2000">
                <a:solidFill>
                  <a:srgbClr val="DD0111"/>
                </a:solidFill>
                <a:ea typeface="MS Mincho" panose="02020609040205080304" pitchFamily="49" charset="-128"/>
              </a:rPr>
              <a:t>) x N + c</a:t>
            </a:r>
            <a:r>
              <a:rPr lang="en-US" altLang="en-US" sz="2000" baseline="-2500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400">
                <a:solidFill>
                  <a:srgbClr val="DD0111"/>
                </a:solidFill>
              </a:rPr>
              <a:t> 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DD0111"/>
              </a:solidFill>
            </a:endParaRPr>
          </a:p>
          <a:p>
            <a:pPr eaLnBrk="1" hangingPunct="1">
              <a:lnSpc>
                <a:spcPct val="65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Both algorithms are of the same order: </a:t>
            </a:r>
            <a:r>
              <a:rPr lang="en-US" altLang="en-US" sz="2400" i="1">
                <a:cs typeface="Times New Roman" panose="02020603050405020304" pitchFamily="18" charset="0"/>
              </a:rPr>
              <a:t>O(N)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>
            <a:extLst>
              <a:ext uri="{FF2B5EF4-FFF2-40B4-BE49-F238E27FC236}">
                <a16:creationId xmlns:a16="http://schemas.microsoft.com/office/drawing/2014/main" id="{95C73C49-200E-4873-93EC-6BD632A05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Mincho" panose="02020609040205080304" pitchFamily="49" charset="-128"/>
              </a:rPr>
              <a:t>Example (cont’d)</a:t>
            </a:r>
            <a:endParaRPr lang="en-US" altLang="en-US" sz="2800">
              <a:ea typeface="MS Mincho" panose="02020609040205080304" pitchFamily="49" charset="-128"/>
            </a:endParaRP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91AE8237-C8AE-492D-A537-E04341D7A8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 eaLnBrk="1" hangingPunct="1"/>
            <a:endParaRPr lang="en-US" altLang="en-US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cs typeface="Times New Roman" panose="02020603050405020304" pitchFamily="18" charset="0"/>
              </a:rPr>
              <a:t>Algorithm 3                          </a:t>
            </a:r>
            <a:r>
              <a:rPr lang="en-US" altLang="en-US" sz="2400" dirty="0">
                <a:cs typeface="Times New Roman" panose="02020603050405020304" pitchFamily="18" charset="0"/>
              </a:rPr>
              <a:t> 		</a:t>
            </a:r>
            <a:r>
              <a:rPr lang="en-US" altLang="en-US" sz="2400" b="1" i="1" dirty="0">
                <a:cs typeface="Times New Roman" panose="02020603050405020304" pitchFamily="18" charset="0"/>
              </a:rPr>
              <a:t>Cost </a:t>
            </a:r>
            <a:endParaRPr lang="en-US" alt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400" dirty="0">
                <a:cs typeface="Times New Roman" panose="02020603050405020304" pitchFamily="18" charset="0"/>
              </a:rPr>
              <a:t>	sum = 0;                                	 c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endParaRPr lang="en-US" altLang="en-US" sz="2400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for(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=0; 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&lt;N; 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++)                     	 c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endParaRPr lang="en-US" altLang="en-US" sz="2400" baseline="-25000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	   for(j=0; j&lt;N; </a:t>
            </a:r>
            <a:r>
              <a:rPr lang="en-US" altLang="en-US" sz="2400" dirty="0" err="1">
                <a:cs typeface="Times New Roman" panose="02020603050405020304" pitchFamily="18" charset="0"/>
              </a:rPr>
              <a:t>j++</a:t>
            </a:r>
            <a:r>
              <a:rPr lang="en-US" altLang="en-US" sz="2400" dirty="0">
                <a:cs typeface="Times New Roman" panose="02020603050405020304" pitchFamily="18" charset="0"/>
              </a:rPr>
              <a:t>)                  	 c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endParaRPr lang="en-US" altLang="en-US" sz="2400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	   sum += </a:t>
            </a:r>
            <a:r>
              <a:rPr lang="en-US" altLang="en-US" sz="2400" dirty="0" err="1">
                <a:cs typeface="Times New Roman" panose="02020603050405020304" pitchFamily="18" charset="0"/>
              </a:rPr>
              <a:t>arr</a:t>
            </a:r>
            <a:r>
              <a:rPr lang="en-US" altLang="en-US" sz="2400" dirty="0">
                <a:cs typeface="Times New Roman" panose="02020603050405020304" pitchFamily="18" charset="0"/>
              </a:rPr>
              <a:t>[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][j];                    	 c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3</a:t>
            </a:r>
            <a:endParaRPr lang="en-US" altLang="en-US" sz="2400" baseline="-25000" dirty="0"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                                 	       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DD0111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1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 +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sz="24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x 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(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N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+1) +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sz="24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x N x 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(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N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+1) +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c</a:t>
            </a:r>
            <a:r>
              <a:rPr lang="en-US" altLang="en-US" sz="2400" baseline="-25000" dirty="0">
                <a:solidFill>
                  <a:srgbClr val="DD0111"/>
                </a:solidFill>
                <a:ea typeface="MS Mincho" panose="02020609040205080304" pitchFamily="49" charset="-128"/>
              </a:rPr>
              <a:t>3</a:t>
            </a:r>
            <a:r>
              <a:rPr lang="en-US" altLang="en-US" sz="2400" dirty="0">
                <a:solidFill>
                  <a:srgbClr val="DD0111"/>
                </a:solidFill>
                <a:ea typeface="MS Mincho" panose="02020609040205080304" pitchFamily="49" charset="-128"/>
              </a:rPr>
              <a:t> </a:t>
            </a:r>
            <a:r>
              <a:rPr lang="en-US" altLang="en-US" sz="2400" i="1" dirty="0">
                <a:solidFill>
                  <a:srgbClr val="DD0111"/>
                </a:solidFill>
                <a:ea typeface="MS Mincho" panose="02020609040205080304" pitchFamily="49" charset="-128"/>
              </a:rPr>
              <a:t>x N</a:t>
            </a:r>
            <a:r>
              <a:rPr lang="en-US" altLang="en-US" sz="2400" i="1" baseline="30000" dirty="0">
                <a:solidFill>
                  <a:srgbClr val="DD0111"/>
                </a:solidFill>
                <a:ea typeface="MS Mincho" panose="02020609040205080304" pitchFamily="49" charset="-128"/>
              </a:rPr>
              <a:t>2</a:t>
            </a:r>
            <a:r>
              <a:rPr lang="en-US" altLang="en-US" sz="2400" i="1" dirty="0">
                <a:ea typeface="MS Mincho" panose="02020609040205080304" pitchFamily="49" charset="-128"/>
              </a:rPr>
              <a:t> </a:t>
            </a:r>
            <a:r>
              <a:rPr lang="en-US" altLang="en-US" sz="2400" dirty="0">
                <a:ea typeface="MS Mincho" panose="02020609040205080304" pitchFamily="49" charset="-128"/>
              </a:rPr>
              <a:t>= </a:t>
            </a:r>
            <a:r>
              <a:rPr lang="en-US" altLang="en-US" sz="2400" i="1" dirty="0">
                <a:ea typeface="MS Mincho" panose="02020609040205080304" pitchFamily="49" charset="-128"/>
              </a:rPr>
              <a:t>O</a:t>
            </a:r>
            <a:r>
              <a:rPr lang="en-US" altLang="en-US" sz="2400" dirty="0">
                <a:ea typeface="MS Mincho" panose="02020609040205080304" pitchFamily="49" charset="-128"/>
              </a:rPr>
              <a:t>(</a:t>
            </a:r>
            <a:r>
              <a:rPr lang="en-US" altLang="en-US" sz="2400" i="1" dirty="0">
                <a:ea typeface="MS Mincho" panose="02020609040205080304" pitchFamily="49" charset="-128"/>
              </a:rPr>
              <a:t>N</a:t>
            </a:r>
            <a:r>
              <a:rPr lang="en-US" altLang="en-US" sz="2400" baseline="30000" dirty="0">
                <a:ea typeface="MS Mincho" panose="02020609040205080304" pitchFamily="49" charset="-128"/>
              </a:rPr>
              <a:t>2</a:t>
            </a:r>
            <a:r>
              <a:rPr lang="en-US" altLang="en-US" sz="2400" dirty="0">
                <a:ea typeface="MS Mincho" panose="02020609040205080304" pitchFamily="49" charset="-128"/>
              </a:rPr>
              <a:t>)</a:t>
            </a:r>
            <a:r>
              <a:rPr lang="en-US" altLang="en-US" sz="2400" dirty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>
            <a:extLst>
              <a:ext uri="{FF2B5EF4-FFF2-40B4-BE49-F238E27FC236}">
                <a16:creationId xmlns:a16="http://schemas.microsoft.com/office/drawing/2014/main" id="{97FBBDED-2CA4-45A1-87BD-710017AB6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General rules for analyzing algorithms</a:t>
            </a:r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B3B70245-38B1-4E6E-9F00-0A5DF35F5C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9683" y="1465963"/>
            <a:ext cx="7886700" cy="221456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1.  </a:t>
            </a:r>
            <a:r>
              <a:rPr lang="en-US" altLang="en-US" b="1" dirty="0"/>
              <a:t>for loops: </a:t>
            </a:r>
            <a:r>
              <a:rPr lang="en-US" altLang="en-US" sz="2400" dirty="0"/>
              <a:t>the running time of a for loop is at most</a:t>
            </a:r>
          </a:p>
          <a:p>
            <a:pPr marL="849313" lvl="1" indent="-381000" eaLnBrk="1" hangingPunct="1">
              <a:buFont typeface="Wingdings" panose="05000000000000000000" pitchFamily="2" charset="2"/>
              <a:buNone/>
            </a:pPr>
            <a:r>
              <a:rPr lang="en-US" altLang="en-US" sz="2000" dirty="0"/>
              <a:t>		</a:t>
            </a:r>
            <a:r>
              <a:rPr lang="en-US" altLang="en-US" sz="2000" i="1" dirty="0">
                <a:solidFill>
                  <a:srgbClr val="9900FF"/>
                </a:solidFill>
              </a:rPr>
              <a:t>running time of statements in loop</a:t>
            </a:r>
            <a:r>
              <a:rPr lang="en-US" altLang="en-US" sz="2000" dirty="0">
                <a:solidFill>
                  <a:srgbClr val="9900FF"/>
                </a:solidFill>
              </a:rPr>
              <a:t> </a:t>
            </a:r>
            <a:r>
              <a:rPr lang="en-US" altLang="en-US" sz="2000" dirty="0">
                <a:solidFill>
                  <a:srgbClr val="9900FF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9900FF"/>
                </a:solidFill>
              </a:rPr>
              <a:t> </a:t>
            </a:r>
            <a:r>
              <a:rPr lang="en-US" altLang="en-US" sz="2000" i="1" dirty="0">
                <a:solidFill>
                  <a:srgbClr val="9900FF"/>
                </a:solidFill>
              </a:rPr>
              <a:t>number of loop iterations</a:t>
            </a:r>
          </a:p>
          <a:p>
            <a:pPr marL="849313" lvl="1" indent="-381000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33"/>
                </a:solidFill>
                <a:latin typeface="Courier New" panose="02070309020205020404" pitchFamily="49" charset="0"/>
              </a:rPr>
              <a:t>			for (int </a:t>
            </a:r>
            <a:r>
              <a:rPr lang="en-US" altLang="en-US" sz="18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FF0033"/>
                </a:solidFill>
                <a:latin typeface="Courier New" panose="02070309020205020404" pitchFamily="49" charset="0"/>
              </a:rPr>
              <a:t> = 0; </a:t>
            </a:r>
            <a:r>
              <a:rPr lang="en-US" altLang="en-US" sz="18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FF0033"/>
                </a:solidFill>
                <a:latin typeface="Courier New" panose="02070309020205020404" pitchFamily="49" charset="0"/>
              </a:rPr>
              <a:t> &lt; N; </a:t>
            </a:r>
            <a:r>
              <a:rPr lang="en-US" altLang="en-US" sz="18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solidFill>
                  <a:srgbClr val="FF0033"/>
                </a:solidFill>
                <a:latin typeface="Courier New" panose="02070309020205020404" pitchFamily="49" charset="0"/>
              </a:rPr>
              <a:t>++) {</a:t>
            </a:r>
          </a:p>
          <a:p>
            <a:pPr marL="1447800" lvl="2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    	sum +=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nums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];</a:t>
            </a:r>
          </a:p>
          <a:p>
            <a:pPr marL="1943100" lvl="3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}</a:t>
            </a:r>
          </a:p>
        </p:txBody>
      </p:sp>
      <p:sp>
        <p:nvSpPr>
          <p:cNvPr id="801796" name="Rectangle 4">
            <a:extLst>
              <a:ext uri="{FF2B5EF4-FFF2-40B4-BE49-F238E27FC236}">
                <a16:creationId xmlns:a16="http://schemas.microsoft.com/office/drawing/2014/main" id="{703F4039-C654-4D71-9320-F405EE223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901" y="3581400"/>
            <a:ext cx="8288337" cy="221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094" tIns="43547" rIns="87094" bIns="43547"/>
          <a:lstStyle>
            <a:lvl1pPr marL="280988" indent="-28098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447800" indent="-3810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75000"/>
            </a:pPr>
            <a:r>
              <a:rPr lang="en-US" altLang="en-US" sz="2800" dirty="0">
                <a:latin typeface="+mn-lt"/>
              </a:rPr>
              <a:t>2.  </a:t>
            </a:r>
            <a:r>
              <a:rPr lang="en-US" altLang="en-US" sz="2800" b="1" dirty="0">
                <a:latin typeface="+mn-lt"/>
              </a:rPr>
              <a:t>nested loops: </a:t>
            </a:r>
            <a:r>
              <a:rPr lang="en-US" altLang="en-US" sz="2400" dirty="0">
                <a:latin typeface="+mn-lt"/>
              </a:rPr>
              <a:t>the running time of a statement in nested loops is</a:t>
            </a:r>
          </a:p>
          <a:p>
            <a:pPr marL="1066800" lvl="2" indent="0" algn="l" eaLnBrk="1" hangingPunct="1">
              <a:buClr>
                <a:schemeClr val="bg2"/>
              </a:buClr>
              <a:buSzPct val="65000"/>
            </a:pPr>
            <a:r>
              <a:rPr lang="en-US" altLang="en-US" sz="1800" i="1" dirty="0">
                <a:solidFill>
                  <a:srgbClr val="9900FF"/>
                </a:solidFill>
              </a:rPr>
              <a:t>running time of statement in loop</a:t>
            </a:r>
            <a:r>
              <a:rPr lang="en-US" altLang="en-US" sz="1800" dirty="0">
                <a:solidFill>
                  <a:srgbClr val="9900FF"/>
                </a:solidFill>
              </a:rPr>
              <a:t> </a:t>
            </a:r>
            <a:r>
              <a:rPr lang="en-US" altLang="en-US" dirty="0">
                <a:solidFill>
                  <a:srgbClr val="9900FF"/>
                </a:solidFill>
                <a:sym typeface="Symbol" panose="05050102010706020507" pitchFamily="18" charset="2"/>
              </a:rPr>
              <a:t> </a:t>
            </a:r>
            <a:r>
              <a:rPr lang="en-US" altLang="en-US" sz="1800" i="1" dirty="0">
                <a:solidFill>
                  <a:srgbClr val="9900FF"/>
                </a:solidFill>
              </a:rPr>
              <a:t>product of sizes of the loops</a:t>
            </a:r>
            <a:r>
              <a:rPr lang="en-US" altLang="en-US" sz="1800" i="1" dirty="0"/>
              <a:t> 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for (int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 &lt; N;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++) {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    for (int j = 0; j &lt; M;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j++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) {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        nums1[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] += nums2[j] +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;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    }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79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>
            <a:extLst>
              <a:ext uri="{FF2B5EF4-FFF2-40B4-BE49-F238E27FC236}">
                <a16:creationId xmlns:a16="http://schemas.microsoft.com/office/drawing/2014/main" id="{10781955-0664-4AC9-B155-DAEC5DD21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General rules for analyzing algorithms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3E539999-9E11-46CE-815F-F3160F5F6D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7764" y="1462088"/>
            <a:ext cx="7886700" cy="277153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3.  </a:t>
            </a:r>
            <a:r>
              <a:rPr lang="en-US" altLang="en-US" b="1" dirty="0"/>
              <a:t>Consecutive statements</a:t>
            </a:r>
            <a:r>
              <a:rPr lang="en-US" altLang="en-US" dirty="0"/>
              <a:t>: </a:t>
            </a:r>
            <a:r>
              <a:rPr lang="en-US" altLang="en-US" sz="2400" dirty="0"/>
              <a:t>the running time of consecutive statements is </a:t>
            </a:r>
            <a:r>
              <a:rPr lang="en-US" altLang="en-US" sz="2400" i="1" dirty="0">
                <a:solidFill>
                  <a:srgbClr val="9900FF"/>
                </a:solidFill>
              </a:rPr>
              <a:t>sum of their individual running times</a:t>
            </a:r>
          </a:p>
          <a:p>
            <a:pPr marL="849313" lvl="1" indent="-381000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33"/>
                </a:solidFill>
                <a:latin typeface="Courier New" panose="02070309020205020404" pitchFamily="49" charset="0"/>
              </a:rPr>
              <a:t>			int sum = 0;</a:t>
            </a:r>
          </a:p>
          <a:p>
            <a:pPr marL="1447800" lvl="2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for (int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 &lt; N;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++) {</a:t>
            </a:r>
          </a:p>
          <a:p>
            <a:pPr marL="1447800" lvl="2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    sum +=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nums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];</a:t>
            </a:r>
          </a:p>
          <a:p>
            <a:pPr marL="1447800" lvl="2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}</a:t>
            </a:r>
          </a:p>
          <a:p>
            <a:pPr marL="1447800" lvl="2" indent="-381000"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double avg = (double)sum/N;</a:t>
            </a:r>
          </a:p>
        </p:txBody>
      </p:sp>
      <p:sp>
        <p:nvSpPr>
          <p:cNvPr id="802820" name="Rectangle 4">
            <a:extLst>
              <a:ext uri="{FF2B5EF4-FFF2-40B4-BE49-F238E27FC236}">
                <a16:creationId xmlns:a16="http://schemas.microsoft.com/office/drawing/2014/main" id="{76AC53D1-D3D5-499E-9F2E-0DEA09658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64" y="3962400"/>
            <a:ext cx="8288337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094" tIns="43547" rIns="87094" bIns="43547"/>
          <a:lstStyle>
            <a:lvl1pPr marL="280988" indent="-28098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447800" indent="-3810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l" eaLnBrk="1" hangingPunct="1">
              <a:buClr>
                <a:schemeClr val="bg2"/>
              </a:buClr>
              <a:buSzPct val="75000"/>
            </a:pPr>
            <a:r>
              <a:rPr lang="en-US" altLang="en-US" sz="2800" i="0" dirty="0"/>
              <a:t>4.  </a:t>
            </a:r>
            <a:r>
              <a:rPr lang="en-US" altLang="en-US" sz="2800" b="1" dirty="0">
                <a:latin typeface="+mn-lt"/>
              </a:rPr>
              <a:t>if-else: </a:t>
            </a:r>
            <a:r>
              <a:rPr lang="en-US" altLang="en-US" sz="2400" dirty="0">
                <a:latin typeface="+mn-lt"/>
              </a:rPr>
              <a:t>the running time of an if-else statement is at most</a:t>
            </a:r>
          </a:p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2400" dirty="0">
                <a:latin typeface="+mn-lt"/>
              </a:rPr>
              <a:t>running time of the test + </a:t>
            </a:r>
            <a:r>
              <a:rPr lang="en-US" altLang="en-US" sz="2400" dirty="0">
                <a:solidFill>
                  <a:srgbClr val="9900FF"/>
                </a:solidFill>
                <a:latin typeface="+mn-lt"/>
              </a:rPr>
              <a:t>maximum running time of the if and else cases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if (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isSorted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nums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)) {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	index =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binarySearch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nums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, desired);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}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else { 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index = 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sequentialSearch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FF0033"/>
                </a:solidFill>
                <a:latin typeface="Courier New" panose="02070309020205020404" pitchFamily="49" charset="0"/>
              </a:rPr>
              <a:t>nums</a:t>
            </a: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, desired);</a:t>
            </a:r>
          </a:p>
          <a:p>
            <a:pPr lvl="2" algn="l" eaLnBrk="1" hangingPunct="1">
              <a:buClr>
                <a:schemeClr val="bg2"/>
              </a:buClr>
              <a:buSzPct val="65000"/>
            </a:pPr>
            <a:r>
              <a:rPr lang="en-US" altLang="en-US" sz="1600" dirty="0">
                <a:solidFill>
                  <a:srgbClr val="FF0033"/>
                </a:solidFill>
                <a:latin typeface="Courier New" panose="02070309020205020404" pitchFamily="49" charset="0"/>
              </a:rPr>
              <a:t>	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>
            <a:extLst>
              <a:ext uri="{FF2B5EF4-FFF2-40B4-BE49-F238E27FC236}">
                <a16:creationId xmlns:a16="http://schemas.microsoft.com/office/drawing/2014/main" id="{10781955-0664-4AC9-B155-DAEC5DD21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Commonly Used Terminology for the Complexity of Algorithms.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AA3C180-F765-4276-AEC5-9D610BF8E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240523"/>
              </p:ext>
            </p:extLst>
          </p:nvPr>
        </p:nvGraphicFramePr>
        <p:xfrm>
          <a:off x="914400" y="1524000"/>
          <a:ext cx="7543800" cy="49530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3398002764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1719075467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Complexity Class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Terminology (Name)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4943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Constant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08576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log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Logarithmic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1086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Linear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7588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n log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Linearithmic</a:t>
                      </a:r>
                      <a:r>
                        <a:rPr lang="en-US" sz="2400" dirty="0"/>
                        <a:t> Complexity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51498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  <a:r>
                        <a:rPr lang="en-US" sz="24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Quadratic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61625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  <a:r>
                        <a:rPr lang="en-US" sz="24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Cubic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60643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n</a:t>
                      </a:r>
                      <a:r>
                        <a:rPr lang="en-US" sz="2400" baseline="30000" dirty="0" err="1"/>
                        <a:t>b</a:t>
                      </a:r>
                      <a:r>
                        <a:rPr lang="en-US" sz="2400" baseline="0" dirty="0"/>
                        <a:t>  where b is constant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Polynomial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26340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n-US" sz="2400" baseline="30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Exponential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45158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n!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Factorial 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53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1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>
            <a:extLst>
              <a:ext uri="{FF2B5EF4-FFF2-40B4-BE49-F238E27FC236}">
                <a16:creationId xmlns:a16="http://schemas.microsoft.com/office/drawing/2014/main" id="{B3C1B1A1-9195-4842-AE09-B2B28B926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81854"/>
            <a:ext cx="6594475" cy="5508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Common orders of magnitude</a:t>
            </a:r>
            <a:endParaRPr lang="en-US" altLang="en-US" dirty="0"/>
          </a:p>
        </p:txBody>
      </p:sp>
      <p:pic>
        <p:nvPicPr>
          <p:cNvPr id="20486" name="Picture 3" descr="asymptotic_fig1">
            <a:extLst>
              <a:ext uri="{FF2B5EF4-FFF2-40B4-BE49-F238E27FC236}">
                <a16:creationId xmlns:a16="http://schemas.microsoft.com/office/drawing/2014/main" id="{88050BA9-8724-42AF-B940-FB2D1DFA6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295400"/>
            <a:ext cx="5562600" cy="48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2" descr="asymptotic_fig2">
            <a:extLst>
              <a:ext uri="{FF2B5EF4-FFF2-40B4-BE49-F238E27FC236}">
                <a16:creationId xmlns:a16="http://schemas.microsoft.com/office/drawing/2014/main" id="{A055ECEB-7D67-4FAD-8E7B-DC8886E83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0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3">
            <a:extLst>
              <a:ext uri="{FF2B5EF4-FFF2-40B4-BE49-F238E27FC236}">
                <a16:creationId xmlns:a16="http://schemas.microsoft.com/office/drawing/2014/main" id="{009E6E6F-62AC-4C7C-8B2D-4A1C32DFE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algn="ctr" eaLnBrk="1" hangingPunct="1"/>
            <a:r>
              <a:rPr lang="en-US" altLang="en-US" sz="4000" i="0" dirty="0">
                <a:solidFill>
                  <a:schemeClr val="tx2"/>
                </a:solidFill>
                <a:latin typeface="+mj-lt"/>
                <a:ea typeface="+mj-ea"/>
                <a:cs typeface="Times New Roman" panose="02020603050405020304" pitchFamily="18" charset="0"/>
              </a:rPr>
              <a:t>Common orders of magnitude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>
            <a:extLst>
              <a:ext uri="{FF2B5EF4-FFF2-40B4-BE49-F238E27FC236}">
                <a16:creationId xmlns:a16="http://schemas.microsoft.com/office/drawing/2014/main" id="{66B88CA0-5AEC-441A-B285-7B5323A71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Example: Searching </a:t>
            </a:r>
          </a:p>
        </p:txBody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128CC97D-A40B-4CF2-92AF-881EFB556E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Problem of </a:t>
            </a:r>
            <a:r>
              <a:rPr lang="en-US" altLang="ko-KR" sz="2400" i="1" u="sng" dirty="0">
                <a:ea typeface="굴림" panose="020B0600000101010101" pitchFamily="34" charset="-127"/>
              </a:rPr>
              <a:t>searching</a:t>
            </a:r>
            <a:r>
              <a:rPr lang="en-US" altLang="ko-KR" sz="2400" i="1" dirty="0">
                <a:ea typeface="굴림" panose="020B0600000101010101" pitchFamily="34" charset="-127"/>
              </a:rPr>
              <a:t> an ordered list</a:t>
            </a:r>
            <a:r>
              <a:rPr lang="en-US" altLang="ko-KR" sz="2400" dirty="0">
                <a:ea typeface="굴림" panose="020B0600000101010101" pitchFamily="34" charset="-127"/>
              </a:rPr>
              <a:t>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2400" dirty="0">
                <a:ea typeface="굴림" panose="020B0600000101010101" pitchFamily="34" charset="-127"/>
              </a:rPr>
              <a:t>Given a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list 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L 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of 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 elements </a:t>
            </a:r>
            <a:r>
              <a:rPr lang="en-US" altLang="ko-KR" sz="2400" dirty="0">
                <a:ea typeface="굴림" panose="020B0600000101010101" pitchFamily="34" charset="-127"/>
              </a:rPr>
              <a:t>that are sorted into a definite order (</a:t>
            </a:r>
            <a:r>
              <a:rPr lang="en-US" altLang="ko-KR" sz="2400" i="1" dirty="0">
                <a:ea typeface="굴림" panose="020B0600000101010101" pitchFamily="34" charset="-127"/>
              </a:rPr>
              <a:t>e.g.</a:t>
            </a:r>
            <a:r>
              <a:rPr lang="en-US" altLang="ko-KR" sz="2400" dirty="0">
                <a:ea typeface="굴림" panose="020B0600000101010101" pitchFamily="34" charset="-127"/>
              </a:rPr>
              <a:t>, numeric, alphabetical),</a:t>
            </a:r>
          </a:p>
          <a:p>
            <a:pPr lvl="1"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2400" dirty="0">
                <a:ea typeface="굴림" panose="020B0600000101010101" pitchFamily="34" charset="-127"/>
              </a:rPr>
              <a:t>And given a particular element 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,</a:t>
            </a:r>
          </a:p>
          <a:p>
            <a:pPr lvl="1"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2400" dirty="0">
                <a:ea typeface="굴림" panose="020B0600000101010101" pitchFamily="34" charset="-127"/>
              </a:rPr>
              <a:t>Determine whether </a:t>
            </a:r>
            <a:r>
              <a:rPr lang="en-US" altLang="ko-KR" sz="2400" i="1" dirty="0">
                <a:ea typeface="굴림" panose="020B0600000101010101" pitchFamily="34" charset="-127"/>
              </a:rPr>
              <a:t>x</a:t>
            </a:r>
            <a:r>
              <a:rPr lang="en-US" altLang="ko-KR" sz="2400" dirty="0">
                <a:ea typeface="굴림" panose="020B0600000101010101" pitchFamily="34" charset="-127"/>
              </a:rPr>
              <a:t> appears in the list, and if so, return its index (position) in the list.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D12C492-9491-474E-9B7C-110A0DB0EF40}"/>
              </a:ext>
            </a:extLst>
          </p:cNvPr>
          <p:cNvSpPr/>
          <p:nvPr/>
        </p:nvSpPr>
        <p:spPr bwMode="auto">
          <a:xfrm>
            <a:off x="762000" y="2438400"/>
            <a:ext cx="2971800" cy="99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6EFC7B5E-8D43-4DE4-A3F9-E695A3C9A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Search alg. #1: Linear Search</a:t>
            </a:r>
          </a:p>
        </p:txBody>
      </p:sp>
      <p:sp>
        <p:nvSpPr>
          <p:cNvPr id="15366" name="Rectangle 3">
            <a:extLst>
              <a:ext uri="{FF2B5EF4-FFF2-40B4-BE49-F238E27FC236}">
                <a16:creationId xmlns:a16="http://schemas.microsoft.com/office/drawing/2014/main" id="{4ECC8802-4744-49AE-80B9-0E0C0CACC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b="1" dirty="0">
                <a:ea typeface="굴림" panose="020B0600000101010101" pitchFamily="34" charset="-127"/>
              </a:rPr>
              <a:t>procedure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ko-KR" i="1" dirty="0">
                <a:ea typeface="굴림" panose="020B0600000101010101" pitchFamily="34" charset="-127"/>
              </a:rPr>
              <a:t>linear search</a:t>
            </a:r>
            <a:br>
              <a:rPr lang="en-US" altLang="ko-KR" i="1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(</a:t>
            </a:r>
            <a:r>
              <a:rPr lang="en-US" altLang="ko-KR" i="1" dirty="0">
                <a:ea typeface="굴림" panose="020B0600000101010101" pitchFamily="34" charset="-127"/>
              </a:rPr>
              <a:t>x</a:t>
            </a:r>
            <a:r>
              <a:rPr lang="en-US" altLang="ko-KR" dirty="0">
                <a:ea typeface="굴림" panose="020B0600000101010101" pitchFamily="34" charset="-127"/>
              </a:rPr>
              <a:t>: integer, </a:t>
            </a:r>
            <a:r>
              <a:rPr lang="en-US" altLang="ko-KR" i="1" dirty="0">
                <a:ea typeface="굴림" panose="020B0600000101010101" pitchFamily="34" charset="-127"/>
              </a:rPr>
              <a:t>a</a:t>
            </a:r>
            <a:r>
              <a:rPr lang="en-US" altLang="ko-KR" baseline="-25000" dirty="0">
                <a:ea typeface="굴림" panose="020B0600000101010101" pitchFamily="34" charset="-127"/>
              </a:rPr>
              <a:t>1</a:t>
            </a:r>
            <a:r>
              <a:rPr lang="en-US" altLang="ko-KR" dirty="0">
                <a:ea typeface="굴림" panose="020B0600000101010101" pitchFamily="34" charset="-127"/>
              </a:rPr>
              <a:t>, </a:t>
            </a:r>
            <a:r>
              <a:rPr lang="en-US" altLang="ko-KR" i="1" dirty="0">
                <a:ea typeface="굴림" panose="020B0600000101010101" pitchFamily="34" charset="-127"/>
              </a:rPr>
              <a:t>a</a:t>
            </a:r>
            <a:r>
              <a:rPr lang="en-US" altLang="ko-KR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, </a:t>
            </a:r>
            <a:r>
              <a:rPr lang="en-US" altLang="ko-KR" dirty="0">
                <a:latin typeface="Times New Roman" panose="02020603050405020304" pitchFamily="18" charset="0"/>
                <a:ea typeface="굴림" panose="020B0600000101010101" pitchFamily="34" charset="-127"/>
              </a:rPr>
              <a:t>…</a:t>
            </a:r>
            <a:r>
              <a:rPr lang="en-US" altLang="ko-KR" dirty="0">
                <a:ea typeface="굴림" panose="020B0600000101010101" pitchFamily="34" charset="-127"/>
              </a:rPr>
              <a:t>, </a:t>
            </a:r>
            <a:r>
              <a:rPr lang="en-US" altLang="ko-KR" i="1" dirty="0">
                <a:ea typeface="굴림" panose="020B0600000101010101" pitchFamily="34" charset="-127"/>
              </a:rPr>
              <a:t>a</a:t>
            </a:r>
            <a:r>
              <a:rPr lang="en-US" altLang="ko-KR" i="1" baseline="-25000" dirty="0">
                <a:ea typeface="굴림" panose="020B0600000101010101" pitchFamily="34" charset="-127"/>
              </a:rPr>
              <a:t>n</a:t>
            </a:r>
            <a:r>
              <a:rPr lang="en-US" altLang="ko-KR" dirty="0">
                <a:ea typeface="굴림" panose="020B0600000101010101" pitchFamily="34" charset="-127"/>
              </a:rPr>
              <a:t>: distinct integers)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i="1" dirty="0" err="1">
                <a:ea typeface="굴림" panose="020B0600000101010101" pitchFamily="34" charset="-127"/>
              </a:rPr>
              <a:t>i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ko-KR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dirty="0">
                <a:ea typeface="굴림" panose="020B0600000101010101" pitchFamily="34" charset="-127"/>
              </a:rPr>
              <a:t> 1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b="1" dirty="0">
                <a:ea typeface="굴림" panose="020B0600000101010101" pitchFamily="34" charset="-127"/>
              </a:rPr>
              <a:t>while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(</a:t>
            </a:r>
            <a:r>
              <a:rPr lang="en-US" altLang="ko-KR" i="1" dirty="0" err="1">
                <a:solidFill>
                  <a:srgbClr val="FF0000"/>
                </a:solidFill>
                <a:ea typeface="굴림" panose="020B0600000101010101" pitchFamily="34" charset="-127"/>
              </a:rPr>
              <a:t>i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 n  x  ai)</a:t>
            </a:r>
            <a:b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	</a:t>
            </a:r>
            <a:r>
              <a:rPr lang="en-US" altLang="ko-KR" i="1" dirty="0" err="1">
                <a:ea typeface="굴림" panose="020B0600000101010101" pitchFamily="34" charset="-127"/>
                <a:sym typeface="Symbol" panose="05050102010706020507" pitchFamily="18" charset="2"/>
              </a:rPr>
              <a:t>i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i="1" dirty="0" err="1">
                <a:ea typeface="굴림" panose="020B0600000101010101" pitchFamily="34" charset="-127"/>
                <a:sym typeface="Symbol" panose="05050102010706020507" pitchFamily="18" charset="2"/>
              </a:rPr>
              <a:t>i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+ 1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	</a:t>
            </a:r>
            <a:r>
              <a:rPr lang="en-US" altLang="ko-KR" b="1" dirty="0">
                <a:ea typeface="굴림" panose="020B0600000101010101" pitchFamily="34" charset="-127"/>
                <a:sym typeface="Symbol" panose="05050102010706020507" pitchFamily="18" charset="2"/>
              </a:rPr>
              <a:t>End</a:t>
            </a:r>
            <a:b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b="1" dirty="0">
                <a:ea typeface="굴림" panose="020B0600000101010101" pitchFamily="34" charset="-127"/>
                <a:sym typeface="Symbol" panose="05050102010706020507" pitchFamily="18" charset="2"/>
              </a:rPr>
              <a:t>if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i="1" dirty="0" err="1">
                <a:solidFill>
                  <a:srgbClr val="FF0000"/>
                </a:solidFill>
                <a:ea typeface="굴림" panose="020B0600000101010101" pitchFamily="34" charset="-127"/>
              </a:rPr>
              <a:t>i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 </a:t>
            </a:r>
            <a:r>
              <a:rPr lang="en-US" altLang="ko-KR" i="1" dirty="0">
                <a:solidFill>
                  <a:srgbClr val="FF0000"/>
                </a:solidFill>
                <a:ea typeface="굴림" panose="020B0600000101010101" pitchFamily="34" charset="-127"/>
                <a:sym typeface="Symbol" panose="05050102010706020507" pitchFamily="18" charset="2"/>
              </a:rPr>
              <a:t>n </a:t>
            </a:r>
            <a:r>
              <a:rPr lang="en-US" altLang="ko-KR" b="1" dirty="0">
                <a:ea typeface="굴림" panose="020B0600000101010101" pitchFamily="34" charset="-127"/>
                <a:sym typeface="Symbol" panose="05050102010706020507" pitchFamily="18" charset="2"/>
              </a:rPr>
              <a:t>then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b="1" i="1" dirty="0">
                <a:ea typeface="굴림" panose="020B0600000101010101" pitchFamily="34" charset="-127"/>
                <a:sym typeface="Symbol" panose="05050102010706020507" pitchFamily="18" charset="2"/>
              </a:rPr>
              <a:t>		</a:t>
            </a:r>
            <a:r>
              <a:rPr lang="en-US" altLang="ko-KR" i="1" dirty="0">
                <a:ea typeface="굴림" panose="020B0600000101010101" pitchFamily="34" charset="-127"/>
                <a:sym typeface="Symbol" panose="05050102010706020507" pitchFamily="18" charset="2"/>
              </a:rPr>
              <a:t>location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i="1" dirty="0" err="1">
                <a:ea typeface="굴림" panose="020B0600000101010101" pitchFamily="34" charset="-127"/>
                <a:sym typeface="Symbol" panose="05050102010706020507" pitchFamily="18" charset="2"/>
              </a:rPr>
              <a:t>i</a:t>
            </a:r>
            <a:br>
              <a:rPr lang="en-US" altLang="ko-KR" i="1" dirty="0"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b="1" dirty="0">
                <a:ea typeface="굴림" panose="020B0600000101010101" pitchFamily="34" charset="-127"/>
                <a:sym typeface="Symbol" panose="05050102010706020507" pitchFamily="18" charset="2"/>
              </a:rPr>
              <a:t>else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i="1" dirty="0">
                <a:ea typeface="굴림" panose="020B0600000101010101" pitchFamily="34" charset="-127"/>
                <a:sym typeface="Symbol" panose="05050102010706020507" pitchFamily="18" charset="2"/>
              </a:rPr>
              <a:t>		location</a:t>
            </a:r>
            <a:r>
              <a:rPr lang="en-US" altLang="ko-KR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dirty="0">
                <a:ea typeface="굴림" panose="020B0600000101010101" pitchFamily="34" charset="-127"/>
              </a:rPr>
              <a:t> 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dirty="0">
                <a:ea typeface="굴림" panose="020B0600000101010101" pitchFamily="34" charset="-127"/>
              </a:rPr>
              <a:t>	</a:t>
            </a:r>
            <a:r>
              <a:rPr lang="en-US" altLang="ko-KR" b="1" dirty="0">
                <a:ea typeface="굴림" panose="020B0600000101010101" pitchFamily="34" charset="-127"/>
              </a:rPr>
              <a:t>End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b="1" dirty="0">
                <a:ea typeface="굴림" panose="020B0600000101010101" pitchFamily="34" charset="-127"/>
              </a:rPr>
              <a:t>return </a:t>
            </a:r>
            <a:r>
              <a:rPr lang="en-US" altLang="ko-KR" i="1" dirty="0">
                <a:ea typeface="굴림" panose="020B0600000101010101" pitchFamily="34" charset="-127"/>
              </a:rPr>
              <a:t>location </a:t>
            </a:r>
            <a:r>
              <a:rPr lang="en-US" altLang="ko-KR" dirty="0">
                <a:ea typeface="굴림" panose="020B0600000101010101" pitchFamily="34" charset="-127"/>
              </a:rPr>
              <a:t>{index or -1 if not found}</a:t>
            </a:r>
            <a:endParaRPr lang="en-US" altLang="ko-KR" dirty="0">
              <a:latin typeface="Lucida Console" panose="020B0609040504020204" pitchFamily="49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>
            <a:extLst>
              <a:ext uri="{FF2B5EF4-FFF2-40B4-BE49-F238E27FC236}">
                <a16:creationId xmlns:a16="http://schemas.microsoft.com/office/drawing/2014/main" id="{4EC40CE2-9287-4A8C-9FC2-BC6761D9E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Search alg. #2: Binary Search</a:t>
            </a: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4EB2F1E1-98AF-475F-A29D-AC538033F5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Basic idea: On each step, look at the </a:t>
            </a:r>
            <a:r>
              <a:rPr lang="en-US" altLang="ko-KR" sz="2400" i="1" dirty="0">
                <a:solidFill>
                  <a:srgbClr val="FF0000"/>
                </a:solidFill>
                <a:ea typeface="굴림" panose="020B0600000101010101" pitchFamily="34" charset="-127"/>
              </a:rPr>
              <a:t>middle</a:t>
            </a:r>
            <a:r>
              <a:rPr lang="en-US" altLang="ko-KR" sz="2400" dirty="0">
                <a:solidFill>
                  <a:srgbClr val="FF0000"/>
                </a:solidFill>
                <a:ea typeface="굴림" panose="020B0600000101010101" pitchFamily="34" charset="-127"/>
              </a:rPr>
              <a:t> element </a:t>
            </a:r>
            <a:r>
              <a:rPr lang="en-US" altLang="ko-KR" sz="2400" dirty="0">
                <a:ea typeface="굴림" panose="020B0600000101010101" pitchFamily="34" charset="-127"/>
              </a:rPr>
              <a:t>of the remaining list to eliminate half of it, and quickly reach in on the desired element.</a:t>
            </a:r>
          </a:p>
        </p:txBody>
      </p:sp>
      <p:sp>
        <p:nvSpPr>
          <p:cNvPr id="16391" name="Rectangle 4">
            <a:extLst>
              <a:ext uri="{FF2B5EF4-FFF2-40B4-BE49-F238E27FC236}">
                <a16:creationId xmlns:a16="http://schemas.microsoft.com/office/drawing/2014/main" id="{ACE3D8C4-8E31-45C2-AB3B-70CEC68CC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181600"/>
            <a:ext cx="7162800" cy="381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4933" name="Freeform 5">
            <a:extLst>
              <a:ext uri="{FF2B5EF4-FFF2-40B4-BE49-F238E27FC236}">
                <a16:creationId xmlns:a16="http://schemas.microsoft.com/office/drawing/2014/main" id="{9F10C8F5-19DB-476D-8DC2-71AAE4C1A4BE}"/>
              </a:ext>
            </a:extLst>
          </p:cNvPr>
          <p:cNvSpPr>
            <a:spLocks/>
          </p:cNvSpPr>
          <p:nvPr/>
        </p:nvSpPr>
        <p:spPr bwMode="auto">
          <a:xfrm>
            <a:off x="990600" y="3949700"/>
            <a:ext cx="3581400" cy="1231900"/>
          </a:xfrm>
          <a:custGeom>
            <a:avLst/>
            <a:gdLst>
              <a:gd name="T0" fmla="*/ 0 w 2256"/>
              <a:gd name="T1" fmla="*/ 88900 h 776"/>
              <a:gd name="T2" fmla="*/ 2057400 w 2256"/>
              <a:gd name="T3" fmla="*/ 88900 h 776"/>
              <a:gd name="T4" fmla="*/ 3276600 w 2256"/>
              <a:gd name="T5" fmla="*/ 622300 h 776"/>
              <a:gd name="T6" fmla="*/ 3581400 w 2256"/>
              <a:gd name="T7" fmla="*/ 1231900 h 7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56" h="776">
                <a:moveTo>
                  <a:pt x="0" y="56"/>
                </a:moveTo>
                <a:cubicBezTo>
                  <a:pt x="476" y="28"/>
                  <a:pt x="952" y="0"/>
                  <a:pt x="1296" y="56"/>
                </a:cubicBezTo>
                <a:cubicBezTo>
                  <a:pt x="1640" y="112"/>
                  <a:pt x="1904" y="272"/>
                  <a:pt x="2064" y="392"/>
                </a:cubicBezTo>
                <a:cubicBezTo>
                  <a:pt x="2224" y="512"/>
                  <a:pt x="2240" y="644"/>
                  <a:pt x="2256" y="77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934" name="Freeform 6">
            <a:extLst>
              <a:ext uri="{FF2B5EF4-FFF2-40B4-BE49-F238E27FC236}">
                <a16:creationId xmlns:a16="http://schemas.microsoft.com/office/drawing/2014/main" id="{B1EAA7EE-CB03-45C1-B525-39FE01B5CAB5}"/>
              </a:ext>
            </a:extLst>
          </p:cNvPr>
          <p:cNvSpPr>
            <a:spLocks/>
          </p:cNvSpPr>
          <p:nvPr/>
        </p:nvSpPr>
        <p:spPr bwMode="auto">
          <a:xfrm>
            <a:off x="4572000" y="4305300"/>
            <a:ext cx="1752600" cy="876300"/>
          </a:xfrm>
          <a:custGeom>
            <a:avLst/>
            <a:gdLst>
              <a:gd name="T0" fmla="*/ 0 w 1216"/>
              <a:gd name="T1" fmla="*/ 876300 h 552"/>
              <a:gd name="T2" fmla="*/ 207545 w 1216"/>
              <a:gd name="T3" fmla="*/ 190500 h 552"/>
              <a:gd name="T4" fmla="*/ 760997 w 1216"/>
              <a:gd name="T5" fmla="*/ 38100 h 552"/>
              <a:gd name="T6" fmla="*/ 1591176 w 1216"/>
              <a:gd name="T7" fmla="*/ 419100 h 552"/>
              <a:gd name="T8" fmla="*/ 1729539 w 1216"/>
              <a:gd name="T9" fmla="*/ 876300 h 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16" h="552">
                <a:moveTo>
                  <a:pt x="0" y="552"/>
                </a:moveTo>
                <a:cubicBezTo>
                  <a:pt x="28" y="380"/>
                  <a:pt x="56" y="208"/>
                  <a:pt x="144" y="120"/>
                </a:cubicBezTo>
                <a:cubicBezTo>
                  <a:pt x="232" y="32"/>
                  <a:pt x="368" y="0"/>
                  <a:pt x="528" y="24"/>
                </a:cubicBezTo>
                <a:cubicBezTo>
                  <a:pt x="688" y="48"/>
                  <a:pt x="992" y="176"/>
                  <a:pt x="1104" y="264"/>
                </a:cubicBezTo>
                <a:cubicBezTo>
                  <a:pt x="1216" y="352"/>
                  <a:pt x="1208" y="452"/>
                  <a:pt x="1200" y="55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935" name="Freeform 7">
            <a:extLst>
              <a:ext uri="{FF2B5EF4-FFF2-40B4-BE49-F238E27FC236}">
                <a16:creationId xmlns:a16="http://schemas.microsoft.com/office/drawing/2014/main" id="{D4FD2D3E-84B3-447B-AC8D-4823A01BFCB2}"/>
              </a:ext>
            </a:extLst>
          </p:cNvPr>
          <p:cNvSpPr>
            <a:spLocks/>
          </p:cNvSpPr>
          <p:nvPr/>
        </p:nvSpPr>
        <p:spPr bwMode="auto">
          <a:xfrm>
            <a:off x="5384800" y="4737100"/>
            <a:ext cx="863600" cy="444500"/>
          </a:xfrm>
          <a:custGeom>
            <a:avLst/>
            <a:gdLst>
              <a:gd name="T0" fmla="*/ 863600 w 544"/>
              <a:gd name="T1" fmla="*/ 444500 h 280"/>
              <a:gd name="T2" fmla="*/ 635000 w 544"/>
              <a:gd name="T3" fmla="*/ 63500 h 280"/>
              <a:gd name="T4" fmla="*/ 101600 w 544"/>
              <a:gd name="T5" fmla="*/ 63500 h 280"/>
              <a:gd name="T6" fmla="*/ 25400 w 544"/>
              <a:gd name="T7" fmla="*/ 444500 h 2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4" h="280">
                <a:moveTo>
                  <a:pt x="544" y="280"/>
                </a:moveTo>
                <a:cubicBezTo>
                  <a:pt x="512" y="180"/>
                  <a:pt x="480" y="80"/>
                  <a:pt x="400" y="40"/>
                </a:cubicBezTo>
                <a:cubicBezTo>
                  <a:pt x="320" y="0"/>
                  <a:pt x="128" y="0"/>
                  <a:pt x="64" y="40"/>
                </a:cubicBezTo>
                <a:cubicBezTo>
                  <a:pt x="0" y="80"/>
                  <a:pt x="8" y="180"/>
                  <a:pt x="16" y="28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936" name="Freeform 8">
            <a:extLst>
              <a:ext uri="{FF2B5EF4-FFF2-40B4-BE49-F238E27FC236}">
                <a16:creationId xmlns:a16="http://schemas.microsoft.com/office/drawing/2014/main" id="{480ECB8A-07AA-470B-8B92-F01EFB7B96BD}"/>
              </a:ext>
            </a:extLst>
          </p:cNvPr>
          <p:cNvSpPr>
            <a:spLocks/>
          </p:cNvSpPr>
          <p:nvPr/>
        </p:nvSpPr>
        <p:spPr bwMode="auto">
          <a:xfrm>
            <a:off x="5410200" y="4876800"/>
            <a:ext cx="457200" cy="304800"/>
          </a:xfrm>
          <a:custGeom>
            <a:avLst/>
            <a:gdLst>
              <a:gd name="T0" fmla="*/ 0 w 288"/>
              <a:gd name="T1" fmla="*/ 304800 h 192"/>
              <a:gd name="T2" fmla="*/ 228600 w 288"/>
              <a:gd name="T3" fmla="*/ 0 h 192"/>
              <a:gd name="T4" fmla="*/ 457200 w 288"/>
              <a:gd name="T5" fmla="*/ 30480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92">
                <a:moveTo>
                  <a:pt x="0" y="192"/>
                </a:moveTo>
                <a:cubicBezTo>
                  <a:pt x="48" y="96"/>
                  <a:pt x="96" y="0"/>
                  <a:pt x="144" y="0"/>
                </a:cubicBezTo>
                <a:cubicBezTo>
                  <a:pt x="192" y="0"/>
                  <a:pt x="240" y="96"/>
                  <a:pt x="288" y="19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937" name="Freeform 9">
            <a:extLst>
              <a:ext uri="{FF2B5EF4-FFF2-40B4-BE49-F238E27FC236}">
                <a16:creationId xmlns:a16="http://schemas.microsoft.com/office/drawing/2014/main" id="{FBA8E937-6DB2-4B83-99C2-120EB5A557E2}"/>
              </a:ext>
            </a:extLst>
          </p:cNvPr>
          <p:cNvSpPr>
            <a:spLocks/>
          </p:cNvSpPr>
          <p:nvPr/>
        </p:nvSpPr>
        <p:spPr bwMode="auto">
          <a:xfrm>
            <a:off x="5791200" y="4953000"/>
            <a:ext cx="228600" cy="228600"/>
          </a:xfrm>
          <a:custGeom>
            <a:avLst/>
            <a:gdLst>
              <a:gd name="T0" fmla="*/ 0 w 144"/>
              <a:gd name="T1" fmla="*/ 228600 h 144"/>
              <a:gd name="T2" fmla="*/ 152400 w 144"/>
              <a:gd name="T3" fmla="*/ 0 h 144"/>
              <a:gd name="T4" fmla="*/ 228600 w 144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44">
                <a:moveTo>
                  <a:pt x="0" y="144"/>
                </a:moveTo>
                <a:cubicBezTo>
                  <a:pt x="36" y="72"/>
                  <a:pt x="72" y="0"/>
                  <a:pt x="96" y="0"/>
                </a:cubicBezTo>
                <a:cubicBezTo>
                  <a:pt x="120" y="0"/>
                  <a:pt x="132" y="72"/>
                  <a:pt x="144" y="14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938" name="Oval 10">
            <a:extLst>
              <a:ext uri="{FF2B5EF4-FFF2-40B4-BE49-F238E27FC236}">
                <a16:creationId xmlns:a16="http://schemas.microsoft.com/office/drawing/2014/main" id="{767203EA-4A72-4A72-BF99-8511D11E5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105400"/>
            <a:ext cx="228600" cy="609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64939" name="Group 11">
            <a:extLst>
              <a:ext uri="{FF2B5EF4-FFF2-40B4-BE49-F238E27FC236}">
                <a16:creationId xmlns:a16="http://schemas.microsoft.com/office/drawing/2014/main" id="{164F77A3-0E15-49BD-B066-28332156AA1D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181600"/>
            <a:ext cx="3581400" cy="381000"/>
            <a:chOff x="624" y="3264"/>
            <a:chExt cx="2256" cy="240"/>
          </a:xfrm>
        </p:grpSpPr>
        <p:sp>
          <p:nvSpPr>
            <p:cNvPr id="16419" name="Line 12">
              <a:extLst>
                <a:ext uri="{FF2B5EF4-FFF2-40B4-BE49-F238E27FC236}">
                  <a16:creationId xmlns:a16="http://schemas.microsoft.com/office/drawing/2014/main" id="{518C387B-A40F-4EC5-9DC7-9C1F9F2F5B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Line 13">
              <a:extLst>
                <a:ext uri="{FF2B5EF4-FFF2-40B4-BE49-F238E27FC236}">
                  <a16:creationId xmlns:a16="http://schemas.microsoft.com/office/drawing/2014/main" id="{08AB60D7-1054-4525-AD4F-C06061F1E9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Rectangle 14">
              <a:extLst>
                <a:ext uri="{FF2B5EF4-FFF2-40B4-BE49-F238E27FC236}">
                  <a16:creationId xmlns:a16="http://schemas.microsoft.com/office/drawing/2014/main" id="{86976E04-EB70-4A2F-8776-AF45FCD13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64"/>
              <a:ext cx="2256" cy="2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4943" name="Group 15">
            <a:extLst>
              <a:ext uri="{FF2B5EF4-FFF2-40B4-BE49-F238E27FC236}">
                <a16:creationId xmlns:a16="http://schemas.microsoft.com/office/drawing/2014/main" id="{4EFC6D48-E72A-4233-A4E0-43F3883E158C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181600"/>
            <a:ext cx="1828800" cy="381000"/>
            <a:chOff x="624" y="3264"/>
            <a:chExt cx="2256" cy="240"/>
          </a:xfrm>
        </p:grpSpPr>
        <p:sp>
          <p:nvSpPr>
            <p:cNvPr id="16416" name="Line 16">
              <a:extLst>
                <a:ext uri="{FF2B5EF4-FFF2-40B4-BE49-F238E27FC236}">
                  <a16:creationId xmlns:a16="http://schemas.microsoft.com/office/drawing/2014/main" id="{2DB0EF5C-70F5-42D5-8919-06BB24C97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7" name="Line 17">
              <a:extLst>
                <a:ext uri="{FF2B5EF4-FFF2-40B4-BE49-F238E27FC236}">
                  <a16:creationId xmlns:a16="http://schemas.microsoft.com/office/drawing/2014/main" id="{1D0ACD0D-8B21-476A-A708-98505C5F4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Rectangle 18">
              <a:extLst>
                <a:ext uri="{FF2B5EF4-FFF2-40B4-BE49-F238E27FC236}">
                  <a16:creationId xmlns:a16="http://schemas.microsoft.com/office/drawing/2014/main" id="{96CE7DCE-CD1B-439F-8490-7347FC57F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64"/>
              <a:ext cx="2256" cy="2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4947" name="Group 19">
            <a:extLst>
              <a:ext uri="{FF2B5EF4-FFF2-40B4-BE49-F238E27FC236}">
                <a16:creationId xmlns:a16="http://schemas.microsoft.com/office/drawing/2014/main" id="{BE7E8306-1A52-4F53-ABAF-FCAD74ADFC3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5181600"/>
            <a:ext cx="838200" cy="381000"/>
            <a:chOff x="624" y="3264"/>
            <a:chExt cx="2256" cy="240"/>
          </a:xfrm>
        </p:grpSpPr>
        <p:sp>
          <p:nvSpPr>
            <p:cNvPr id="16413" name="Line 20">
              <a:extLst>
                <a:ext uri="{FF2B5EF4-FFF2-40B4-BE49-F238E27FC236}">
                  <a16:creationId xmlns:a16="http://schemas.microsoft.com/office/drawing/2014/main" id="{53BA9A7F-787E-47D8-AB3A-AC5427A69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Line 21">
              <a:extLst>
                <a:ext uri="{FF2B5EF4-FFF2-40B4-BE49-F238E27FC236}">
                  <a16:creationId xmlns:a16="http://schemas.microsoft.com/office/drawing/2014/main" id="{454F9A3E-0DB5-4BEC-B388-32D698666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5" name="Rectangle 22">
              <a:extLst>
                <a:ext uri="{FF2B5EF4-FFF2-40B4-BE49-F238E27FC236}">
                  <a16:creationId xmlns:a16="http://schemas.microsoft.com/office/drawing/2014/main" id="{2D9A0E88-AAC8-413F-B998-7C93E9E02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64"/>
              <a:ext cx="2256" cy="2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4951" name="Group 23">
            <a:extLst>
              <a:ext uri="{FF2B5EF4-FFF2-40B4-BE49-F238E27FC236}">
                <a16:creationId xmlns:a16="http://schemas.microsoft.com/office/drawing/2014/main" id="{5E955AC3-BF38-4D2E-9DF4-9E98F3671A27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5181600"/>
            <a:ext cx="457200" cy="381000"/>
            <a:chOff x="624" y="3264"/>
            <a:chExt cx="2256" cy="240"/>
          </a:xfrm>
        </p:grpSpPr>
        <p:sp>
          <p:nvSpPr>
            <p:cNvPr id="16410" name="Line 24">
              <a:extLst>
                <a:ext uri="{FF2B5EF4-FFF2-40B4-BE49-F238E27FC236}">
                  <a16:creationId xmlns:a16="http://schemas.microsoft.com/office/drawing/2014/main" id="{7EEB514C-2A65-454D-9FBB-9B1691FF52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Line 25">
              <a:extLst>
                <a:ext uri="{FF2B5EF4-FFF2-40B4-BE49-F238E27FC236}">
                  <a16:creationId xmlns:a16="http://schemas.microsoft.com/office/drawing/2014/main" id="{BCF835B3-69CE-4E48-B4BE-3BD8F010FC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Rectangle 26">
              <a:extLst>
                <a:ext uri="{FF2B5EF4-FFF2-40B4-BE49-F238E27FC236}">
                  <a16:creationId xmlns:a16="http://schemas.microsoft.com/office/drawing/2014/main" id="{33E89786-8E65-432D-B2F9-A898D80C9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64"/>
              <a:ext cx="2256" cy="2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4955" name="Group 27">
            <a:extLst>
              <a:ext uri="{FF2B5EF4-FFF2-40B4-BE49-F238E27FC236}">
                <a16:creationId xmlns:a16="http://schemas.microsoft.com/office/drawing/2014/main" id="{C6D7BA91-B2DB-454A-8505-EFD56B27AF2A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5181600"/>
            <a:ext cx="228600" cy="381000"/>
            <a:chOff x="624" y="3264"/>
            <a:chExt cx="2256" cy="240"/>
          </a:xfrm>
        </p:grpSpPr>
        <p:sp>
          <p:nvSpPr>
            <p:cNvPr id="16407" name="Line 28">
              <a:extLst>
                <a:ext uri="{FF2B5EF4-FFF2-40B4-BE49-F238E27FC236}">
                  <a16:creationId xmlns:a16="http://schemas.microsoft.com/office/drawing/2014/main" id="{F2772D79-8ED6-4BDC-99E4-521BD4C45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Line 29">
              <a:extLst>
                <a:ext uri="{FF2B5EF4-FFF2-40B4-BE49-F238E27FC236}">
                  <a16:creationId xmlns:a16="http://schemas.microsoft.com/office/drawing/2014/main" id="{C6768478-33D1-4FEF-ADBE-CE49185C01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3264"/>
              <a:ext cx="225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Rectangle 30">
              <a:extLst>
                <a:ext uri="{FF2B5EF4-FFF2-40B4-BE49-F238E27FC236}">
                  <a16:creationId xmlns:a16="http://schemas.microsoft.com/office/drawing/2014/main" id="{43D7362D-A2E1-4BBC-BEAB-5AEB49263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264"/>
              <a:ext cx="2256" cy="2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64959" name="Text Box 31">
            <a:extLst>
              <a:ext uri="{FF2B5EF4-FFF2-40B4-BE49-F238E27FC236}">
                <a16:creationId xmlns:a16="http://schemas.microsoft.com/office/drawing/2014/main" id="{699187DA-BE55-4CCB-8446-DE186B5E3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562600"/>
            <a:ext cx="49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&lt;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x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764960" name="Text Box 32">
            <a:extLst>
              <a:ext uri="{FF2B5EF4-FFF2-40B4-BE49-F238E27FC236}">
                <a16:creationId xmlns:a16="http://schemas.microsoft.com/office/drawing/2014/main" id="{871A5551-8CA0-4D16-9AA5-D8345F3D2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562600"/>
            <a:ext cx="49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&gt;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x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764961" name="Text Box 33">
            <a:extLst>
              <a:ext uri="{FF2B5EF4-FFF2-40B4-BE49-F238E27FC236}">
                <a16:creationId xmlns:a16="http://schemas.microsoft.com/office/drawing/2014/main" id="{84758B0E-102F-421A-9A84-70A48D135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562600"/>
            <a:ext cx="49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&lt;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x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  <p:sp>
        <p:nvSpPr>
          <p:cNvPr id="764962" name="Text Box 34">
            <a:extLst>
              <a:ext uri="{FF2B5EF4-FFF2-40B4-BE49-F238E27FC236}">
                <a16:creationId xmlns:a16="http://schemas.microsoft.com/office/drawing/2014/main" id="{1CD26352-C30C-47C8-8819-452479A4F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562600"/>
            <a:ext cx="49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2400">
                <a:latin typeface="Times New Roman" panose="02020603050405020304" pitchFamily="18" charset="0"/>
                <a:ea typeface="굴림" panose="020B0600000101010101" pitchFamily="34" charset="-127"/>
              </a:rPr>
              <a:t>&lt;</a:t>
            </a:r>
            <a:r>
              <a:rPr lang="en-US" altLang="ko-KR" sz="2400" i="1">
                <a:latin typeface="Times New Roman" panose="02020603050405020304" pitchFamily="18" charset="0"/>
                <a:ea typeface="굴림" panose="020B0600000101010101" pitchFamily="34" charset="-127"/>
              </a:rPr>
              <a:t>x</a:t>
            </a:r>
            <a:endParaRPr lang="en-US" altLang="ko-KR" sz="2400">
              <a:latin typeface="Times New Roman" panose="02020603050405020304" pitchFamily="18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49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4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4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4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4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649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4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4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4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4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649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64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6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4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4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49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64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64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64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64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649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64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64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64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64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38" grpId="0" animBg="1"/>
      <p:bldP spid="764959" grpId="0" autoUpdateAnimBg="0"/>
      <p:bldP spid="764960" grpId="0" autoUpdateAnimBg="0"/>
      <p:bldP spid="764961" grpId="0" autoUpdateAnimBg="0"/>
      <p:bldP spid="7649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28B0F9-ACDF-4CC6-88BA-5CDD0E0B180D}"/>
              </a:ext>
            </a:extLst>
          </p:cNvPr>
          <p:cNvSpPr/>
          <p:nvPr/>
        </p:nvSpPr>
        <p:spPr bwMode="auto">
          <a:xfrm>
            <a:off x="838200" y="2743200"/>
            <a:ext cx="5943600" cy="28194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3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D57F170A-0F05-4988-9D00-386056D59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Search alg. #2: Binary Search</a:t>
            </a:r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A91473F5-3314-4E3C-834E-03A2B84A0B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b="1" dirty="0">
                <a:ea typeface="굴림" panose="020B0600000101010101" pitchFamily="34" charset="-127"/>
              </a:rPr>
              <a:t>procedure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i="1" dirty="0">
                <a:ea typeface="굴림" panose="020B0600000101010101" pitchFamily="34" charset="-127"/>
              </a:rPr>
              <a:t>binary search</a:t>
            </a:r>
            <a:br>
              <a:rPr lang="en-US" altLang="ko-KR" sz="2400" i="1" dirty="0">
                <a:ea typeface="굴림" panose="020B0600000101010101" pitchFamily="34" charset="-127"/>
              </a:rPr>
            </a:br>
            <a:r>
              <a:rPr lang="en-US" altLang="ko-KR" sz="2400" dirty="0">
                <a:ea typeface="굴림" panose="020B0600000101010101" pitchFamily="34" charset="-127"/>
              </a:rPr>
              <a:t>(</a:t>
            </a:r>
            <a:r>
              <a:rPr lang="en-US" altLang="ko-KR" sz="2400" i="1" dirty="0" err="1">
                <a:ea typeface="굴림" panose="020B0600000101010101" pitchFamily="34" charset="-127"/>
              </a:rPr>
              <a:t>x</a:t>
            </a:r>
            <a:r>
              <a:rPr lang="en-US" altLang="ko-KR" sz="2400" dirty="0" err="1">
                <a:ea typeface="굴림" panose="020B0600000101010101" pitchFamily="34" charset="-127"/>
              </a:rPr>
              <a:t>:integer</a:t>
            </a:r>
            <a:r>
              <a:rPr lang="en-US" altLang="ko-KR" sz="2400" i="1" dirty="0">
                <a:ea typeface="굴림" panose="020B0600000101010101" pitchFamily="34" charset="-127"/>
              </a:rPr>
              <a:t>, a</a:t>
            </a:r>
            <a:r>
              <a:rPr lang="en-US" altLang="ko-KR" sz="2400" baseline="-25000" dirty="0">
                <a:ea typeface="굴림" panose="020B0600000101010101" pitchFamily="34" charset="-127"/>
              </a:rPr>
              <a:t>1</a:t>
            </a:r>
            <a:r>
              <a:rPr lang="en-US" altLang="ko-KR" sz="2400" dirty="0">
                <a:ea typeface="굴림" panose="020B0600000101010101" pitchFamily="34" charset="-127"/>
              </a:rPr>
              <a:t>, </a:t>
            </a:r>
            <a:r>
              <a:rPr lang="en-US" altLang="ko-KR" sz="2400" i="1" dirty="0">
                <a:ea typeface="굴림" panose="020B0600000101010101" pitchFamily="34" charset="-127"/>
              </a:rPr>
              <a:t>a</a:t>
            </a:r>
            <a:r>
              <a:rPr lang="en-US" altLang="ko-KR" sz="2400" baseline="-25000" dirty="0">
                <a:ea typeface="굴림" panose="020B0600000101010101" pitchFamily="34" charset="-127"/>
              </a:rPr>
              <a:t>2</a:t>
            </a:r>
            <a:r>
              <a:rPr lang="en-US" altLang="ko-KR" sz="2400" dirty="0">
                <a:ea typeface="굴림" panose="020B0600000101010101" pitchFamily="34" charset="-127"/>
              </a:rPr>
              <a:t>, </a:t>
            </a:r>
            <a:r>
              <a:rPr lang="en-US" altLang="ko-KR" sz="2400" dirty="0">
                <a:latin typeface="Times New Roman" panose="02020603050405020304" pitchFamily="18" charset="0"/>
                <a:ea typeface="굴림" panose="020B0600000101010101" pitchFamily="34" charset="-127"/>
              </a:rPr>
              <a:t>…</a:t>
            </a:r>
            <a:r>
              <a:rPr lang="en-US" altLang="ko-KR" sz="2400" dirty="0">
                <a:ea typeface="굴림" panose="020B0600000101010101" pitchFamily="34" charset="-127"/>
              </a:rPr>
              <a:t>, </a:t>
            </a:r>
            <a:r>
              <a:rPr lang="en-US" altLang="ko-KR" sz="2400" i="1" dirty="0">
                <a:ea typeface="굴림" panose="020B0600000101010101" pitchFamily="34" charset="-127"/>
              </a:rPr>
              <a:t>a</a:t>
            </a:r>
            <a:r>
              <a:rPr lang="en-US" altLang="ko-KR" sz="2400" i="1" baseline="-25000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: distinct integers)</a:t>
            </a:r>
            <a:r>
              <a:rPr lang="en-US" altLang="ko-KR" sz="2400" i="1" dirty="0">
                <a:ea typeface="굴림" panose="020B0600000101010101" pitchFamily="34" charset="-127"/>
              </a:rPr>
              <a:t> </a:t>
            </a:r>
            <a:br>
              <a:rPr lang="en-US" altLang="ko-KR" sz="2400" i="1" dirty="0">
                <a:ea typeface="굴림" panose="020B0600000101010101" pitchFamily="34" charset="-127"/>
              </a:rPr>
            </a:br>
            <a:r>
              <a:rPr lang="en-US" altLang="ko-KR" sz="2400" i="1" dirty="0" err="1">
                <a:ea typeface="굴림" panose="020B0600000101010101" pitchFamily="34" charset="-127"/>
              </a:rPr>
              <a:t>i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sz="2400" dirty="0">
                <a:ea typeface="굴림" panose="020B0600000101010101" pitchFamily="34" charset="-127"/>
              </a:rPr>
              <a:t> 1  {left endpoint of search interval}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i="1" dirty="0">
                <a:ea typeface="굴림" panose="020B0600000101010101" pitchFamily="34" charset="-127"/>
              </a:rPr>
              <a:t>j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  {right endpoint of search interval}</a:t>
            </a:r>
          </a:p>
          <a:p>
            <a:pPr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	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 location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sz="2400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-1</a:t>
            </a:r>
            <a:br>
              <a:rPr lang="en-US" altLang="ko-KR" sz="2400" dirty="0">
                <a:ea typeface="굴림" panose="020B0600000101010101" pitchFamily="34" charset="-127"/>
              </a:rPr>
            </a:br>
            <a:r>
              <a:rPr lang="en-US" altLang="ko-KR" sz="2400" b="1" dirty="0">
                <a:ea typeface="굴림" panose="020B0600000101010101" pitchFamily="34" charset="-127"/>
              </a:rPr>
              <a:t>while</a:t>
            </a:r>
            <a:r>
              <a:rPr lang="en-US" altLang="ko-KR" sz="2400" i="1" dirty="0">
                <a:ea typeface="굴림" panose="020B0600000101010101" pitchFamily="34" charset="-127"/>
              </a:rPr>
              <a:t> </a:t>
            </a:r>
            <a:r>
              <a:rPr lang="en-US" altLang="ko-KR" sz="2400" i="1" dirty="0" err="1">
                <a:ea typeface="굴림" panose="020B0600000101010101" pitchFamily="34" charset="-127"/>
              </a:rPr>
              <a:t>i</a:t>
            </a:r>
            <a:r>
              <a:rPr lang="en-US" altLang="ko-KR" sz="2400" dirty="0">
                <a:ea typeface="굴림" panose="020B0600000101010101" pitchFamily="34" charset="-127"/>
              </a:rPr>
              <a:t>&lt;</a:t>
            </a:r>
            <a:r>
              <a:rPr lang="en-US" altLang="ko-KR" sz="2400" i="1" dirty="0">
                <a:ea typeface="굴림" panose="020B0600000101010101" pitchFamily="34" charset="-127"/>
              </a:rPr>
              <a:t>j </a:t>
            </a:r>
            <a:r>
              <a:rPr lang="en-US" altLang="ko-KR" sz="2400" b="1" dirty="0">
                <a:ea typeface="굴림" panose="020B0600000101010101" pitchFamily="34" charset="-127"/>
              </a:rPr>
              <a:t>begin</a:t>
            </a:r>
            <a:r>
              <a:rPr lang="en-US" altLang="ko-KR" sz="2400" dirty="0">
                <a:ea typeface="굴림" panose="020B0600000101010101" pitchFamily="34" charset="-127"/>
              </a:rPr>
              <a:t>   {while interval has &gt;1 item}</a:t>
            </a:r>
            <a:br>
              <a:rPr lang="en-US" altLang="ko-KR" sz="2400" b="1" dirty="0">
                <a:ea typeface="굴림" panose="020B0600000101010101" pitchFamily="34" charset="-127"/>
              </a:rPr>
            </a:br>
            <a:r>
              <a:rPr lang="en-US" altLang="ko-KR" sz="2400" b="1" dirty="0">
                <a:ea typeface="굴림" panose="020B0600000101010101" pitchFamily="34" charset="-127"/>
              </a:rPr>
              <a:t>	</a:t>
            </a:r>
            <a:r>
              <a:rPr lang="en-US" altLang="ko-KR" sz="2400" i="1" dirty="0">
                <a:ea typeface="굴림" panose="020B0600000101010101" pitchFamily="34" charset="-127"/>
              </a:rPr>
              <a:t>m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(</a:t>
            </a:r>
            <a:r>
              <a:rPr lang="en-US" altLang="ko-KR" sz="2400" i="1" dirty="0" err="1">
                <a:ea typeface="굴림" panose="020B0600000101010101" pitchFamily="34" charset="-127"/>
                <a:sym typeface="Symbol" panose="05050102010706020507" pitchFamily="18" charset="2"/>
              </a:rPr>
              <a:t>i</a:t>
            </a:r>
            <a:r>
              <a:rPr lang="en-US" altLang="ko-KR" sz="2400" dirty="0" err="1">
                <a:ea typeface="굴림" panose="020B0600000101010101" pitchFamily="34" charset="-127"/>
                <a:sym typeface="Symbol" panose="05050102010706020507" pitchFamily="18" charset="2"/>
              </a:rPr>
              <a:t>+</a:t>
            </a:r>
            <a:r>
              <a:rPr lang="en-US" altLang="ko-KR" sz="2400" i="1" dirty="0" err="1">
                <a:ea typeface="굴림" panose="020B0600000101010101" pitchFamily="34" charset="-127"/>
                <a:sym typeface="Symbol" panose="05050102010706020507" pitchFamily="18" charset="2"/>
              </a:rPr>
              <a:t>j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)/2  {midpoint}</a:t>
            </a:r>
            <a:b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	</a:t>
            </a:r>
            <a:r>
              <a:rPr lang="en-US" sz="2400" dirty="0"/>
              <a:t>if(x =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a</a:t>
            </a:r>
            <a:r>
              <a:rPr lang="en-US" altLang="ko-KR" sz="2400" i="1" baseline="-25000" dirty="0">
                <a:ea typeface="굴림" panose="020B0600000101010101" pitchFamily="34" charset="-127"/>
                <a:sym typeface="Symbol" panose="05050102010706020507" pitchFamily="18" charset="2"/>
              </a:rPr>
              <a:t>m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location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sz="2400" dirty="0">
                <a:latin typeface="Lucida Console" panose="020B0609040504020204" pitchFamily="49" charset="0"/>
                <a:ea typeface="굴림" panose="020B0600000101010101" pitchFamily="34" charset="-127"/>
              </a:rPr>
              <a:t>:=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m</a:t>
            </a:r>
          </a:p>
          <a:p>
            <a:pPr>
              <a:buNone/>
            </a:pPr>
            <a:r>
              <a:rPr lang="en-US" sz="2400" dirty="0"/>
              <a:t>		else if(x &lt;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a</a:t>
            </a:r>
            <a:r>
              <a:rPr lang="en-US" altLang="ko-KR" sz="2400" i="1" baseline="-25000" dirty="0">
                <a:ea typeface="굴림" panose="020B0600000101010101" pitchFamily="34" charset="-127"/>
                <a:sym typeface="Symbol" panose="05050102010706020507" pitchFamily="18" charset="2"/>
              </a:rPr>
              <a:t>m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		j:=m-1</a:t>
            </a:r>
          </a:p>
          <a:p>
            <a:pPr>
              <a:buNone/>
            </a:pPr>
            <a:r>
              <a:rPr lang="en-US" sz="2400" dirty="0"/>
              <a:t>		else</a:t>
            </a:r>
          </a:p>
          <a:p>
            <a:pPr>
              <a:buNone/>
            </a:pPr>
            <a:r>
              <a:rPr lang="en-US" sz="2400" dirty="0"/>
              <a:t>			i:=m+1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b="1" dirty="0">
                <a:ea typeface="굴림" panose="020B0600000101010101" pitchFamily="34" charset="-127"/>
                <a:sym typeface="Symbol" panose="05050102010706020507" pitchFamily="18" charset="2"/>
              </a:rPr>
              <a:t>	end</a:t>
            </a:r>
            <a:b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</a:br>
            <a:r>
              <a:rPr lang="en-US" altLang="ko-KR" sz="2400" b="1" dirty="0">
                <a:ea typeface="굴림" panose="020B0600000101010101" pitchFamily="34" charset="-127"/>
                <a:sym typeface="Symbol" panose="05050102010706020507" pitchFamily="18" charset="2"/>
              </a:rPr>
              <a:t>return</a:t>
            </a:r>
            <a:r>
              <a:rPr lang="en-US" altLang="ko-KR" sz="2400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r>
              <a:rPr lang="en-US" altLang="ko-KR" sz="2400" i="1" dirty="0">
                <a:ea typeface="굴림" panose="020B0600000101010101" pitchFamily="34" charset="-127"/>
                <a:sym typeface="Symbol" panose="05050102010706020507" pitchFamily="18" charset="2"/>
              </a:rPr>
              <a:t>location (location=-1 not found)</a:t>
            </a:r>
            <a:endParaRPr lang="en-US" altLang="ko-KR" sz="2400" dirty="0">
              <a:ea typeface="굴림" panose="020B0600000101010101" pitchFamily="34" charset="-127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>
            <a:extLst>
              <a:ext uri="{FF2B5EF4-FFF2-40B4-BE49-F238E27FC236}">
                <a16:creationId xmlns:a16="http://schemas.microsoft.com/office/drawing/2014/main" id="{3D20448A-FA3C-4832-A1B4-BC895F8E5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>
                <a:ea typeface="MS Mincho" panose="02020609040205080304" pitchFamily="49" charset="-128"/>
              </a:rPr>
              <a:t>Is Binary Search more efficient?</a:t>
            </a:r>
            <a:r>
              <a:rPr lang="en-US" altLang="en-US"/>
              <a:t> 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668CFFE1-182F-42BF-9AE0-42AB787D0B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0772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ea typeface="MS Mincho" panose="02020609040205080304" pitchFamily="49" charset="-128"/>
              </a:rPr>
              <a:t>Number of iterations</a:t>
            </a:r>
            <a:r>
              <a:rPr lang="en-US" altLang="en-US" sz="2400" dirty="0">
                <a:ea typeface="MS Mincho" panose="02020609040205080304" pitchFamily="49" charset="-128"/>
              </a:rPr>
              <a:t>:</a:t>
            </a:r>
            <a:r>
              <a:rPr lang="en-US" altLang="en-US" sz="24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MS Mincho" panose="02020609040205080304" pitchFamily="49" charset="-128"/>
              </a:rPr>
              <a:t>For a list of </a:t>
            </a:r>
            <a:r>
              <a:rPr lang="en-US" altLang="en-US" sz="2400" i="1" dirty="0">
                <a:ea typeface="MS Mincho" panose="02020609040205080304" pitchFamily="49" charset="-128"/>
              </a:rPr>
              <a:t>n</a:t>
            </a:r>
            <a:r>
              <a:rPr lang="en-US" altLang="en-US" sz="2400" dirty="0">
                <a:ea typeface="MS Mincho" panose="02020609040205080304" pitchFamily="49" charset="-128"/>
              </a:rPr>
              <a:t> elements, Binary Search can execute at most log</a:t>
            </a:r>
            <a:r>
              <a:rPr lang="en-US" altLang="en-US" sz="2400" baseline="-25000" dirty="0">
                <a:ea typeface="MS Mincho" panose="02020609040205080304" pitchFamily="49" charset="-128"/>
              </a:rPr>
              <a:t>2</a:t>
            </a:r>
            <a:r>
              <a:rPr lang="en-US" altLang="en-US" sz="2400" dirty="0">
                <a:ea typeface="MS Mincho" panose="02020609040205080304" pitchFamily="49" charset="-128"/>
              </a:rPr>
              <a:t> </a:t>
            </a:r>
            <a:r>
              <a:rPr lang="en-US" altLang="en-US" sz="2400" i="1" dirty="0">
                <a:ea typeface="MS Mincho" panose="02020609040205080304" pitchFamily="49" charset="-128"/>
              </a:rPr>
              <a:t>n</a:t>
            </a:r>
            <a:r>
              <a:rPr lang="en-US" altLang="en-US" sz="2400" dirty="0">
                <a:ea typeface="MS Mincho" panose="02020609040205080304" pitchFamily="49" charset="-128"/>
              </a:rPr>
              <a:t> times!!</a:t>
            </a:r>
            <a:endParaRPr lang="en-US" altLang="en-US" sz="24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MS Mincho" panose="02020609040205080304" pitchFamily="49" charset="-128"/>
              </a:rPr>
              <a:t>Linear Search, on the other hand, can execute up to </a:t>
            </a:r>
            <a:r>
              <a:rPr lang="en-US" altLang="en-US" sz="2400" i="1" dirty="0">
                <a:ea typeface="MS Mincho" panose="02020609040205080304" pitchFamily="49" charset="-128"/>
              </a:rPr>
              <a:t>n</a:t>
            </a:r>
            <a:r>
              <a:rPr lang="en-US" altLang="en-US" sz="2400" dirty="0">
                <a:ea typeface="MS Mincho" panose="02020609040205080304" pitchFamily="49" charset="-128"/>
              </a:rPr>
              <a:t> times !!</a:t>
            </a:r>
            <a:r>
              <a:rPr lang="en-US" altLang="en-US" sz="2400" dirty="0"/>
              <a:t> </a:t>
            </a:r>
          </a:p>
        </p:txBody>
      </p:sp>
      <p:graphicFrame>
        <p:nvGraphicFramePr>
          <p:cNvPr id="769028" name="Group 4">
            <a:extLst>
              <a:ext uri="{FF2B5EF4-FFF2-40B4-BE49-F238E27FC236}">
                <a16:creationId xmlns:a16="http://schemas.microsoft.com/office/drawing/2014/main" id="{914DAB60-7A71-4722-8339-F588E485D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91470"/>
              </p:ext>
            </p:extLst>
          </p:nvPr>
        </p:nvGraphicFramePr>
        <p:xfrm>
          <a:off x="1768396" y="3585977"/>
          <a:ext cx="6629400" cy="276225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Number of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Linear 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Binary 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>
            <a:extLst>
              <a:ext uri="{FF2B5EF4-FFF2-40B4-BE49-F238E27FC236}">
                <a16:creationId xmlns:a16="http://schemas.microsoft.com/office/drawing/2014/main" id="{A60FAA72-4E8E-4898-835C-CB02D76A2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Mincho" panose="02020609040205080304" pitchFamily="49" charset="-128"/>
              </a:rPr>
              <a:t>Is Binary Search more efficient? </a:t>
            </a:r>
            <a:endParaRPr lang="en-US" altLang="en-US" sz="2400">
              <a:ea typeface="MS Mincho" panose="02020609040205080304" pitchFamily="49" charset="-128"/>
            </a:endParaRP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C0FDB011-9953-473C-8349-9362C2E6D8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>
                <a:ea typeface="MS Mincho" panose="02020609040205080304" pitchFamily="49" charset="-128"/>
              </a:rPr>
              <a:t>Number of computations per iteration</a:t>
            </a:r>
            <a:r>
              <a:rPr lang="en-US" altLang="en-US" sz="2400" dirty="0">
                <a:ea typeface="MS Mincho" panose="02020609040205080304" pitchFamily="49" charset="-128"/>
              </a:rPr>
              <a:t>:</a:t>
            </a:r>
            <a:r>
              <a:rPr lang="en-US" altLang="en-US" sz="2400" dirty="0"/>
              <a:t> </a:t>
            </a:r>
          </a:p>
          <a:p>
            <a:pPr lvl="1" eaLnBrk="1" hangingPunct="1"/>
            <a:r>
              <a:rPr lang="en-US" altLang="en-US" sz="2400" dirty="0">
                <a:cs typeface="Times New Roman" panose="02020603050405020304" pitchFamily="18" charset="0"/>
              </a:rPr>
              <a:t>Binary search does more computations than Linear Search per iteration.</a:t>
            </a:r>
          </a:p>
          <a:p>
            <a:pPr lvl="1" eaLnBrk="1" hangingPunct="1"/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z="2400" b="1" dirty="0">
                <a:cs typeface="Times New Roman" panose="02020603050405020304" pitchFamily="18" charset="0"/>
              </a:rPr>
              <a:t>Overall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sz="2400" dirty="0">
                <a:cs typeface="Times New Roman" panose="02020603050405020304" pitchFamily="18" charset="0"/>
              </a:rPr>
              <a:t>If the number of components is small (say, less than 20), then Linear Search is faster.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sz="2400" dirty="0">
                <a:cs typeface="Times New Roman" panose="02020603050405020304" pitchFamily="18" charset="0"/>
              </a:rPr>
              <a:t>If the number of components is large, then Binary Search is faster.</a:t>
            </a:r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-bunny.blue.pot">
  <a:themeElements>
    <a:clrScheme name="">
      <a:dk1>
        <a:srgbClr val="000000"/>
      </a:dk1>
      <a:lt1>
        <a:srgbClr val="FFFFFF"/>
      </a:lt1>
      <a:dk2>
        <a:srgbClr val="CC0000"/>
      </a:dk2>
      <a:lt2>
        <a:srgbClr val="969696"/>
      </a:lt2>
      <a:accent1>
        <a:srgbClr val="0033CC"/>
      </a:accent1>
      <a:accent2>
        <a:srgbClr val="339933"/>
      </a:accent2>
      <a:accent3>
        <a:srgbClr val="FFFFFF"/>
      </a:accent3>
      <a:accent4>
        <a:srgbClr val="000000"/>
      </a:accent4>
      <a:accent5>
        <a:srgbClr val="AAADE2"/>
      </a:accent5>
      <a:accent6>
        <a:srgbClr val="2D8A2D"/>
      </a:accent6>
      <a:hlink>
        <a:srgbClr val="9900CC"/>
      </a:hlink>
      <a:folHlink>
        <a:srgbClr val="B2B2B2"/>
      </a:folHlink>
    </a:clrScheme>
    <a:fontScheme name="computer-bunny.blue.po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omputer-bunny.blue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-bunny.blue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-bunny.blue.pot 8">
        <a:dk1>
          <a:srgbClr val="000000"/>
        </a:dk1>
        <a:lt1>
          <a:srgbClr val="FFFFFF"/>
        </a:lt1>
        <a:dk2>
          <a:srgbClr val="CC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28134</TotalTime>
  <Words>2655</Words>
  <Application>Microsoft Office PowerPoint</Application>
  <PresentationFormat>On-screen Show (4:3)</PresentationFormat>
  <Paragraphs>318</Paragraphs>
  <Slides>41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9" baseType="lpstr">
      <vt:lpstr>Arial</vt:lpstr>
      <vt:lpstr>Cambria</vt:lpstr>
      <vt:lpstr>Century Gothic</vt:lpstr>
      <vt:lpstr>Comic Sans MS</vt:lpstr>
      <vt:lpstr>Courier New</vt:lpstr>
      <vt:lpstr>Georgia</vt:lpstr>
      <vt:lpstr>Impact</vt:lpstr>
      <vt:lpstr>Lucida Console</vt:lpstr>
      <vt:lpstr>Monotype Corsiva</vt:lpstr>
      <vt:lpstr>Monotype Sorts</vt:lpstr>
      <vt:lpstr>Tahoma</vt:lpstr>
      <vt:lpstr>Times New Roman</vt:lpstr>
      <vt:lpstr>Wingdings</vt:lpstr>
      <vt:lpstr>Wingdings 3</vt:lpstr>
      <vt:lpstr>computer-bunny.blue.pot</vt:lpstr>
      <vt:lpstr>Slice</vt:lpstr>
      <vt:lpstr>Equation</vt:lpstr>
      <vt:lpstr>Paint Shop Pro Image</vt:lpstr>
      <vt:lpstr>PowerPoint Presentation</vt:lpstr>
      <vt:lpstr>PowerPoint Presentation</vt:lpstr>
      <vt:lpstr>Analysis of Algorithms</vt:lpstr>
      <vt:lpstr>Example: Searching </vt:lpstr>
      <vt:lpstr>Search alg. #1: Linear Search</vt:lpstr>
      <vt:lpstr>Search alg. #2: Binary Search</vt:lpstr>
      <vt:lpstr>Search alg. #2: Binary Search</vt:lpstr>
      <vt:lpstr>Is Binary Search more efficient? </vt:lpstr>
      <vt:lpstr>Is Binary Search more efficient? </vt:lpstr>
      <vt:lpstr>How do we analyze algorithms?</vt:lpstr>
      <vt:lpstr>Ideal Solution</vt:lpstr>
      <vt:lpstr>Input Size</vt:lpstr>
      <vt:lpstr>Types of Analysis</vt:lpstr>
      <vt:lpstr>Example</vt:lpstr>
      <vt:lpstr>Another Example</vt:lpstr>
      <vt:lpstr>Asymptotic Analysis</vt:lpstr>
      <vt:lpstr>Rate of Growth ≡Asymptotic Analysis</vt:lpstr>
      <vt:lpstr> Rate of Growth</vt:lpstr>
      <vt:lpstr>Rate of Growth</vt:lpstr>
      <vt:lpstr>Rate of Growth</vt:lpstr>
      <vt:lpstr>Example</vt:lpstr>
      <vt:lpstr>Big-O Notation</vt:lpstr>
      <vt:lpstr>Visualizing Orders of Growth</vt:lpstr>
      <vt:lpstr>Asymptotic Notation</vt:lpstr>
      <vt:lpstr>Big-O Notation</vt:lpstr>
      <vt:lpstr>Big-O Visualization</vt:lpstr>
      <vt:lpstr>Big-O example, graphically</vt:lpstr>
      <vt:lpstr>Big-O Visualization</vt:lpstr>
      <vt:lpstr>Definition: (g), at least order g</vt:lpstr>
      <vt:lpstr>Big-  Visualization</vt:lpstr>
      <vt:lpstr>Definition: (g), exactly order g</vt:lpstr>
      <vt:lpstr>Big-  Visualization</vt:lpstr>
      <vt:lpstr>Back to Our Example</vt:lpstr>
      <vt:lpstr>Example (cont’d)</vt:lpstr>
      <vt:lpstr>General rules for analyzing algorithms</vt:lpstr>
      <vt:lpstr>General rules for analyzing algorithms</vt:lpstr>
      <vt:lpstr>Commonly Used Terminology for the Complexity of Algorithms.</vt:lpstr>
      <vt:lpstr>Common orders of magnitude</vt:lpstr>
      <vt:lpstr>PowerPoint Presentation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</dc:title>
  <dc:creator>Swati</dc:creator>
  <cp:lastModifiedBy>Waqar Khurshid</cp:lastModifiedBy>
  <cp:revision>222</cp:revision>
  <cp:lastPrinted>2021-12-14T06:28:35Z</cp:lastPrinted>
  <dcterms:created xsi:type="dcterms:W3CDTF">1998-11-02T19:17:54Z</dcterms:created>
  <dcterms:modified xsi:type="dcterms:W3CDTF">2022-09-11T11:57:22Z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