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664" r:id="rId2"/>
  </p:sldMasterIdLst>
  <p:notesMasterIdLst>
    <p:notesMasterId r:id="rId28"/>
  </p:notesMasterIdLst>
  <p:handoutMasterIdLst>
    <p:handoutMasterId r:id="rId29"/>
  </p:handoutMasterIdLst>
  <p:sldIdLst>
    <p:sldId id="263" r:id="rId3"/>
    <p:sldId id="264" r:id="rId4"/>
    <p:sldId id="346" r:id="rId5"/>
    <p:sldId id="294" r:id="rId6"/>
    <p:sldId id="347" r:id="rId7"/>
    <p:sldId id="351" r:id="rId8"/>
    <p:sldId id="284" r:id="rId9"/>
    <p:sldId id="352" r:id="rId10"/>
    <p:sldId id="353" r:id="rId11"/>
    <p:sldId id="354" r:id="rId12"/>
    <p:sldId id="261" r:id="rId13"/>
    <p:sldId id="258" r:id="rId14"/>
    <p:sldId id="355" r:id="rId15"/>
    <p:sldId id="262" r:id="rId16"/>
    <p:sldId id="292" r:id="rId17"/>
    <p:sldId id="334" r:id="rId18"/>
    <p:sldId id="336" r:id="rId19"/>
    <p:sldId id="340" r:id="rId20"/>
    <p:sldId id="341" r:id="rId21"/>
    <p:sldId id="342" r:id="rId22"/>
    <p:sldId id="343" r:id="rId23"/>
    <p:sldId id="344" r:id="rId24"/>
    <p:sldId id="297" r:id="rId25"/>
    <p:sldId id="404" r:id="rId26"/>
    <p:sldId id="405" r:id="rId27"/>
  </p:sldIdLst>
  <p:sldSz cx="9144000" cy="6858000" type="screen4x3"/>
  <p:notesSz cx="9309100" cy="7053263"/>
  <p:defaultTextStyle>
    <a:defPPr>
      <a:defRPr lang="en-US"/>
    </a:defPPr>
    <a:lvl1pPr algn="l" rtl="0" eaLnBrk="0" fontAlgn="base" hangingPunct="0">
      <a:spcBef>
        <a:spcPct val="0"/>
      </a:spcBef>
      <a:spcAft>
        <a:spcPct val="0"/>
      </a:spcAft>
      <a:defRPr sz="2000"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i="1" kern="1200">
        <a:solidFill>
          <a:schemeClr val="tx1"/>
        </a:solidFill>
        <a:latin typeface="Arial" panose="020B0604020202020204" pitchFamily="34" charset="0"/>
        <a:ea typeface="+mn-ea"/>
        <a:cs typeface="+mn-cs"/>
      </a:defRPr>
    </a:lvl5pPr>
    <a:lvl6pPr marL="2286000" algn="l" defTabSz="914400" rtl="0" eaLnBrk="1" latinLnBrk="0" hangingPunct="1">
      <a:defRPr sz="2000" i="1" kern="1200">
        <a:solidFill>
          <a:schemeClr val="tx1"/>
        </a:solidFill>
        <a:latin typeface="Arial" panose="020B0604020202020204" pitchFamily="34" charset="0"/>
        <a:ea typeface="+mn-ea"/>
        <a:cs typeface="+mn-cs"/>
      </a:defRPr>
    </a:lvl6pPr>
    <a:lvl7pPr marL="2743200" algn="l" defTabSz="914400" rtl="0" eaLnBrk="1" latinLnBrk="0" hangingPunct="1">
      <a:defRPr sz="2000" i="1" kern="1200">
        <a:solidFill>
          <a:schemeClr val="tx1"/>
        </a:solidFill>
        <a:latin typeface="Arial" panose="020B0604020202020204" pitchFamily="34" charset="0"/>
        <a:ea typeface="+mn-ea"/>
        <a:cs typeface="+mn-cs"/>
      </a:defRPr>
    </a:lvl7pPr>
    <a:lvl8pPr marL="3200400" algn="l" defTabSz="914400" rtl="0" eaLnBrk="1" latinLnBrk="0" hangingPunct="1">
      <a:defRPr sz="2000" i="1" kern="1200">
        <a:solidFill>
          <a:schemeClr val="tx1"/>
        </a:solidFill>
        <a:latin typeface="Arial" panose="020B0604020202020204" pitchFamily="34" charset="0"/>
        <a:ea typeface="+mn-ea"/>
        <a:cs typeface="+mn-cs"/>
      </a:defRPr>
    </a:lvl8pPr>
    <a:lvl9pPr marL="3657600" algn="l" defTabSz="914400" rtl="0" eaLnBrk="1" latinLnBrk="0" hangingPunct="1">
      <a:defRPr sz="2000"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928">
          <p15:clr>
            <a:srgbClr val="A4A3A4"/>
          </p15:clr>
        </p15:guide>
        <p15:guide id="2" pos="2880">
          <p15:clr>
            <a:srgbClr val="A4A3A4"/>
          </p15:clr>
        </p15:guide>
      </p15:sldGuideLst>
    </p:ext>
    <p:ext uri="{2D200454-40CA-4A62-9FC3-DE9A4176ACB9}">
      <p15:notesGuideLst xmlns:p15="http://schemas.microsoft.com/office/powerpoint/2012/main">
        <p15:guide id="1" orient="horz" pos="2222" userDrawn="1">
          <p15:clr>
            <a:srgbClr val="A4A3A4"/>
          </p15:clr>
        </p15:guide>
        <p15:guide id="2" pos="29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CCFF66"/>
    <a:srgbClr val="00FF00"/>
    <a:srgbClr val="5F5F5F"/>
    <a:srgbClr val="FFFF00"/>
    <a:srgbClr val="B8C26A"/>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6432" autoAdjust="0"/>
  </p:normalViewPr>
  <p:slideViewPr>
    <p:cSldViewPr>
      <p:cViewPr varScale="1">
        <p:scale>
          <a:sx n="60" d="100"/>
          <a:sy n="60" d="100"/>
        </p:scale>
        <p:origin x="1614" y="72"/>
      </p:cViewPr>
      <p:guideLst>
        <p:guide orient="horz" pos="292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34"/>
    </p:cViewPr>
  </p:sorterViewPr>
  <p:notesViewPr>
    <p:cSldViewPr>
      <p:cViewPr varScale="1">
        <p:scale>
          <a:sx n="54" d="100"/>
          <a:sy n="54" d="100"/>
        </p:scale>
        <p:origin x="2886" y="90"/>
      </p:cViewPr>
      <p:guideLst>
        <p:guide orient="horz" pos="2222"/>
        <p:guide pos="29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1DAD2-228C-4834-BAF3-D29D60D763D6}"/>
              </a:ext>
            </a:extLst>
          </p:cNvPr>
          <p:cNvSpPr>
            <a:spLocks noGrp="1"/>
          </p:cNvSpPr>
          <p:nvPr>
            <p:ph type="hdr" sz="quarter"/>
          </p:nvPr>
        </p:nvSpPr>
        <p:spPr>
          <a:xfrm>
            <a:off x="0" y="0"/>
            <a:ext cx="4033376" cy="354119"/>
          </a:xfrm>
          <a:prstGeom prst="rect">
            <a:avLst/>
          </a:prstGeom>
        </p:spPr>
        <p:txBody>
          <a:bodyPr vert="horz" lIns="92464" tIns="46232" rIns="92464" bIns="46232"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AE0729D-D040-4C30-9855-1DBAFB346540}"/>
              </a:ext>
            </a:extLst>
          </p:cNvPr>
          <p:cNvSpPr>
            <a:spLocks noGrp="1"/>
          </p:cNvSpPr>
          <p:nvPr>
            <p:ph type="dt" sz="quarter" idx="1"/>
          </p:nvPr>
        </p:nvSpPr>
        <p:spPr>
          <a:xfrm>
            <a:off x="5273598" y="0"/>
            <a:ext cx="4033376" cy="354119"/>
          </a:xfrm>
          <a:prstGeom prst="rect">
            <a:avLst/>
          </a:prstGeom>
        </p:spPr>
        <p:txBody>
          <a:bodyPr vert="horz" lIns="92464" tIns="46232" rIns="92464" bIns="46232" rtlCol="0"/>
          <a:lstStyle>
            <a:lvl1pPr algn="r">
              <a:defRPr sz="1200"/>
            </a:lvl1pPr>
          </a:lstStyle>
          <a:p>
            <a:pPr>
              <a:defRPr/>
            </a:pPr>
            <a:fld id="{DD99D2F9-FEF2-4DAC-8CD3-D5B862943428}" type="datetimeFigureOut">
              <a:rPr lang="en-US"/>
              <a:pPr>
                <a:defRPr/>
              </a:pPr>
              <a:t>3/6/2023</a:t>
            </a:fld>
            <a:endParaRPr lang="en-US"/>
          </a:p>
        </p:txBody>
      </p:sp>
      <p:sp>
        <p:nvSpPr>
          <p:cNvPr id="4" name="Footer Placeholder 3">
            <a:extLst>
              <a:ext uri="{FF2B5EF4-FFF2-40B4-BE49-F238E27FC236}">
                <a16:creationId xmlns:a16="http://schemas.microsoft.com/office/drawing/2014/main" id="{36C244C1-E867-4B45-9E49-B0B39B7AE14B}"/>
              </a:ext>
            </a:extLst>
          </p:cNvPr>
          <p:cNvSpPr>
            <a:spLocks noGrp="1"/>
          </p:cNvSpPr>
          <p:nvPr>
            <p:ph type="ftr" sz="quarter" idx="2"/>
          </p:nvPr>
        </p:nvSpPr>
        <p:spPr>
          <a:xfrm>
            <a:off x="0" y="6699144"/>
            <a:ext cx="4033376" cy="354119"/>
          </a:xfrm>
          <a:prstGeom prst="rect">
            <a:avLst/>
          </a:prstGeom>
        </p:spPr>
        <p:txBody>
          <a:bodyPr vert="horz" lIns="92464" tIns="46232" rIns="92464" bIns="46232"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6359E24E-CE8F-4E2B-8A1D-698497F130DD}"/>
              </a:ext>
            </a:extLst>
          </p:cNvPr>
          <p:cNvSpPr>
            <a:spLocks noGrp="1"/>
          </p:cNvSpPr>
          <p:nvPr>
            <p:ph type="sldNum" sz="quarter" idx="3"/>
          </p:nvPr>
        </p:nvSpPr>
        <p:spPr>
          <a:xfrm>
            <a:off x="5273598" y="6699144"/>
            <a:ext cx="4033376" cy="354119"/>
          </a:xfrm>
          <a:prstGeom prst="rect">
            <a:avLst/>
          </a:prstGeom>
        </p:spPr>
        <p:txBody>
          <a:bodyPr vert="horz" wrap="square" lIns="92464" tIns="46232" rIns="92464" bIns="46232" numCol="1" anchor="b" anchorCtr="0" compatLnSpc="1">
            <a:prstTxWarp prst="textNoShape">
              <a:avLst/>
            </a:prstTxWarp>
          </a:bodyPr>
          <a:lstStyle>
            <a:lvl1pPr algn="r">
              <a:defRPr sz="1200"/>
            </a:lvl1pPr>
          </a:lstStyle>
          <a:p>
            <a:fld id="{41DEF613-11F7-4B13-B827-4BFEFB450F9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AB7ECB4-2A45-459B-A15A-1CDA753726FE}"/>
              </a:ext>
            </a:extLst>
          </p:cNvPr>
          <p:cNvSpPr>
            <a:spLocks noGrp="1" noChangeArrowheads="1"/>
          </p:cNvSpPr>
          <p:nvPr>
            <p:ph type="hdr" sz="quarter"/>
          </p:nvPr>
        </p:nvSpPr>
        <p:spPr bwMode="auto">
          <a:xfrm>
            <a:off x="0" y="0"/>
            <a:ext cx="4033376" cy="352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343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490" tIns="46745" rIns="93490" bIns="46745" numCol="1" anchor="ctr" anchorCtr="0" compatLnSpc="1">
            <a:prstTxWarp prst="textNoShape">
              <a:avLst/>
            </a:prstTxWarp>
          </a:bodyPr>
          <a:lstStyle>
            <a:lvl1pPr defTabSz="934273">
              <a:defRPr sz="1200" i="0">
                <a:latin typeface="Times New Roman" panose="02020603050405020304" pitchFamily="18" charset="0"/>
              </a:defRPr>
            </a:lvl1pPr>
          </a:lstStyle>
          <a:p>
            <a:pPr>
              <a:defRPr/>
            </a:pPr>
            <a:endParaRPr lang="en-US"/>
          </a:p>
        </p:txBody>
      </p:sp>
      <p:sp>
        <p:nvSpPr>
          <p:cNvPr id="55299" name="Rectangle 3">
            <a:extLst>
              <a:ext uri="{FF2B5EF4-FFF2-40B4-BE49-F238E27FC236}">
                <a16:creationId xmlns:a16="http://schemas.microsoft.com/office/drawing/2014/main" id="{628B6C61-95DE-4805-9E2F-42A0CD83E533}"/>
              </a:ext>
            </a:extLst>
          </p:cNvPr>
          <p:cNvSpPr>
            <a:spLocks noGrp="1" noChangeArrowheads="1"/>
          </p:cNvSpPr>
          <p:nvPr>
            <p:ph type="dt" idx="1"/>
          </p:nvPr>
        </p:nvSpPr>
        <p:spPr bwMode="auto">
          <a:xfrm>
            <a:off x="5275724" y="0"/>
            <a:ext cx="4033376" cy="352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343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490" tIns="46745" rIns="93490" bIns="46745" numCol="1" anchor="ctr" anchorCtr="0" compatLnSpc="1">
            <a:prstTxWarp prst="textNoShape">
              <a:avLst/>
            </a:prstTxWarp>
          </a:bodyPr>
          <a:lstStyle>
            <a:lvl1pPr algn="r" defTabSz="934273">
              <a:defRPr sz="1200" i="0">
                <a:latin typeface="Times New Roman" panose="02020603050405020304" pitchFamily="18" charset="0"/>
              </a:defRPr>
            </a:lvl1pPr>
          </a:lstStyle>
          <a:p>
            <a:pPr>
              <a:defRPr/>
            </a:pPr>
            <a:endParaRPr lang="en-US"/>
          </a:p>
        </p:txBody>
      </p:sp>
      <p:sp>
        <p:nvSpPr>
          <p:cNvPr id="2052" name="Rectangle 4">
            <a:extLst>
              <a:ext uri="{FF2B5EF4-FFF2-40B4-BE49-F238E27FC236}">
                <a16:creationId xmlns:a16="http://schemas.microsoft.com/office/drawing/2014/main" id="{2DE91836-7069-4121-B558-BD10636746EB}"/>
              </a:ext>
            </a:extLst>
          </p:cNvPr>
          <p:cNvSpPr>
            <a:spLocks noGrp="1" noRot="1" noChangeAspect="1" noChangeArrowheads="1" noTextEdit="1"/>
          </p:cNvSpPr>
          <p:nvPr>
            <p:ph type="sldImg" idx="2"/>
          </p:nvPr>
        </p:nvSpPr>
        <p:spPr bwMode="auto">
          <a:xfrm>
            <a:off x="2890838" y="528638"/>
            <a:ext cx="3527425" cy="2646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a:extLst>
              <a:ext uri="{FF2B5EF4-FFF2-40B4-BE49-F238E27FC236}">
                <a16:creationId xmlns:a16="http://schemas.microsoft.com/office/drawing/2014/main" id="{7E4AD8A2-9769-4F0C-87DC-CAF18E97513C}"/>
              </a:ext>
            </a:extLst>
          </p:cNvPr>
          <p:cNvSpPr>
            <a:spLocks noGrp="1" noChangeArrowheads="1"/>
          </p:cNvSpPr>
          <p:nvPr>
            <p:ph type="body" sz="quarter" idx="3"/>
          </p:nvPr>
        </p:nvSpPr>
        <p:spPr bwMode="auto">
          <a:xfrm>
            <a:off x="1240222" y="3350786"/>
            <a:ext cx="6828659" cy="317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343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490" tIns="46745" rIns="93490" bIns="46745"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302" name="Rectangle 6">
            <a:extLst>
              <a:ext uri="{FF2B5EF4-FFF2-40B4-BE49-F238E27FC236}">
                <a16:creationId xmlns:a16="http://schemas.microsoft.com/office/drawing/2014/main" id="{79F66059-0FCE-4F10-844A-4350CECF04AC}"/>
              </a:ext>
            </a:extLst>
          </p:cNvPr>
          <p:cNvSpPr>
            <a:spLocks noGrp="1" noChangeArrowheads="1"/>
          </p:cNvSpPr>
          <p:nvPr>
            <p:ph type="ftr" sz="quarter" idx="4"/>
          </p:nvPr>
        </p:nvSpPr>
        <p:spPr bwMode="auto">
          <a:xfrm>
            <a:off x="0" y="6700358"/>
            <a:ext cx="4033376" cy="352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343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490" tIns="46745" rIns="93490" bIns="46745" numCol="1" anchor="b" anchorCtr="0" compatLnSpc="1">
            <a:prstTxWarp prst="textNoShape">
              <a:avLst/>
            </a:prstTxWarp>
          </a:bodyPr>
          <a:lstStyle>
            <a:lvl1pPr defTabSz="934273">
              <a:defRPr sz="1200" i="0">
                <a:latin typeface="Times New Roman" panose="02020603050405020304" pitchFamily="18" charset="0"/>
              </a:defRPr>
            </a:lvl1pPr>
          </a:lstStyle>
          <a:p>
            <a:pPr>
              <a:defRPr/>
            </a:pPr>
            <a:endParaRPr lang="en-US"/>
          </a:p>
        </p:txBody>
      </p:sp>
      <p:sp>
        <p:nvSpPr>
          <p:cNvPr id="55303" name="Rectangle 7">
            <a:extLst>
              <a:ext uri="{FF2B5EF4-FFF2-40B4-BE49-F238E27FC236}">
                <a16:creationId xmlns:a16="http://schemas.microsoft.com/office/drawing/2014/main" id="{1F93C968-011B-4698-A121-551192593BB9}"/>
              </a:ext>
            </a:extLst>
          </p:cNvPr>
          <p:cNvSpPr>
            <a:spLocks noGrp="1" noChangeArrowheads="1"/>
          </p:cNvSpPr>
          <p:nvPr>
            <p:ph type="sldNum" sz="quarter" idx="5"/>
          </p:nvPr>
        </p:nvSpPr>
        <p:spPr bwMode="auto">
          <a:xfrm>
            <a:off x="5275724" y="6700358"/>
            <a:ext cx="4033376" cy="352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343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490" tIns="46745" rIns="93490" bIns="46745" numCol="1" anchor="b" anchorCtr="0" compatLnSpc="1">
            <a:prstTxWarp prst="textNoShape">
              <a:avLst/>
            </a:prstTxWarp>
          </a:bodyPr>
          <a:lstStyle>
            <a:lvl1pPr algn="r" defTabSz="934273">
              <a:defRPr sz="1200" i="0">
                <a:latin typeface="Times New Roman" panose="02020603050405020304" pitchFamily="18" charset="0"/>
              </a:defRPr>
            </a:lvl1pPr>
          </a:lstStyle>
          <a:p>
            <a:fld id="{474F8E27-60C9-4028-A7D6-6341955C6118}"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2946214-9B05-41F3-AF90-C1754DD84711}" type="slidenum">
              <a:rPr lang="en-US" smtClean="0"/>
              <a:pPr>
                <a:defRPr/>
              </a:pPr>
              <a:t>1</a:t>
            </a:fld>
            <a:endParaRPr lang="en-US"/>
          </a:p>
        </p:txBody>
      </p:sp>
    </p:spTree>
    <p:extLst>
      <p:ext uri="{BB962C8B-B14F-4D97-AF65-F5344CB8AC3E}">
        <p14:creationId xmlns:p14="http://schemas.microsoft.com/office/powerpoint/2010/main" val="255632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D29A34-8D9A-49B0-86D8-8BBB6980986A}" type="slidenum">
              <a:rPr lang="zh-CN" altLang="en-US" smtClean="0"/>
              <a:t>2</a:t>
            </a:fld>
            <a:endParaRPr lang="zh-CN" altLang="en-US"/>
          </a:p>
        </p:txBody>
      </p:sp>
    </p:spTree>
    <p:extLst>
      <p:ext uri="{BB962C8B-B14F-4D97-AF65-F5344CB8AC3E}">
        <p14:creationId xmlns:p14="http://schemas.microsoft.com/office/powerpoint/2010/main" val="143257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effectLst/>
                <a:latin typeface="Arial" panose="020B0604020202020204" pitchFamily="34" charset="0"/>
                <a:ea typeface="Times New Roman" panose="02020603050405020304" pitchFamily="18" charset="0"/>
              </a:rPr>
              <a:t>Each and every instruction must be cleared and simple, that can be understand by any body else. This phenomenon is called definiteness.</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474F8E27-60C9-4028-A7D6-6341955C6118}" type="slidenum">
              <a:rPr lang="en-US" altLang="en-US" smtClean="0"/>
              <a:pPr/>
              <a:t>12</a:t>
            </a:fld>
            <a:endParaRPr lang="en-US" altLang="en-US"/>
          </a:p>
        </p:txBody>
      </p:sp>
    </p:spTree>
    <p:extLst>
      <p:ext uri="{BB962C8B-B14F-4D97-AF65-F5344CB8AC3E}">
        <p14:creationId xmlns:p14="http://schemas.microsoft.com/office/powerpoint/2010/main" val="3405991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I Blank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B256C9-3C44-5472-404E-F7CCA91912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550" cy="6858000"/>
          </a:xfrm>
          <a:prstGeom prst="rect">
            <a:avLst/>
          </a:prstGeom>
        </p:spPr>
      </p:pic>
      <p:sp>
        <p:nvSpPr>
          <p:cNvPr id="2" name="TextBox 1">
            <a:extLst>
              <a:ext uri="{FF2B5EF4-FFF2-40B4-BE49-F238E27FC236}">
                <a16:creationId xmlns:a16="http://schemas.microsoft.com/office/drawing/2014/main" id="{BCC17601-25C4-33E8-CA59-6A2CA64E51EE}"/>
              </a:ext>
            </a:extLst>
          </p:cNvPr>
          <p:cNvSpPr txBox="1"/>
          <p:nvPr userDrawn="1"/>
        </p:nvSpPr>
        <p:spPr>
          <a:xfrm>
            <a:off x="8534400" y="6324600"/>
            <a:ext cx="413331" cy="307777"/>
          </a:xfrm>
          <a:prstGeom prst="rect">
            <a:avLst/>
          </a:prstGeom>
          <a:noFill/>
        </p:spPr>
        <p:txBody>
          <a:bodyPr wrap="square" rtlCol="0">
            <a:spAutoFit/>
          </a:bodyPr>
          <a:lstStyle/>
          <a:p>
            <a:fld id="{87329703-6BD1-469D-9C90-329D720C01CC}" type="slidenum">
              <a:rPr lang="en-US" sz="1400" smtClean="0"/>
              <a:t>‹#›</a:t>
            </a:fld>
            <a:endParaRPr lang="en-US" sz="1400" dirty="0"/>
          </a:p>
        </p:txBody>
      </p:sp>
    </p:spTree>
    <p:extLst>
      <p:ext uri="{BB962C8B-B14F-4D97-AF65-F5344CB8AC3E}">
        <p14:creationId xmlns:p14="http://schemas.microsoft.com/office/powerpoint/2010/main" val="117980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170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92916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84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5455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COMSATS University Islamabad, Abbottabad Campus</a:t>
            </a:r>
          </a:p>
        </p:txBody>
      </p:sp>
      <p:sp>
        <p:nvSpPr>
          <p:cNvPr id="5" name="Rectangle 6"/>
          <p:cNvSpPr>
            <a:spLocks noGrp="1" noChangeArrowheads="1"/>
          </p:cNvSpPr>
          <p:nvPr>
            <p:ph type="sldNum" sz="quarter" idx="12"/>
          </p:nvPr>
        </p:nvSpPr>
        <p:spPr>
          <a:ln/>
        </p:spPr>
        <p:txBody>
          <a:bodyPr/>
          <a:lstStyle>
            <a:lvl1pPr>
              <a:defRPr/>
            </a:lvl1pPr>
          </a:lstStyle>
          <a:p>
            <a:pPr>
              <a:defRPr/>
            </a:pPr>
            <a:fld id="{0030A359-2702-42F6-B8CF-17266FAFE905}" type="slidenum">
              <a:rPr lang="en-US"/>
              <a:pPr>
                <a:defRPr/>
              </a:pPr>
              <a:t>‹#›</a:t>
            </a:fld>
            <a:endParaRPr lang="en-US"/>
          </a:p>
        </p:txBody>
      </p:sp>
    </p:spTree>
    <p:extLst>
      <p:ext uri="{BB962C8B-B14F-4D97-AF65-F5344CB8AC3E}">
        <p14:creationId xmlns:p14="http://schemas.microsoft.com/office/powerpoint/2010/main" val="1429472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430245" y="6172203"/>
            <a:ext cx="1200463"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COMSATS University Islamabad, Abbottabad Campus</a:t>
            </a:r>
            <a:endParaRPr lang="en-US" dirty="0"/>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6006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30245" y="6172203"/>
            <a:ext cx="1200463"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COMSATS University Islamabad, Abbottabad Campus</a:t>
            </a:r>
            <a:endParaRPr lang="en-US" dirty="0"/>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4309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COMSATS University Islamabad, Abbottabad Campus</a:t>
            </a:r>
            <a:endParaRPr lang="en-US" dirty="0"/>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1347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430245" y="6172203"/>
            <a:ext cx="1200463"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a:t>COMSATS University Islamabad, Abbottabad Campus</a:t>
            </a:r>
            <a:endParaRPr lang="en-US" dirty="0"/>
          </a:p>
        </p:txBody>
      </p:sp>
      <p:sp>
        <p:nvSpPr>
          <p:cNvPr id="7" name="Slide Number Placeholder 6"/>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4368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430245" y="6172203"/>
            <a:ext cx="1200463"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a:t>COMSATS University Islamabad, Abbottabad Campus</a:t>
            </a:r>
            <a:endParaRPr lang="en-US" dirty="0"/>
          </a:p>
        </p:txBody>
      </p:sp>
      <p:sp>
        <p:nvSpPr>
          <p:cNvPr id="9" name="Slide Number Placeholder 8"/>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2276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I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B256C9-3C44-5472-404E-F7CCA91912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550" cy="6858000"/>
          </a:xfrm>
          <a:prstGeom prst="rect">
            <a:avLst/>
          </a:prstGeom>
        </p:spPr>
      </p:pic>
      <p:sp>
        <p:nvSpPr>
          <p:cNvPr id="3" name="内容占位符 2"/>
          <p:cNvSpPr>
            <a:spLocks noGrp="1"/>
          </p:cNvSpPr>
          <p:nvPr>
            <p:ph idx="1" hasCustomPrompt="1"/>
          </p:nvPr>
        </p:nvSpPr>
        <p:spPr>
          <a:xfrm>
            <a:off x="414872" y="1559106"/>
            <a:ext cx="8286808" cy="4536504"/>
          </a:xfrm>
          <a:prstGeom prst="rect">
            <a:avLst/>
          </a:prstGeom>
        </p:spPr>
        <p:txBody>
          <a:bodyPr/>
          <a:lstStyle>
            <a:lvl1pPr marL="342900" indent="-342900">
              <a:buFont typeface="Wingdings" panose="05000000000000000000" pitchFamily="2" charset="2"/>
              <a:buChar char="v"/>
              <a:tabLst>
                <a:tab pos="177800" algn="l"/>
              </a:tabLst>
              <a:defRPr lang="zh-CN" altLang="en-US" sz="2400" kern="1200" dirty="0" smtClean="0">
                <a:solidFill>
                  <a:schemeClr val="tx1"/>
                </a:solidFill>
                <a:latin typeface="Times New Roman" panose="02020603050405020304" pitchFamily="18" charset="0"/>
                <a:ea typeface="+mj-ea"/>
                <a:cs typeface="Times New Roman" panose="02020603050405020304" pitchFamily="18" charset="0"/>
              </a:defRPr>
            </a:lvl1pPr>
            <a:lvl2pPr marL="449263" indent="-354013">
              <a:buFont typeface="Arial" panose="020B0604020202020204" pitchFamily="34" charset="0"/>
              <a:buChar char="•"/>
              <a:defRPr lang="zh-CN" altLang="en-US" sz="2400" smtClean="0">
                <a:latin typeface="Palatino Linotype" panose="02040502050505030304" pitchFamily="18" charset="0"/>
              </a:defRPr>
            </a:lvl2pPr>
            <a:lvl3pPr marL="449263" indent="-354013">
              <a:defRPr lang="zh-CN" altLang="en-US" sz="2000" smtClean="0">
                <a:latin typeface="Palatino Linotype" panose="02040502050505030304" pitchFamily="18" charset="0"/>
              </a:defRPr>
            </a:lvl3pPr>
            <a:lvl4pPr marL="449263" indent="-354013">
              <a:defRPr lang="zh-CN" altLang="en-US" sz="1800" smtClean="0">
                <a:latin typeface="Palatino Linotype" panose="02040502050505030304" pitchFamily="18" charset="0"/>
              </a:defRPr>
            </a:lvl4pPr>
            <a:lvl5pPr marL="449263" indent="-354013">
              <a:defRPr lang="zh-CN" altLang="en-US" dirty="0">
                <a:latin typeface="Palatino Linotype" panose="02040502050505030304" pitchFamily="18" charset="0"/>
              </a:defRPr>
            </a:lvl5pPr>
          </a:lstStyle>
          <a:p>
            <a:pPr lvl="0"/>
            <a:r>
              <a:rPr lang="en-US" altLang="zh-CN" dirty="0" err="1"/>
              <a:t>Abc</a:t>
            </a:r>
            <a:endParaRPr lang="en-US" altLang="zh-CN" dirty="0"/>
          </a:p>
          <a:p>
            <a:pPr lvl="0"/>
            <a:r>
              <a:rPr lang="en-US" altLang="zh-CN" dirty="0" err="1"/>
              <a:t>Xyy</a:t>
            </a:r>
            <a:endParaRPr lang="zh-CN" altLang="en-US" dirty="0"/>
          </a:p>
        </p:txBody>
      </p:sp>
      <p:sp>
        <p:nvSpPr>
          <p:cNvPr id="6" name="灯片编号占位符 5"/>
          <p:cNvSpPr>
            <a:spLocks noGrp="1"/>
          </p:cNvSpPr>
          <p:nvPr>
            <p:ph type="sldNum" sz="quarter" idx="12"/>
          </p:nvPr>
        </p:nvSpPr>
        <p:spPr>
          <a:xfrm>
            <a:off x="6549752" y="6294242"/>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969107-FF35-42A6-8630-C988F7FE1BF5}" type="slidenum">
              <a:rPr lang="zh-CN" altLang="en-US" smtClean="0"/>
              <a:pPr/>
              <a:t>‹#›</a:t>
            </a:fld>
            <a:endParaRPr lang="zh-CN" altLang="en-US" dirty="0"/>
          </a:p>
        </p:txBody>
      </p:sp>
      <p:sp>
        <p:nvSpPr>
          <p:cNvPr id="26" name="内容占位符 2"/>
          <p:cNvSpPr>
            <a:spLocks noGrp="1"/>
          </p:cNvSpPr>
          <p:nvPr>
            <p:ph idx="13" hasCustomPrompt="1"/>
          </p:nvPr>
        </p:nvSpPr>
        <p:spPr>
          <a:xfrm>
            <a:off x="396544" y="295186"/>
            <a:ext cx="8286808" cy="1031745"/>
          </a:xfrm>
          <a:prstGeom prst="rect">
            <a:avLst/>
          </a:prstGeom>
        </p:spPr>
        <p:txBody>
          <a:bodyPr anchor="ctr"/>
          <a:lstStyle>
            <a:lvl1pPr marL="0" indent="0" algn="l">
              <a:buFont typeface="Wingdings" panose="05000000000000000000" pitchFamily="2" charset="2"/>
              <a:buNone/>
              <a:defRPr lang="zh-CN" altLang="en-US" sz="4000" b="0" kern="1200" baseline="0" dirty="0" smtClean="0">
                <a:solidFill>
                  <a:srgbClr val="FFC000"/>
                </a:solidFill>
                <a:latin typeface="Palatino Linotype" panose="02040502050505030304" pitchFamily="18" charset="0"/>
                <a:ea typeface="+mj-ea"/>
                <a:cs typeface="+mn-cs"/>
              </a:defRPr>
            </a:lvl1pPr>
            <a:lvl2pPr marL="449263" indent="-354013">
              <a:buFont typeface="Arial" panose="020B0604020202020204" pitchFamily="34" charset="0"/>
              <a:buChar char="•"/>
              <a:defRPr lang="zh-CN" altLang="en-US" sz="2400" smtClean="0">
                <a:latin typeface="Palatino Linotype" panose="02040502050505030304" pitchFamily="18" charset="0"/>
              </a:defRPr>
            </a:lvl2pPr>
            <a:lvl3pPr marL="449263" indent="-354013">
              <a:defRPr lang="zh-CN" altLang="en-US" sz="2000" smtClean="0">
                <a:latin typeface="Palatino Linotype" panose="02040502050505030304" pitchFamily="18" charset="0"/>
              </a:defRPr>
            </a:lvl3pPr>
            <a:lvl4pPr marL="449263" indent="-354013">
              <a:defRPr lang="zh-CN" altLang="en-US" sz="1800" smtClean="0">
                <a:latin typeface="Palatino Linotype" panose="02040502050505030304" pitchFamily="18" charset="0"/>
              </a:defRPr>
            </a:lvl4pPr>
            <a:lvl5pPr marL="449263" indent="-354013">
              <a:defRPr lang="zh-CN" altLang="en-US" dirty="0">
                <a:latin typeface="Palatino Linotype" panose="02040502050505030304" pitchFamily="18" charset="0"/>
              </a:defRPr>
            </a:lvl5pPr>
          </a:lstStyle>
          <a:p>
            <a:pPr lvl="0"/>
            <a:r>
              <a:rPr lang="en-US" altLang="zh-CN" dirty="0"/>
              <a:t>1.1 Big data</a:t>
            </a:r>
            <a:endParaRPr lang="zh-CN" altLang="en-US" dirty="0"/>
          </a:p>
        </p:txBody>
      </p:sp>
    </p:spTree>
    <p:extLst>
      <p:ext uri="{BB962C8B-B14F-4D97-AF65-F5344CB8AC3E}">
        <p14:creationId xmlns:p14="http://schemas.microsoft.com/office/powerpoint/2010/main" val="195683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a:xfrm>
            <a:off x="7430245" y="6172203"/>
            <a:ext cx="1200463"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a:t>COMSATS University Islamabad, Abbottabad Campus</a:t>
            </a:r>
            <a:endParaRPr lang="en-US" dirty="0"/>
          </a:p>
        </p:txBody>
      </p:sp>
      <p:sp>
        <p:nvSpPr>
          <p:cNvPr id="5" name="Slide Number Placeholder 4"/>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47712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468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430245" y="6172203"/>
            <a:ext cx="1200463"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a:t>COMSATS University Islamabad, Abbottabad Campus</a:t>
            </a:r>
            <a:endParaRPr lang="en-US" dirty="0"/>
          </a:p>
        </p:txBody>
      </p:sp>
      <p:sp>
        <p:nvSpPr>
          <p:cNvPr id="7" name="Slide Number Placeholder 6"/>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5917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430245" y="6172203"/>
            <a:ext cx="1200463" cy="365125"/>
          </a:xfrm>
          <a:prstGeom prst="rect">
            <a:avLst/>
          </a:prstGeom>
        </p:spPr>
        <p:txBody>
          <a:bodyPr/>
          <a:lstStyle/>
          <a:p>
            <a:endParaRPr lang="en-US" dirty="0"/>
          </a:p>
        </p:txBody>
      </p:sp>
      <p:sp>
        <p:nvSpPr>
          <p:cNvPr id="6" name="Footer Placeholder 5"/>
          <p:cNvSpPr>
            <a:spLocks noGrp="1"/>
          </p:cNvSpPr>
          <p:nvPr>
            <p:ph type="ftr" sz="quarter" idx="11"/>
          </p:nvPr>
        </p:nvSpPr>
        <p:spPr>
          <a:xfrm>
            <a:off x="533400" y="6172200"/>
            <a:ext cx="5811724" cy="365125"/>
          </a:xfrm>
        </p:spPr>
        <p:txBody>
          <a:bodyPr/>
          <a:lstStyle/>
          <a:p>
            <a:r>
              <a:rPr lang="en-US"/>
              <a:t>COMSATS University Islamabad, Abbottabad Campus</a:t>
            </a:r>
            <a:endParaRPr lang="en-US" dirty="0"/>
          </a:p>
        </p:txBody>
      </p:sp>
      <p:sp>
        <p:nvSpPr>
          <p:cNvPr id="7" name="Slide Number Placeholder 6"/>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3876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a:xfrm>
            <a:off x="7430245" y="6172203"/>
            <a:ext cx="1200463"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a:t>COMSATS University Islamabad, Abbottabad Campus</a:t>
            </a:r>
            <a:endParaRPr lang="en-US" dirty="0"/>
          </a:p>
        </p:txBody>
      </p:sp>
      <p:sp>
        <p:nvSpPr>
          <p:cNvPr id="5" name="Slide Number Placeholder 4"/>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2155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COMSATS University Islamabad, Abbottabad Campus</a:t>
            </a:r>
            <a:endParaRPr lang="en-US" dirty="0"/>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6049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COMSATS University Islamabad, Abbottabad Campus</a:t>
            </a:r>
            <a:endParaRPr lang="en-US" dirty="0"/>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2291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COMSATS University Islamabad, Abbottabad Campus</a:t>
            </a:r>
            <a:endParaRPr lang="en-US" dirty="0"/>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1009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COMSATS University Islamabad, Abbottabad Campus</a:t>
            </a:r>
            <a:endParaRPr lang="en-US" dirty="0"/>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54257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30245" y="6172203"/>
            <a:ext cx="1200463"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COMSATS University Islamabad, Abbottabad Campus</a:t>
            </a:r>
            <a:endParaRPr lang="en-US" dirty="0"/>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85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42284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30245" y="6172203"/>
            <a:ext cx="1200463"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COMSATS University Islamabad, Abbottabad Campus</a:t>
            </a:r>
            <a:endParaRPr lang="en-US" dirty="0"/>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79878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30245" y="6172203"/>
            <a:ext cx="1200463"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COMSATS University Islamabad, Abbottabad Campus</a:t>
            </a:r>
            <a:endParaRPr lang="en-US" dirty="0"/>
          </a:p>
        </p:txBody>
      </p:sp>
      <p:sp>
        <p:nvSpPr>
          <p:cNvPr id="6" name="Slide Number Placeholder 5"/>
          <p:cNvSpPr>
            <a:spLocks noGrp="1"/>
          </p:cNvSpPr>
          <p:nvPr>
            <p:ph type="sldNum" sz="quarter" idx="12"/>
          </p:nvPr>
        </p:nvSpPr>
        <p:spPr>
          <a:xfrm>
            <a:off x="7774426" y="5578478"/>
            <a:ext cx="856907"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6680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7430245" y="6172203"/>
            <a:ext cx="1200463" cy="365125"/>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COMSATS University Islamabad, Abbottabad Campus</a:t>
            </a:r>
          </a:p>
        </p:txBody>
      </p:sp>
      <p:sp>
        <p:nvSpPr>
          <p:cNvPr id="5" name="Rectangle 6"/>
          <p:cNvSpPr>
            <a:spLocks noGrp="1" noChangeArrowheads="1"/>
          </p:cNvSpPr>
          <p:nvPr>
            <p:ph type="sldNum" sz="quarter" idx="12"/>
          </p:nvPr>
        </p:nvSpPr>
        <p:spPr>
          <a:xfrm>
            <a:off x="7774426" y="5578478"/>
            <a:ext cx="856907" cy="669925"/>
          </a:xfrm>
          <a:prstGeom prst="rect">
            <a:avLst/>
          </a:prstGeom>
          <a:ln/>
        </p:spPr>
        <p:txBody>
          <a:bodyPr/>
          <a:lstStyle>
            <a:lvl1pPr>
              <a:defRPr/>
            </a:lvl1pPr>
          </a:lstStyle>
          <a:p>
            <a:pPr>
              <a:defRPr/>
            </a:pPr>
            <a:fld id="{0030A359-2702-42F6-B8CF-17266FAFE905}" type="slidenum">
              <a:rPr lang="en-US"/>
              <a:pPr>
                <a:defRPr/>
              </a:pPr>
              <a:t>‹#›</a:t>
            </a:fld>
            <a:endParaRPr lang="en-US"/>
          </a:p>
        </p:txBody>
      </p:sp>
    </p:spTree>
    <p:extLst>
      <p:ext uri="{BB962C8B-B14F-4D97-AF65-F5344CB8AC3E}">
        <p14:creationId xmlns:p14="http://schemas.microsoft.com/office/powerpoint/2010/main" val="243006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02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9016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634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52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068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10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a:extLst>
              <a:ext uri="{FF2B5EF4-FFF2-40B4-BE49-F238E27FC236}">
                <a16:creationId xmlns:a16="http://schemas.microsoft.com/office/drawing/2014/main" id="{808260FD-BBC8-4D43-991E-F0BCB8173630}"/>
              </a:ext>
            </a:extLst>
          </p:cNvPr>
          <p:cNvSpPr>
            <a:spLocks noGrp="1" noChangeArrowheads="1"/>
          </p:cNvSpPr>
          <p:nvPr>
            <p:ph type="title"/>
          </p:nvPr>
        </p:nvSpPr>
        <p:spPr bwMode="auto">
          <a:xfrm>
            <a:off x="457200" y="195521"/>
            <a:ext cx="825575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74F6D58C-7315-4D80-AABD-7856ED4F3D0A}"/>
              </a:ext>
            </a:extLst>
          </p:cNvPr>
          <p:cNvSpPr>
            <a:spLocks noGrp="1" noChangeArrowheads="1"/>
          </p:cNvSpPr>
          <p:nvPr>
            <p:ph type="body" idx="1"/>
          </p:nvPr>
        </p:nvSpPr>
        <p:spPr bwMode="auto">
          <a:xfrm>
            <a:off x="457200" y="15240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灯片编号占位符 5">
            <a:extLst>
              <a:ext uri="{FF2B5EF4-FFF2-40B4-BE49-F238E27FC236}">
                <a16:creationId xmlns:a16="http://schemas.microsoft.com/office/drawing/2014/main" id="{B7B83348-A50F-4546-8ABF-4EC5B25D3635}"/>
              </a:ext>
            </a:extLst>
          </p:cNvPr>
          <p:cNvSpPr txBox="1">
            <a:spLocks/>
          </p:cNvSpPr>
          <p:nvPr userDrawn="1"/>
        </p:nvSpPr>
        <p:spPr>
          <a:xfrm>
            <a:off x="6876256" y="6543159"/>
            <a:ext cx="2133600" cy="257808"/>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400" b="1" i="1"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000"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i="1" kern="1200">
                <a:solidFill>
                  <a:schemeClr val="tx1"/>
                </a:solidFill>
                <a:latin typeface="Arial" panose="020B0604020202020204" pitchFamily="34" charset="0"/>
                <a:ea typeface="+mn-ea"/>
                <a:cs typeface="+mn-cs"/>
              </a:defRPr>
            </a:lvl5pPr>
            <a:lvl6pPr marL="2286000" algn="l" defTabSz="914400" rtl="0" eaLnBrk="1" latinLnBrk="0" hangingPunct="1">
              <a:defRPr sz="2000" i="1" kern="1200">
                <a:solidFill>
                  <a:schemeClr val="tx1"/>
                </a:solidFill>
                <a:latin typeface="Arial" panose="020B0604020202020204" pitchFamily="34" charset="0"/>
                <a:ea typeface="+mn-ea"/>
                <a:cs typeface="+mn-cs"/>
              </a:defRPr>
            </a:lvl6pPr>
            <a:lvl7pPr marL="2743200" algn="l" defTabSz="914400" rtl="0" eaLnBrk="1" latinLnBrk="0" hangingPunct="1">
              <a:defRPr sz="2000" i="1" kern="1200">
                <a:solidFill>
                  <a:schemeClr val="tx1"/>
                </a:solidFill>
                <a:latin typeface="Arial" panose="020B0604020202020204" pitchFamily="34" charset="0"/>
                <a:ea typeface="+mn-ea"/>
                <a:cs typeface="+mn-cs"/>
              </a:defRPr>
            </a:lvl7pPr>
            <a:lvl8pPr marL="3200400" algn="l" defTabSz="914400" rtl="0" eaLnBrk="1" latinLnBrk="0" hangingPunct="1">
              <a:defRPr sz="2000" i="1" kern="1200">
                <a:solidFill>
                  <a:schemeClr val="tx1"/>
                </a:solidFill>
                <a:latin typeface="Arial" panose="020B0604020202020204" pitchFamily="34" charset="0"/>
                <a:ea typeface="+mn-ea"/>
                <a:cs typeface="+mn-cs"/>
              </a:defRPr>
            </a:lvl8pPr>
            <a:lvl9pPr marL="3657600" algn="l" defTabSz="914400" rtl="0" eaLnBrk="1" latinLnBrk="0" hangingPunct="1">
              <a:defRPr sz="2000" i="1" kern="1200">
                <a:solidFill>
                  <a:schemeClr val="tx1"/>
                </a:solidFill>
                <a:latin typeface="Arial" panose="020B0604020202020204" pitchFamily="34" charset="0"/>
                <a:ea typeface="+mn-ea"/>
                <a:cs typeface="+mn-cs"/>
              </a:defRPr>
            </a:lvl9pPr>
          </a:lstStyle>
          <a:p>
            <a:fld id="{A5969107-FF35-42A6-8630-C988F7FE1BF5}" type="slidenum">
              <a:rPr lang="zh-CN" altLang="en-US" smtClean="0">
                <a:solidFill>
                  <a:prstClr val="black"/>
                </a:solidFill>
                <a:ea typeface="宋体" panose="02010600030101010101" pitchFamily="2" charset="-122"/>
              </a:rPr>
              <a:pPr/>
              <a:t>‹#›</a:t>
            </a:fld>
            <a:endParaRPr lang="zh-CN" altLang="en-US" dirty="0">
              <a:solidFill>
                <a:prstClr val="black"/>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Lst>
  <p:hf sldNum="0" hdr="0" dt="0"/>
  <p:txStyles>
    <p:titleStyle>
      <a:lvl1pPr algn="l" rtl="0" eaLnBrk="0" fontAlgn="base" hangingPunct="0">
        <a:spcBef>
          <a:spcPct val="0"/>
        </a:spcBef>
        <a:spcAft>
          <a:spcPct val="0"/>
        </a:spcAft>
        <a:defRPr sz="4000" kern="1200">
          <a:solidFill>
            <a:srgbClr val="FFC000"/>
          </a:solidFill>
          <a:latin typeface="+mj-lt"/>
          <a:ea typeface="+mj-ea"/>
          <a:cs typeface="+mj-cs"/>
        </a:defRPr>
      </a:lvl1pPr>
      <a:lvl2pPr algn="ctr" rtl="0" eaLnBrk="0" fontAlgn="base" hangingPunct="0">
        <a:spcBef>
          <a:spcPct val="0"/>
        </a:spcBef>
        <a:spcAft>
          <a:spcPct val="0"/>
        </a:spcAft>
        <a:defRPr sz="4000">
          <a:solidFill>
            <a:schemeClr val="tx2"/>
          </a:solidFill>
          <a:latin typeface="Arial" panose="020B0604020202020204" pitchFamily="34" charset="0"/>
        </a:defRPr>
      </a:lvl2pPr>
      <a:lvl3pPr algn="ctr" rtl="0" eaLnBrk="0" fontAlgn="base" hangingPunct="0">
        <a:spcBef>
          <a:spcPct val="0"/>
        </a:spcBef>
        <a:spcAft>
          <a:spcPct val="0"/>
        </a:spcAft>
        <a:defRPr sz="4000">
          <a:solidFill>
            <a:schemeClr val="tx2"/>
          </a:solidFill>
          <a:latin typeface="Arial" panose="020B0604020202020204" pitchFamily="34" charset="0"/>
        </a:defRPr>
      </a:lvl3pPr>
      <a:lvl4pPr algn="ctr" rtl="0" eaLnBrk="0" fontAlgn="base" hangingPunct="0">
        <a:spcBef>
          <a:spcPct val="0"/>
        </a:spcBef>
        <a:spcAft>
          <a:spcPct val="0"/>
        </a:spcAft>
        <a:defRPr sz="4000">
          <a:solidFill>
            <a:schemeClr val="tx2"/>
          </a:solidFill>
          <a:latin typeface="Arial" panose="020B0604020202020204" pitchFamily="34" charset="0"/>
        </a:defRPr>
      </a:lvl4pPr>
      <a:lvl5pPr algn="ctr" rtl="0" eaLnBrk="0" fontAlgn="base" hangingPunct="0">
        <a:spcBef>
          <a:spcPct val="0"/>
        </a:spcBef>
        <a:spcAft>
          <a:spcPct val="0"/>
        </a:spcAft>
        <a:defRPr sz="4000">
          <a:solidFill>
            <a:schemeClr val="tx2"/>
          </a:solidFill>
          <a:latin typeface="Arial" panose="020B0604020202020204" pitchFamily="34" charset="0"/>
        </a:defRPr>
      </a:lvl5pPr>
      <a:lvl6pPr marL="457200" algn="ctr" rtl="0" eaLnBrk="0" fontAlgn="base" hangingPunct="0">
        <a:spcBef>
          <a:spcPct val="0"/>
        </a:spcBef>
        <a:spcAft>
          <a:spcPct val="0"/>
        </a:spcAft>
        <a:defRPr sz="4000">
          <a:solidFill>
            <a:schemeClr val="tx2"/>
          </a:solidFill>
          <a:latin typeface="Arial" panose="020B0604020202020204" pitchFamily="34" charset="0"/>
        </a:defRPr>
      </a:lvl6pPr>
      <a:lvl7pPr marL="914400" algn="ctr" rtl="0" eaLnBrk="0" fontAlgn="base" hangingPunct="0">
        <a:spcBef>
          <a:spcPct val="0"/>
        </a:spcBef>
        <a:spcAft>
          <a:spcPct val="0"/>
        </a:spcAft>
        <a:defRPr sz="4000">
          <a:solidFill>
            <a:schemeClr val="tx2"/>
          </a:solidFill>
          <a:latin typeface="Arial" panose="020B0604020202020204" pitchFamily="34" charset="0"/>
        </a:defRPr>
      </a:lvl7pPr>
      <a:lvl8pPr marL="1371600" algn="ctr" rtl="0" eaLnBrk="0" fontAlgn="base" hangingPunct="0">
        <a:spcBef>
          <a:spcPct val="0"/>
        </a:spcBef>
        <a:spcAft>
          <a:spcPct val="0"/>
        </a:spcAft>
        <a:defRPr sz="4000">
          <a:solidFill>
            <a:schemeClr val="tx2"/>
          </a:solidFill>
          <a:latin typeface="Arial" panose="020B0604020202020204" pitchFamily="34" charset="0"/>
        </a:defRPr>
      </a:lvl8pPr>
      <a:lvl9pPr marL="1828800" algn="ctr" rtl="0" eaLnBrk="0" fontAlgn="base" hangingPunct="0">
        <a:spcBef>
          <a:spcPct val="0"/>
        </a:spcBef>
        <a:spcAft>
          <a:spcPct val="0"/>
        </a:spcAft>
        <a:defRPr sz="40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SzPct val="12500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o"/>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SzPct val="65000"/>
        <a:buFont typeface="Monotype Sort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COMSATS University Islamabad, Abbottabad Campus</a:t>
            </a:r>
            <a:endParaRPr lang="en-US" dirty="0"/>
          </a:p>
        </p:txBody>
      </p:sp>
      <p:sp>
        <p:nvSpPr>
          <p:cNvPr id="15" name="灯片编号占位符 5">
            <a:extLst>
              <a:ext uri="{FF2B5EF4-FFF2-40B4-BE49-F238E27FC236}">
                <a16:creationId xmlns:a16="http://schemas.microsoft.com/office/drawing/2014/main" id="{BB18DAB7-70E4-E8E5-9310-EA88D49370F1}"/>
              </a:ext>
            </a:extLst>
          </p:cNvPr>
          <p:cNvSpPr txBox="1">
            <a:spLocks/>
          </p:cNvSpPr>
          <p:nvPr userDrawn="1"/>
        </p:nvSpPr>
        <p:spPr>
          <a:xfrm>
            <a:off x="8384867" y="6172200"/>
            <a:ext cx="587835" cy="313832"/>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400" b="1" i="1"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000"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i="1" kern="1200">
                <a:solidFill>
                  <a:schemeClr val="tx1"/>
                </a:solidFill>
                <a:latin typeface="Arial" panose="020B0604020202020204" pitchFamily="34" charset="0"/>
                <a:ea typeface="+mn-ea"/>
                <a:cs typeface="+mn-cs"/>
              </a:defRPr>
            </a:lvl5pPr>
            <a:lvl6pPr marL="2286000" algn="l" defTabSz="914400" rtl="0" eaLnBrk="1" latinLnBrk="0" hangingPunct="1">
              <a:defRPr sz="2000" i="1" kern="1200">
                <a:solidFill>
                  <a:schemeClr val="tx1"/>
                </a:solidFill>
                <a:latin typeface="Arial" panose="020B0604020202020204" pitchFamily="34" charset="0"/>
                <a:ea typeface="+mn-ea"/>
                <a:cs typeface="+mn-cs"/>
              </a:defRPr>
            </a:lvl6pPr>
            <a:lvl7pPr marL="2743200" algn="l" defTabSz="914400" rtl="0" eaLnBrk="1" latinLnBrk="0" hangingPunct="1">
              <a:defRPr sz="2000" i="1" kern="1200">
                <a:solidFill>
                  <a:schemeClr val="tx1"/>
                </a:solidFill>
                <a:latin typeface="Arial" panose="020B0604020202020204" pitchFamily="34" charset="0"/>
                <a:ea typeface="+mn-ea"/>
                <a:cs typeface="+mn-cs"/>
              </a:defRPr>
            </a:lvl7pPr>
            <a:lvl8pPr marL="3200400" algn="l" defTabSz="914400" rtl="0" eaLnBrk="1" latinLnBrk="0" hangingPunct="1">
              <a:defRPr sz="2000" i="1" kern="1200">
                <a:solidFill>
                  <a:schemeClr val="tx1"/>
                </a:solidFill>
                <a:latin typeface="Arial" panose="020B0604020202020204" pitchFamily="34" charset="0"/>
                <a:ea typeface="+mn-ea"/>
                <a:cs typeface="+mn-cs"/>
              </a:defRPr>
            </a:lvl8pPr>
            <a:lvl9pPr marL="3657600" algn="l" defTabSz="914400" rtl="0" eaLnBrk="1" latinLnBrk="0" hangingPunct="1">
              <a:defRPr sz="2000" i="1" kern="1200">
                <a:solidFill>
                  <a:schemeClr val="tx1"/>
                </a:solidFill>
                <a:latin typeface="Arial" panose="020B0604020202020204" pitchFamily="34" charset="0"/>
                <a:ea typeface="+mn-ea"/>
                <a:cs typeface="+mn-cs"/>
              </a:defRPr>
            </a:lvl9pPr>
          </a:lstStyle>
          <a:p>
            <a:fld id="{A5969107-FF35-42A6-8630-C988F7FE1BF5}" type="slidenum">
              <a:rPr lang="zh-CN" altLang="en-US" smtClean="0">
                <a:solidFill>
                  <a:prstClr val="black"/>
                </a:solidFill>
                <a:ea typeface="宋体" panose="02010600030101010101" pitchFamily="2" charset="-122"/>
              </a:rPr>
              <a:pPr/>
              <a:t>‹#›</a:t>
            </a:fld>
            <a:endParaRPr lang="zh-CN" altLang="en-US" dirty="0">
              <a:solidFill>
                <a:prstClr val="black"/>
              </a:solidFill>
              <a:ea typeface="宋体" panose="02010600030101010101" pitchFamily="2" charset="-122"/>
            </a:endParaRPr>
          </a:p>
        </p:txBody>
      </p:sp>
    </p:spTree>
    <p:extLst>
      <p:ext uri="{BB962C8B-B14F-4D97-AF65-F5344CB8AC3E}">
        <p14:creationId xmlns:p14="http://schemas.microsoft.com/office/powerpoint/2010/main" val="1514225160"/>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hf sldNum="0" hd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1524000" y="2567517"/>
            <a:ext cx="7179733" cy="61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r>
              <a:rPr kumimoji="1" lang="en-US" sz="3911" i="0" dirty="0">
                <a:solidFill>
                  <a:schemeClr val="bg1">
                    <a:lumMod val="95000"/>
                    <a:lumOff val="5000"/>
                  </a:schemeClr>
                </a:solidFill>
                <a:latin typeface="Georgia" pitchFamily="18" charset="0"/>
                <a:cs typeface="Arial" pitchFamily="34" charset="0"/>
              </a:rPr>
              <a:t>Data Structures and Algorithms</a:t>
            </a:r>
          </a:p>
        </p:txBody>
      </p:sp>
      <p:sp>
        <p:nvSpPr>
          <p:cNvPr id="12" name="TextBox 11"/>
          <p:cNvSpPr txBox="1"/>
          <p:nvPr/>
        </p:nvSpPr>
        <p:spPr>
          <a:xfrm>
            <a:off x="5046134" y="3191027"/>
            <a:ext cx="3652762" cy="584775"/>
          </a:xfrm>
          <a:prstGeom prst="rect">
            <a:avLst/>
          </a:prstGeom>
          <a:noFill/>
        </p:spPr>
        <p:txBody>
          <a:bodyPr wrap="square">
            <a:spAutoFit/>
          </a:bodyPr>
          <a:lstStyle/>
          <a:p>
            <a:pPr algn="r">
              <a:defRPr/>
            </a:pPr>
            <a:r>
              <a:rPr lang="en-US" sz="1600" i="0" dirty="0">
                <a:solidFill>
                  <a:schemeClr val="bg1">
                    <a:lumMod val="95000"/>
                    <a:lumOff val="5000"/>
                  </a:schemeClr>
                </a:solidFill>
                <a:latin typeface="Georgia" pitchFamily="18" charset="0"/>
                <a:cs typeface="Arial" pitchFamily="34" charset="0"/>
              </a:rPr>
              <a:t>Lecture No. 02</a:t>
            </a:r>
          </a:p>
          <a:p>
            <a:pPr algn="r">
              <a:defRPr/>
            </a:pPr>
            <a:r>
              <a:rPr lang="en-US" sz="1600" i="0" dirty="0">
                <a:solidFill>
                  <a:schemeClr val="bg1">
                    <a:lumMod val="95000"/>
                    <a:lumOff val="5000"/>
                  </a:schemeClr>
                </a:solidFill>
                <a:latin typeface="Georgia" pitchFamily="18" charset="0"/>
                <a:cs typeface="Arial" pitchFamily="34" charset="0"/>
              </a:rPr>
              <a:t> Introduction to Algorithms</a:t>
            </a:r>
          </a:p>
        </p:txBody>
      </p:sp>
      <p:sp>
        <p:nvSpPr>
          <p:cNvPr id="2054" name="TextBox 40"/>
          <p:cNvSpPr txBox="1">
            <a:spLocks noChangeArrowheads="1"/>
          </p:cNvSpPr>
          <p:nvPr/>
        </p:nvSpPr>
        <p:spPr bwMode="auto">
          <a:xfrm>
            <a:off x="101600" y="1516239"/>
            <a:ext cx="64346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133" i="0" dirty="0">
                <a:solidFill>
                  <a:schemeClr val="bg1">
                    <a:lumMod val="95000"/>
                    <a:lumOff val="5000"/>
                  </a:schemeClr>
                </a:solidFill>
                <a:latin typeface="Georgia" pitchFamily="18" charset="0"/>
              </a:rPr>
              <a:t>Department of Computer Science</a:t>
            </a:r>
          </a:p>
        </p:txBody>
      </p:sp>
      <p:cxnSp>
        <p:nvCxnSpPr>
          <p:cNvPr id="43" name="Straight Connector 42"/>
          <p:cNvCxnSpPr/>
          <p:nvPr/>
        </p:nvCxnSpPr>
        <p:spPr>
          <a:xfrm>
            <a:off x="169333" y="1475518"/>
            <a:ext cx="87376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5"/>
          <p:cNvSpPr>
            <a:spLocks noChangeArrowheads="1"/>
          </p:cNvSpPr>
          <p:nvPr/>
        </p:nvSpPr>
        <p:spPr bwMode="auto">
          <a:xfrm>
            <a:off x="1253067" y="448734"/>
            <a:ext cx="6366933" cy="82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267" i="0" dirty="0">
                <a:solidFill>
                  <a:schemeClr val="bg1">
                    <a:lumMod val="95000"/>
                    <a:lumOff val="5000"/>
                  </a:schemeClr>
                </a:solidFill>
                <a:latin typeface="Georgia" pitchFamily="18" charset="0"/>
                <a:cs typeface="Arial" pitchFamily="34" charset="0"/>
              </a:rPr>
              <a:t>CUI Abbottabad</a:t>
            </a:r>
          </a:p>
        </p:txBody>
      </p:sp>
      <p:sp>
        <p:nvSpPr>
          <p:cNvPr id="2" name="Footer Placeholder 1"/>
          <p:cNvSpPr>
            <a:spLocks noGrp="1"/>
          </p:cNvSpPr>
          <p:nvPr>
            <p:ph type="ftr" sz="quarter" idx="4294967295"/>
          </p:nvPr>
        </p:nvSpPr>
        <p:spPr>
          <a:xfrm>
            <a:off x="533400" y="6172200"/>
            <a:ext cx="5811724" cy="365125"/>
          </a:xfrm>
        </p:spPr>
        <p:txBody>
          <a:bodyPr/>
          <a:lstStyle/>
          <a:p>
            <a:pPr>
              <a:defRPr/>
            </a:pPr>
            <a:r>
              <a:rPr lang="en-US" sz="1244" b="1" dirty="0">
                <a:solidFill>
                  <a:schemeClr val="bg1">
                    <a:lumMod val="95000"/>
                    <a:lumOff val="5000"/>
                  </a:schemeClr>
                </a:solidFill>
              </a:rPr>
              <a:t>COMSATS University Islamabad, Abbottabad Campus</a:t>
            </a:r>
          </a:p>
        </p:txBody>
      </p:sp>
      <p:pic>
        <p:nvPicPr>
          <p:cNvPr id="3" name="Picture 2" descr="Cui Logo PNG Vectors Free Download">
            <a:extLst>
              <a:ext uri="{FF2B5EF4-FFF2-40B4-BE49-F238E27FC236}">
                <a16:creationId xmlns:a16="http://schemas.microsoft.com/office/drawing/2014/main" id="{2B7B6C1B-6A9A-3EFB-0C2C-EE38B0CB56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34" y="448733"/>
            <a:ext cx="954156" cy="95097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a:extLst>
              <a:ext uri="{FF2B5EF4-FFF2-40B4-BE49-F238E27FC236}">
                <a16:creationId xmlns:a16="http://schemas.microsoft.com/office/drawing/2014/main" id="{8C3B2961-13FE-4FE1-810E-EC3CEC55C65B}"/>
              </a:ext>
            </a:extLst>
          </p:cNvPr>
          <p:cNvSpPr>
            <a:spLocks noGrp="1" noChangeArrowheads="1"/>
          </p:cNvSpPr>
          <p:nvPr>
            <p:ph type="body" idx="4294967295"/>
          </p:nvPr>
        </p:nvSpPr>
        <p:spPr>
          <a:xfrm>
            <a:off x="0" y="1219200"/>
            <a:ext cx="8229600" cy="5029200"/>
          </a:xfrm>
        </p:spPr>
        <p:txBody>
          <a:bodyPr/>
          <a:lstStyle/>
          <a:p>
            <a:r>
              <a:rPr lang="en-US" altLang="en-US" sz="2600" dirty="0"/>
              <a:t>A good understanding of algorithms is essential for programming.</a:t>
            </a:r>
          </a:p>
          <a:p>
            <a:endParaRPr lang="en-US" altLang="en-US" sz="2600" dirty="0"/>
          </a:p>
          <a:p>
            <a:r>
              <a:rPr lang="en-US" altLang="en-US" sz="2600" dirty="0"/>
              <a:t>However, unlike a program, an algorithm is a mathematical entity.</a:t>
            </a:r>
          </a:p>
          <a:p>
            <a:endParaRPr lang="en-US" altLang="en-US" sz="2600" dirty="0"/>
          </a:p>
          <a:p>
            <a:r>
              <a:rPr lang="en-US" altLang="en-US" sz="2600" dirty="0"/>
              <a:t>Algorithm is independent of a specific programming language, machine, or computer.</a:t>
            </a:r>
          </a:p>
          <a:p>
            <a:endParaRPr lang="en-US" altLang="en-US" sz="2600" dirty="0"/>
          </a:p>
          <a:p>
            <a:r>
              <a:rPr lang="en-US" altLang="en-US" sz="2600" dirty="0"/>
              <a:t>Algorithm design is about mathematical theory behind the design of good programs.</a:t>
            </a:r>
          </a:p>
        </p:txBody>
      </p:sp>
      <p:sp>
        <p:nvSpPr>
          <p:cNvPr id="8195" name="Rectangle 2">
            <a:extLst>
              <a:ext uri="{FF2B5EF4-FFF2-40B4-BE49-F238E27FC236}">
                <a16:creationId xmlns:a16="http://schemas.microsoft.com/office/drawing/2014/main" id="{E614D66F-6856-49F6-8C47-F137DFD5BF3E}"/>
              </a:ext>
            </a:extLst>
          </p:cNvPr>
          <p:cNvSpPr>
            <a:spLocks noGrp="1" noChangeArrowheads="1"/>
          </p:cNvSpPr>
          <p:nvPr>
            <p:ph type="title" idx="4294967295"/>
          </p:nvPr>
        </p:nvSpPr>
        <p:spPr>
          <a:xfrm>
            <a:off x="0" y="228600"/>
            <a:ext cx="8229600" cy="990600"/>
          </a:xfrm>
        </p:spPr>
        <p:txBody>
          <a:bodyPr/>
          <a:lstStyle/>
          <a:p>
            <a:r>
              <a:rPr lang="en-US" altLang="en-US" dirty="0"/>
              <a:t>ALGORITHM, programming</a:t>
            </a:r>
          </a:p>
        </p:txBody>
      </p:sp>
    </p:spTree>
    <p:extLst>
      <p:ext uri="{BB962C8B-B14F-4D97-AF65-F5344CB8AC3E}">
        <p14:creationId xmlns:p14="http://schemas.microsoft.com/office/powerpoint/2010/main" val="48706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a:extLst>
              <a:ext uri="{FF2B5EF4-FFF2-40B4-BE49-F238E27FC236}">
                <a16:creationId xmlns:a16="http://schemas.microsoft.com/office/drawing/2014/main" id="{8C3B2961-13FE-4FE1-810E-EC3CEC55C65B}"/>
              </a:ext>
            </a:extLst>
          </p:cNvPr>
          <p:cNvSpPr>
            <a:spLocks noGrp="1" noChangeArrowheads="1"/>
          </p:cNvSpPr>
          <p:nvPr>
            <p:ph type="body" idx="4294967295"/>
          </p:nvPr>
        </p:nvSpPr>
        <p:spPr>
          <a:xfrm>
            <a:off x="762000" y="1143000"/>
            <a:ext cx="8382000" cy="5029200"/>
          </a:xfrm>
        </p:spPr>
        <p:txBody>
          <a:bodyPr/>
          <a:lstStyle/>
          <a:p>
            <a:r>
              <a:rPr lang="en-US" altLang="en-US" dirty="0"/>
              <a:t>It's a </a:t>
            </a:r>
            <a:r>
              <a:rPr lang="en-US" altLang="en-US" dirty="0">
                <a:solidFill>
                  <a:srgbClr val="FF0000"/>
                </a:solidFill>
              </a:rPr>
              <a:t>set of well-defined rules </a:t>
            </a:r>
            <a:r>
              <a:rPr lang="en-US" altLang="en-US" dirty="0"/>
              <a:t>(a recipe) for solving a computational problem. For example,</a:t>
            </a:r>
          </a:p>
          <a:p>
            <a:pPr lvl="1"/>
            <a:r>
              <a:rPr lang="en-US" altLang="en-US" sz="2600" dirty="0"/>
              <a:t>You have a bunch of numbers and you want to rearrange them in a sorted order.</a:t>
            </a:r>
          </a:p>
          <a:p>
            <a:pPr lvl="1"/>
            <a:r>
              <a:rPr lang="en-US" altLang="en-US" sz="2600" dirty="0"/>
              <a:t>You have a road map with an origin and a destination, and you want to compute the shortest path from that origin to that destination.</a:t>
            </a:r>
          </a:p>
          <a:p>
            <a:pPr lvl="1"/>
            <a:r>
              <a:rPr lang="en-US" altLang="en-US" sz="2600" dirty="0"/>
              <a:t>You face a number of different tasks that need to be completed by certain deadlines and you want to know the order you should accomplish the tasks so that you can complete them all by their respective deadlines.</a:t>
            </a:r>
          </a:p>
        </p:txBody>
      </p:sp>
      <p:sp>
        <p:nvSpPr>
          <p:cNvPr id="8195" name="Rectangle 2">
            <a:extLst>
              <a:ext uri="{FF2B5EF4-FFF2-40B4-BE49-F238E27FC236}">
                <a16:creationId xmlns:a16="http://schemas.microsoft.com/office/drawing/2014/main" id="{E614D66F-6856-49F6-8C47-F137DFD5BF3E}"/>
              </a:ext>
            </a:extLst>
          </p:cNvPr>
          <p:cNvSpPr>
            <a:spLocks noGrp="1" noChangeArrowheads="1"/>
          </p:cNvSpPr>
          <p:nvPr>
            <p:ph type="title" idx="4294967295"/>
          </p:nvPr>
        </p:nvSpPr>
        <p:spPr>
          <a:xfrm>
            <a:off x="0" y="228600"/>
            <a:ext cx="8229600" cy="990600"/>
          </a:xfrm>
        </p:spPr>
        <p:txBody>
          <a:bodyPr/>
          <a:lstStyle/>
          <a:p>
            <a:r>
              <a:rPr lang="en-US" altLang="en-US"/>
              <a:t>What is an algorithm?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5E22BFEC-4A17-4380-ACBF-A74985986B4A}"/>
              </a:ext>
            </a:extLst>
          </p:cNvPr>
          <p:cNvSpPr>
            <a:spLocks noGrp="1" noChangeArrowheads="1"/>
          </p:cNvSpPr>
          <p:nvPr>
            <p:ph type="body" idx="4294967295"/>
          </p:nvPr>
        </p:nvSpPr>
        <p:spPr>
          <a:xfrm>
            <a:off x="0" y="1524000"/>
            <a:ext cx="8229600" cy="4343400"/>
          </a:xfrm>
        </p:spPr>
        <p:txBody>
          <a:bodyPr/>
          <a:lstStyle/>
          <a:p>
            <a:r>
              <a:rPr lang="en-US" sz="2600" b="1" dirty="0"/>
              <a:t>Input</a:t>
            </a:r>
            <a:r>
              <a:rPr lang="en-US" sz="2600" dirty="0"/>
              <a:t>: The inputs used in an algorithm must come from a specified set of elements, where the amount and type of inputs are specified.</a:t>
            </a:r>
          </a:p>
          <a:p>
            <a:r>
              <a:rPr lang="en-US" sz="2600" b="1" dirty="0"/>
              <a:t>Output</a:t>
            </a:r>
            <a:r>
              <a:rPr lang="en-US" sz="2600" dirty="0"/>
              <a:t>: The algorithm must specify the output and how it is related to the input.</a:t>
            </a:r>
          </a:p>
          <a:p>
            <a:r>
              <a:rPr lang="en-US" sz="2600" b="1" dirty="0"/>
              <a:t>Definiteness</a:t>
            </a:r>
            <a:r>
              <a:rPr lang="en-US" sz="2600" dirty="0"/>
              <a:t>: The steps in the algorithm must be clearly defined and detailed.</a:t>
            </a:r>
          </a:p>
          <a:p>
            <a:r>
              <a:rPr lang="en-US" sz="2600" b="1" dirty="0"/>
              <a:t>Effectiveness</a:t>
            </a:r>
            <a:r>
              <a:rPr lang="en-US" sz="2600" dirty="0"/>
              <a:t>: The steps in the algorithm must be doable and effective.</a:t>
            </a:r>
          </a:p>
          <a:p>
            <a:r>
              <a:rPr lang="en-US" sz="2600" b="1" dirty="0"/>
              <a:t>Finiteness</a:t>
            </a:r>
            <a:r>
              <a:rPr lang="en-US" sz="2600" dirty="0"/>
              <a:t>: The algorithm must come to an end after a specific number of steps.</a:t>
            </a:r>
          </a:p>
        </p:txBody>
      </p:sp>
      <p:sp>
        <p:nvSpPr>
          <p:cNvPr id="6149" name="Rectangle 2">
            <a:extLst>
              <a:ext uri="{FF2B5EF4-FFF2-40B4-BE49-F238E27FC236}">
                <a16:creationId xmlns:a16="http://schemas.microsoft.com/office/drawing/2014/main" id="{4772D8AC-8F0C-44F8-AB82-FA0A92D19AE6}"/>
              </a:ext>
            </a:extLst>
          </p:cNvPr>
          <p:cNvSpPr>
            <a:spLocks noGrp="1" noChangeArrowheads="1"/>
          </p:cNvSpPr>
          <p:nvPr>
            <p:ph type="title" idx="4294967295"/>
          </p:nvPr>
        </p:nvSpPr>
        <p:spPr>
          <a:xfrm>
            <a:off x="0" y="228600"/>
            <a:ext cx="8229600" cy="990600"/>
          </a:xfrm>
        </p:spPr>
        <p:txBody>
          <a:bodyPr/>
          <a:lstStyle/>
          <a:p>
            <a:pPr eaLnBrk="1" hangingPunct="1"/>
            <a:r>
              <a:rPr lang="fr-FR" altLang="en-US" dirty="0" err="1"/>
              <a:t>Properties</a:t>
            </a:r>
            <a:r>
              <a:rPr lang="fr-FR" altLang="en-US" dirty="0"/>
              <a:t> of Algorithms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 calcmode="lin" valueType="num">
                                      <p:cBhvr additive="base">
                                        <p:cTn id="31"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5E22BFEC-4A17-4380-ACBF-A74985986B4A}"/>
              </a:ext>
            </a:extLst>
          </p:cNvPr>
          <p:cNvSpPr>
            <a:spLocks noGrp="1" noChangeArrowheads="1"/>
          </p:cNvSpPr>
          <p:nvPr>
            <p:ph type="body" idx="4294967295"/>
          </p:nvPr>
        </p:nvSpPr>
        <p:spPr>
          <a:xfrm>
            <a:off x="0" y="1524000"/>
            <a:ext cx="8229600" cy="4343400"/>
          </a:xfrm>
        </p:spPr>
        <p:txBody>
          <a:bodyPr/>
          <a:lstStyle/>
          <a:p>
            <a:r>
              <a:rPr lang="en-US" sz="2600" dirty="0"/>
              <a:t>The fact is that many of the courses in computer science deal with efficient algorithms and data structures.</a:t>
            </a:r>
          </a:p>
          <a:p>
            <a:endParaRPr lang="en-US" sz="2600" dirty="0"/>
          </a:p>
          <a:p>
            <a:r>
              <a:rPr lang="en-US" sz="2600" dirty="0"/>
              <a:t>They apply these to various applications:</a:t>
            </a:r>
          </a:p>
          <a:p>
            <a:pPr lvl="1"/>
            <a:r>
              <a:rPr lang="en-US" sz="2200" dirty="0"/>
              <a:t>Compilers,</a:t>
            </a:r>
          </a:p>
          <a:p>
            <a:pPr lvl="1"/>
            <a:r>
              <a:rPr lang="en-US" sz="2200" dirty="0"/>
              <a:t>Operating Systems,</a:t>
            </a:r>
          </a:p>
          <a:p>
            <a:pPr lvl="1"/>
            <a:r>
              <a:rPr lang="en-US" sz="2200" dirty="0"/>
              <a:t>Data Bases,</a:t>
            </a:r>
          </a:p>
          <a:p>
            <a:pPr lvl="1"/>
            <a:r>
              <a:rPr lang="en-US" sz="2200" dirty="0"/>
              <a:t>Artificial Intelligence,</a:t>
            </a:r>
          </a:p>
          <a:p>
            <a:pPr lvl="1"/>
            <a:r>
              <a:rPr lang="en-US" sz="2200" dirty="0"/>
              <a:t>Computer Graphics and Vision,</a:t>
            </a:r>
          </a:p>
          <a:p>
            <a:pPr lvl="1"/>
            <a:r>
              <a:rPr lang="en-US" sz="2200" dirty="0"/>
              <a:t>Networks, etc.</a:t>
            </a:r>
          </a:p>
        </p:txBody>
      </p:sp>
      <p:sp>
        <p:nvSpPr>
          <p:cNvPr id="6149" name="Rectangle 2">
            <a:extLst>
              <a:ext uri="{FF2B5EF4-FFF2-40B4-BE49-F238E27FC236}">
                <a16:creationId xmlns:a16="http://schemas.microsoft.com/office/drawing/2014/main" id="{4772D8AC-8F0C-44F8-AB82-FA0A92D19AE6}"/>
              </a:ext>
            </a:extLst>
          </p:cNvPr>
          <p:cNvSpPr>
            <a:spLocks noGrp="1" noChangeArrowheads="1"/>
          </p:cNvSpPr>
          <p:nvPr>
            <p:ph type="title" idx="4294967295"/>
          </p:nvPr>
        </p:nvSpPr>
        <p:spPr>
          <a:xfrm>
            <a:off x="0" y="228600"/>
            <a:ext cx="8229600" cy="990600"/>
          </a:xfrm>
        </p:spPr>
        <p:txBody>
          <a:bodyPr/>
          <a:lstStyle/>
          <a:p>
            <a:pPr eaLnBrk="1" hangingPunct="1"/>
            <a:r>
              <a:rPr lang="fr-FR" altLang="en-US" dirty="0"/>
              <a:t>Why Study Algorithms?</a:t>
            </a:r>
          </a:p>
        </p:txBody>
      </p:sp>
    </p:spTree>
    <p:extLst>
      <p:ext uri="{BB962C8B-B14F-4D97-AF65-F5344CB8AC3E}">
        <p14:creationId xmlns:p14="http://schemas.microsoft.com/office/powerpoint/2010/main" val="2003540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 calcmode="lin" valueType="num">
                                      <p:cBhvr additive="base">
                                        <p:cTn id="13"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 calcmode="lin" valueType="num">
                                      <p:cBhvr additive="base">
                                        <p:cTn id="17"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0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1203">
                                            <p:txEl>
                                              <p:pRg st="4" end="4"/>
                                            </p:txEl>
                                          </p:spTgt>
                                        </p:tgtEl>
                                        <p:attrNameLst>
                                          <p:attrName>style.visibility</p:attrName>
                                        </p:attrNameLst>
                                      </p:cBhvr>
                                      <p:to>
                                        <p:strVal val="visible"/>
                                      </p:to>
                                    </p:set>
                                    <p:anim calcmode="lin" valueType="num">
                                      <p:cBhvr additive="base">
                                        <p:cTn id="21"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0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203">
                                            <p:txEl>
                                              <p:pRg st="5" end="5"/>
                                            </p:txEl>
                                          </p:spTgt>
                                        </p:tgtEl>
                                        <p:attrNameLst>
                                          <p:attrName>style.visibility</p:attrName>
                                        </p:attrNameLst>
                                      </p:cBhvr>
                                      <p:to>
                                        <p:strVal val="visible"/>
                                      </p:to>
                                    </p:set>
                                    <p:anim calcmode="lin" valueType="num">
                                      <p:cBhvr additive="base">
                                        <p:cTn id="25"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1203">
                                            <p:txEl>
                                              <p:pRg st="6" end="6"/>
                                            </p:txEl>
                                          </p:spTgt>
                                        </p:tgtEl>
                                        <p:attrNameLst>
                                          <p:attrName>style.visibility</p:attrName>
                                        </p:attrNameLst>
                                      </p:cBhvr>
                                      <p:to>
                                        <p:strVal val="visible"/>
                                      </p:to>
                                    </p:set>
                                    <p:anim calcmode="lin" valueType="num">
                                      <p:cBhvr additive="base">
                                        <p:cTn id="29"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0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1203">
                                            <p:txEl>
                                              <p:pRg st="7" end="7"/>
                                            </p:txEl>
                                          </p:spTgt>
                                        </p:tgtEl>
                                        <p:attrNameLst>
                                          <p:attrName>style.visibility</p:attrName>
                                        </p:attrNameLst>
                                      </p:cBhvr>
                                      <p:to>
                                        <p:strVal val="visible"/>
                                      </p:to>
                                    </p:set>
                                    <p:anim calcmode="lin" valueType="num">
                                      <p:cBhvr additive="base">
                                        <p:cTn id="33" dur="500" fill="hold"/>
                                        <p:tgtEl>
                                          <p:spTgt spid="5120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0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1203">
                                            <p:txEl>
                                              <p:pRg st="8" end="8"/>
                                            </p:txEl>
                                          </p:spTgt>
                                        </p:tgtEl>
                                        <p:attrNameLst>
                                          <p:attrName>style.visibility</p:attrName>
                                        </p:attrNameLst>
                                      </p:cBhvr>
                                      <p:to>
                                        <p:strVal val="visible"/>
                                      </p:to>
                                    </p:set>
                                    <p:anim calcmode="lin" valueType="num">
                                      <p:cBhvr additive="base">
                                        <p:cTn id="37" dur="500" fill="hold"/>
                                        <p:tgtEl>
                                          <p:spTgt spid="5120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0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a:extLst>
              <a:ext uri="{FF2B5EF4-FFF2-40B4-BE49-F238E27FC236}">
                <a16:creationId xmlns:a16="http://schemas.microsoft.com/office/drawing/2014/main" id="{95AB46A5-DF12-431D-BDD1-F7F3BDC86C22}"/>
              </a:ext>
            </a:extLst>
          </p:cNvPr>
          <p:cNvSpPr>
            <a:spLocks noGrp="1" noChangeArrowheads="1"/>
          </p:cNvSpPr>
          <p:nvPr>
            <p:ph type="body" idx="4294967295"/>
          </p:nvPr>
        </p:nvSpPr>
        <p:spPr>
          <a:xfrm>
            <a:off x="0" y="1524000"/>
            <a:ext cx="8229600" cy="4343400"/>
          </a:xfrm>
        </p:spPr>
        <p:txBody>
          <a:bodyPr/>
          <a:lstStyle/>
          <a:p>
            <a:r>
              <a:rPr lang="en-US" altLang="en-US" sz="2600" dirty="0"/>
              <a:t>Understanding the basics of algorithms and the related field of data structures is essential for doing serious work in any branch of computer science. For example,</a:t>
            </a:r>
          </a:p>
          <a:p>
            <a:pPr lvl="1"/>
            <a:r>
              <a:rPr lang="en-US" altLang="en-US" sz="2200" dirty="0"/>
              <a:t>Routing and communication networks make use of classical shortest path algorithms</a:t>
            </a:r>
          </a:p>
          <a:p>
            <a:pPr lvl="1"/>
            <a:r>
              <a:rPr lang="en-US" altLang="en-US" sz="2200" dirty="0"/>
              <a:t>The effectiveness of public key cryptography relies on that of number-theoretic algorithms</a:t>
            </a:r>
          </a:p>
          <a:p>
            <a:pPr lvl="1"/>
            <a:r>
              <a:rPr lang="en-US" altLang="en-US" sz="2200" dirty="0"/>
              <a:t>Computer graphics needs the computational primitives supplied by geometric algorithms</a:t>
            </a:r>
          </a:p>
          <a:p>
            <a:pPr lvl="1"/>
            <a:r>
              <a:rPr lang="en-US" altLang="en-US" sz="2200" dirty="0"/>
              <a:t>Database indices rely on balanced search tree data structures</a:t>
            </a:r>
          </a:p>
          <a:p>
            <a:pPr lvl="1"/>
            <a:r>
              <a:rPr lang="en-US" altLang="en-US" sz="2200" dirty="0"/>
              <a:t>Computational biology uses dynamic programming algorithms to measure genome similarity.</a:t>
            </a:r>
          </a:p>
        </p:txBody>
      </p:sp>
      <p:sp>
        <p:nvSpPr>
          <p:cNvPr id="9219" name="Rectangle 2">
            <a:extLst>
              <a:ext uri="{FF2B5EF4-FFF2-40B4-BE49-F238E27FC236}">
                <a16:creationId xmlns:a16="http://schemas.microsoft.com/office/drawing/2014/main" id="{FAF04C2C-65AE-43A0-A2B8-53E8CCA30431}"/>
              </a:ext>
            </a:extLst>
          </p:cNvPr>
          <p:cNvSpPr>
            <a:spLocks noGrp="1" noChangeArrowheads="1"/>
          </p:cNvSpPr>
          <p:nvPr>
            <p:ph type="title" idx="4294967295"/>
          </p:nvPr>
        </p:nvSpPr>
        <p:spPr>
          <a:xfrm>
            <a:off x="0" y="228600"/>
            <a:ext cx="8229600" cy="990600"/>
          </a:xfrm>
        </p:spPr>
        <p:txBody>
          <a:bodyPr/>
          <a:lstStyle/>
          <a:p>
            <a:r>
              <a:rPr lang="en-US" altLang="en-US"/>
              <a:t>Why we study algorithms?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9" name="Rectangle 5">
            <a:extLst>
              <a:ext uri="{FF2B5EF4-FFF2-40B4-BE49-F238E27FC236}">
                <a16:creationId xmlns:a16="http://schemas.microsoft.com/office/drawing/2014/main" id="{CF2EA043-C81B-48DC-9C24-FA4EF6E31D34}"/>
              </a:ext>
            </a:extLst>
          </p:cNvPr>
          <p:cNvSpPr>
            <a:spLocks noGrp="1" noChangeArrowheads="1"/>
          </p:cNvSpPr>
          <p:nvPr>
            <p:ph type="title" idx="4294967295"/>
          </p:nvPr>
        </p:nvSpPr>
        <p:spPr>
          <a:xfrm>
            <a:off x="0" y="228600"/>
            <a:ext cx="8229600" cy="990600"/>
          </a:xfrm>
        </p:spPr>
        <p:txBody>
          <a:bodyPr/>
          <a:lstStyle/>
          <a:p>
            <a:r>
              <a:rPr lang="en-US" altLang="en-US"/>
              <a:t>Why Study?</a:t>
            </a:r>
          </a:p>
        </p:txBody>
      </p:sp>
      <p:sp>
        <p:nvSpPr>
          <p:cNvPr id="4" name="Rectangle 6">
            <a:extLst>
              <a:ext uri="{FF2B5EF4-FFF2-40B4-BE49-F238E27FC236}">
                <a16:creationId xmlns:a16="http://schemas.microsoft.com/office/drawing/2014/main" id="{1399F3E9-2D97-4873-B85D-2D3774FFE40D}"/>
              </a:ext>
            </a:extLst>
          </p:cNvPr>
          <p:cNvSpPr>
            <a:spLocks noChangeArrowheads="1"/>
          </p:cNvSpPr>
          <p:nvPr/>
        </p:nvSpPr>
        <p:spPr bwMode="auto">
          <a:xfrm>
            <a:off x="685800" y="2521059"/>
            <a:ext cx="8001000" cy="1384995"/>
          </a:xfrm>
          <a:prstGeom prst="rect">
            <a:avLst/>
          </a:prstGeom>
          <a:solidFill>
            <a:schemeClr val="accent1">
              <a:lumMod val="20000"/>
              <a:lumOff val="80000"/>
            </a:schemeClr>
          </a:solidFill>
          <a:ln w="9525">
            <a:noFill/>
            <a:prstDash val="lgDash"/>
            <a:miter lim="800000"/>
            <a:headEnd/>
            <a:tailEnd/>
          </a:ln>
          <a:effectLst/>
        </p:spPr>
        <p:txBody>
          <a:bodyPr wrap="square">
            <a:spAutoFit/>
          </a:bodyPr>
          <a:lstStyle/>
          <a:p>
            <a:pPr marL="342900" indent="-342900" fontAlgn="auto">
              <a:spcBef>
                <a:spcPts val="0"/>
              </a:spcBef>
              <a:spcAft>
                <a:spcPts val="600"/>
              </a:spcAft>
              <a:defRPr/>
            </a:pPr>
            <a:r>
              <a:rPr lang="en-US" altLang="zh-CN" sz="2800" b="1" i="0" kern="0" dirty="0">
                <a:latin typeface="Times New Roman" pitchFamily="18" charset="0"/>
                <a:cs typeface="Times New Roman" pitchFamily="18" charset="0"/>
              </a:rPr>
              <a:t>A good understanding of algorithm design is a central element to a good understanding of </a:t>
            </a:r>
            <a:r>
              <a:rPr lang="en-US" altLang="zh-CN" sz="2800" b="1" i="0" kern="0" dirty="0">
                <a:solidFill>
                  <a:srgbClr val="FF0000"/>
                </a:solidFill>
                <a:latin typeface="Times New Roman" pitchFamily="18" charset="0"/>
                <a:cs typeface="Times New Roman" pitchFamily="18" charset="0"/>
              </a:rPr>
              <a:t>computer science</a:t>
            </a:r>
            <a:r>
              <a:rPr lang="en-US" altLang="zh-CN" sz="2800" b="1" i="0" kern="0" dirty="0">
                <a:latin typeface="Times New Roman" pitchFamily="18" charset="0"/>
                <a:cs typeface="Times New Roman" pitchFamily="18" charset="0"/>
              </a:rPr>
              <a:t> and </a:t>
            </a:r>
            <a:r>
              <a:rPr lang="en-US" altLang="zh-CN" sz="2800" b="1" i="0" kern="0" dirty="0">
                <a:solidFill>
                  <a:srgbClr val="FF0000"/>
                </a:solidFill>
                <a:latin typeface="Times New Roman" pitchFamily="18" charset="0"/>
                <a:cs typeface="Times New Roman" pitchFamily="18" charset="0"/>
              </a:rPr>
              <a:t>computer programming</a:t>
            </a:r>
            <a:r>
              <a:rPr lang="en-US" altLang="zh-CN" sz="2800" b="1" i="0" kern="0" dirty="0">
                <a:latin typeface="Times New Roman" pitchFamily="18" charset="0"/>
                <a:cs typeface="Times New Roman"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62C500-E977-4DE2-8560-F590C624F1A2}"/>
              </a:ext>
            </a:extLst>
          </p:cNvPr>
          <p:cNvSpPr>
            <a:spLocks noGrp="1"/>
          </p:cNvSpPr>
          <p:nvPr>
            <p:ph idx="4294967295"/>
          </p:nvPr>
        </p:nvSpPr>
        <p:spPr>
          <a:xfrm>
            <a:off x="0" y="1524000"/>
            <a:ext cx="8229600" cy="4343400"/>
          </a:xfrm>
        </p:spPr>
        <p:txBody>
          <a:bodyPr/>
          <a:lstStyle/>
          <a:p>
            <a:pPr>
              <a:defRPr/>
            </a:pPr>
            <a:r>
              <a:rPr lang="en-US" dirty="0"/>
              <a:t>An algorithm is</a:t>
            </a:r>
          </a:p>
          <a:p>
            <a:pPr lvl="1">
              <a:defRPr/>
            </a:pPr>
            <a:r>
              <a:rPr lang="en-US" sz="2400" dirty="0"/>
              <a:t>a well-defined set of rules for transforming an input into an output</a:t>
            </a:r>
          </a:p>
          <a:p>
            <a:pPr lvl="1">
              <a:defRPr/>
            </a:pPr>
            <a:r>
              <a:rPr lang="en-US" sz="2400" dirty="0">
                <a:solidFill>
                  <a:srgbClr val="FF0000"/>
                </a:solidFill>
              </a:rPr>
              <a:t>correct</a:t>
            </a:r>
            <a:r>
              <a:rPr lang="en-US" sz="2400" dirty="0"/>
              <a:t> if for any valid input it produces the result required by the algorithm's specification. Incorrect algorithms can sometimes be useful, if we can control their error rate</a:t>
            </a:r>
          </a:p>
          <a:p>
            <a:pPr lvl="1">
              <a:defRPr/>
            </a:pPr>
            <a:r>
              <a:rPr lang="en-US" sz="2400" dirty="0">
                <a:solidFill>
                  <a:srgbClr val="FF0000"/>
                </a:solidFill>
              </a:rPr>
              <a:t>efficient</a:t>
            </a:r>
            <a:r>
              <a:rPr lang="en-US" sz="2400" dirty="0"/>
              <a:t> if it consumes minimum possible resources compared to other algorithms performing the same task</a:t>
            </a:r>
          </a:p>
          <a:p>
            <a:pPr marL="0" indent="0">
              <a:buFontTx/>
              <a:buNone/>
              <a:defRPr/>
            </a:pPr>
            <a:r>
              <a:rPr lang="en-US" dirty="0"/>
              <a:t>	</a:t>
            </a:r>
            <a:r>
              <a:rPr lang="en-US" sz="2000" dirty="0"/>
              <a:t>(a) Time or number of operations</a:t>
            </a:r>
          </a:p>
          <a:p>
            <a:pPr marL="0" indent="0">
              <a:buFontTx/>
              <a:buNone/>
              <a:defRPr/>
            </a:pPr>
            <a:r>
              <a:rPr lang="en-US" sz="2000" dirty="0"/>
              <a:t>	(b) Memory utilization</a:t>
            </a:r>
          </a:p>
        </p:txBody>
      </p:sp>
      <p:sp>
        <p:nvSpPr>
          <p:cNvPr id="10242" name="Title 1">
            <a:extLst>
              <a:ext uri="{FF2B5EF4-FFF2-40B4-BE49-F238E27FC236}">
                <a16:creationId xmlns:a16="http://schemas.microsoft.com/office/drawing/2014/main" id="{8D198823-04AC-45CD-ABFF-D82217A388ED}"/>
              </a:ext>
            </a:extLst>
          </p:cNvPr>
          <p:cNvSpPr>
            <a:spLocks noGrp="1"/>
          </p:cNvSpPr>
          <p:nvPr>
            <p:ph type="title" idx="4294967295"/>
          </p:nvPr>
        </p:nvSpPr>
        <p:spPr>
          <a:xfrm>
            <a:off x="0" y="228600"/>
            <a:ext cx="8229600" cy="990600"/>
          </a:xfrm>
        </p:spPr>
        <p:txBody>
          <a:bodyPr/>
          <a:lstStyle/>
          <a:p>
            <a:r>
              <a:rPr lang="en-US" altLang="en-US"/>
              <a:t>Objectives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a:extLst>
              <a:ext uri="{FF2B5EF4-FFF2-40B4-BE49-F238E27FC236}">
                <a16:creationId xmlns:a16="http://schemas.microsoft.com/office/drawing/2014/main" id="{F8ABBBE4-A314-42F4-9B0E-79DDED8E47E8}"/>
              </a:ext>
            </a:extLst>
          </p:cNvPr>
          <p:cNvSpPr>
            <a:spLocks noGrp="1"/>
          </p:cNvSpPr>
          <p:nvPr>
            <p:ph idx="4294967295"/>
          </p:nvPr>
        </p:nvSpPr>
        <p:spPr>
          <a:xfrm>
            <a:off x="0" y="1524000"/>
            <a:ext cx="8229600" cy="4724400"/>
          </a:xfrm>
        </p:spPr>
        <p:txBody>
          <a:bodyPr/>
          <a:lstStyle/>
          <a:p>
            <a:r>
              <a:rPr lang="en-US" altLang="en-US" sz="2800" dirty="0"/>
              <a:t>Sorting</a:t>
            </a:r>
          </a:p>
          <a:p>
            <a:r>
              <a:rPr lang="en-US" altLang="en-US" sz="2800" dirty="0"/>
              <a:t>Searching</a:t>
            </a:r>
          </a:p>
          <a:p>
            <a:r>
              <a:rPr lang="en-US" altLang="en-US" sz="2800" dirty="0"/>
              <a:t>Shortest paths in a graph</a:t>
            </a:r>
          </a:p>
          <a:p>
            <a:r>
              <a:rPr lang="en-US" altLang="en-US" sz="2800" dirty="0"/>
              <a:t>Minimum spanning tree</a:t>
            </a:r>
          </a:p>
          <a:p>
            <a:r>
              <a:rPr lang="en-US" altLang="en-US" sz="2800" dirty="0"/>
              <a:t>Towers of Hanoi</a:t>
            </a:r>
          </a:p>
          <a:p>
            <a:r>
              <a:rPr lang="en-US" altLang="en-US" sz="2000" b="1" dirty="0"/>
              <a:t>Note: </a:t>
            </a:r>
            <a:r>
              <a:rPr lang="en-US" altLang="en-US" sz="2000" dirty="0"/>
              <a:t>Some of these problems don't have efficient algorithms</a:t>
            </a:r>
          </a:p>
        </p:txBody>
      </p:sp>
      <p:sp>
        <p:nvSpPr>
          <p:cNvPr id="12290" name="Title 1">
            <a:extLst>
              <a:ext uri="{FF2B5EF4-FFF2-40B4-BE49-F238E27FC236}">
                <a16:creationId xmlns:a16="http://schemas.microsoft.com/office/drawing/2014/main" id="{324782F7-6888-47F1-87E5-1088D623B63E}"/>
              </a:ext>
            </a:extLst>
          </p:cNvPr>
          <p:cNvSpPr>
            <a:spLocks noGrp="1"/>
          </p:cNvSpPr>
          <p:nvPr>
            <p:ph type="title" idx="4294967295"/>
          </p:nvPr>
        </p:nvSpPr>
        <p:spPr>
          <a:xfrm>
            <a:off x="0" y="228600"/>
            <a:ext cx="8991600" cy="990600"/>
          </a:xfrm>
        </p:spPr>
        <p:txBody>
          <a:bodyPr/>
          <a:lstStyle/>
          <a:p>
            <a:r>
              <a:rPr lang="en-US" altLang="en-US" sz="3600" dirty="0"/>
              <a:t>Some well-known computational problems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06FB88A4-EA06-4628-8E17-9A47FC03CCFC}"/>
              </a:ext>
            </a:extLst>
          </p:cNvPr>
          <p:cNvSpPr>
            <a:spLocks noGrp="1"/>
          </p:cNvSpPr>
          <p:nvPr>
            <p:ph idx="4294967295"/>
          </p:nvPr>
        </p:nvSpPr>
        <p:spPr>
          <a:xfrm>
            <a:off x="0" y="1524000"/>
            <a:ext cx="8229600" cy="4343400"/>
          </a:xfrm>
        </p:spPr>
        <p:txBody>
          <a:bodyPr/>
          <a:lstStyle/>
          <a:p>
            <a:r>
              <a:rPr lang="en-US" altLang="en-US"/>
              <a:t>We can express algorithms</a:t>
            </a:r>
          </a:p>
          <a:p>
            <a:pPr lvl="1"/>
            <a:r>
              <a:rPr lang="en-US" altLang="en-US"/>
              <a:t>in English</a:t>
            </a:r>
          </a:p>
          <a:p>
            <a:pPr lvl="1"/>
            <a:r>
              <a:rPr lang="en-US" altLang="en-US"/>
              <a:t>graphically</a:t>
            </a:r>
          </a:p>
          <a:p>
            <a:pPr lvl="1"/>
            <a:r>
              <a:rPr lang="en-US" altLang="en-US"/>
              <a:t>using a programming language</a:t>
            </a:r>
          </a:p>
          <a:p>
            <a:pPr lvl="1"/>
            <a:r>
              <a:rPr lang="en-US" altLang="en-US"/>
              <a:t>using a pseudo code</a:t>
            </a:r>
          </a:p>
        </p:txBody>
      </p:sp>
      <p:sp>
        <p:nvSpPr>
          <p:cNvPr id="17410" name="Title 1">
            <a:extLst>
              <a:ext uri="{FF2B5EF4-FFF2-40B4-BE49-F238E27FC236}">
                <a16:creationId xmlns:a16="http://schemas.microsoft.com/office/drawing/2014/main" id="{E9BCB0DF-E017-437E-B1A3-2B72BE53F079}"/>
              </a:ext>
            </a:extLst>
          </p:cNvPr>
          <p:cNvSpPr>
            <a:spLocks noGrp="1"/>
          </p:cNvSpPr>
          <p:nvPr>
            <p:ph type="title" idx="4294967295"/>
          </p:nvPr>
        </p:nvSpPr>
        <p:spPr>
          <a:xfrm>
            <a:off x="0" y="228600"/>
            <a:ext cx="8229600" cy="990600"/>
          </a:xfrm>
        </p:spPr>
        <p:txBody>
          <a:bodyPr/>
          <a:lstStyle/>
          <a:p>
            <a:r>
              <a:rPr lang="en-US" altLang="en-US"/>
              <a:t>Expressing algorithms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2AC6B01A-B5A0-4E8F-9C8D-6BF0BB005B81}"/>
              </a:ext>
            </a:extLst>
          </p:cNvPr>
          <p:cNvSpPr>
            <a:spLocks noGrp="1"/>
          </p:cNvSpPr>
          <p:nvPr>
            <p:ph idx="4294967295"/>
          </p:nvPr>
        </p:nvSpPr>
        <p:spPr>
          <a:xfrm>
            <a:off x="0" y="1524000"/>
            <a:ext cx="8229600" cy="4800600"/>
          </a:xfrm>
        </p:spPr>
        <p:txBody>
          <a:bodyPr/>
          <a:lstStyle/>
          <a:p>
            <a:r>
              <a:rPr lang="en-US" altLang="en-US" sz="2800" dirty="0"/>
              <a:t>We perform the following steps</a:t>
            </a:r>
          </a:p>
          <a:p>
            <a:pPr lvl="1"/>
            <a:r>
              <a:rPr lang="en-US" altLang="en-US" sz="2200" b="1" dirty="0">
                <a:solidFill>
                  <a:srgbClr val="FF0000"/>
                </a:solidFill>
              </a:rPr>
              <a:t>Set</a:t>
            </a:r>
            <a:r>
              <a:rPr lang="en-US" altLang="en-US" sz="2200" dirty="0"/>
              <a:t> the temporary maximum equal to the first integer in the sequence. (The temporary maximum will be the largest integer examined at any stage of the procedure)</a:t>
            </a:r>
          </a:p>
          <a:p>
            <a:pPr lvl="1"/>
            <a:r>
              <a:rPr lang="en-US" altLang="en-US" sz="2200" b="1" dirty="0">
                <a:solidFill>
                  <a:srgbClr val="FF0000"/>
                </a:solidFill>
              </a:rPr>
              <a:t>Compare</a:t>
            </a:r>
            <a:r>
              <a:rPr lang="en-US" altLang="en-US" sz="2200" dirty="0"/>
              <a:t> the next integer in the sequence to the temporary maximum, and if it is larger than the temporary maximum, set the temporary maximum equal to this integer</a:t>
            </a:r>
          </a:p>
          <a:p>
            <a:pPr lvl="1"/>
            <a:r>
              <a:rPr lang="en-US" altLang="en-US" sz="2200" b="1" dirty="0">
                <a:solidFill>
                  <a:srgbClr val="FF0000"/>
                </a:solidFill>
              </a:rPr>
              <a:t>Repeat</a:t>
            </a:r>
            <a:r>
              <a:rPr lang="en-US" altLang="en-US" sz="2200" dirty="0"/>
              <a:t> the previous step if there are more integers in the sequence</a:t>
            </a:r>
          </a:p>
          <a:p>
            <a:pPr lvl="1"/>
            <a:r>
              <a:rPr lang="en-US" altLang="en-US" sz="2200" b="1" dirty="0">
                <a:solidFill>
                  <a:srgbClr val="FF0000"/>
                </a:solidFill>
              </a:rPr>
              <a:t>Stop</a:t>
            </a:r>
            <a:r>
              <a:rPr lang="en-US" altLang="en-US" sz="2200" dirty="0"/>
              <a:t> when there are no integers left in the sequence. The temporary maximum at this point is the largest integer in the sequence</a:t>
            </a:r>
          </a:p>
        </p:txBody>
      </p:sp>
      <p:sp>
        <p:nvSpPr>
          <p:cNvPr id="18434" name="Title 1">
            <a:extLst>
              <a:ext uri="{FF2B5EF4-FFF2-40B4-BE49-F238E27FC236}">
                <a16:creationId xmlns:a16="http://schemas.microsoft.com/office/drawing/2014/main" id="{DECF20AD-3223-4550-A752-CAE7390334F8}"/>
              </a:ext>
            </a:extLst>
          </p:cNvPr>
          <p:cNvSpPr>
            <a:spLocks noGrp="1"/>
          </p:cNvSpPr>
          <p:nvPr>
            <p:ph type="title" idx="4294967295"/>
          </p:nvPr>
        </p:nvSpPr>
        <p:spPr>
          <a:xfrm>
            <a:off x="152400" y="228600"/>
            <a:ext cx="8763000" cy="990600"/>
          </a:xfrm>
        </p:spPr>
        <p:txBody>
          <a:bodyPr/>
          <a:lstStyle/>
          <a:p>
            <a:r>
              <a:rPr lang="en-US" altLang="en-US" sz="3200" dirty="0"/>
              <a:t>Finding the maximum element in a sequence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01600" y="177800"/>
            <a:ext cx="874324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i="0" dirty="0">
                <a:solidFill>
                  <a:srgbClr val="FFC000"/>
                </a:solidFill>
                <a:latin typeface="Georgia" pitchFamily="18" charset="0"/>
              </a:rPr>
              <a:t>Agenda</a:t>
            </a:r>
          </a:p>
        </p:txBody>
      </p:sp>
      <p:sp>
        <p:nvSpPr>
          <p:cNvPr id="18438" name="Rectangle 6"/>
          <p:cNvSpPr>
            <a:spLocks noChangeArrowheads="1"/>
          </p:cNvSpPr>
          <p:nvPr/>
        </p:nvSpPr>
        <p:spPr bwMode="auto">
          <a:xfrm>
            <a:off x="101600" y="1600200"/>
            <a:ext cx="8974667" cy="4199467"/>
          </a:xfrm>
          <a:prstGeom prst="rect">
            <a:avLst/>
          </a:prstGeom>
          <a:noFill/>
          <a:ln w="9525">
            <a:noFill/>
            <a:miter lim="800000"/>
            <a:headEnd/>
            <a:tailEnd/>
          </a:ln>
        </p:spPr>
        <p:txBody>
          <a:bodyPr/>
          <a:lstStyle/>
          <a:p>
            <a:pPr marL="564452" indent="-564452" eaLnBrk="0" hangingPunct="0">
              <a:spcBef>
                <a:spcPct val="20000"/>
              </a:spcBef>
              <a:buClr>
                <a:srgbClr val="FFC000"/>
              </a:buClr>
              <a:buFont typeface="Wingdings" pitchFamily="2" charset="2"/>
              <a:buChar char="v"/>
              <a:defRPr/>
            </a:pPr>
            <a:r>
              <a:rPr kumimoji="1" lang="en-US" sz="3911" i="0" dirty="0">
                <a:solidFill>
                  <a:srgbClr val="FFC000"/>
                </a:solidFill>
                <a:latin typeface="Georgia" pitchFamily="18" charset="0"/>
              </a:rPr>
              <a:t>Introduction </a:t>
            </a:r>
            <a:endParaRPr kumimoji="1" lang="en-US" sz="3911" i="0" dirty="0">
              <a:solidFill>
                <a:schemeClr val="bg1"/>
              </a:solidFill>
              <a:latin typeface="Georgia" pitchFamily="18" charset="0"/>
            </a:endParaRPr>
          </a:p>
          <a:p>
            <a:pPr marL="970857" lvl="1" indent="-365483" eaLnBrk="0" hangingPunct="0">
              <a:spcBef>
                <a:spcPts val="533"/>
              </a:spcBef>
              <a:spcAft>
                <a:spcPts val="533"/>
              </a:spcAft>
              <a:buClr>
                <a:srgbClr val="FFC000"/>
              </a:buClr>
              <a:buFont typeface="Wingdings" pitchFamily="2" charset="2"/>
              <a:buChar char="§"/>
              <a:defRPr/>
            </a:pPr>
            <a:r>
              <a:rPr kumimoji="1" lang="en-US" sz="2844" i="0" dirty="0">
                <a:solidFill>
                  <a:schemeClr val="bg1"/>
                </a:solidFill>
                <a:latin typeface="Georgia" pitchFamily="18" charset="0"/>
              </a:rPr>
              <a:t>Algorithms</a:t>
            </a:r>
          </a:p>
          <a:p>
            <a:pPr marL="970857" lvl="1" indent="-365483" eaLnBrk="0" hangingPunct="0">
              <a:spcBef>
                <a:spcPts val="533"/>
              </a:spcBef>
              <a:spcAft>
                <a:spcPts val="533"/>
              </a:spcAft>
              <a:buClr>
                <a:srgbClr val="FFC000"/>
              </a:buClr>
              <a:buFont typeface="Wingdings" pitchFamily="2" charset="2"/>
              <a:buChar char="§"/>
              <a:defRPr/>
            </a:pPr>
            <a:r>
              <a:rPr kumimoji="1" lang="en-US" sz="2844" i="0" dirty="0">
                <a:solidFill>
                  <a:schemeClr val="bg1"/>
                </a:solidFill>
                <a:latin typeface="Georgia" pitchFamily="18" charset="0"/>
              </a:rPr>
              <a:t>Relation among Data</a:t>
            </a:r>
          </a:p>
          <a:p>
            <a:pPr marL="970857" lvl="1" indent="-365483" eaLnBrk="0" hangingPunct="0">
              <a:spcBef>
                <a:spcPts val="533"/>
              </a:spcBef>
              <a:spcAft>
                <a:spcPts val="533"/>
              </a:spcAft>
              <a:buClr>
                <a:srgbClr val="FFC000"/>
              </a:buClr>
              <a:buFont typeface="Wingdings" pitchFamily="2" charset="2"/>
              <a:buChar char="§"/>
              <a:defRPr/>
            </a:pPr>
            <a:r>
              <a:rPr kumimoji="1" lang="en-US" sz="2844" i="0" dirty="0">
                <a:solidFill>
                  <a:schemeClr val="bg1"/>
                </a:solidFill>
                <a:latin typeface="Georgia" pitchFamily="18" charset="0"/>
              </a:rPr>
              <a:t>Data Structures and Algorithms</a:t>
            </a:r>
          </a:p>
          <a:p>
            <a:pPr marL="970857" lvl="1" indent="-365483" eaLnBrk="0" hangingPunct="0">
              <a:spcBef>
                <a:spcPts val="533"/>
              </a:spcBef>
              <a:spcAft>
                <a:spcPts val="533"/>
              </a:spcAft>
              <a:buClr>
                <a:srgbClr val="FFC000"/>
              </a:buClr>
              <a:buFont typeface="Wingdings" pitchFamily="2" charset="2"/>
              <a:buChar char="§"/>
              <a:defRPr/>
            </a:pPr>
            <a:r>
              <a:rPr kumimoji="1" lang="en-US" sz="2844" i="0" dirty="0">
                <a:solidFill>
                  <a:schemeClr val="bg1"/>
                </a:solidFill>
                <a:latin typeface="Georgia" pitchFamily="18" charset="0"/>
              </a:rPr>
              <a:t>Algorithm Analysis</a:t>
            </a:r>
          </a:p>
          <a:p>
            <a:pPr marL="970857" lvl="1" indent="-365483" eaLnBrk="0" hangingPunct="0">
              <a:spcBef>
                <a:spcPts val="533"/>
              </a:spcBef>
              <a:spcAft>
                <a:spcPts val="533"/>
              </a:spcAft>
              <a:buClr>
                <a:srgbClr val="FFC000"/>
              </a:buClr>
              <a:buFont typeface="Wingdings" pitchFamily="2" charset="2"/>
              <a:buChar char="§"/>
              <a:defRPr/>
            </a:pPr>
            <a:endParaRPr lang="en-US" sz="2844" b="1" i="0" dirty="0">
              <a:solidFill>
                <a:schemeClr val="bg1">
                  <a:lumMod val="95000"/>
                  <a:lumOff val="5000"/>
                </a:schemeClr>
              </a:solidFill>
            </a:endParaRPr>
          </a:p>
          <a:p>
            <a:pPr marL="564452" indent="-564452" eaLnBrk="0" hangingPunct="0">
              <a:spcBef>
                <a:spcPct val="20000"/>
              </a:spcBef>
              <a:buClr>
                <a:srgbClr val="FFC000"/>
              </a:buClr>
              <a:buFont typeface="Wingdings" pitchFamily="2" charset="2"/>
              <a:buChar char="v"/>
              <a:defRPr/>
            </a:pPr>
            <a:endParaRPr kumimoji="1" lang="en-US" sz="3911" i="0" dirty="0">
              <a:solidFill>
                <a:schemeClr val="bg1"/>
              </a:solidFill>
              <a:latin typeface="Georgia" pitchFamily="18" charset="0"/>
            </a:endParaRPr>
          </a:p>
          <a:p>
            <a:pPr marL="970857" lvl="1" indent="-414872" eaLnBrk="0" hangingPunct="0">
              <a:spcBef>
                <a:spcPct val="20000"/>
              </a:spcBef>
              <a:spcAft>
                <a:spcPts val="2133"/>
              </a:spcAft>
              <a:buClr>
                <a:srgbClr val="FFC000"/>
              </a:buClr>
              <a:buFont typeface="Wingdings" pitchFamily="2" charset="2"/>
              <a:buChar char="§"/>
              <a:defRPr/>
            </a:pPr>
            <a:endParaRPr kumimoji="1" lang="en-US" sz="3911" i="0" dirty="0">
              <a:solidFill>
                <a:schemeClr val="bg1"/>
              </a:solidFill>
              <a:latin typeface="Georgia" pitchFamily="18" charset="0"/>
            </a:endParaRPr>
          </a:p>
          <a:p>
            <a:pPr marL="406405" indent="-406405" eaLnBrk="0" hangingPunct="0">
              <a:spcBef>
                <a:spcPct val="20000"/>
              </a:spcBef>
              <a:buClr>
                <a:srgbClr val="FFC000"/>
              </a:buClr>
              <a:buFont typeface="Arial" pitchFamily="34" charset="0"/>
              <a:buChar char="•"/>
              <a:defRPr/>
            </a:pPr>
            <a:endParaRPr kumimoji="1" lang="en-US" sz="4267" i="0" dirty="0">
              <a:solidFill>
                <a:schemeClr val="bg1"/>
              </a:solidFill>
              <a:latin typeface="Arial" charset="0"/>
            </a:endParaRPr>
          </a:p>
        </p:txBody>
      </p:sp>
      <p:cxnSp>
        <p:nvCxnSpPr>
          <p:cNvPr id="6" name="Straight Connector 5"/>
          <p:cNvCxnSpPr/>
          <p:nvPr/>
        </p:nvCxnSpPr>
        <p:spPr>
          <a:xfrm>
            <a:off x="169333" y="1261533"/>
            <a:ext cx="87376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533400" y="6172200"/>
            <a:ext cx="5811724" cy="365125"/>
          </a:xfrm>
        </p:spPr>
        <p:txBody>
          <a:bodyPr/>
          <a:lstStyle/>
          <a:p>
            <a:pPr>
              <a:defRPr/>
            </a:pPr>
            <a:r>
              <a:rPr lang="en-US" sz="1244" b="1" dirty="0"/>
              <a:t>COMSATS University Islamabad, Abbottabad Campus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4776F55-CDAC-4856-9B0C-CFF69DF807A6}"/>
              </a:ext>
            </a:extLst>
          </p:cNvPr>
          <p:cNvSpPr>
            <a:spLocks noGrp="1"/>
          </p:cNvSpPr>
          <p:nvPr>
            <p:ph type="title" idx="4294967295"/>
          </p:nvPr>
        </p:nvSpPr>
        <p:spPr>
          <a:xfrm>
            <a:off x="152400" y="228600"/>
            <a:ext cx="8763000" cy="990600"/>
          </a:xfrm>
        </p:spPr>
        <p:txBody>
          <a:bodyPr/>
          <a:lstStyle/>
          <a:p>
            <a:r>
              <a:rPr lang="en-US" altLang="en-US" sz="2800" dirty="0"/>
              <a:t>Finding the maximum element in a sequence(Flow Chart)</a:t>
            </a:r>
          </a:p>
        </p:txBody>
      </p:sp>
      <p:pic>
        <p:nvPicPr>
          <p:cNvPr id="19460" name="Picture 4">
            <a:extLst>
              <a:ext uri="{FF2B5EF4-FFF2-40B4-BE49-F238E27FC236}">
                <a16:creationId xmlns:a16="http://schemas.microsoft.com/office/drawing/2014/main" id="{6A59FA3E-D205-46ED-8FF8-9C1A9D156D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57313"/>
            <a:ext cx="4648200"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5F95316-0C9F-4F56-9D44-1AB2D5695541}"/>
              </a:ext>
            </a:extLst>
          </p:cNvPr>
          <p:cNvSpPr>
            <a:spLocks noGrp="1"/>
          </p:cNvSpPr>
          <p:nvPr>
            <p:ph type="title" idx="4294967295"/>
          </p:nvPr>
        </p:nvSpPr>
        <p:spPr>
          <a:xfrm>
            <a:off x="152400" y="228600"/>
            <a:ext cx="8839200" cy="990600"/>
          </a:xfrm>
        </p:spPr>
        <p:txBody>
          <a:bodyPr/>
          <a:lstStyle/>
          <a:p>
            <a:r>
              <a:rPr lang="en-US" altLang="en-US" sz="3200" dirty="0"/>
              <a:t>Finding the maximum element in a sequence (C code)</a:t>
            </a:r>
          </a:p>
        </p:txBody>
      </p:sp>
      <p:pic>
        <p:nvPicPr>
          <p:cNvPr id="20484" name="Picture 4">
            <a:extLst>
              <a:ext uri="{FF2B5EF4-FFF2-40B4-BE49-F238E27FC236}">
                <a16:creationId xmlns:a16="http://schemas.microsoft.com/office/drawing/2014/main" id="{E6D17557-DC81-49D8-A786-00A491DEDA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90763"/>
            <a:ext cx="44196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338E071-BF2B-4136-9B38-268C2324BEEA}"/>
              </a:ext>
            </a:extLst>
          </p:cNvPr>
          <p:cNvSpPr>
            <a:spLocks noGrp="1"/>
          </p:cNvSpPr>
          <p:nvPr>
            <p:ph type="title" idx="4294967295"/>
          </p:nvPr>
        </p:nvSpPr>
        <p:spPr>
          <a:xfrm>
            <a:off x="152400" y="228600"/>
            <a:ext cx="8763000" cy="990600"/>
          </a:xfrm>
        </p:spPr>
        <p:txBody>
          <a:bodyPr/>
          <a:lstStyle/>
          <a:p>
            <a:r>
              <a:rPr lang="en-US" altLang="en-US" sz="2800" dirty="0"/>
              <a:t>Finding the maximum element in a sequence (Pseudo Code)</a:t>
            </a:r>
          </a:p>
        </p:txBody>
      </p:sp>
      <p:pic>
        <p:nvPicPr>
          <p:cNvPr id="21508" name="Picture 4">
            <a:extLst>
              <a:ext uri="{FF2B5EF4-FFF2-40B4-BE49-F238E27FC236}">
                <a16:creationId xmlns:a16="http://schemas.microsoft.com/office/drawing/2014/main" id="{5FE14A46-B819-4DB7-A1F3-65BD0DC99A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28838"/>
            <a:ext cx="6643688"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3105C1-FCB7-4921-9856-C2F8F798D1CD}"/>
              </a:ext>
            </a:extLst>
          </p:cNvPr>
          <p:cNvSpPr>
            <a:spLocks noGrp="1"/>
          </p:cNvSpPr>
          <p:nvPr>
            <p:ph idx="4294967295"/>
          </p:nvPr>
        </p:nvSpPr>
        <p:spPr>
          <a:xfrm>
            <a:off x="0" y="1524000"/>
            <a:ext cx="8229600" cy="4800600"/>
          </a:xfrm>
        </p:spPr>
        <p:txBody>
          <a:bodyPr/>
          <a:lstStyle/>
          <a:p>
            <a:r>
              <a:rPr lang="en-US" sz="2600" dirty="0"/>
              <a:t>In order to design good algorithms, we must first agree on the </a:t>
            </a:r>
            <a:r>
              <a:rPr lang="en-US" sz="2600" dirty="0">
                <a:solidFill>
                  <a:srgbClr val="FF0000"/>
                </a:solidFill>
              </a:rPr>
              <a:t>criterion</a:t>
            </a:r>
            <a:r>
              <a:rPr lang="en-US" sz="2600" dirty="0"/>
              <a:t> for measuring algorithms.</a:t>
            </a:r>
          </a:p>
          <a:p>
            <a:endParaRPr lang="en-US" sz="2600" dirty="0"/>
          </a:p>
          <a:p>
            <a:r>
              <a:rPr lang="en-US" sz="2600" dirty="0"/>
              <a:t>The emphasis is on the </a:t>
            </a:r>
            <a:r>
              <a:rPr lang="en-US" sz="2600" dirty="0">
                <a:solidFill>
                  <a:srgbClr val="FF0000"/>
                </a:solidFill>
              </a:rPr>
              <a:t>design</a:t>
            </a:r>
            <a:r>
              <a:rPr lang="en-US" sz="2600" dirty="0"/>
              <a:t> of efficient algorithms.</a:t>
            </a:r>
          </a:p>
          <a:p>
            <a:endParaRPr lang="en-US" sz="2600" dirty="0"/>
          </a:p>
          <a:p>
            <a:r>
              <a:rPr lang="en-US" sz="2600" dirty="0"/>
              <a:t>We will measure algorithms in terms of the amount of </a:t>
            </a:r>
            <a:r>
              <a:rPr lang="en-US" sz="2600" dirty="0">
                <a:solidFill>
                  <a:srgbClr val="FF0000"/>
                </a:solidFill>
              </a:rPr>
              <a:t>computational resources </a:t>
            </a:r>
            <a:r>
              <a:rPr lang="en-US" sz="2600" dirty="0"/>
              <a:t>that the algorithm requires:</a:t>
            </a:r>
          </a:p>
          <a:p>
            <a:endParaRPr lang="en-US" sz="2600" dirty="0"/>
          </a:p>
          <a:p>
            <a:pPr lvl="1"/>
            <a:r>
              <a:rPr lang="en-US" sz="2200" dirty="0">
                <a:solidFill>
                  <a:srgbClr val="FF0000"/>
                </a:solidFill>
              </a:rPr>
              <a:t>Running time</a:t>
            </a:r>
          </a:p>
          <a:p>
            <a:pPr lvl="1"/>
            <a:r>
              <a:rPr lang="en-US" sz="2200" dirty="0">
                <a:solidFill>
                  <a:srgbClr val="FF0000"/>
                </a:solidFill>
              </a:rPr>
              <a:t>Memory</a:t>
            </a:r>
          </a:p>
        </p:txBody>
      </p:sp>
      <p:sp>
        <p:nvSpPr>
          <p:cNvPr id="386053" name="Rectangle 5">
            <a:extLst>
              <a:ext uri="{FF2B5EF4-FFF2-40B4-BE49-F238E27FC236}">
                <a16:creationId xmlns:a16="http://schemas.microsoft.com/office/drawing/2014/main" id="{2A5C81E8-3F94-4C26-958B-D9F3C677919B}"/>
              </a:ext>
            </a:extLst>
          </p:cNvPr>
          <p:cNvSpPr>
            <a:spLocks noGrp="1" noChangeArrowheads="1"/>
          </p:cNvSpPr>
          <p:nvPr>
            <p:ph type="title" idx="4294967295"/>
          </p:nvPr>
        </p:nvSpPr>
        <p:spPr>
          <a:xfrm>
            <a:off x="152400" y="228600"/>
            <a:ext cx="8077200" cy="990600"/>
          </a:xfrm>
        </p:spPr>
        <p:txBody>
          <a:bodyPr/>
          <a:lstStyle/>
          <a:p>
            <a:r>
              <a:rPr lang="en-US" altLang="en-US" sz="3800" dirty="0"/>
              <a:t>Criteria for analyzing Algorithms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01600" y="177800"/>
            <a:ext cx="874324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i="0" dirty="0">
                <a:solidFill>
                  <a:srgbClr val="FFC000"/>
                </a:solidFill>
                <a:latin typeface="Georgia" pitchFamily="18" charset="0"/>
              </a:rPr>
              <a:t>Summary</a:t>
            </a:r>
          </a:p>
        </p:txBody>
      </p:sp>
      <p:sp>
        <p:nvSpPr>
          <p:cNvPr id="18438" name="Rectangle 6"/>
          <p:cNvSpPr>
            <a:spLocks noChangeArrowheads="1"/>
          </p:cNvSpPr>
          <p:nvPr/>
        </p:nvSpPr>
        <p:spPr bwMode="auto">
          <a:xfrm>
            <a:off x="101600" y="1404972"/>
            <a:ext cx="8940800" cy="4394692"/>
          </a:xfrm>
          <a:prstGeom prst="rect">
            <a:avLst/>
          </a:prstGeom>
          <a:noFill/>
          <a:ln w="9525">
            <a:noFill/>
            <a:miter lim="800000"/>
            <a:headEnd/>
            <a:tailEnd/>
          </a:ln>
        </p:spPr>
        <p:txBody>
          <a:bodyPr/>
          <a:lstStyle/>
          <a:p>
            <a:pPr marL="564452" lvl="1" indent="-564452" eaLnBrk="0" hangingPunct="0">
              <a:spcBef>
                <a:spcPct val="20000"/>
              </a:spcBef>
              <a:buClr>
                <a:srgbClr val="FFC000"/>
              </a:buClr>
              <a:buFont typeface="Wingdings" pitchFamily="2" charset="2"/>
              <a:buChar char="v"/>
              <a:defRPr/>
            </a:pPr>
            <a:r>
              <a:rPr lang="en-US" sz="1600" i="0" dirty="0">
                <a:solidFill>
                  <a:srgbClr val="000000"/>
                </a:solidFill>
                <a:latin typeface="Cambria" panose="02040503050406030204" pitchFamily="18" charset="0"/>
              </a:rPr>
              <a:t>Summary</a:t>
            </a:r>
          </a:p>
        </p:txBody>
      </p:sp>
      <p:cxnSp>
        <p:nvCxnSpPr>
          <p:cNvPr id="6" name="Straight Connector 5"/>
          <p:cNvCxnSpPr/>
          <p:nvPr/>
        </p:nvCxnSpPr>
        <p:spPr>
          <a:xfrm>
            <a:off x="169333" y="1261533"/>
            <a:ext cx="87376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533400" y="6172200"/>
            <a:ext cx="5811724" cy="365125"/>
          </a:xfrm>
        </p:spPr>
        <p:txBody>
          <a:bodyPr/>
          <a:lstStyle/>
          <a:p>
            <a:pPr>
              <a:defRPr/>
            </a:pPr>
            <a:r>
              <a:rPr lang="en-US" sz="1244" b="1" dirty="0"/>
              <a:t>COMSATS University Islamabad, Abbottabad Campus</a:t>
            </a:r>
          </a:p>
        </p:txBody>
      </p:sp>
    </p:spTree>
    <p:extLst>
      <p:ext uri="{BB962C8B-B14F-4D97-AF65-F5344CB8AC3E}">
        <p14:creationId xmlns:p14="http://schemas.microsoft.com/office/powerpoint/2010/main" val="2485112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0FE3611-E0FC-BA0C-00BF-2A0D7CCDB096}"/>
              </a:ext>
            </a:extLst>
          </p:cNvPr>
          <p:cNvSpPr>
            <a:spLocks noGrp="1"/>
          </p:cNvSpPr>
          <p:nvPr>
            <p:ph type="ftr" sz="quarter" idx="4294967295"/>
          </p:nvPr>
        </p:nvSpPr>
        <p:spPr>
          <a:xfrm>
            <a:off x="533400" y="6172200"/>
            <a:ext cx="5811724" cy="365125"/>
          </a:xfrm>
        </p:spPr>
        <p:txBody>
          <a:bodyPr/>
          <a:lstStyle/>
          <a:p>
            <a:pPr>
              <a:defRPr/>
            </a:pPr>
            <a:r>
              <a:rPr lang="en-US"/>
              <a:t>COMSATS University Islamabad, Abbottabad Campus</a:t>
            </a:r>
          </a:p>
        </p:txBody>
      </p:sp>
      <p:sp>
        <p:nvSpPr>
          <p:cNvPr id="2" name="Rectangle 6">
            <a:extLst>
              <a:ext uri="{FF2B5EF4-FFF2-40B4-BE49-F238E27FC236}">
                <a16:creationId xmlns:a16="http://schemas.microsoft.com/office/drawing/2014/main" id="{153A5502-15CE-CCEE-1880-A0907D6F4EE3}"/>
              </a:ext>
            </a:extLst>
          </p:cNvPr>
          <p:cNvSpPr>
            <a:spLocks noChangeArrowheads="1"/>
          </p:cNvSpPr>
          <p:nvPr/>
        </p:nvSpPr>
        <p:spPr bwMode="auto">
          <a:xfrm>
            <a:off x="2201333" y="1735667"/>
            <a:ext cx="4470400" cy="2904562"/>
          </a:xfrm>
          <a:prstGeom prst="rect">
            <a:avLst/>
          </a:prstGeom>
          <a:noFill/>
          <a:ln w="9525">
            <a:noFill/>
            <a:miter lim="800000"/>
            <a:headEnd/>
            <a:tailEnd/>
          </a:ln>
        </p:spPr>
        <p:txBody>
          <a:bodyPr/>
          <a:lstStyle/>
          <a:p>
            <a:pPr marL="0" lvl="1" algn="ctr" eaLnBrk="0" hangingPunct="0">
              <a:spcBef>
                <a:spcPct val="20000"/>
              </a:spcBef>
              <a:buClr>
                <a:srgbClr val="FFC000"/>
              </a:buClr>
              <a:defRPr/>
            </a:pPr>
            <a:r>
              <a:rPr lang="en-US" sz="5333" i="0" dirty="0">
                <a:solidFill>
                  <a:srgbClr val="000000"/>
                </a:solidFill>
                <a:latin typeface="Cambria" panose="02040503050406030204" pitchFamily="18" charset="0"/>
              </a:rPr>
              <a:t>THANK YOU</a:t>
            </a:r>
          </a:p>
          <a:p>
            <a:pPr marL="0" lvl="1" algn="ctr" eaLnBrk="0" hangingPunct="0">
              <a:spcBef>
                <a:spcPct val="20000"/>
              </a:spcBef>
              <a:buClr>
                <a:srgbClr val="FFC000"/>
              </a:buClr>
              <a:defRPr/>
            </a:pPr>
            <a:endParaRPr lang="en-US" sz="5333" i="0" dirty="0">
              <a:solidFill>
                <a:srgbClr val="000000"/>
              </a:solidFill>
              <a:latin typeface="Cambria" panose="02040503050406030204" pitchFamily="18" charset="0"/>
            </a:endParaRPr>
          </a:p>
          <a:p>
            <a:pPr marL="0" lvl="1" algn="ctr" eaLnBrk="0" hangingPunct="0">
              <a:spcBef>
                <a:spcPct val="20000"/>
              </a:spcBef>
              <a:buClr>
                <a:srgbClr val="FFC000"/>
              </a:buClr>
              <a:defRPr/>
            </a:pPr>
            <a:r>
              <a:rPr lang="en-US" sz="5333" i="0" dirty="0">
                <a:solidFill>
                  <a:srgbClr val="000000"/>
                </a:solidFill>
                <a:latin typeface="Cambria" panose="02040503050406030204" pitchFamily="18" charset="0"/>
              </a:rPr>
              <a:t>Q &amp; A</a:t>
            </a:r>
          </a:p>
        </p:txBody>
      </p:sp>
    </p:spTree>
    <p:extLst>
      <p:ext uri="{BB962C8B-B14F-4D97-AF65-F5344CB8AC3E}">
        <p14:creationId xmlns:p14="http://schemas.microsoft.com/office/powerpoint/2010/main" val="280474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7" name="Rectangle 5">
            <a:extLst>
              <a:ext uri="{FF2B5EF4-FFF2-40B4-BE49-F238E27FC236}">
                <a16:creationId xmlns:a16="http://schemas.microsoft.com/office/drawing/2014/main" id="{E89517D1-96D7-4B75-A0E0-D18C0F3B97F4}"/>
              </a:ext>
            </a:extLst>
          </p:cNvPr>
          <p:cNvSpPr>
            <a:spLocks noGrp="1" noChangeArrowheads="1"/>
          </p:cNvSpPr>
          <p:nvPr>
            <p:ph type="title" idx="4294967295"/>
          </p:nvPr>
        </p:nvSpPr>
        <p:spPr>
          <a:xfrm>
            <a:off x="0" y="228600"/>
            <a:ext cx="8229600" cy="990600"/>
          </a:xfrm>
        </p:spPr>
        <p:txBody>
          <a:bodyPr/>
          <a:lstStyle/>
          <a:p>
            <a:r>
              <a:rPr lang="en-US" altLang="en-US" sz="3800"/>
              <a:t>Origin of Word: ALGORITHM </a:t>
            </a:r>
          </a:p>
        </p:txBody>
      </p:sp>
      <p:sp>
        <p:nvSpPr>
          <p:cNvPr id="4" name="Rectangle 3">
            <a:extLst>
              <a:ext uri="{FF2B5EF4-FFF2-40B4-BE49-F238E27FC236}">
                <a16:creationId xmlns:a16="http://schemas.microsoft.com/office/drawing/2014/main" id="{62135533-BC47-4C8E-9886-F656DE4CCF18}"/>
              </a:ext>
            </a:extLst>
          </p:cNvPr>
          <p:cNvSpPr txBox="1">
            <a:spLocks noChangeArrowheads="1"/>
          </p:cNvSpPr>
          <p:nvPr/>
        </p:nvSpPr>
        <p:spPr bwMode="auto">
          <a:xfrm>
            <a:off x="2362200" y="748439"/>
            <a:ext cx="5105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12500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o"/>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SzPct val="65000"/>
              <a:buFont typeface="Monotype Sort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i="0" dirty="0"/>
          </a:p>
          <a:p>
            <a:pPr marL="0" indent="0">
              <a:buNone/>
            </a:pPr>
            <a:endParaRPr lang="en-US" altLang="en-US" i="0" dirty="0"/>
          </a:p>
          <a:p>
            <a:pPr marL="0" indent="0">
              <a:buNone/>
            </a:pPr>
            <a:endParaRPr lang="en-US" altLang="en-US" i="0" dirty="0"/>
          </a:p>
          <a:p>
            <a:pPr marL="0" indent="0">
              <a:buNone/>
            </a:pPr>
            <a:r>
              <a:rPr lang="en-US" altLang="en-US" i="0" dirty="0"/>
              <a:t>Abu </a:t>
            </a:r>
            <a:r>
              <a:rPr lang="en-US" altLang="en-US" i="0" dirty="0" err="1"/>
              <a:t>Ja’fa</a:t>
            </a:r>
            <a:r>
              <a:rPr lang="en-US" altLang="en-US" i="0" dirty="0"/>
              <a:t> Mohammad ibn Musa al-</a:t>
            </a:r>
            <a:r>
              <a:rPr lang="en-US" altLang="en-US" i="0" dirty="0" err="1"/>
              <a:t>Khowarizmi</a:t>
            </a:r>
            <a:endParaRPr lang="en-US" altLang="en-US" sz="2600" i="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body" idx="4294967295"/>
          </p:nvPr>
        </p:nvSpPr>
        <p:spPr>
          <a:xfrm>
            <a:off x="0" y="1501775"/>
            <a:ext cx="8153400" cy="4760913"/>
          </a:xfrm>
        </p:spPr>
        <p:txBody>
          <a:bodyPr>
            <a:noAutofit/>
          </a:bodyPr>
          <a:lstStyle/>
          <a:p>
            <a:pPr algn="just" eaLnBrk="1" hangingPunct="1">
              <a:lnSpc>
                <a:spcPct val="90000"/>
              </a:lnSpc>
            </a:pPr>
            <a:r>
              <a:rPr lang="en-US" sz="2400" dirty="0">
                <a:solidFill>
                  <a:schemeClr val="tx1"/>
                </a:solidFill>
              </a:rPr>
              <a:t>The word </a:t>
            </a:r>
            <a:r>
              <a:rPr lang="en-US" sz="2400" i="1" dirty="0">
                <a:solidFill>
                  <a:schemeClr val="tx1"/>
                </a:solidFill>
              </a:rPr>
              <a:t>Algorithm </a:t>
            </a:r>
            <a:r>
              <a:rPr lang="en-US" sz="2400" dirty="0">
                <a:solidFill>
                  <a:schemeClr val="tx1"/>
                </a:solidFill>
              </a:rPr>
              <a:t>comes from the name of the </a:t>
            </a:r>
            <a:r>
              <a:rPr lang="en-US" sz="2400" dirty="0" err="1">
                <a:solidFill>
                  <a:schemeClr val="tx1"/>
                </a:solidFill>
              </a:rPr>
              <a:t>muslim</a:t>
            </a:r>
            <a:r>
              <a:rPr lang="en-US" sz="2400" dirty="0">
                <a:solidFill>
                  <a:schemeClr val="tx1"/>
                </a:solidFill>
              </a:rPr>
              <a:t> author </a:t>
            </a:r>
            <a:r>
              <a:rPr lang="en-US" sz="2400" i="1" dirty="0">
                <a:solidFill>
                  <a:srgbClr val="FF0000"/>
                </a:solidFill>
              </a:rPr>
              <a:t>Abu </a:t>
            </a:r>
            <a:r>
              <a:rPr lang="en-US" sz="2400" i="1" dirty="0" err="1">
                <a:solidFill>
                  <a:srgbClr val="FF0000"/>
                </a:solidFill>
              </a:rPr>
              <a:t>Ja’far</a:t>
            </a:r>
            <a:r>
              <a:rPr lang="en-US" sz="2400" i="1" dirty="0">
                <a:solidFill>
                  <a:srgbClr val="FF0000"/>
                </a:solidFill>
              </a:rPr>
              <a:t> Mohammad </a:t>
            </a:r>
            <a:r>
              <a:rPr lang="en-US" sz="2400" i="1" dirty="0" err="1">
                <a:solidFill>
                  <a:srgbClr val="FF0000"/>
                </a:solidFill>
              </a:rPr>
              <a:t>ibn</a:t>
            </a:r>
            <a:r>
              <a:rPr lang="en-US" sz="2400" i="1" dirty="0">
                <a:solidFill>
                  <a:srgbClr val="FF0000"/>
                </a:solidFill>
              </a:rPr>
              <a:t> </a:t>
            </a:r>
            <a:r>
              <a:rPr lang="en-US" sz="2400" i="1" dirty="0" err="1">
                <a:solidFill>
                  <a:srgbClr val="FF0000"/>
                </a:solidFill>
              </a:rPr>
              <a:t>Musaal-Khowarizmi</a:t>
            </a:r>
            <a:r>
              <a:rPr lang="en-US" sz="2400" dirty="0">
                <a:solidFill>
                  <a:schemeClr val="tx1"/>
                </a:solidFill>
              </a:rPr>
              <a:t>. He was born in the eighth century at </a:t>
            </a:r>
            <a:r>
              <a:rPr lang="en-US" sz="2400" dirty="0" err="1">
                <a:solidFill>
                  <a:schemeClr val="tx1"/>
                </a:solidFill>
              </a:rPr>
              <a:t>Khwarizm</a:t>
            </a:r>
            <a:r>
              <a:rPr lang="en-US" sz="2400" dirty="0">
                <a:solidFill>
                  <a:schemeClr val="tx1"/>
                </a:solidFill>
              </a:rPr>
              <a:t> (</a:t>
            </a:r>
            <a:r>
              <a:rPr lang="en-US" sz="2400" dirty="0" err="1">
                <a:solidFill>
                  <a:schemeClr val="tx1"/>
                </a:solidFill>
              </a:rPr>
              <a:t>Kheva</a:t>
            </a:r>
            <a:r>
              <a:rPr lang="en-US" sz="2400" dirty="0">
                <a:solidFill>
                  <a:schemeClr val="tx1"/>
                </a:solidFill>
              </a:rPr>
              <a:t>), a town south of river Oxus in present </a:t>
            </a:r>
            <a:r>
              <a:rPr lang="en-US" sz="2400" dirty="0">
                <a:solidFill>
                  <a:srgbClr val="FF0000"/>
                </a:solidFill>
              </a:rPr>
              <a:t>Uzbekistan</a:t>
            </a:r>
            <a:r>
              <a:rPr lang="en-US" sz="2400" dirty="0">
                <a:solidFill>
                  <a:schemeClr val="tx1"/>
                </a:solidFill>
              </a:rPr>
              <a:t>. Uzbekistan, a Muslim country for over a thousand years, was taken over by the Russians in 1873.</a:t>
            </a:r>
          </a:p>
          <a:p>
            <a:pPr algn="just" eaLnBrk="1" hangingPunct="1">
              <a:lnSpc>
                <a:spcPct val="90000"/>
              </a:lnSpc>
            </a:pPr>
            <a:endParaRPr lang="en-US" sz="2400" dirty="0">
              <a:solidFill>
                <a:schemeClr val="tx1"/>
              </a:solidFill>
            </a:endParaRPr>
          </a:p>
          <a:p>
            <a:pPr algn="just" eaLnBrk="1" hangingPunct="1">
              <a:lnSpc>
                <a:spcPct val="90000"/>
              </a:lnSpc>
            </a:pPr>
            <a:r>
              <a:rPr lang="en-US" sz="2400" dirty="0">
                <a:solidFill>
                  <a:schemeClr val="tx1"/>
                </a:solidFill>
              </a:rPr>
              <a:t>Much of al-Khwarizmi’s work was written in a book titled </a:t>
            </a:r>
            <a:r>
              <a:rPr lang="en-US" sz="2400" i="1" dirty="0">
                <a:solidFill>
                  <a:schemeClr val="tx1"/>
                </a:solidFill>
              </a:rPr>
              <a:t>al </a:t>
            </a:r>
            <a:r>
              <a:rPr lang="en-US" sz="2400" i="1" dirty="0" err="1">
                <a:solidFill>
                  <a:srgbClr val="FF0000"/>
                </a:solidFill>
              </a:rPr>
              <a:t>Kitab</a:t>
            </a:r>
            <a:r>
              <a:rPr lang="en-US" sz="2400" i="1" dirty="0">
                <a:solidFill>
                  <a:srgbClr val="FF0000"/>
                </a:solidFill>
              </a:rPr>
              <a:t> al-</a:t>
            </a:r>
            <a:r>
              <a:rPr lang="en-US" sz="2400" i="1" dirty="0" err="1">
                <a:solidFill>
                  <a:srgbClr val="FF0000"/>
                </a:solidFill>
              </a:rPr>
              <a:t>mukhatasar</a:t>
            </a:r>
            <a:r>
              <a:rPr lang="en-US" sz="2400" i="1" dirty="0">
                <a:solidFill>
                  <a:srgbClr val="FF0000"/>
                </a:solidFill>
              </a:rPr>
              <a:t> </a:t>
            </a:r>
            <a:r>
              <a:rPr lang="en-US" sz="2400" i="1" dirty="0" err="1">
                <a:solidFill>
                  <a:srgbClr val="FF0000"/>
                </a:solidFill>
              </a:rPr>
              <a:t>fi</a:t>
            </a:r>
            <a:r>
              <a:rPr lang="en-US" sz="2400" i="1" dirty="0">
                <a:solidFill>
                  <a:srgbClr val="FF0000"/>
                </a:solidFill>
              </a:rPr>
              <a:t> </a:t>
            </a:r>
            <a:r>
              <a:rPr lang="en-US" sz="2400" i="1" dirty="0" err="1">
                <a:solidFill>
                  <a:srgbClr val="FF0000"/>
                </a:solidFill>
              </a:rPr>
              <a:t>hisab</a:t>
            </a:r>
            <a:r>
              <a:rPr lang="en-US" sz="2400" i="1" dirty="0">
                <a:solidFill>
                  <a:srgbClr val="FF0000"/>
                </a:solidFill>
              </a:rPr>
              <a:t> al-</a:t>
            </a:r>
            <a:r>
              <a:rPr lang="en-US" sz="2400" i="1" dirty="0" err="1">
                <a:solidFill>
                  <a:srgbClr val="FF0000"/>
                </a:solidFill>
              </a:rPr>
              <a:t>jabrwa’l</a:t>
            </a:r>
            <a:r>
              <a:rPr lang="en-US" sz="2400" i="1" dirty="0">
                <a:solidFill>
                  <a:srgbClr val="FF0000"/>
                </a:solidFill>
              </a:rPr>
              <a:t>-</a:t>
            </a:r>
            <a:r>
              <a:rPr lang="en-US" sz="2400" i="1" dirty="0" err="1">
                <a:solidFill>
                  <a:srgbClr val="FF0000"/>
                </a:solidFill>
              </a:rPr>
              <a:t>muqabalah</a:t>
            </a:r>
            <a:r>
              <a:rPr lang="en-US" sz="2400" i="1" dirty="0">
                <a:solidFill>
                  <a:srgbClr val="FF0000"/>
                </a:solidFill>
              </a:rPr>
              <a:t> </a:t>
            </a:r>
            <a:r>
              <a:rPr lang="en-US" sz="2400" dirty="0">
                <a:solidFill>
                  <a:schemeClr val="tx1"/>
                </a:solidFill>
              </a:rPr>
              <a:t>(The Compendious Book on Calculation by Completion and Balancing). It is from the titles of these writings and his name that the words </a:t>
            </a:r>
            <a:r>
              <a:rPr lang="en-US" sz="2400" i="1" dirty="0">
                <a:solidFill>
                  <a:schemeClr val="tx1"/>
                </a:solidFill>
              </a:rPr>
              <a:t>algebra </a:t>
            </a:r>
            <a:r>
              <a:rPr lang="en-US" sz="2400" dirty="0">
                <a:solidFill>
                  <a:schemeClr val="tx1"/>
                </a:solidFill>
              </a:rPr>
              <a:t>and </a:t>
            </a:r>
            <a:r>
              <a:rPr lang="en-US" sz="2400" i="1" dirty="0">
                <a:solidFill>
                  <a:schemeClr val="tx1"/>
                </a:solidFill>
              </a:rPr>
              <a:t>algorithm </a:t>
            </a:r>
            <a:r>
              <a:rPr lang="en-US" sz="2400" dirty="0">
                <a:solidFill>
                  <a:schemeClr val="tx1"/>
                </a:solidFill>
              </a:rPr>
              <a:t>are derived. As a result of his work, al-Khwarizmi is regarded as the most outstanding mathematician of his time</a:t>
            </a:r>
          </a:p>
        </p:txBody>
      </p:sp>
      <p:sp>
        <p:nvSpPr>
          <p:cNvPr id="8195" name="Rectangle 2"/>
          <p:cNvSpPr>
            <a:spLocks noGrp="1" noChangeArrowheads="1"/>
          </p:cNvSpPr>
          <p:nvPr>
            <p:ph type="title" idx="4294967295"/>
          </p:nvPr>
        </p:nvSpPr>
        <p:spPr>
          <a:xfrm>
            <a:off x="0" y="228600"/>
            <a:ext cx="8229600" cy="990600"/>
          </a:xfrm>
        </p:spPr>
        <p:txBody>
          <a:bodyPr/>
          <a:lstStyle/>
          <a:p>
            <a:pPr eaLnBrk="1" hangingPunct="1"/>
            <a:r>
              <a:rPr lang="en-US" dirty="0"/>
              <a:t>Origin of word: </a:t>
            </a:r>
            <a:r>
              <a:rPr lang="en-US" i="1" dirty="0"/>
              <a:t>Algorithm</a:t>
            </a:r>
            <a:r>
              <a:rPr lang="en-US" dirty="0"/>
              <a:t> </a:t>
            </a:r>
          </a:p>
        </p:txBody>
      </p:sp>
    </p:spTree>
    <p:extLst>
      <p:ext uri="{BB962C8B-B14F-4D97-AF65-F5344CB8AC3E}">
        <p14:creationId xmlns:p14="http://schemas.microsoft.com/office/powerpoint/2010/main" val="19475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20" name="Picture 4">
            <a:extLst>
              <a:ext uri="{FF2B5EF4-FFF2-40B4-BE49-F238E27FC236}">
                <a16:creationId xmlns:a16="http://schemas.microsoft.com/office/drawing/2014/main" id="{AA3F72C6-4D6D-4566-B522-48963250C62C}"/>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13811" t="11428" r="11714" b="13470"/>
          <a:stretch/>
        </p:blipFill>
        <p:spPr>
          <a:xfrm>
            <a:off x="1414463" y="1165225"/>
            <a:ext cx="7729537" cy="5006975"/>
          </a:xfrm>
          <a:noFill/>
          <a:ln/>
        </p:spPr>
      </p:pic>
      <p:sp>
        <p:nvSpPr>
          <p:cNvPr id="342021" name="Rectangle 5">
            <a:extLst>
              <a:ext uri="{FF2B5EF4-FFF2-40B4-BE49-F238E27FC236}">
                <a16:creationId xmlns:a16="http://schemas.microsoft.com/office/drawing/2014/main" id="{DB5D1085-DFF5-4D8B-82AB-9F37DF54F8F3}"/>
              </a:ext>
            </a:extLst>
          </p:cNvPr>
          <p:cNvSpPr>
            <a:spLocks noGrp="1" noChangeArrowheads="1"/>
          </p:cNvSpPr>
          <p:nvPr>
            <p:ph type="title" idx="4294967295"/>
          </p:nvPr>
        </p:nvSpPr>
        <p:spPr>
          <a:xfrm>
            <a:off x="0" y="228600"/>
            <a:ext cx="8229600" cy="990600"/>
          </a:xfrm>
        </p:spPr>
        <p:txBody>
          <a:bodyPr/>
          <a:lstStyle/>
          <a:p>
            <a:r>
              <a:rPr lang="en-US" altLang="en-US" sz="3800"/>
              <a:t>Origin of Word: ALGORITHM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a:extLst>
              <a:ext uri="{FF2B5EF4-FFF2-40B4-BE49-F238E27FC236}">
                <a16:creationId xmlns:a16="http://schemas.microsoft.com/office/drawing/2014/main" id="{8C3B2961-13FE-4FE1-810E-EC3CEC55C65B}"/>
              </a:ext>
            </a:extLst>
          </p:cNvPr>
          <p:cNvSpPr>
            <a:spLocks noGrp="1" noChangeArrowheads="1"/>
          </p:cNvSpPr>
          <p:nvPr>
            <p:ph type="body" idx="4294967295"/>
          </p:nvPr>
        </p:nvSpPr>
        <p:spPr>
          <a:xfrm>
            <a:off x="0" y="1219200"/>
            <a:ext cx="8229600" cy="5029200"/>
          </a:xfrm>
        </p:spPr>
        <p:txBody>
          <a:bodyPr/>
          <a:lstStyle/>
          <a:p>
            <a:endParaRPr lang="en-US" altLang="en-US" dirty="0"/>
          </a:p>
          <a:p>
            <a:r>
              <a:rPr lang="en-US" altLang="en-US" sz="2600" dirty="0"/>
              <a:t>His year of birth is not known exactly.</a:t>
            </a:r>
          </a:p>
          <a:p>
            <a:endParaRPr lang="en-US" altLang="en-US" sz="2600" dirty="0"/>
          </a:p>
          <a:p>
            <a:r>
              <a:rPr lang="en-US" altLang="en-US" sz="2600" dirty="0"/>
              <a:t>Al-Khwarizmi parents migrated to a place south of Baghdad when he was a child.</a:t>
            </a:r>
          </a:p>
          <a:p>
            <a:endParaRPr lang="en-US" altLang="en-US" sz="2600" dirty="0"/>
          </a:p>
          <a:p>
            <a:r>
              <a:rPr lang="en-US" altLang="en-US" sz="2600" dirty="0"/>
              <a:t>It has been established from his contributions that flourished under </a:t>
            </a:r>
            <a:r>
              <a:rPr lang="en-US" altLang="en-US" sz="2600" dirty="0" err="1"/>
              <a:t>khalifah</a:t>
            </a:r>
            <a:r>
              <a:rPr lang="en-US" altLang="en-US" sz="2600" dirty="0"/>
              <a:t> Al-Mamun at Baghdad during 813 to 833 C.E.</a:t>
            </a:r>
          </a:p>
          <a:p>
            <a:endParaRPr lang="en-US" altLang="en-US" sz="2600" dirty="0"/>
          </a:p>
          <a:p>
            <a:r>
              <a:rPr lang="en-US" altLang="en-US" sz="2600" dirty="0"/>
              <a:t>Al-Khwarizmi died around 840 C.E.</a:t>
            </a:r>
          </a:p>
        </p:txBody>
      </p:sp>
      <p:sp>
        <p:nvSpPr>
          <p:cNvPr id="8195" name="Rectangle 2">
            <a:extLst>
              <a:ext uri="{FF2B5EF4-FFF2-40B4-BE49-F238E27FC236}">
                <a16:creationId xmlns:a16="http://schemas.microsoft.com/office/drawing/2014/main" id="{E614D66F-6856-49F6-8C47-F137DFD5BF3E}"/>
              </a:ext>
            </a:extLst>
          </p:cNvPr>
          <p:cNvSpPr>
            <a:spLocks noGrp="1" noChangeArrowheads="1"/>
          </p:cNvSpPr>
          <p:nvPr>
            <p:ph type="title" idx="4294967295"/>
          </p:nvPr>
        </p:nvSpPr>
        <p:spPr>
          <a:xfrm>
            <a:off x="0" y="228600"/>
            <a:ext cx="8229600" cy="990600"/>
          </a:xfrm>
        </p:spPr>
        <p:txBody>
          <a:bodyPr/>
          <a:lstStyle/>
          <a:p>
            <a:r>
              <a:rPr lang="en-US" altLang="en-US" dirty="0"/>
              <a:t>Origin of Word: ALGORITHM</a:t>
            </a:r>
          </a:p>
        </p:txBody>
      </p:sp>
    </p:spTree>
    <p:extLst>
      <p:ext uri="{BB962C8B-B14F-4D97-AF65-F5344CB8AC3E}">
        <p14:creationId xmlns:p14="http://schemas.microsoft.com/office/powerpoint/2010/main" val="529994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4" name="Picture 4">
            <a:extLst>
              <a:ext uri="{FF2B5EF4-FFF2-40B4-BE49-F238E27FC236}">
                <a16:creationId xmlns:a16="http://schemas.microsoft.com/office/drawing/2014/main" id="{8FDF6B3D-25D0-43BD-ABD6-8E5910DE2D9B}"/>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10665" t="31020" r="6468" b="28163"/>
          <a:stretch/>
        </p:blipFill>
        <p:spPr>
          <a:xfrm>
            <a:off x="0" y="1622425"/>
            <a:ext cx="6019800" cy="1905000"/>
          </a:xfrm>
          <a:noFill/>
          <a:ln/>
        </p:spPr>
      </p:pic>
      <p:sp>
        <p:nvSpPr>
          <p:cNvPr id="348165" name="Rectangle 5">
            <a:extLst>
              <a:ext uri="{FF2B5EF4-FFF2-40B4-BE49-F238E27FC236}">
                <a16:creationId xmlns:a16="http://schemas.microsoft.com/office/drawing/2014/main" id="{4FE6A7C8-4091-408D-B31B-BC046ED54265}"/>
              </a:ext>
            </a:extLst>
          </p:cNvPr>
          <p:cNvSpPr>
            <a:spLocks noGrp="1" noChangeArrowheads="1"/>
          </p:cNvSpPr>
          <p:nvPr>
            <p:ph type="title" idx="4294967295"/>
          </p:nvPr>
        </p:nvSpPr>
        <p:spPr>
          <a:xfrm>
            <a:off x="0" y="228600"/>
            <a:ext cx="8229600" cy="990600"/>
          </a:xfrm>
        </p:spPr>
        <p:txBody>
          <a:bodyPr/>
          <a:lstStyle/>
          <a:p>
            <a:r>
              <a:rPr lang="en-US" altLang="en-US" sz="3800"/>
              <a:t>Origin of Word: ALGORITHM</a:t>
            </a:r>
          </a:p>
        </p:txBody>
      </p:sp>
      <p:sp>
        <p:nvSpPr>
          <p:cNvPr id="2" name="TextBox 1">
            <a:extLst>
              <a:ext uri="{FF2B5EF4-FFF2-40B4-BE49-F238E27FC236}">
                <a16:creationId xmlns:a16="http://schemas.microsoft.com/office/drawing/2014/main" id="{41088922-2C9E-4EC5-8D2D-BB9322E50CD3}"/>
              </a:ext>
            </a:extLst>
          </p:cNvPr>
          <p:cNvSpPr txBox="1"/>
          <p:nvPr/>
        </p:nvSpPr>
        <p:spPr>
          <a:xfrm>
            <a:off x="1676400" y="3733800"/>
            <a:ext cx="5791200" cy="707886"/>
          </a:xfrm>
          <a:prstGeom prst="rect">
            <a:avLst/>
          </a:prstGeom>
          <a:noFill/>
        </p:spPr>
        <p:txBody>
          <a:bodyPr wrap="square" rtlCol="0">
            <a:spAutoFit/>
          </a:bodyPr>
          <a:lstStyle/>
          <a:p>
            <a:r>
              <a:rPr lang="en-US" b="1" dirty="0">
                <a:solidFill>
                  <a:srgbClr val="0070C0"/>
                </a:solidFill>
              </a:rPr>
              <a:t>The Compendious Book on Calculation by Completion and Balancing</a:t>
            </a:r>
            <a:endParaRPr lang="en-US"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a:extLst>
              <a:ext uri="{FF2B5EF4-FFF2-40B4-BE49-F238E27FC236}">
                <a16:creationId xmlns:a16="http://schemas.microsoft.com/office/drawing/2014/main" id="{8C3B2961-13FE-4FE1-810E-EC3CEC55C65B}"/>
              </a:ext>
            </a:extLst>
          </p:cNvPr>
          <p:cNvSpPr>
            <a:spLocks noGrp="1" noChangeArrowheads="1"/>
          </p:cNvSpPr>
          <p:nvPr>
            <p:ph type="body" idx="4294967295"/>
          </p:nvPr>
        </p:nvSpPr>
        <p:spPr>
          <a:xfrm>
            <a:off x="0" y="1219200"/>
            <a:ext cx="8229600" cy="5029200"/>
          </a:xfrm>
        </p:spPr>
        <p:txBody>
          <a:bodyPr/>
          <a:lstStyle/>
          <a:p>
            <a:endParaRPr lang="en-US" altLang="en-US" dirty="0"/>
          </a:p>
          <a:p>
            <a:r>
              <a:rPr lang="en-US" altLang="en-US" sz="2600" dirty="0"/>
              <a:t>It is from the titles of these writings and his name that the words </a:t>
            </a:r>
            <a:r>
              <a:rPr lang="en-US" altLang="en-US" sz="2600" dirty="0">
                <a:solidFill>
                  <a:srgbClr val="FF0000"/>
                </a:solidFill>
              </a:rPr>
              <a:t>algebra</a:t>
            </a:r>
            <a:r>
              <a:rPr lang="en-US" altLang="en-US" sz="2600" dirty="0"/>
              <a:t> and </a:t>
            </a:r>
            <a:r>
              <a:rPr lang="en-US" altLang="en-US" sz="2600" dirty="0">
                <a:solidFill>
                  <a:srgbClr val="FF0000"/>
                </a:solidFill>
              </a:rPr>
              <a:t>algorithm</a:t>
            </a:r>
            <a:r>
              <a:rPr lang="en-US" altLang="en-US" sz="2600" dirty="0"/>
              <a:t> are derived.</a:t>
            </a:r>
          </a:p>
          <a:p>
            <a:endParaRPr lang="en-US" altLang="en-US" dirty="0"/>
          </a:p>
          <a:p>
            <a:r>
              <a:rPr lang="en-US" altLang="en-US" sz="2600" dirty="0"/>
              <a:t>As a result of his work, al-Khwarizmi is regarded as the most outstanding mathematician of his time.</a:t>
            </a:r>
          </a:p>
        </p:txBody>
      </p:sp>
      <p:sp>
        <p:nvSpPr>
          <p:cNvPr id="8195" name="Rectangle 2">
            <a:extLst>
              <a:ext uri="{FF2B5EF4-FFF2-40B4-BE49-F238E27FC236}">
                <a16:creationId xmlns:a16="http://schemas.microsoft.com/office/drawing/2014/main" id="{E614D66F-6856-49F6-8C47-F137DFD5BF3E}"/>
              </a:ext>
            </a:extLst>
          </p:cNvPr>
          <p:cNvSpPr>
            <a:spLocks noGrp="1" noChangeArrowheads="1"/>
          </p:cNvSpPr>
          <p:nvPr>
            <p:ph type="title" idx="4294967295"/>
          </p:nvPr>
        </p:nvSpPr>
        <p:spPr>
          <a:xfrm>
            <a:off x="0" y="228600"/>
            <a:ext cx="8229600" cy="990600"/>
          </a:xfrm>
        </p:spPr>
        <p:txBody>
          <a:bodyPr/>
          <a:lstStyle/>
          <a:p>
            <a:r>
              <a:rPr lang="en-US" altLang="en-US" dirty="0"/>
              <a:t>Origin of Word: ALGORITHM</a:t>
            </a:r>
          </a:p>
        </p:txBody>
      </p:sp>
    </p:spTree>
    <p:extLst>
      <p:ext uri="{BB962C8B-B14F-4D97-AF65-F5344CB8AC3E}">
        <p14:creationId xmlns:p14="http://schemas.microsoft.com/office/powerpoint/2010/main" val="416596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a:extLst>
              <a:ext uri="{FF2B5EF4-FFF2-40B4-BE49-F238E27FC236}">
                <a16:creationId xmlns:a16="http://schemas.microsoft.com/office/drawing/2014/main" id="{8C3B2961-13FE-4FE1-810E-EC3CEC55C65B}"/>
              </a:ext>
            </a:extLst>
          </p:cNvPr>
          <p:cNvSpPr>
            <a:spLocks noGrp="1" noChangeArrowheads="1"/>
          </p:cNvSpPr>
          <p:nvPr>
            <p:ph type="body" idx="4294967295"/>
          </p:nvPr>
        </p:nvSpPr>
        <p:spPr>
          <a:xfrm>
            <a:off x="0" y="1219200"/>
            <a:ext cx="8229600" cy="5029200"/>
          </a:xfrm>
        </p:spPr>
        <p:txBody>
          <a:bodyPr/>
          <a:lstStyle/>
          <a:p>
            <a:endParaRPr lang="en-US" altLang="en-US" dirty="0"/>
          </a:p>
          <a:p>
            <a:r>
              <a:rPr lang="en-US" sz="2600" dirty="0"/>
              <a:t>Algorithm is a step-by-step process to solve a specific problem.</a:t>
            </a:r>
            <a:endParaRPr lang="en-US" altLang="en-US" sz="2600" dirty="0"/>
          </a:p>
          <a:p>
            <a:r>
              <a:rPr lang="en-US" altLang="en-US" sz="2600" dirty="0"/>
              <a:t>An algorithm is any well-defined computational procedure that </a:t>
            </a:r>
            <a:r>
              <a:rPr lang="en-US" altLang="en-US" sz="2600" dirty="0">
                <a:solidFill>
                  <a:srgbClr val="FF0000"/>
                </a:solidFill>
              </a:rPr>
              <a:t>takes some values</a:t>
            </a:r>
            <a:r>
              <a:rPr lang="en-US" altLang="en-US" sz="2600" dirty="0"/>
              <a:t>, or set of values as </a:t>
            </a:r>
            <a:r>
              <a:rPr lang="en-US" altLang="en-US" sz="2600" dirty="0">
                <a:solidFill>
                  <a:srgbClr val="FF0000"/>
                </a:solidFill>
              </a:rPr>
              <a:t>input</a:t>
            </a:r>
            <a:r>
              <a:rPr lang="en-US" altLang="en-US" sz="2600" dirty="0"/>
              <a:t> produces some values, or </a:t>
            </a:r>
            <a:r>
              <a:rPr lang="en-US" altLang="en-US" sz="2600" dirty="0">
                <a:solidFill>
                  <a:srgbClr val="FF0000"/>
                </a:solidFill>
              </a:rPr>
              <a:t>set of values as output.</a:t>
            </a:r>
          </a:p>
          <a:p>
            <a:endParaRPr lang="en-US" altLang="en-US" sz="2600" dirty="0"/>
          </a:p>
          <a:p>
            <a:r>
              <a:rPr lang="en-US" altLang="en-US" sz="2600" dirty="0"/>
              <a:t>An algorithm is thus a </a:t>
            </a:r>
            <a:r>
              <a:rPr lang="en-US" altLang="en-US" sz="2600" dirty="0">
                <a:solidFill>
                  <a:srgbClr val="FF0000"/>
                </a:solidFill>
              </a:rPr>
              <a:t>sequence</a:t>
            </a:r>
            <a:r>
              <a:rPr lang="en-US" altLang="en-US" sz="2600" dirty="0"/>
              <a:t> of computational steps that </a:t>
            </a:r>
            <a:r>
              <a:rPr lang="en-US" altLang="en-US" sz="2600" dirty="0">
                <a:solidFill>
                  <a:srgbClr val="FF0000"/>
                </a:solidFill>
              </a:rPr>
              <a:t>transform</a:t>
            </a:r>
            <a:r>
              <a:rPr lang="en-US" altLang="en-US" sz="2600" dirty="0"/>
              <a:t> the input into output.</a:t>
            </a:r>
          </a:p>
          <a:p>
            <a:r>
              <a:rPr lang="en-US" sz="1800" b="0" dirty="0">
                <a:effectLst/>
                <a:latin typeface="Arial" panose="020B0604020202020204" pitchFamily="34" charset="0"/>
                <a:ea typeface="Times New Roman" panose="02020603050405020304" pitchFamily="18" charset="0"/>
              </a:rPr>
              <a:t>Algorithm is not only the base of data structure but it is also the base of good programming.</a:t>
            </a:r>
            <a:endParaRPr lang="en-US" sz="1800" b="1" dirty="0">
              <a:effectLst/>
              <a:latin typeface="Times New Roman" panose="02020603050405020304" pitchFamily="18" charset="0"/>
              <a:ea typeface="Times New Roman" panose="02020603050405020304" pitchFamily="18" charset="0"/>
            </a:endParaRPr>
          </a:p>
          <a:p>
            <a:endParaRPr lang="en-US" altLang="en-US" sz="2600" dirty="0"/>
          </a:p>
        </p:txBody>
      </p:sp>
      <p:sp>
        <p:nvSpPr>
          <p:cNvPr id="8195" name="Rectangle 2">
            <a:extLst>
              <a:ext uri="{FF2B5EF4-FFF2-40B4-BE49-F238E27FC236}">
                <a16:creationId xmlns:a16="http://schemas.microsoft.com/office/drawing/2014/main" id="{E614D66F-6856-49F6-8C47-F137DFD5BF3E}"/>
              </a:ext>
            </a:extLst>
          </p:cNvPr>
          <p:cNvSpPr>
            <a:spLocks noGrp="1" noChangeArrowheads="1"/>
          </p:cNvSpPr>
          <p:nvPr>
            <p:ph type="title" idx="4294967295"/>
          </p:nvPr>
        </p:nvSpPr>
        <p:spPr>
          <a:xfrm>
            <a:off x="0" y="228600"/>
            <a:ext cx="8229600" cy="990600"/>
          </a:xfrm>
        </p:spPr>
        <p:txBody>
          <a:bodyPr/>
          <a:lstStyle/>
          <a:p>
            <a:r>
              <a:rPr lang="en-US" altLang="en-US" dirty="0"/>
              <a:t>ALGORITHM: Informal Definition </a:t>
            </a:r>
          </a:p>
        </p:txBody>
      </p:sp>
    </p:spTree>
    <p:extLst>
      <p:ext uri="{BB962C8B-B14F-4D97-AF65-F5344CB8AC3E}">
        <p14:creationId xmlns:p14="http://schemas.microsoft.com/office/powerpoint/2010/main" val="581319965"/>
      </p:ext>
    </p:extLst>
  </p:cSld>
  <p:clrMapOvr>
    <a:masterClrMapping/>
  </p:clrMapOvr>
</p:sld>
</file>

<file path=ppt/theme/theme1.xml><?xml version="1.0" encoding="utf-8"?>
<a:theme xmlns:a="http://schemas.openxmlformats.org/drawingml/2006/main" name="computer-bunny.blue.pot">
  <a:themeElements>
    <a:clrScheme name="">
      <a:dk1>
        <a:srgbClr val="000000"/>
      </a:dk1>
      <a:lt1>
        <a:srgbClr val="FFFFFF"/>
      </a:lt1>
      <a:dk2>
        <a:srgbClr val="CC0000"/>
      </a:dk2>
      <a:lt2>
        <a:srgbClr val="969696"/>
      </a:lt2>
      <a:accent1>
        <a:srgbClr val="0033CC"/>
      </a:accent1>
      <a:accent2>
        <a:srgbClr val="339933"/>
      </a:accent2>
      <a:accent3>
        <a:srgbClr val="FFFFFF"/>
      </a:accent3>
      <a:accent4>
        <a:srgbClr val="000000"/>
      </a:accent4>
      <a:accent5>
        <a:srgbClr val="AAADE2"/>
      </a:accent5>
      <a:accent6>
        <a:srgbClr val="2D8A2D"/>
      </a:accent6>
      <a:hlink>
        <a:srgbClr val="9900CC"/>
      </a:hlink>
      <a:folHlink>
        <a:srgbClr val="B2B2B2"/>
      </a:folHlink>
    </a:clrScheme>
    <a:fontScheme name="computer-bunny.blue.po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mputer-bunny.blue.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puter-bunny.blue.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omputer-bunny.blue.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puter-bunny.blue.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puter-bunny.blue.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puter-bunny.blue.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omputer-bunny.blue.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mputer-bunny.blue.pot 8">
        <a:dk1>
          <a:srgbClr val="000000"/>
        </a:dk1>
        <a:lt1>
          <a:srgbClr val="FFFFFF"/>
        </a:lt1>
        <a:dk2>
          <a:srgbClr val="CC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28235</TotalTime>
  <Words>1153</Words>
  <Application>Microsoft Office PowerPoint</Application>
  <PresentationFormat>On-screen Show (4:3)</PresentationFormat>
  <Paragraphs>135</Paragraphs>
  <Slides>25</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Cambria</vt:lpstr>
      <vt:lpstr>Century Gothic</vt:lpstr>
      <vt:lpstr>Georgia</vt:lpstr>
      <vt:lpstr>Monotype Sorts</vt:lpstr>
      <vt:lpstr>Palatino Linotype</vt:lpstr>
      <vt:lpstr>Times New Roman</vt:lpstr>
      <vt:lpstr>Wingdings</vt:lpstr>
      <vt:lpstr>Wingdings 3</vt:lpstr>
      <vt:lpstr>computer-bunny.blue.pot</vt:lpstr>
      <vt:lpstr>Slice</vt:lpstr>
      <vt:lpstr>PowerPoint Presentation</vt:lpstr>
      <vt:lpstr>PowerPoint Presentation</vt:lpstr>
      <vt:lpstr>Origin of Word: ALGORITHM </vt:lpstr>
      <vt:lpstr>Origin of word: Algorithm </vt:lpstr>
      <vt:lpstr>Origin of Word: ALGORITHM</vt:lpstr>
      <vt:lpstr>Origin of Word: ALGORITHM</vt:lpstr>
      <vt:lpstr>Origin of Word: ALGORITHM</vt:lpstr>
      <vt:lpstr>Origin of Word: ALGORITHM</vt:lpstr>
      <vt:lpstr>ALGORITHM: Informal Definition </vt:lpstr>
      <vt:lpstr>ALGORITHM, programming</vt:lpstr>
      <vt:lpstr>What is an algorithm?</vt:lpstr>
      <vt:lpstr>Properties of Algorithms</vt:lpstr>
      <vt:lpstr>Why Study Algorithms?</vt:lpstr>
      <vt:lpstr>Why we study algorithms?</vt:lpstr>
      <vt:lpstr>Why Study?</vt:lpstr>
      <vt:lpstr>Objectives</vt:lpstr>
      <vt:lpstr>Some well-known computational problems</vt:lpstr>
      <vt:lpstr>Expressing algorithms</vt:lpstr>
      <vt:lpstr>Finding the maximum element in a sequence</vt:lpstr>
      <vt:lpstr>Finding the maximum element in a sequence(Flow Chart)</vt:lpstr>
      <vt:lpstr>Finding the maximum element in a sequence (C code)</vt:lpstr>
      <vt:lpstr>Finding the maximum element in a sequence (Pseudo Code)</vt:lpstr>
      <vt:lpstr>Criteria for analyzing Algorithms</vt:lpstr>
      <vt:lpstr>PowerPoint Presentation</vt:lpstr>
      <vt:lpstr>PowerPoint Presentation</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structure</dc:title>
  <dc:creator>Swati</dc:creator>
  <cp:lastModifiedBy>Dr. Waqas Jadoon</cp:lastModifiedBy>
  <cp:revision>224</cp:revision>
  <cp:lastPrinted>2021-12-14T06:28:35Z</cp:lastPrinted>
  <dcterms:created xsi:type="dcterms:W3CDTF">1998-11-02T19:17:54Z</dcterms:created>
  <dcterms:modified xsi:type="dcterms:W3CDTF">2023-03-06T10:57:19Z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95</vt:i4>
  </property>
  <property fmtid="{D5CDD505-2E9C-101B-9397-08002B2CF9AE}" pid="5" name="ScreenSize">
    <vt:i4>3</vt:i4>
  </property>
  <property fmtid="{D5CDD505-2E9C-101B-9397-08002B2CF9AE}" pid="6" name="ScreenUsage">
    <vt:i4>2</vt:i4>
  </property>
  <property fmtid="{D5CDD505-2E9C-101B-9397-08002B2CF9AE}" pid="7" name="MailAddress">
    <vt:lpwstr>luebke@cs.virginia.edu</vt:lpwstr>
  </property>
  <property fmtid="{D5CDD505-2E9C-101B-9397-08002B2CF9AE}" pid="8" name="HomePage">
    <vt:lpwstr>http://www.cs.virginia.edu/~luebke</vt:lpwstr>
  </property>
  <property fmtid="{D5CDD505-2E9C-101B-9397-08002B2CF9AE}" pid="9" name="Other">
    <vt:lpwstr>CS 551: Intro Computer Graphics_x000d_
David Luebke, UVA</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false</vt:bool>
  </property>
  <property fmtid="{D5CDD505-2E9C-101B-9397-08002B2CF9AE}" pid="20" name="NavBtnPos">
    <vt:i4>1</vt:i4>
  </property>
  <property fmtid="{D5CDD505-2E9C-101B-9397-08002B2CF9AE}" pid="21" name="OutputDir">
    <vt:lpwstr>\\athena\luebke\public_html\cs332</vt:lpwstr>
  </property>
</Properties>
</file>