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32"/>
  </p:notesMasterIdLst>
  <p:handoutMasterIdLst>
    <p:handoutMasterId r:id="rId33"/>
  </p:handoutMasterIdLst>
  <p:sldIdLst>
    <p:sldId id="263" r:id="rId3"/>
    <p:sldId id="264" r:id="rId4"/>
    <p:sldId id="400" r:id="rId5"/>
    <p:sldId id="261" r:id="rId6"/>
    <p:sldId id="304" r:id="rId7"/>
    <p:sldId id="307" r:id="rId8"/>
    <p:sldId id="310" r:id="rId9"/>
    <p:sldId id="312" r:id="rId10"/>
    <p:sldId id="314" r:id="rId11"/>
    <p:sldId id="317" r:id="rId12"/>
    <p:sldId id="320" r:id="rId13"/>
    <p:sldId id="323" r:id="rId14"/>
    <p:sldId id="274" r:id="rId15"/>
    <p:sldId id="275" r:id="rId16"/>
    <p:sldId id="276" r:id="rId17"/>
    <p:sldId id="277" r:id="rId18"/>
    <p:sldId id="278" r:id="rId19"/>
    <p:sldId id="281" r:id="rId20"/>
    <p:sldId id="285" r:id="rId21"/>
    <p:sldId id="406" r:id="rId22"/>
    <p:sldId id="401" r:id="rId23"/>
    <p:sldId id="313" r:id="rId24"/>
    <p:sldId id="303" r:id="rId25"/>
    <p:sldId id="403" r:id="rId26"/>
    <p:sldId id="402" r:id="rId27"/>
    <p:sldId id="305" r:id="rId28"/>
    <p:sldId id="306" r:id="rId29"/>
    <p:sldId id="404" r:id="rId30"/>
    <p:sldId id="405" r:id="rId31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  <a:srgbClr val="C5D5E9"/>
    <a:srgbClr val="F1D52F"/>
    <a:srgbClr val="FFFFFF"/>
    <a:srgbClr val="FF5050"/>
    <a:srgbClr val="305480"/>
    <a:srgbClr val="A14D07"/>
    <a:srgbClr val="DB6BDB"/>
    <a:srgbClr val="F9F9F9"/>
    <a:srgbClr val="D16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9" autoAdjust="0"/>
    <p:restoredTop sz="92532" autoAdjust="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028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/>
          <a:lstStyle>
            <a:lvl1pPr algn="r">
              <a:defRPr sz="1200"/>
            </a:lvl1pPr>
          </a:lstStyle>
          <a:p>
            <a:fld id="{78D5B7B4-BDD2-4070-9E9B-849144C2FE5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4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4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 anchor="b"/>
          <a:lstStyle>
            <a:lvl1pPr algn="r">
              <a:defRPr sz="1200"/>
            </a:lvl1pPr>
          </a:lstStyle>
          <a:p>
            <a:fld id="{16C971CC-3676-4116-B714-EFA71BC28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88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/>
          <a:lstStyle>
            <a:lvl1pPr algn="r">
              <a:defRPr sz="1200"/>
            </a:lvl1pPr>
          </a:lstStyle>
          <a:p>
            <a:fld id="{E73815B1-37A2-4EA6-81FE-624E3679883E}" type="datetimeFigureOut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6" tIns="46748" rIns="93496" bIns="4674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9" y="4715911"/>
            <a:ext cx="5438139" cy="4467700"/>
          </a:xfrm>
          <a:prstGeom prst="rect">
            <a:avLst/>
          </a:prstGeom>
        </p:spPr>
        <p:txBody>
          <a:bodyPr vert="horz" lIns="93496" tIns="46748" rIns="93496" bIns="4674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4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4"/>
            <a:ext cx="2945659" cy="496412"/>
          </a:xfrm>
          <a:prstGeom prst="rect">
            <a:avLst/>
          </a:prstGeom>
        </p:spPr>
        <p:txBody>
          <a:bodyPr vert="horz" lIns="93496" tIns="46748" rIns="93496" bIns="46748" rtlCol="0" anchor="b"/>
          <a:lstStyle>
            <a:lvl1pPr algn="r">
              <a:defRPr sz="1200"/>
            </a:lvl1pPr>
          </a:lstStyle>
          <a:p>
            <a:fld id="{F1D29A34-8D9A-49B0-86D8-8BBB69809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713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609FA-B1EA-4404-B333-BBE1876D3E95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9F374-7B19-497A-AF8F-A261195E967D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A8D88-6FC7-4058-8D2A-F6BDEDFA03C2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156BB-523E-47D8-9FF9-DA8853682B32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9B04C-DFF3-4278-BC3C-7E91EAEF6227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880A9-98B8-4FE1-A2A1-B25C37B0783C}" type="slidenum">
              <a:rPr lang="en-US"/>
              <a:pPr/>
              <a:t>9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1D28A-C1E8-4187-800A-F2AA8F7A1F26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1088F-932D-4066-A4EC-B69280096C9C}" type="slidenum">
              <a:rPr lang="en-US"/>
              <a:pPr/>
              <a:t>11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37890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C1B25E6-20C7-4EB9-BB94-B0A3A1B9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474" y="1484784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Drag picture to placeholder or click icon to add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CEDBB-A34E-4C9D-8E61-DDF0C958BB1C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0034" y="688987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FCB6-2F56-487D-A6C1-9BEA2C126295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8259-8204-47E2-9169-5C1E19DF6115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B1A4-2261-4EDF-AA44-419C810434AB}" type="datetime1">
              <a:rPr lang="zh-CN" altLang="en-US" smtClean="0"/>
              <a:t>2023/3/5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68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9E04-4A6E-4D63-835B-A668D279C69F}" type="datetime1">
              <a:rPr lang="zh-CN" altLang="en-US" smtClean="0"/>
              <a:t>2023/3/5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54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62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0632541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453849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062800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91165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I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B256C9-3C44-5472-404E-F7CCA91912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550" cy="685800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14872" y="1559106"/>
            <a:ext cx="8286808" cy="4536504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tabLst>
                <a:tab pos="177800" algn="l"/>
              </a:tabLst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49263" indent="-354013">
              <a:buFont typeface="Arial" panose="020B0604020202020204" pitchFamily="34" charset="0"/>
              <a:buChar char="•"/>
              <a:defRPr lang="zh-CN" altLang="en-US" sz="2400" smtClean="0">
                <a:latin typeface="Palatino Linotype" panose="02040502050505030304" pitchFamily="18" charset="0"/>
              </a:defRPr>
            </a:lvl2pPr>
            <a:lvl3pPr marL="449263" indent="-354013">
              <a:defRPr lang="zh-CN" altLang="en-US" sz="2000" smtClean="0">
                <a:latin typeface="Palatino Linotype" panose="02040502050505030304" pitchFamily="18" charset="0"/>
              </a:defRPr>
            </a:lvl3pPr>
            <a:lvl4pPr marL="449263" indent="-354013">
              <a:defRPr lang="zh-CN" altLang="en-US" sz="1800" smtClean="0">
                <a:latin typeface="Palatino Linotype" panose="02040502050505030304" pitchFamily="18" charset="0"/>
              </a:defRPr>
            </a:lvl4pPr>
            <a:lvl5pPr marL="449263" indent="-354013">
              <a:defRPr lang="zh-CN" altLang="en-US" dirty="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altLang="zh-CN" dirty="0" err="1"/>
              <a:t>Abc</a:t>
            </a:r>
            <a:endParaRPr lang="en-US" altLang="zh-CN" dirty="0"/>
          </a:p>
          <a:p>
            <a:pPr lvl="0"/>
            <a:r>
              <a:rPr lang="en-US" altLang="zh-CN" dirty="0" err="1"/>
              <a:t>Xyy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884368" y="6274272"/>
            <a:ext cx="1125488" cy="40506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5969107-FF35-42A6-8630-C988F7FE1BF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26" name="内容占位符 2"/>
          <p:cNvSpPr>
            <a:spLocks noGrp="1"/>
          </p:cNvSpPr>
          <p:nvPr>
            <p:ph idx="13" hasCustomPrompt="1"/>
          </p:nvPr>
        </p:nvSpPr>
        <p:spPr>
          <a:xfrm>
            <a:off x="396544" y="295186"/>
            <a:ext cx="8286808" cy="103174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Wingdings" panose="05000000000000000000" pitchFamily="2" charset="2"/>
              <a:buNone/>
              <a:defRPr lang="zh-CN" altLang="en-US" sz="4000" b="0" kern="1200" baseline="0" dirty="0" smtClean="0">
                <a:solidFill>
                  <a:srgbClr val="FFC000"/>
                </a:solidFill>
                <a:latin typeface="Palatino Linotype" panose="02040502050505030304" pitchFamily="18" charset="0"/>
                <a:ea typeface="+mj-ea"/>
                <a:cs typeface="+mn-cs"/>
              </a:defRPr>
            </a:lvl1pPr>
            <a:lvl2pPr marL="449263" indent="-354013">
              <a:buFont typeface="Arial" panose="020B0604020202020204" pitchFamily="34" charset="0"/>
              <a:buChar char="•"/>
              <a:defRPr lang="zh-CN" altLang="en-US" sz="2400" smtClean="0">
                <a:latin typeface="Palatino Linotype" panose="02040502050505030304" pitchFamily="18" charset="0"/>
              </a:defRPr>
            </a:lvl2pPr>
            <a:lvl3pPr marL="449263" indent="-354013">
              <a:defRPr lang="zh-CN" altLang="en-US" sz="2000" smtClean="0">
                <a:latin typeface="Palatino Linotype" panose="02040502050505030304" pitchFamily="18" charset="0"/>
              </a:defRPr>
            </a:lvl3pPr>
            <a:lvl4pPr marL="449263" indent="-354013">
              <a:defRPr lang="zh-CN" altLang="en-US" sz="1800" smtClean="0">
                <a:latin typeface="Palatino Linotype" panose="02040502050505030304" pitchFamily="18" charset="0"/>
              </a:defRPr>
            </a:lvl4pPr>
            <a:lvl5pPr marL="449263" indent="-354013">
              <a:defRPr lang="zh-CN" altLang="en-US" dirty="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altLang="zh-CN" dirty="0"/>
              <a:t>1.1 Big data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087967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55049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9853001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718945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957729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3741379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48561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301930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74656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659305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I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B256C9-3C44-5472-404E-F7CCA91912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550" cy="685800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14872" y="1559106"/>
            <a:ext cx="8286808" cy="4536504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tabLst>
                <a:tab pos="177800" algn="l"/>
              </a:tabLst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49263" indent="-354013">
              <a:buFont typeface="Arial" panose="020B0604020202020204" pitchFamily="34" charset="0"/>
              <a:buChar char="•"/>
              <a:defRPr lang="zh-CN" altLang="en-US" sz="2400" smtClean="0">
                <a:latin typeface="Palatino Linotype" panose="02040502050505030304" pitchFamily="18" charset="0"/>
              </a:defRPr>
            </a:lvl2pPr>
            <a:lvl3pPr marL="449263" indent="-354013">
              <a:defRPr lang="zh-CN" altLang="en-US" sz="2000" smtClean="0">
                <a:latin typeface="Palatino Linotype" panose="02040502050505030304" pitchFamily="18" charset="0"/>
              </a:defRPr>
            </a:lvl3pPr>
            <a:lvl4pPr marL="449263" indent="-354013">
              <a:defRPr lang="zh-CN" altLang="en-US" sz="1800" smtClean="0">
                <a:latin typeface="Palatino Linotype" panose="02040502050505030304" pitchFamily="18" charset="0"/>
              </a:defRPr>
            </a:lvl4pPr>
            <a:lvl5pPr marL="449263" indent="-354013">
              <a:defRPr lang="zh-CN" altLang="en-US" dirty="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altLang="zh-CN" dirty="0" err="1"/>
              <a:t>Abc</a:t>
            </a:r>
            <a:endParaRPr lang="en-US" altLang="zh-CN" dirty="0"/>
          </a:p>
          <a:p>
            <a:pPr lvl="0"/>
            <a:r>
              <a:rPr lang="en-US" altLang="zh-CN" dirty="0" err="1"/>
              <a:t>Xyy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884368" y="6274272"/>
            <a:ext cx="1125488" cy="40506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5969107-FF35-42A6-8630-C988F7FE1BF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26" name="内容占位符 2"/>
          <p:cNvSpPr>
            <a:spLocks noGrp="1"/>
          </p:cNvSpPr>
          <p:nvPr>
            <p:ph idx="13" hasCustomPrompt="1"/>
          </p:nvPr>
        </p:nvSpPr>
        <p:spPr>
          <a:xfrm>
            <a:off x="396544" y="295186"/>
            <a:ext cx="8286808" cy="103174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Wingdings" panose="05000000000000000000" pitchFamily="2" charset="2"/>
              <a:buNone/>
              <a:defRPr lang="zh-CN" altLang="en-US" sz="4000" b="0" kern="1200" baseline="0" dirty="0" smtClean="0">
                <a:solidFill>
                  <a:srgbClr val="FFC000"/>
                </a:solidFill>
                <a:latin typeface="Palatino Linotype" panose="02040502050505030304" pitchFamily="18" charset="0"/>
                <a:ea typeface="+mj-ea"/>
                <a:cs typeface="+mn-cs"/>
              </a:defRPr>
            </a:lvl1pPr>
            <a:lvl2pPr marL="449263" indent="-354013">
              <a:buFont typeface="Arial" panose="020B0604020202020204" pitchFamily="34" charset="0"/>
              <a:buChar char="•"/>
              <a:defRPr lang="zh-CN" altLang="en-US" sz="2400" smtClean="0">
                <a:latin typeface="Palatino Linotype" panose="02040502050505030304" pitchFamily="18" charset="0"/>
              </a:defRPr>
            </a:lvl2pPr>
            <a:lvl3pPr marL="449263" indent="-354013">
              <a:defRPr lang="zh-CN" altLang="en-US" sz="2000" smtClean="0">
                <a:latin typeface="Palatino Linotype" panose="02040502050505030304" pitchFamily="18" charset="0"/>
              </a:defRPr>
            </a:lvl3pPr>
            <a:lvl4pPr marL="449263" indent="-354013">
              <a:defRPr lang="zh-CN" altLang="en-US" sz="1800" smtClean="0">
                <a:latin typeface="Palatino Linotype" panose="02040502050505030304" pitchFamily="18" charset="0"/>
              </a:defRPr>
            </a:lvl4pPr>
            <a:lvl5pPr marL="449263" indent="-354013">
              <a:defRPr lang="zh-CN" altLang="en-US" dirty="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altLang="zh-CN" dirty="0"/>
              <a:t>1.1 Big data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6858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585887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764190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942635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2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C7B-B59B-4A61-86B7-859148DE8B52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D9CF-B661-47BF-A7C6-AD8AF72D9E81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D1B-79E0-4D44-8A65-78216CD19340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1CF29-96F1-4C6B-AFFA-DD9872183473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432E-3686-4FB5-8113-5A40E22F2E94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77A1-2401-4955-B008-9342CA7C5409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105ADD-4697-4E6A-984A-249D7D3373AF}" type="datetime1">
              <a:rPr lang="zh-CN" altLang="en-US" smtClean="0"/>
              <a:t>2023/3/5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altLang="zh-CN"/>
              <a:t>Data Structures and Algorithms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969107-FF35-42A6-8630-C988F7FE1B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340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01</a:t>
            </a:r>
          </a:p>
          <a:p>
            <a:pPr algn="r">
              <a:defRPr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Introduction to Data Structures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all data inserted into the data structure at the beginning, or are insertions spread with other operations?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data be deleted?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all data processed in some well-defined order, or is random access allowed?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5F0F64-F600-4DE7-B2FB-C8C5D054E87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Some Questions to 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4D0DA-C9F5-433C-9914-196F0950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183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Each data structure has costs and benefits.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Rarely is one data structure better than another in all situations.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data structure requires: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for each data item it stores,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to perform each basic operation,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Programming effort.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216086-0A7C-4778-97EB-082465D524C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Data Structure Philosophy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0D8DE-5ECA-434A-9ED9-BF9E3E66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2808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0560" y="1160748"/>
            <a:ext cx="8286808" cy="493254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Reinforce the concept that costs, and benefits exist for every data structure.</a:t>
            </a:r>
          </a:p>
          <a:p>
            <a:pPr marL="914400" lvl="1" indent="-457200">
              <a:lnSpc>
                <a:spcPct val="90000"/>
              </a:lnSpc>
              <a:buFontTx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Learn the commonly used data structures.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form a programmer's basic data structure “toolkit.”</a:t>
            </a:r>
          </a:p>
          <a:p>
            <a:pPr marL="914400" lvl="1" indent="-457200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Understand how to measure the cost of a data structure or program.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techniques also allow you to judge the merits of new data structures that you or others might invent.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DBCED-6A9D-4910-AC99-429C664BCAD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Goals of this Course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D2289-188E-4FE2-BF59-13FDA4509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7716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449976"/>
            <a:ext cx="8286808" cy="3709650"/>
          </a:xfrm>
        </p:spPr>
        <p:txBody>
          <a:bodyPr/>
          <a:lstStyle/>
          <a:p>
            <a:pPr algn="just"/>
            <a:endParaRPr lang="en-US" sz="2400" b="1" dirty="0"/>
          </a:p>
          <a:p>
            <a:endParaRPr lang="en-US" sz="2800" b="1" dirty="0"/>
          </a:p>
          <a:p>
            <a:pPr marL="0" indent="0" algn="ctr">
              <a:buNone/>
            </a:pPr>
            <a:r>
              <a:rPr lang="en-US" sz="2400" b="1" u="sng" dirty="0"/>
              <a:t>Why data structures?</a:t>
            </a:r>
          </a:p>
          <a:p>
            <a:pPr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Ultimate goal -- to </a:t>
            </a:r>
            <a:r>
              <a:rPr lang="en-US" sz="2400" dirty="0">
                <a:solidFill>
                  <a:srgbClr val="FF0000"/>
                </a:solidFill>
              </a:rPr>
              <a:t>write efficient programs</a:t>
            </a:r>
            <a:r>
              <a:rPr lang="en-US" sz="2400" dirty="0"/>
              <a:t>. In order to do that, one needs to organize the data in such a way that it can be accessed and manipulated efficiently.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E14F01-3D17-4B7E-B8D4-E14280D5C58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Definition: Data Structures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CDCC786-BBA7-467F-901E-C1719308A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38606"/>
            <a:ext cx="8384331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lg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zh-CN" sz="2800" b="1" kern="0" dirty="0">
                <a:latin typeface="Times New Roman" pitchFamily="18" charset="0"/>
                <a:cs typeface="Times New Roman" pitchFamily="18" charset="0"/>
              </a:rPr>
              <a:t>A data structure is systematic way of </a:t>
            </a:r>
            <a:r>
              <a:rPr lang="en-US" altLang="zh-CN" sz="28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organizing and accessing</a:t>
            </a:r>
            <a:r>
              <a:rPr lang="en-US" altLang="zh-CN" sz="2800" b="1" kern="0" dirty="0">
                <a:latin typeface="Times New Roman" pitchFamily="18" charset="0"/>
                <a:cs typeface="Times New Roman" pitchFamily="18" charset="0"/>
              </a:rPr>
              <a:t> data with a specific relationship between the elements.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66093-6812-46E5-8761-8B69E985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544" y="1230806"/>
            <a:ext cx="8286808" cy="453650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A data structure is a </a:t>
            </a:r>
            <a:r>
              <a:rPr lang="en-US" sz="2400" dirty="0">
                <a:solidFill>
                  <a:srgbClr val="FF0000"/>
                </a:solidFill>
              </a:rPr>
              <a:t>way of arranging </a:t>
            </a:r>
            <a:r>
              <a:rPr lang="en-US" sz="2400" dirty="0"/>
              <a:t>data in a computer's memory or other disk storage.  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A data structure is a collection of data, organized so that items can be </a:t>
            </a:r>
            <a:r>
              <a:rPr lang="en-US" sz="2400" dirty="0">
                <a:solidFill>
                  <a:srgbClr val="FF0000"/>
                </a:solidFill>
              </a:rPr>
              <a:t>stored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retrieved</a:t>
            </a:r>
            <a:r>
              <a:rPr lang="en-US" sz="2400" dirty="0"/>
              <a:t> by some fixed techniques.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/>
              <a:t>Example</a:t>
            </a:r>
            <a:r>
              <a:rPr lang="en-US" sz="2400" dirty="0"/>
              <a:t>: Suppose you are hired to create a database of names with all company's management and employees.</a:t>
            </a:r>
          </a:p>
          <a:p>
            <a:pPr algn="just"/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40DC4F-041F-4680-849F-515A024E6CB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Definition: Data Structures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AD7FB-7EEB-4B42-9804-73609F8F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/>
              <a:t>You can make a list. You can also make a tree.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5E898A-8FBC-4FF9-9CB0-D19BEFFBF86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Example: Data Structures</a:t>
            </a:r>
          </a:p>
        </p:txBody>
      </p:sp>
      <p:pic>
        <p:nvPicPr>
          <p:cNvPr id="1027" name="Picture 3" descr="C:\Users\kanwal\Desktop\intro-l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999" y="2743200"/>
            <a:ext cx="3526971" cy="2743200"/>
          </a:xfrm>
          <a:prstGeom prst="rect">
            <a:avLst/>
          </a:prstGeom>
          <a:noFill/>
        </p:spPr>
      </p:pic>
      <p:pic>
        <p:nvPicPr>
          <p:cNvPr id="1028" name="Picture 4" descr="C:\Users\kanwal\Desktop\intro-tre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743200"/>
            <a:ext cx="3886200" cy="260985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A2BF9-A481-4C5F-A0F2-C0FBCD18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There are several common data structures: arrays, linked lists, queues, stacks, binary trees, hash tables, etc.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These data structures can be classified as either </a:t>
            </a:r>
            <a:r>
              <a:rPr lang="en-US" sz="2400" b="1" dirty="0">
                <a:solidFill>
                  <a:srgbClr val="FF0000"/>
                </a:solidFill>
              </a:rPr>
              <a:t>linear</a:t>
            </a:r>
            <a:r>
              <a:rPr lang="en-US" sz="2400" dirty="0">
                <a:solidFill>
                  <a:srgbClr val="FF0000"/>
                </a:solidFill>
              </a:rPr>
              <a:t> or </a:t>
            </a:r>
            <a:r>
              <a:rPr lang="en-US" sz="2400" b="1" dirty="0">
                <a:solidFill>
                  <a:srgbClr val="FF0000"/>
                </a:solidFill>
              </a:rPr>
              <a:t>nonlinear </a:t>
            </a:r>
            <a:r>
              <a:rPr lang="en-US" sz="2400" dirty="0"/>
              <a:t>data structures, based on how the data is </a:t>
            </a:r>
            <a:r>
              <a:rPr lang="en-US" sz="2400" dirty="0">
                <a:solidFill>
                  <a:srgbClr val="FF0000"/>
                </a:solidFill>
              </a:rPr>
              <a:t>conceptually</a:t>
            </a:r>
            <a:r>
              <a:rPr lang="en-US" sz="2400" dirty="0"/>
              <a:t> organized or aggregated.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1E2F83-7F09-4746-ABD2-FFB838AC8A0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Data Structures Types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53FCF-7F04-429A-A534-28F08842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16</a:t>
            </a:fld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7F3345D-3C20-4A1C-9C24-99732F6D1B1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sz="3600" dirty="0"/>
              <a:t>Linear Vs Non-Linear Data Structures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219201"/>
            <a:ext cx="8229600" cy="2667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81813"/>
              </p:ext>
            </p:extLst>
          </p:nvPr>
        </p:nvGraphicFramePr>
        <p:xfrm>
          <a:off x="728832" y="1556792"/>
          <a:ext cx="7622232" cy="4619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1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1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501">
                <a:tc>
                  <a:txBody>
                    <a:bodyPr/>
                    <a:lstStyle/>
                    <a:p>
                      <a:pPr algn="just"/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Linear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Non-Linear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Structures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011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array, list, queue, and stack belong to this category.  </a:t>
                      </a:r>
                    </a:p>
                    <a:p>
                      <a:pPr algn="just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Each of them is a collection that stores its entries in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linear sequence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and in which entries may be added or removed at will.</a:t>
                      </a:r>
                    </a:p>
                    <a:p>
                      <a:pPr algn="just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differ in the restrictions they place on how these entries may be added, removed, or accessed.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common restrictions include FIFO and LIFO.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Trees and graphs are classical non-linear structures. </a:t>
                      </a:r>
                    </a:p>
                    <a:p>
                      <a:pPr algn="just">
                        <a:buFontTx/>
                        <a:buNone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FontTx/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entries are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arranged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a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sequence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but with different rules.</a:t>
                      </a:r>
                    </a:p>
                    <a:p>
                      <a:pPr algn="just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26416-1616-40ED-9D2C-BB9DD0EC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There are two approaches to creating a data structure.</a:t>
            </a:r>
          </a:p>
          <a:p>
            <a:pPr marL="5715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STATIC DATA STRUCTURE</a:t>
            </a:r>
          </a:p>
          <a:p>
            <a:pPr marL="11430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With a static data structure, the size of the </a:t>
            </a:r>
            <a:r>
              <a:rPr lang="en-US" sz="2400" dirty="0">
                <a:solidFill>
                  <a:srgbClr val="FF0000"/>
                </a:solidFill>
              </a:rPr>
              <a:t>structure is fixed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Static data structures are very good for storing a </a:t>
            </a:r>
            <a:r>
              <a:rPr lang="en-US" sz="2400" dirty="0">
                <a:solidFill>
                  <a:srgbClr val="FF0000"/>
                </a:solidFill>
              </a:rPr>
              <a:t>well-defined</a:t>
            </a:r>
            <a:r>
              <a:rPr lang="en-US" sz="2400" dirty="0"/>
              <a:t> number of data items.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For example, a programmer might be coding an </a:t>
            </a:r>
            <a:r>
              <a:rPr lang="en-US" sz="2400" dirty="0">
                <a:solidFill>
                  <a:srgbClr val="FF0000"/>
                </a:solidFill>
              </a:rPr>
              <a:t>'Undo</a:t>
            </a:r>
            <a:r>
              <a:rPr lang="en-US" sz="2400" dirty="0"/>
              <a:t>' function where </a:t>
            </a:r>
            <a:r>
              <a:rPr lang="en-US" sz="2400" dirty="0">
                <a:solidFill>
                  <a:srgbClr val="FF0000"/>
                </a:solidFill>
              </a:rPr>
              <a:t>the last 10 user actions </a:t>
            </a:r>
            <a:r>
              <a:rPr lang="en-US" sz="2400" dirty="0"/>
              <a:t>are kept in case, they want to undo their actions. In this case the maximum allowed is 10 steps and so he decides to form a 10-item data structure.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A33204-38C5-4749-BA24-39E8E0B685F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Dynamic and Static data structures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13C51-25DA-45A3-92A1-1C25BF55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2. DYNAMIC DATA 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There are many situations where the number of items to be stored is </a:t>
            </a:r>
            <a:r>
              <a:rPr lang="en-US" sz="2800" dirty="0">
                <a:solidFill>
                  <a:srgbClr val="FF0000"/>
                </a:solidFill>
              </a:rPr>
              <a:t>not known </a:t>
            </a:r>
            <a:r>
              <a:rPr lang="en-US" sz="2800" dirty="0"/>
              <a:t>before hand.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In this case the programmer will consider using a </a:t>
            </a:r>
            <a:r>
              <a:rPr lang="en-US" sz="2800" dirty="0">
                <a:solidFill>
                  <a:srgbClr val="FF0000"/>
                </a:solidFill>
              </a:rPr>
              <a:t>dynamic data structure</a:t>
            </a:r>
            <a:r>
              <a:rPr lang="en-US" sz="2800" dirty="0"/>
              <a:t>. This means the data structure is allowed to </a:t>
            </a:r>
            <a:r>
              <a:rPr lang="en-US" sz="2800" dirty="0">
                <a:solidFill>
                  <a:srgbClr val="FF0000"/>
                </a:solidFill>
              </a:rPr>
              <a:t>grow and shrink </a:t>
            </a:r>
            <a:r>
              <a:rPr lang="en-US" sz="2800" dirty="0"/>
              <a:t>as the demand for storage arises. The programmer should also set a maximum size to help avoid memory collisions.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For example, a programmer coding a </a:t>
            </a:r>
            <a:r>
              <a:rPr lang="en-US" sz="2800" dirty="0">
                <a:solidFill>
                  <a:srgbClr val="FF0000"/>
                </a:solidFill>
              </a:rPr>
              <a:t>print spooler </a:t>
            </a:r>
            <a:r>
              <a:rPr lang="en-US" sz="2800" dirty="0"/>
              <a:t>will have to maintain a data structure to store print jobs, but he </a:t>
            </a:r>
            <a:r>
              <a:rPr lang="en-US" sz="2800" dirty="0">
                <a:solidFill>
                  <a:srgbClr val="FF0000"/>
                </a:solidFill>
              </a:rPr>
              <a:t>cannot know </a:t>
            </a:r>
            <a:r>
              <a:rPr lang="en-US" sz="2800" dirty="0"/>
              <a:t>before hand how many jobs there will be.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03583-5232-4C50-9A4B-FA55AA5915E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Dynamic and Static data structures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C7AF8-0AFD-409F-88ED-7FB908DA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dirty="0">
                <a:solidFill>
                  <a:srgbClr val="FFC000"/>
                </a:solidFill>
                <a:latin typeface="Georgia" pitchFamily="18" charset="0"/>
              </a:rPr>
              <a:t>Introduction </a:t>
            </a:r>
            <a:endParaRPr kumimoji="1" lang="en-US" sz="3911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Recommended and Textbook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Course Evaluation Details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Data and Data Structures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Types of Data Structures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44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E0D7D61-932A-E191-7BE3-58CB7786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667" y="6138333"/>
            <a:ext cx="2133600" cy="365125"/>
          </a:xfrm>
        </p:spPr>
        <p:txBody>
          <a:bodyPr/>
          <a:lstStyle/>
          <a:p>
            <a:fld id="{A5969107-FF35-42A6-8630-C988F7FE1BF5}" type="slidenum">
              <a:rPr lang="zh-CN" altLang="en-US" sz="1400" b="1" smtClean="0">
                <a:latin typeface="SimSun" panose="02010600030101010101" pitchFamily="2" charset="-122"/>
                <a:ea typeface="SimSun" panose="02010600030101010101" pitchFamily="2" charset="-122"/>
              </a:rPr>
              <a:pPr/>
              <a:t>2</a:t>
            </a:fld>
            <a:endParaRPr lang="zh-CN" alt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03583-5232-4C50-9A4B-FA55AA5915E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Dynamic and Static data structures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C7AF8-0AFD-409F-88ED-7FB908DA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4450A24-86A4-F204-23BB-F1700D0E4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30684"/>
              </p:ext>
            </p:extLst>
          </p:nvPr>
        </p:nvGraphicFramePr>
        <p:xfrm>
          <a:off x="800100" y="1384172"/>
          <a:ext cx="7543800" cy="4864618"/>
        </p:xfrm>
        <a:graphic>
          <a:graphicData uri="http://schemas.openxmlformats.org/drawingml/2006/table">
            <a:tbl>
              <a:tblPr/>
              <a:tblGrid>
                <a:gridCol w="300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1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96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DYNAMIC</a:t>
                      </a:r>
                    </a:p>
                  </a:txBody>
                  <a:tcPr marL="37148" marR="37148" marT="25473" marB="25473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STATIC</a:t>
                      </a:r>
                    </a:p>
                  </a:txBody>
                  <a:tcPr marL="37148" marR="37148" marT="25473" marB="25473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CF1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535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Memory is allocated to the data structure dynamically i.e. as the program executes.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Memory is allocated at compile time. Fixed size.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268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Disadvantage: Because the memory allocation is dynamic, it is possible for the structure to 'overflow' should it exceed its allowed limit. It can also 'underflow' should it become empty.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Advantage: The memory allocation is fixed and so there will be no problem with adding and removing data items.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112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Advantage: Makes the most efficient use of memory as the data structure only uses as much memory as it needs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Disadvantage: Can be very inefficient as the memory for the data structure has been set aside regardless of whether it is needed or not whilst the program is executing.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11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Disadvantage: Harder to program as the software needs to keep track of its size and data item locations at all times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Advantage: Easier to program as there is no need to check on data structure size at any point.</a:t>
                      </a:r>
                    </a:p>
                  </a:txBody>
                  <a:tcPr marL="37148" marR="37148" marT="53069" marB="53069" anchor="ctr">
                    <a:lnL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21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The data appearing in our data structures are processed by means of certain operations. The following four operations play a major role :</a:t>
            </a:r>
          </a:p>
          <a:p>
            <a:pPr algn="just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24078" indent="-514350" algn="just">
              <a:buAutoNum type="arabicPeriod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Traversing: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Accessing each record exactly once so that certain items in the record may be processed.</a:t>
            </a:r>
          </a:p>
          <a:p>
            <a:pPr marL="624078" indent="-514350" algn="just">
              <a:buAutoNum type="arabicPeriod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Searching: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Finding the location of the record with a given key value, or finding the locations of all records which satisfy one or more conditions.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624078" indent="-514350" algn="just">
              <a:buAutoNum type="arabicPeriod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Inserting: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Adding a new record to the structure.</a:t>
            </a:r>
          </a:p>
          <a:p>
            <a:pPr marL="624078" indent="-514350" algn="just">
              <a:buAutoNum type="arabicPeriod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Deleting 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Removing a record from the structure.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0BD9-6684-40D5-BB38-2A732DC6A98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Data Structure Operations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3C4DB0-4A99-4661-BF3F-D86F7816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4650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Sometimes two or more of the operations may be used in given situations; e.g. we may want to delete the record with a given key, which may mean we first need to search for the location of the record.</a:t>
            </a: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following two operations , which are used in special situations, will be considered:</a:t>
            </a:r>
          </a:p>
          <a:p>
            <a:pPr marL="624078" indent="-514350" algn="just">
              <a:buAutoNum type="arabi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Sorting: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Arranging record in some logical order (ascending/ descending)</a:t>
            </a:r>
          </a:p>
          <a:p>
            <a:pPr marL="624078" indent="-514350" algn="just">
              <a:buAutoNum type="arabi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Merging: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Combining the records in two different sorted files into a single sorted file.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B59F8-7A7E-443A-A20B-7CF501FD200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Data Structure Operations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B7F5CDF-1E3B-4D82-A027-17483CFC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3685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26931"/>
            <a:ext cx="8568952" cy="5029420"/>
          </a:xfrm>
        </p:spPr>
        <p:txBody>
          <a:bodyPr>
            <a:no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 we discussed above, anything that can store data can be called as a data structure, hence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Integer, Float, Boolean, Char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etc, all are data structures. They are known as Primitive Data Structures.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Then we also have some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Data Structures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which are used to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large and connected data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Some examples of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Non-Primitive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(Abstract Data Structure) are: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Linked List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Graph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Stack, Queue etc.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these data structures allow us to perform different operations on data. We select these data structures based on which type of operation is required.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7098-7B98-4740-957E-12B38CC2C82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Primitive and Non-Primitive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30C804-4E76-4038-A637-494222DD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6123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Abstraction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The first thing that we need to consider when writing programs is the 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problem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.  However, the problems that we asked to solve in real life are often complicated. Thus, we need to describe these parts in a simple, precise language.  This process is called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abstraction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As an example, consider a program that manages the student records.  The head of the Computer Science Department comes to you and asks you to create a program which allows to administer the students in a class. Well, this is too vague a problem.  We need to think about, for example, what student information is needed for the record?  What tasks should be allowed?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100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7098-7B98-4740-957E-12B38CC2C82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Abstract Data Types (ADT)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30C804-4E76-4038-A637-494222DD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636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The abstract view of a television: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Ability to change channels, adjust the volume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TV displays the show we want to watch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Don't care: who made the TV, or how circuit inside was constructed.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ECCFB-4100-4E6E-A00A-70B05A7EBA5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Example of Abstraction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9A2E610-9054-4723-8308-648DCB8B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6922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An ADT is a mathematical model of a data structure that specifies the type of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data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stored, the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operations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supported on them, and the types of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parameters of the operations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  </a:t>
            </a: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An ADT specifies what each operation does, but not how it does it.  </a:t>
            </a: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Typically, an ADT can be implemented using one of many different data structures.  A useful first step in deciding what data structure to use in a program is to specify an ADT for the program.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F227D-C318-4DDA-894D-783D21209DD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Abstract Data Type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FDFEEEF-95F2-4296-B55F-A45DBC3F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6219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Component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Item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Operations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Insertion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Deletion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Search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Display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92E29-E8AD-452E-ABB7-B92B9BC8B58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List ADT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ACC51D6-03D8-4C12-A216-BC4BB7E6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27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6756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9CBF8A5-1588-BF3D-69C0-D88D451A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8800" y="6148959"/>
            <a:ext cx="2133600" cy="365125"/>
          </a:xfrm>
        </p:spPr>
        <p:txBody>
          <a:bodyPr/>
          <a:lstStyle/>
          <a:p>
            <a:fld id="{A5969107-FF35-42A6-8630-C988F7FE1BF5}" type="slidenum">
              <a:rPr lang="zh-CN" altLang="en-US" sz="1400" b="1" smtClean="0">
                <a:latin typeface="SimSun" panose="02010600030101010101" pitchFamily="2" charset="-122"/>
                <a:ea typeface="SimSun" panose="02010600030101010101" pitchFamily="2" charset="-122"/>
              </a:rPr>
              <a:pPr/>
              <a:t>28</a:t>
            </a:fld>
            <a:endParaRPr lang="zh-CN" alt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marL="0" marR="57785" indent="0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7785" indent="0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Textbook: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7785" lvl="0" indent="-342900">
              <a:spcBef>
                <a:spcPts val="35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“Data</a:t>
            </a:r>
            <a:r>
              <a:rPr lang="en-US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Structures</a:t>
            </a:r>
            <a:r>
              <a:rPr lang="en-US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Algorithm</a:t>
            </a:r>
            <a:r>
              <a:rPr lang="en-US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Analysis in Java” by</a:t>
            </a:r>
            <a:r>
              <a:rPr lang="en-US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Mark</a:t>
            </a:r>
            <a:r>
              <a:rPr lang="en-US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Allen</a:t>
            </a:r>
            <a:r>
              <a:rPr lang="en-US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Weiss,</a:t>
            </a:r>
            <a:r>
              <a:rPr lang="en-US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Addison-Wesley.</a:t>
            </a:r>
          </a:p>
          <a:p>
            <a:pPr marL="0" marR="57785" lvl="0" indent="0">
              <a:spcBef>
                <a:spcPts val="3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7785" indent="0"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</a:t>
            </a:r>
            <a:r>
              <a:rPr lang="en-US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Book: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7785" lvl="0" indent="-342900">
              <a:spcBef>
                <a:spcPts val="35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“Data Structures &amp; Algorithm in Java” by Robert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Lafore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E842D8-6284-436A-9EF2-816DB577DA1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Recommended Textbook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94EDF-6AF2-4AB8-9058-5EAD0D9D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275650"/>
              </p:ext>
            </p:extLst>
          </p:nvPr>
        </p:nvGraphicFramePr>
        <p:xfrm>
          <a:off x="396602" y="1340768"/>
          <a:ext cx="8286750" cy="4896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75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Theory</a:t>
                      </a: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99FF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Assessment Items</a:t>
                      </a:r>
                      <a:endParaRPr lang="en-US" sz="2000" dirty="0">
                        <a:solidFill>
                          <a:srgbClr val="0099FF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99FF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%age</a:t>
                      </a:r>
                      <a:endParaRPr lang="en-US" sz="2000" dirty="0">
                        <a:solidFill>
                          <a:srgbClr val="0099FF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S#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Assessment Type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Percentage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Quizzes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Assignments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Midterm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Terminal Exam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753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99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solidFill>
                          <a:srgbClr val="0099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5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99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99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59797677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S#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Assessment Type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Percentage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877220446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Assignments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94594037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Midterm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3419445223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Terminal Lab</a:t>
                      </a:r>
                    </a:p>
                  </a:txBody>
                  <a:tcPr marL="69056" marR="690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465220913"/>
                  </a:ext>
                </a:extLst>
              </a:tr>
              <a:tr h="349753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99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solidFill>
                          <a:srgbClr val="0099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1578200999"/>
                  </a:ext>
                </a:extLst>
              </a:tr>
              <a:tr h="34975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Final Grade = (((Theory * 3)+(Lab * 1))/4)</a:t>
                      </a: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056" marR="69056" marT="0" marB="0" anchor="ctr"/>
                </a:tc>
                <a:extLst>
                  <a:ext uri="{0D108BD9-81ED-4DB2-BD59-A6C34878D82A}">
                    <a16:rowId xmlns:a16="http://schemas.microsoft.com/office/drawing/2014/main" val="3880383311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0AB1E-AF6B-4B6B-9CFF-AD3D519B868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Evaluation Criteria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186F96-33D3-47CD-B5E6-6869EAB7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course provides fundamental knowledge of data organization. The topics include: Overview of Data</a:t>
            </a:r>
          </a:p>
          <a:p>
            <a:pPr marL="0" indent="0">
              <a:buNone/>
            </a:pPr>
            <a:r>
              <a:rPr lang="en-US" dirty="0"/>
              <a:t>Structures; Time Complexity of an Algorithm; Static &amp; Dynamic List; Stack; Queue; Tree &amp; its Algorithms; Graph &amp; its Algorithms; Sorting; Searching; and Hashing.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Prepares the students for (and is a prerequisite for) the more advanced material students will encounter in later courses.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Cover well-known data structures such as dynamic arrays, linked lists, stacks, queues, tree and graphs.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Implement data structures in Java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163AD-76A4-4CA3-B52F-976D06A6FFA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Data Structures Goals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FDA58-E2C8-48D3-96F6-47DABDA1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173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Data structures organize data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/>
              <a:t>more efficient programs.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More powerful computers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/>
              <a:t>more complex applications.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More complex applications demand more calculations.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9E935-9897-43B7-BA49-FDEDB3A0966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Need for Data Structures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5C4337-93E0-4AAC-B8C1-B3B8E9B0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090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Any organization for a collection of records that can be searched, processed in any order, or modified.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choice of data structure and algorithm can make the difference between a program running in a few seconds or many days.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EE64CD-80D2-4994-8DD9-D452C20E816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Organizing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E0D96-DFE9-4E31-9FB9-8BC00AABF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521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solution is said to be efficient if it solves the problem within its resource constraints.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cost of a solution is the amount of resources that the solution consumes.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808243-D1B9-4416-8ADB-3BE25B954AF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FD924-BA74-4BFF-9F0D-603507BA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615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dirty="0"/>
              <a:t>Select a data structure as follows: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Analyze the problem to determine the resource constraints a solution must meet.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Determine the basic operations that must be supported.  Quantify the resource constraints for each operation.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Select the data structure that best meets these requirements.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DEAEEB-016A-4F0E-9315-CA8018E17F3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Selecting a Data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87053-EFCB-4654-90B4-2A2CDEB5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9107-FF35-42A6-8630-C988F7FE1BF5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7735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 Mining Lab" id="{BD57E4A8-D960-2343-95A3-F410B4C7C89E}" vid="{21697FE6-AF9C-554B-AA50-CB14A2FDD032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4158</TotalTime>
  <Words>1872</Words>
  <Application>Microsoft Office PowerPoint</Application>
  <PresentationFormat>On-screen Show (4:3)</PresentationFormat>
  <Paragraphs>266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SimSun</vt:lpstr>
      <vt:lpstr>Arial</vt:lpstr>
      <vt:lpstr>Calibri</vt:lpstr>
      <vt:lpstr>Cambria</vt:lpstr>
      <vt:lpstr>Century Gothic</vt:lpstr>
      <vt:lpstr>Georgia</vt:lpstr>
      <vt:lpstr>Palatino Linotype</vt:lpstr>
      <vt:lpstr>Times New Roman</vt:lpstr>
      <vt:lpstr>Wingdings</vt:lpstr>
      <vt:lpstr>Wingdings 3</vt:lpstr>
      <vt:lpstr>Office 主题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Salahuddin</dc:creator>
  <cp:lastModifiedBy>Dr. Waqas Jadoon</cp:lastModifiedBy>
  <cp:revision>286</cp:revision>
  <cp:lastPrinted>2023-03-06T03:37:19Z</cp:lastPrinted>
  <dcterms:created xsi:type="dcterms:W3CDTF">2020-11-22T12:36:40Z</dcterms:created>
  <dcterms:modified xsi:type="dcterms:W3CDTF">2023-03-06T10:57:25Z</dcterms:modified>
</cp:coreProperties>
</file>