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5" r:id="rId2"/>
    <p:sldId id="346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481" r:id="rId11"/>
    <p:sldId id="482" r:id="rId12"/>
    <p:sldId id="484" r:id="rId13"/>
    <p:sldId id="483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7" r:id="rId26"/>
    <p:sldId id="496" r:id="rId27"/>
    <p:sldId id="498" r:id="rId28"/>
    <p:sldId id="499" r:id="rId29"/>
    <p:sldId id="500" r:id="rId30"/>
    <p:sldId id="501" r:id="rId31"/>
    <p:sldId id="502" r:id="rId32"/>
    <p:sldId id="503" r:id="rId33"/>
    <p:sldId id="504" r:id="rId34"/>
    <p:sldId id="505" r:id="rId35"/>
    <p:sldId id="506" r:id="rId36"/>
    <p:sldId id="319" r:id="rId37"/>
    <p:sldId id="351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501" autoAdjust="0"/>
  </p:normalViewPr>
  <p:slideViewPr>
    <p:cSldViewPr>
      <p:cViewPr>
        <p:scale>
          <a:sx n="66" d="100"/>
          <a:sy n="66" d="100"/>
        </p:scale>
        <p:origin x="-127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</a:t>
            </a:r>
            <a:r>
              <a:rPr sz="4800" b="1" dirty="0"/>
              <a:t>9</a:t>
            </a:r>
            <a:endParaRPr sz="4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The Relational </a:t>
            </a:r>
            <a:r>
              <a:rPr lang="en-GB" dirty="0">
                <a:latin typeface="Times" pitchFamily="18" charset="0"/>
              </a:rPr>
              <a:t>Calculus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Relational calculus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Query specifies what is to be retrieved rather than how to retrieve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it</a:t>
            </a:r>
          </a:p>
          <a:p>
            <a:pPr algn="just"/>
            <a:r>
              <a:rPr lang="en-US" sz="3600" b="1" dirty="0" smtClean="0">
                <a:latin typeface="Times" pitchFamily="18" charset="0"/>
                <a:cs typeface="Times" pitchFamily="18" charset="0"/>
              </a:rPr>
              <a:t>Predicate</a:t>
            </a:r>
            <a:endParaRPr lang="en-US" sz="3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first-order logic (or predicate calculus), predicate is a truth-valued function with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arguments e.g. is a member of staff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Proposition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When we substitute values for the arguments, function yields an expression, called a proposition, which can be either true or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false e.g. John White is a member of staff </a:t>
            </a:r>
          </a:p>
          <a:p>
            <a:pPr marL="457200" lvl="1" indent="0" algn="just">
              <a:buNone/>
            </a:pPr>
            <a:endParaRPr lang="en-US" sz="32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506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The Relational </a:t>
            </a:r>
            <a:r>
              <a:rPr lang="en-GB" dirty="0" smtClean="0">
                <a:latin typeface="Times" pitchFamily="18" charset="0"/>
              </a:rPr>
              <a:t>Calculus..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Range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If predicate contains a variable (e.g. ‘x is a member of staff’), there must be a range for x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(set of all people)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When we substitute some values of this range for x, proposition may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true (John White);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for other values, it may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false (Peter Norton)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If P is a predicate, then we can write the set of all x such that P is true for x, as:</a:t>
            </a:r>
          </a:p>
          <a:p>
            <a:pPr marL="857250" lvl="2" indent="0" algn="just"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{x |P(x)}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Logical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connectives ∧ (AND), ∨ (OR), and ~ (NOT)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form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compound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predicates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776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Forms of </a:t>
            </a:r>
            <a:r>
              <a:rPr lang="en-GB" dirty="0">
                <a:latin typeface="Times" pitchFamily="18" charset="0"/>
              </a:rPr>
              <a:t>Relational </a:t>
            </a:r>
            <a:r>
              <a:rPr lang="en-GB" dirty="0" smtClean="0">
                <a:latin typeface="Times" pitchFamily="18" charset="0"/>
              </a:rPr>
              <a:t>Calculus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Tuple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relational calculus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use variables that range over tuples in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Domain relational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calculus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also use variables but in this case the variables take their values from domains of attributes rather than tuples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829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Tuple Relational </a:t>
            </a:r>
            <a:r>
              <a:rPr lang="en-GB" dirty="0">
                <a:latin typeface="Times" pitchFamily="18" charset="0"/>
              </a:rPr>
              <a:t>Calculus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Interested in finding tuples for which a predicate is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true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Based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on use of tuple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variables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Tuple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variable is a variable that ‘ranges over’ a named relation: i.e., variable whose only permitted values are tuples of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Specify range of a tuple variable S as the Staff relation as: 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	Staff(S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To find set of all tuples S such that P(S) is true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:          </a:t>
            </a:r>
          </a:p>
          <a:p>
            <a:pPr marL="457200" lvl="1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 {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 | P(S)}</a:t>
            </a:r>
          </a:p>
        </p:txBody>
      </p:sp>
    </p:spTree>
    <p:extLst>
      <p:ext uri="{BB962C8B-B14F-4D97-AF65-F5344CB8AC3E}">
        <p14:creationId xmlns:p14="http://schemas.microsoft.com/office/powerpoint/2010/main" xmlns="" val="3557341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latin typeface="Times" pitchFamily="18" charset="0"/>
              </a:rPr>
              <a:t>E</a:t>
            </a:r>
            <a:r>
              <a:rPr lang="en-GB" sz="4400" dirty="0" smtClean="0">
                <a:latin typeface="Times" pitchFamily="18" charset="0"/>
              </a:rPr>
              <a:t>xample: Tuple Relational </a:t>
            </a:r>
            <a:r>
              <a:rPr lang="en-GB" sz="4400" dirty="0">
                <a:latin typeface="Times" pitchFamily="18" charset="0"/>
              </a:rPr>
              <a:t>Calculus</a:t>
            </a:r>
            <a:endParaRPr lang="en-GB" sz="4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To find details of all staff earning more than £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10,000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{S | Staff(S)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∧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S.salary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&gt; 10000}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To find a particular attribute, such as salary, write:</a:t>
            </a:r>
          </a:p>
          <a:p>
            <a:pPr marL="0" indent="0" algn="just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{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S.salary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 | Staff(S) ∧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S.salary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&gt; 10000}</a:t>
            </a:r>
          </a:p>
        </p:txBody>
      </p:sp>
    </p:spTree>
    <p:extLst>
      <p:ext uri="{BB962C8B-B14F-4D97-AF65-F5344CB8AC3E}">
        <p14:creationId xmlns:p14="http://schemas.microsoft.com/office/powerpoint/2010/main" xmlns="" val="1433835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Quantifiers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Two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quantifiers to tell how many instances the predicate applies to: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Existential quantifier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∃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(‘there exists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’) 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Universal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quantifier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∀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(‘for all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’)</a:t>
            </a:r>
          </a:p>
          <a:p>
            <a:pPr algn="just"/>
            <a:r>
              <a:rPr lang="en-US" sz="3000" b="1" dirty="0" smtClean="0">
                <a:latin typeface="Times" pitchFamily="18" charset="0"/>
                <a:cs typeface="Times" pitchFamily="18" charset="0"/>
              </a:rPr>
              <a:t>Bound and </a:t>
            </a:r>
            <a:r>
              <a:rPr lang="en-US" sz="3000" b="1" dirty="0">
                <a:latin typeface="Times" pitchFamily="18" charset="0"/>
                <a:cs typeface="Times" pitchFamily="18" charset="0"/>
              </a:rPr>
              <a:t>f</a:t>
            </a:r>
            <a:r>
              <a:rPr lang="en-US" sz="3000" b="1" dirty="0" smtClean="0">
                <a:latin typeface="Times" pitchFamily="18" charset="0"/>
                <a:cs typeface="Times" pitchFamily="18" charset="0"/>
              </a:rPr>
              <a:t>ree </a:t>
            </a:r>
            <a:r>
              <a:rPr lang="en-US" sz="3000" b="1" dirty="0">
                <a:latin typeface="Times" pitchFamily="18" charset="0"/>
                <a:cs typeface="Times" pitchFamily="18" charset="0"/>
              </a:rPr>
              <a:t>v</a:t>
            </a:r>
            <a:r>
              <a:rPr lang="en-US" sz="3000" b="1" dirty="0" smtClean="0">
                <a:latin typeface="Times" pitchFamily="18" charset="0"/>
                <a:cs typeface="Times" pitchFamily="18" charset="0"/>
              </a:rPr>
              <a:t>ariables </a:t>
            </a:r>
            <a:endParaRPr lang="en-US" sz="30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Tuple variables qualified by ∃ or ∀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are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called bound variables, otherwise called free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variables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00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Existential Quantifier (</a:t>
            </a:r>
            <a:r>
              <a:rPr lang="en-GB" dirty="0" smtClean="0">
                <a:latin typeface="Times" pitchFamily="18" charset="0"/>
              </a:rPr>
              <a:t>∃)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existential quantiﬁer ∃ (‘there exists’) is used in formulae that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must be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true for at least one instance, such as:</a:t>
            </a:r>
          </a:p>
          <a:p>
            <a:pPr marL="0" indent="0" algn="just">
              <a:buNone/>
            </a:pP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Staff(S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) ∧ (∃B) (Branch(B) ∧ (</a:t>
            </a:r>
            <a:r>
              <a:rPr lang="en-US" sz="2000" b="1" dirty="0" err="1">
                <a:latin typeface="Times" pitchFamily="18" charset="0"/>
                <a:cs typeface="Times" pitchFamily="18" charset="0"/>
              </a:rPr>
              <a:t>B.branchNo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000" b="1" dirty="0" err="1">
                <a:latin typeface="Times" pitchFamily="18" charset="0"/>
                <a:cs typeface="Times" pitchFamily="18" charset="0"/>
              </a:rPr>
              <a:t>S.branchNo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) ∧ </a:t>
            </a:r>
            <a:r>
              <a:rPr lang="en-US" sz="20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000" b="1" dirty="0">
                <a:latin typeface="Times" pitchFamily="18" charset="0"/>
                <a:cs typeface="Times" pitchFamily="18" charset="0"/>
              </a:rPr>
              <a:t> = ‘London’)</a:t>
            </a:r>
          </a:p>
          <a:p>
            <a:pPr algn="just"/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This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means, ‘There exists a Branch tuple that has the same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as the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of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the current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Staff tuple, S, and is located in London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930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Universal </a:t>
            </a:r>
            <a:r>
              <a:rPr lang="en-GB" dirty="0">
                <a:latin typeface="Times" pitchFamily="18" charset="0"/>
              </a:rPr>
              <a:t>Quantifier (</a:t>
            </a:r>
            <a:r>
              <a:rPr lang="en-GB" dirty="0" smtClean="0">
                <a:latin typeface="Times" pitchFamily="18" charset="0"/>
              </a:rPr>
              <a:t>∀)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The universal quantiﬁer ∀ (‘for all’)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is used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in statements about every instance, such as:</a:t>
            </a:r>
          </a:p>
          <a:p>
            <a:pPr marL="0" indent="0" algn="ctr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(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∀B)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≠ ‘Paris’)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This means, ‘For all Branch tuples, the address is not in Paris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Above formula can be re-written as:</a:t>
            </a:r>
          </a:p>
          <a:p>
            <a:pPr marL="0" indent="0" algn="ctr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~(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∃B)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‘Paris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’)</a:t>
            </a:r>
          </a:p>
          <a:p>
            <a:pPr lvl="1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Which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means, ‘There are no branches with an address in Paris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621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Expressions and Formulae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Formulae should be unambiguous and make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sense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An expression in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tuple relational calculus has the following general form:</a:t>
            </a:r>
          </a:p>
          <a:p>
            <a:pPr marL="0" indent="0" algn="ctr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{S1.a1, S2.a2,..., Sn.an | F(S1, S2,..., </a:t>
            </a:r>
            <a:r>
              <a:rPr lang="en-US" sz="3200" b="1" dirty="0" err="1">
                <a:latin typeface="Times" pitchFamily="18" charset="0"/>
                <a:cs typeface="Times" pitchFamily="18" charset="0"/>
              </a:rPr>
              <a:t>Sm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)} m ≥n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Where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S1, S2,...,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,...,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Sm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are tuple variables, each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ai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is an attribute of the relation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over which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Si ranges, and F is a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formula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816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Well-Formed Formula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 (well-formed) formula is made out of one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more atoms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where an atom has one of the following forms: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R(Si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), where Si is a tuple variable and R is a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Si.a1 θ Sj.a2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Si.a1 θ c</a:t>
            </a:r>
          </a:p>
          <a:p>
            <a:pPr lvl="1"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87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</a:rPr>
              <a:t>Cartesian product</a:t>
            </a:r>
          </a:p>
          <a:p>
            <a:r>
              <a:rPr lang="en-US" b="1" dirty="0">
                <a:latin typeface="Times" pitchFamily="18" charset="0"/>
              </a:rPr>
              <a:t>Join </a:t>
            </a:r>
          </a:p>
          <a:p>
            <a:pPr lvl="1"/>
            <a:r>
              <a:rPr lang="en-US" b="1" dirty="0">
                <a:latin typeface="Times" pitchFamily="18" charset="0"/>
              </a:rPr>
              <a:t>Theta join, equijoin, natural join</a:t>
            </a:r>
          </a:p>
          <a:p>
            <a:pPr lvl="1"/>
            <a:r>
              <a:rPr lang="en-US" b="1" dirty="0">
                <a:latin typeface="Times" pitchFamily="18" charset="0"/>
              </a:rPr>
              <a:t>Outer join (left, right, full)</a:t>
            </a:r>
          </a:p>
          <a:p>
            <a:pPr lvl="1"/>
            <a:r>
              <a:rPr lang="en-US" b="1" dirty="0">
                <a:latin typeface="Times" pitchFamily="18" charset="0"/>
              </a:rPr>
              <a:t>Semijoin</a:t>
            </a:r>
          </a:p>
          <a:p>
            <a:pPr>
              <a:buNone/>
            </a:pPr>
            <a:endParaRPr lang="en-US" b="1" dirty="0">
              <a:latin typeface="Times" pitchFamily="18" charset="0"/>
            </a:endParaRPr>
          </a:p>
          <a:p>
            <a:pPr marL="0" indent="0">
              <a:buNone/>
            </a:pPr>
            <a:endParaRPr lang="en-US" b="1" dirty="0">
              <a:latin typeface="Times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Building Up Formulae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Can recursively build up formulae from atoms: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An atom is a formula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If F1 and F2 are formulae, so are their conjunction F1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F2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their disjunction F1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∨ F2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and the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negation ~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F1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If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F is a formula with free variable X, then (∃X)(F)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(∀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X)(F) are also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formulae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70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Examples: </a:t>
            </a:r>
            <a:r>
              <a:rPr lang="en-GB" sz="4400" dirty="0">
                <a:latin typeface="Times" pitchFamily="18" charset="0"/>
              </a:rPr>
              <a:t>Tuple Relational Calculus</a:t>
            </a:r>
            <a:endParaRPr lang="en-GB" sz="4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of all managers who earn more than £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25,000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S.fName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S.lName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Staff(S) ∧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S.position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‘Manager’ ∧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                                                                 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S.salary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&gt; 25000}</a:t>
            </a: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staff who manage properties for rent 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Glasgow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{S | Staff(S) ∧ (∃P)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(P) ∧ 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‘Glasgow’)}</a:t>
            </a:r>
          </a:p>
          <a:p>
            <a:pPr lvl="1"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9528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Examples: </a:t>
            </a:r>
            <a:r>
              <a:rPr lang="en-GB" sz="4400" dirty="0">
                <a:latin typeface="Times" pitchFamily="18" charset="0"/>
              </a:rPr>
              <a:t>Tuple Relational Calculus</a:t>
            </a:r>
            <a:endParaRPr lang="en-GB" sz="4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of staff who currently do not manage any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properties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S.fName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S.lName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Staff(S) ∧ (~(∃P)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(P) ∧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)))}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Or</a:t>
            </a:r>
          </a:p>
          <a:p>
            <a:pPr marL="0" indent="0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S.fName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S.lName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Staff(S) ∧ ((∀P) (~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(P)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∨ 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~(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P.staffNo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)))}</a:t>
            </a:r>
          </a:p>
          <a:p>
            <a:pPr marL="457200" lvl="1" indent="0" algn="just"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665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Examples: </a:t>
            </a:r>
            <a:r>
              <a:rPr lang="en-GB" sz="4400" dirty="0">
                <a:latin typeface="Times" pitchFamily="18" charset="0"/>
              </a:rPr>
              <a:t>Tuple Relational Calculus</a:t>
            </a:r>
            <a:endParaRPr lang="en-GB" sz="4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of clients who have viewed a property for rent 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Glasgow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C.fName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C.lName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Client(C) ∧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 (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∃V) (∃P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(Viewing(V) ∧ 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(P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  </a:t>
            </a: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C.clientNo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V.clientNo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</a:t>
            </a: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     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V.propertyNo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P.propertyNo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 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P.city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= ‘Glasgow’))}</a:t>
            </a: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531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Examples: </a:t>
            </a:r>
            <a:r>
              <a:rPr lang="en-GB" sz="4400" dirty="0">
                <a:latin typeface="Times" pitchFamily="18" charset="0"/>
              </a:rPr>
              <a:t>Tuple Relational Calculus</a:t>
            </a:r>
            <a:endParaRPr lang="en-GB" sz="44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the cities where there is a branch ofﬁce but no properties for rent</a:t>
            </a: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Branch(B) ∧ (  ~(∃P)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(P) ∧ </a:t>
            </a: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                                                                           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))}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the cities where there is both a branch ofﬁce and at least one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property for rent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Branch(B) ∧ ((∃P)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(P) ∧ 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			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B.city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= 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P.city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))}</a:t>
            </a: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637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Safety of Expressions</a:t>
            </a:r>
            <a:endParaRPr lang="en-GB" sz="48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Expressions can generate an infinite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set e.g.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{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 | ~Staff(S)}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Set of all tuples that are not in the Staff relation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To avoid this, add restriction that all values in result must be values in the domain of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expression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75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Domain Relational </a:t>
            </a:r>
            <a:r>
              <a:rPr lang="en-GB" dirty="0">
                <a:latin typeface="Times" pitchFamily="18" charset="0"/>
              </a:rPr>
              <a:t>Calculus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Uses variables that take values from domains instead of tuples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relations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An expression in the domain relational calculus has the following general form: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{d1, d2,...,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F(d1, d2,...,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dm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)} m ≥ n</a:t>
            </a: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Where F(d1, d2, . . . 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represents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formula composed of atoms and d1, d2, . . . 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represent domain variables</a:t>
            </a:r>
          </a:p>
        </p:txBody>
      </p:sp>
    </p:spTree>
    <p:extLst>
      <p:ext uri="{BB962C8B-B14F-4D97-AF65-F5344CB8AC3E}">
        <p14:creationId xmlns:p14="http://schemas.microsoft.com/office/powerpoint/2010/main" xmlns="" val="398637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Well-Formed Formula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A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formula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is made out of one 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more atoms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, where an atom has one of the following forms: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R(d1, d2,...,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), where R is a relation of degree n and each di is a domain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variable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di θ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dj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where di and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dj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are domain variables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θ is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one of the comparison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operators (&lt;,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≤, &gt;, ≥, =, ≠); the domains di and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dj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must have members that can be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compared by θ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di θ c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where di is a domain variable, c is a constant from the domain of di,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θ is one of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comparison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operators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167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" pitchFamily="18" charset="0"/>
              </a:rPr>
              <a:t>Building Up Formulae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Can recursively build up formulae from atoms: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An atom is a formula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If F1 and F2 are formulae, so are their conjunction F1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F2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their disjunction F1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∨ F2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and the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negation ~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F1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If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F is a formula with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domain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variable X, then (∃X)(F)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(∀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X)(F) are also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formulae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021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Examples: Domain </a:t>
            </a:r>
            <a:r>
              <a:rPr lang="en-GB" sz="4000" dirty="0">
                <a:latin typeface="Times" pitchFamily="18" charset="0"/>
              </a:rPr>
              <a:t>Relational Calculus</a:t>
            </a:r>
            <a:endParaRPr lang="en-GB" sz="4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Shorthand notation will be used: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(∃d1, d2,...,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in place of (∃d1), (∃d2),..., (∃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the names of all managers who earn more than £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25,000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(∃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sex, DOB,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(Staff(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sex, DOB,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= ‘Manager’ ∧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&gt; 25000)}</a:t>
            </a:r>
          </a:p>
          <a:p>
            <a:pPr marL="0" indent="0">
              <a:buNone/>
            </a:pP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702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Division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R ÷ 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Assume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relation R is deﬁned over the attribute set A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 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deﬁned over the attribute set B such that B⊆ A (B is a subset of A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Let C= A− B,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that is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C is the set of attributes of R that are not attributes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Division operation defines a relation over the attributes C that consists of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set of tuples from R that match combination of every tuple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5125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Examples: Domain </a:t>
            </a:r>
            <a:r>
              <a:rPr lang="en-GB" sz="4000" dirty="0">
                <a:latin typeface="Times" pitchFamily="18" charset="0"/>
              </a:rPr>
              <a:t>Relational Calculus</a:t>
            </a:r>
            <a:endParaRPr lang="en-GB" sz="4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staff who manage properties for rent in Glasgow.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sex, DOB,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(∃sN1,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(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Staff(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sex, DOB,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pc,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typ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rms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oN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sN1, bN1)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 ∧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sN1)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= ‘Glasgow’)}</a:t>
            </a: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090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Examples: Domain </a:t>
            </a:r>
            <a:r>
              <a:rPr lang="en-GB" sz="4000" dirty="0">
                <a:latin typeface="Times" pitchFamily="18" charset="0"/>
              </a:rPr>
              <a:t>Relational Calculus</a:t>
            </a:r>
            <a:endParaRPr lang="en-GB" sz="4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of staff who currently do not manage any properties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(∃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(Staff(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posn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sex, DOB,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sal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(~(∃sN1)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pc,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typ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rms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oN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sN1, bN1) ∧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sN1))))}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92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Examples: Domain </a:t>
            </a:r>
            <a:r>
              <a:rPr lang="en-GB" sz="4000" dirty="0">
                <a:latin typeface="Times" pitchFamily="18" charset="0"/>
              </a:rPr>
              <a:t>Relational Calculus</a:t>
            </a:r>
            <a:endParaRPr lang="en-GB" sz="4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the names of clients who have viewed a property for rent 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Glasgow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(∃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cN1,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pN1,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Client(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cN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fN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lN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tel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mR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Viewing(cN1, pN1,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dt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cmt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 </a:t>
            </a: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pc,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typ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rms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oN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) ∧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cN1) ∧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pN1) ∧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 ‘Glasgow’)}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56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latin typeface="Times" pitchFamily="18" charset="0"/>
              </a:rPr>
              <a:t>Examples: Domain </a:t>
            </a:r>
            <a:r>
              <a:rPr lang="en-GB" sz="4000" dirty="0">
                <a:latin typeface="Times" pitchFamily="18" charset="0"/>
              </a:rPr>
              <a:t>Relational Calculus</a:t>
            </a:r>
            <a:endParaRPr lang="en-GB" sz="40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List all the cities where there is a branch ofﬁce but no properties for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{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| (Branch(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bN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pc) ∧</a:t>
            </a:r>
          </a:p>
          <a:p>
            <a:pPr marL="0" indent="0" algn="just">
              <a:buNone/>
            </a:pPr>
            <a:r>
              <a:rPr lang="en-US" sz="2600" b="1" dirty="0">
                <a:latin typeface="Times" pitchFamily="18" charset="0"/>
                <a:cs typeface="Times" pitchFamily="18" charset="0"/>
              </a:rPr>
              <a:t>(~(∃cty1) </a:t>
            </a:r>
          </a:p>
          <a:p>
            <a:pPr marL="0" indent="0" algn="just">
              <a:buNone/>
            </a:pP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600" b="1" dirty="0" err="1" smtClean="0">
                <a:latin typeface="Times" pitchFamily="18" charset="0"/>
                <a:cs typeface="Times" pitchFamily="18" charset="0"/>
              </a:rPr>
              <a:t>pN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, st1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cty1, pc1,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typ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rms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rnt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oN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sN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, bN1)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∧   (</a:t>
            </a:r>
            <a:r>
              <a:rPr lang="en-US" sz="2600" b="1" dirty="0" err="1">
                <a:latin typeface="Times" pitchFamily="18" charset="0"/>
                <a:cs typeface="Times" pitchFamily="18" charset="0"/>
              </a:rPr>
              <a:t>cty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 =cty1))))}</a:t>
            </a: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67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Other Languages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Transform-oriented languages are non-procedural languages that use relations to transform input data into required outputs (e.g. SQL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Graphical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languages provide user with picture of the structure of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relation,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User fills in example of what is wanted and system returns required data in that format (e.g. QBE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629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Other Languages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4GLs can create complete customized application using limited set of commands in a user-friendly, often menu-driven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environment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Some systems accept a form of natural language, sometimes called a 5GL, although this development is still at an early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stage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71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Relation algebra operations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Division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Aggregation and grouping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The </a:t>
            </a:r>
            <a:r>
              <a:rPr lang="en-GB" b="1" dirty="0" smtClean="0">
                <a:latin typeface="Times" pitchFamily="18" charset="0"/>
              </a:rPr>
              <a:t>relational calculus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Tuple relational calculus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Domain relational calculus</a:t>
            </a:r>
          </a:p>
          <a:p>
            <a:pPr marL="0" indent="0" eaLnBrk="1" hangingPunct="1">
              <a:buNone/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Division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Division operation can be expressed in terms of basic operations:</a:t>
            </a:r>
          </a:p>
          <a:p>
            <a:pPr marL="57150" indent="0" algn="just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 	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T1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</a:t>
            </a:r>
            <a:r>
              <a:rPr lang="el-GR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(R)</a:t>
            </a:r>
          </a:p>
          <a:p>
            <a:pPr marL="57150" indent="0" algn="just"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	T2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</a:t>
            </a:r>
            <a:r>
              <a:rPr lang="el-GR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b="1" baseline="-25000" dirty="0">
                <a:latin typeface="Times" pitchFamily="18" charset="0"/>
                <a:cs typeface="Times" pitchFamily="18" charset="0"/>
              </a:rPr>
              <a:t>C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((T1× S) − R)</a:t>
            </a:r>
          </a:p>
          <a:p>
            <a:pPr marL="57150" indent="0" algn="just"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	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← T1− T2</a:t>
            </a: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23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Division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Identify all clients who have viewed all properties with three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rooms</a:t>
            </a:r>
            <a:endParaRPr lang="en-US" sz="2000" b="1" dirty="0" smtClean="0">
              <a:latin typeface="Times" pitchFamily="18" charset="0"/>
              <a:cs typeface="Times" pitchFamily="18" charset="0"/>
            </a:endParaRPr>
          </a:p>
          <a:p>
            <a:pPr marL="57150" indent="0" algn="ctr">
              <a:buNone/>
            </a:pPr>
            <a:r>
              <a:rPr lang="el-GR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3200" b="1" baseline="-25000" dirty="0">
                <a:latin typeface="Times" pitchFamily="18" charset="0"/>
                <a:cs typeface="Times" pitchFamily="18" charset="0"/>
              </a:rPr>
              <a:t>clientNo, propertyNo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(Viewing)) ÷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marL="57150" indent="0" algn="ctr">
              <a:buNone/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Π</a:t>
            </a:r>
            <a:r>
              <a:rPr lang="en-US" sz="3200" b="1" baseline="-25000" dirty="0">
                <a:latin typeface="Times" pitchFamily="18" charset="0"/>
                <a:cs typeface="Times" pitchFamily="18" charset="0"/>
              </a:rPr>
              <a:t>propertyNo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(</a:t>
            </a:r>
            <a:r>
              <a:rPr lang="el-GR" sz="3200" b="1" dirty="0">
                <a:latin typeface="Times" pitchFamily="18" charset="0"/>
                <a:cs typeface="Times" pitchFamily="18" charset="0"/>
              </a:rPr>
              <a:t>σ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rooms = 3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)))</a:t>
            </a: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10" name="Picture 5" descr="DS3-Figure 04-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789363"/>
            <a:ext cx="8915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41464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>
                <a:latin typeface="Times" pitchFamily="18" charset="0"/>
              </a:rPr>
              <a:t>Aggregate </a:t>
            </a:r>
            <a:r>
              <a:rPr lang="en-GB" sz="4800" dirty="0" smtClean="0">
                <a:latin typeface="Times" pitchFamily="18" charset="0"/>
              </a:rPr>
              <a:t>Operation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sz="3200" b="1" baseline="-25000" dirty="0" smtClean="0">
                <a:latin typeface="Times" pitchFamily="18" charset="0"/>
                <a:cs typeface="Times" pitchFamily="18" charset="0"/>
              </a:rPr>
              <a:t>AL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(R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) 	</a:t>
            </a: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Applies aggregate function list, AL, to R to define a relation over the 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list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>
                <a:latin typeface="Times" pitchFamily="18" charset="0"/>
                <a:cs typeface="Times" pitchFamily="18" charset="0"/>
              </a:rPr>
              <a:t>AL contains one or more (&lt;aggregate_function&gt;, &lt;attribute&gt;) pairs </a:t>
            </a:r>
          </a:p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Main aggregate functions are: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COUNT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SUM, AVG, MIN,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MAX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99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Aggregate Operation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latin typeface="Times" pitchFamily="18" charset="0"/>
                <a:cs typeface="Times" pitchFamily="18" charset="0"/>
              </a:rPr>
              <a:t>How many properties cost more than £350 per month to rent?</a:t>
            </a:r>
          </a:p>
          <a:p>
            <a:pPr marL="0" indent="0"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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myCount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ℑ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COUNT 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propertyNo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σ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rent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&gt;350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PropertyForRent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))</a:t>
            </a:r>
          </a:p>
          <a:p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Find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minimum, maximum, and average 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salary</a:t>
            </a:r>
          </a:p>
          <a:p>
            <a:pPr marL="0" indent="0">
              <a:buNone/>
            </a:pPr>
            <a:r>
              <a:rPr lang="en-US" sz="3200" b="1" dirty="0" err="1" smtClean="0">
                <a:latin typeface="Times" pitchFamily="18" charset="0"/>
                <a:cs typeface="Times" pitchFamily="18" charset="0"/>
              </a:rPr>
              <a:t>ρ</a:t>
            </a:r>
            <a:r>
              <a:rPr lang="en-US" sz="2000" b="1" baseline="-25000" dirty="0" err="1" smtClean="0">
                <a:latin typeface="Times" pitchFamily="18" charset="0"/>
                <a:cs typeface="Times" pitchFamily="18" charset="0"/>
              </a:rPr>
              <a:t>R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(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myMin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myMax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1800" b="1" dirty="0" err="1" smtClean="0">
                <a:latin typeface="Times" pitchFamily="18" charset="0"/>
                <a:cs typeface="Times" pitchFamily="18" charset="0"/>
              </a:rPr>
              <a:t>myAverage</a:t>
            </a:r>
            <a:r>
              <a:rPr lang="en-US" sz="1800" b="1" dirty="0" smtClean="0">
                <a:latin typeface="Times" pitchFamily="18" charset="0"/>
                <a:cs typeface="Times" pitchFamily="18" charset="0"/>
              </a:rPr>
              <a:t>) 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ℑ </a:t>
            </a:r>
            <a:r>
              <a:rPr lang="en-US" sz="2000" b="1" baseline="-25000" dirty="0" smtClean="0">
                <a:latin typeface="Times" pitchFamily="18" charset="0"/>
                <a:cs typeface="Times" pitchFamily="18" charset="0"/>
              </a:rPr>
              <a:t>MIN salary, MAX salary, AVERAGE salary</a:t>
            </a:r>
            <a:r>
              <a:rPr lang="en-US" sz="2000" b="1" dirty="0" smtClean="0">
                <a:latin typeface="Times" pitchFamily="18" charset="0"/>
                <a:cs typeface="Times" pitchFamily="18" charset="0"/>
              </a:rPr>
              <a:t> (Staff)</a:t>
            </a:r>
          </a:p>
          <a:p>
            <a:pPr marL="0" indent="0"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724400"/>
            <a:ext cx="9067799" cy="190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026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Grouping Operation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GA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b="1" baseline="-25000" dirty="0" smtClean="0">
                <a:latin typeface="Times" pitchFamily="18" charset="0"/>
                <a:cs typeface="Times" pitchFamily="18" charset="0"/>
              </a:rPr>
              <a:t>AL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(R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Groups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tuples of relation R by the grouping attributes, GA,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then applies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aggregate function list AL to deﬁne a new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 contains one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or more (&lt;aggregate_function&gt;, &lt;attribute&gt;)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pairs</a:t>
            </a:r>
          </a:p>
          <a:p>
            <a:pPr lvl="1" algn="just"/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resulting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 contains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grouping attributes, GA, along with the results of each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of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aggregate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/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3810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>
                <a:latin typeface="Times" pitchFamily="18" charset="0"/>
              </a:rPr>
              <a:t>Example: Grouping Operation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atin typeface="Times" pitchFamily="18" charset="0"/>
                <a:cs typeface="Times" pitchFamily="18" charset="0"/>
              </a:rPr>
              <a:t>Find the number of staff working in each branch and the sum of their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salaries</a:t>
            </a:r>
          </a:p>
          <a:p>
            <a:pPr marL="0" indent="0" algn="just"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ρ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myCount,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mySum)</a:t>
            </a:r>
            <a:r>
              <a:rPr lang="en-US" sz="2400" b="1" baseline="-25000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ℑ</a:t>
            </a:r>
            <a:r>
              <a:rPr lang="en-US" sz="2400" b="1" baseline="-25000" dirty="0" smtClean="0">
                <a:latin typeface="Times" pitchFamily="18" charset="0"/>
                <a:cs typeface="Times" pitchFamily="18" charset="0"/>
              </a:rPr>
              <a:t>COUNT </a:t>
            </a:r>
            <a:r>
              <a:rPr lang="en-US" sz="2400" b="1" baseline="-25000" dirty="0">
                <a:latin typeface="Times" pitchFamily="18" charset="0"/>
                <a:cs typeface="Times" pitchFamily="18" charset="0"/>
              </a:rPr>
              <a:t>staffNo, SUM salary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(Staff)</a:t>
            </a:r>
          </a:p>
          <a:p>
            <a:pPr marL="0" indent="0">
              <a:buNone/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6" descr="C04NF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1" y="4183063"/>
            <a:ext cx="7162800" cy="21415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008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2025</TotalTime>
  <Words>2129</Words>
  <Application>Microsoft Office PowerPoint</Application>
  <PresentationFormat>On-screen Show (4:3)</PresentationFormat>
  <Paragraphs>474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Lecture1-CSC271-CIITVC-2012</vt:lpstr>
      <vt:lpstr>CSC271 Database Systems</vt:lpstr>
      <vt:lpstr>Summary: Previous Lecture</vt:lpstr>
      <vt:lpstr>Division</vt:lpstr>
      <vt:lpstr>Division</vt:lpstr>
      <vt:lpstr>Example: Division</vt:lpstr>
      <vt:lpstr>Aggregate Operation</vt:lpstr>
      <vt:lpstr>Example: Aggregate Operation</vt:lpstr>
      <vt:lpstr>Grouping Operation</vt:lpstr>
      <vt:lpstr>Example: Grouping Operation</vt:lpstr>
      <vt:lpstr>The Relational Calculus</vt:lpstr>
      <vt:lpstr>The Relational Calculus..</vt:lpstr>
      <vt:lpstr>Forms of Relational Calculus</vt:lpstr>
      <vt:lpstr>Tuple Relational Calculus</vt:lpstr>
      <vt:lpstr>Example: Tuple Relational Calculus</vt:lpstr>
      <vt:lpstr>Quantifiers</vt:lpstr>
      <vt:lpstr>Existential Quantifier (∃)</vt:lpstr>
      <vt:lpstr>Universal Quantifier (∀)</vt:lpstr>
      <vt:lpstr>Expressions and Formulae</vt:lpstr>
      <vt:lpstr>Well-Formed Formula</vt:lpstr>
      <vt:lpstr>Building Up Formulae</vt:lpstr>
      <vt:lpstr>Examples: Tuple Relational Calculus</vt:lpstr>
      <vt:lpstr>Examples: Tuple Relational Calculus</vt:lpstr>
      <vt:lpstr>Examples: Tuple Relational Calculus</vt:lpstr>
      <vt:lpstr>Examples: Tuple Relational Calculus</vt:lpstr>
      <vt:lpstr>Safety of Expressions</vt:lpstr>
      <vt:lpstr>Domain Relational Calculus</vt:lpstr>
      <vt:lpstr>Well-Formed Formula</vt:lpstr>
      <vt:lpstr>Building Up Formulae</vt:lpstr>
      <vt:lpstr>Examples: Domain Relational Calculus</vt:lpstr>
      <vt:lpstr>Examples: Domain Relational Calculus</vt:lpstr>
      <vt:lpstr>Examples: Domain Relational Calculus</vt:lpstr>
      <vt:lpstr>Examples: Domain Relational Calculus</vt:lpstr>
      <vt:lpstr>Examples: Domain Relational Calculus</vt:lpstr>
      <vt:lpstr>Other Languages</vt:lpstr>
      <vt:lpstr>Other Languages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1063</cp:revision>
  <dcterms:created xsi:type="dcterms:W3CDTF">2012-05-16T18:43:11Z</dcterms:created>
  <dcterms:modified xsi:type="dcterms:W3CDTF">2012-06-06T13:31:51Z</dcterms:modified>
</cp:coreProperties>
</file>