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25" r:id="rId2"/>
    <p:sldId id="346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45" r:id="rId19"/>
    <p:sldId id="444" r:id="rId20"/>
    <p:sldId id="446" r:id="rId21"/>
    <p:sldId id="449" r:id="rId22"/>
    <p:sldId id="450" r:id="rId23"/>
    <p:sldId id="447" r:id="rId24"/>
    <p:sldId id="448" r:id="rId25"/>
    <p:sldId id="451" r:id="rId26"/>
    <p:sldId id="452" r:id="rId27"/>
    <p:sldId id="453" r:id="rId28"/>
    <p:sldId id="455" r:id="rId29"/>
    <p:sldId id="454" r:id="rId30"/>
    <p:sldId id="456" r:id="rId31"/>
    <p:sldId id="457" r:id="rId32"/>
    <p:sldId id="458" r:id="rId33"/>
    <p:sldId id="459" r:id="rId34"/>
    <p:sldId id="319" r:id="rId35"/>
    <p:sldId id="35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86501" autoAdjust="0"/>
  </p:normalViewPr>
  <p:slideViewPr>
    <p:cSldViewPr>
      <p:cViewPr>
        <p:scale>
          <a:sx n="66" d="100"/>
          <a:sy n="66" d="100"/>
        </p:scale>
        <p:origin x="-127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8</a:t>
            </a:r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Rename Operation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4000" b="1" dirty="0" smtClean="0">
                <a:latin typeface="Times" pitchFamily="18" charset="0"/>
                <a:cs typeface="Times" pitchFamily="18" charset="0"/>
                <a:sym typeface="Symbol"/>
              </a:rPr>
              <a:t>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S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(E) or </a:t>
            </a:r>
            <a:r>
              <a:rPr lang="en-US" sz="4000" b="1" dirty="0" smtClean="0">
                <a:latin typeface="Times" pitchFamily="18" charset="0"/>
                <a:cs typeface="Times" pitchFamily="18" charset="0"/>
                <a:sym typeface="Symbol"/>
              </a:rPr>
              <a:t>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S(a1</a:t>
            </a:r>
            <a:r>
              <a:rPr lang="en-US" sz="3200" b="1" baseline="-25000" dirty="0">
                <a:latin typeface="Times" pitchFamily="18" charset="0"/>
                <a:cs typeface="Times" pitchFamily="18" charset="0"/>
              </a:rPr>
              <a:t>, a2,..., an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)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E)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The Rename operation provides a new name S for the expression E, and optionally names the attributes as a1, a2,...,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an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Examples:</a:t>
            </a:r>
          </a:p>
          <a:p>
            <a:pPr marL="57150" indent="0" algn="just">
              <a:buNone/>
            </a:pPr>
            <a:r>
              <a:rPr lang="en-US" sz="4000" b="1" dirty="0">
                <a:latin typeface="Times" pitchFamily="18" charset="0"/>
                <a:cs typeface="Times" pitchFamily="18" charset="0"/>
                <a:sym typeface="Symbol"/>
              </a:rPr>
              <a:t>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R</a:t>
            </a:r>
            <a:r>
              <a:rPr lang="en-US" sz="3000" b="1" dirty="0" smtClean="0">
                <a:latin typeface="Times" pitchFamily="18" charset="0"/>
                <a:cs typeface="Times" pitchFamily="18" charset="0"/>
              </a:rPr>
              <a:t> (Client) ← </a:t>
            </a:r>
            <a:r>
              <a:rPr lang="el-GR" sz="30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3000" b="1" baseline="-25000" dirty="0">
                <a:latin typeface="Times" pitchFamily="18" charset="0"/>
                <a:cs typeface="Times" pitchFamily="18" charset="0"/>
              </a:rPr>
              <a:t>clientNo, </a:t>
            </a:r>
            <a:r>
              <a:rPr lang="en-US" sz="3000" b="1" baseline="-250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30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3000" b="1" baseline="-250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3000" b="1" baseline="-250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3000" b="1" dirty="0">
                <a:latin typeface="Times" pitchFamily="18" charset="0"/>
                <a:cs typeface="Times" pitchFamily="18" charset="0"/>
              </a:rPr>
              <a:t>(Client)) </a:t>
            </a:r>
          </a:p>
          <a:p>
            <a:pPr marL="457200" lvl="1" indent="0" algn="just">
              <a:buNone/>
            </a:pPr>
            <a:endParaRPr lang="en-US" sz="3600" b="1" dirty="0" smtClean="0">
              <a:latin typeface="Times" pitchFamily="18" charset="0"/>
              <a:cs typeface="Times" pitchFamily="18" charset="0"/>
              <a:sym typeface="Symbol"/>
            </a:endParaRPr>
          </a:p>
          <a:p>
            <a:pPr marL="57150" indent="0">
              <a:buNone/>
            </a:pPr>
            <a:r>
              <a:rPr lang="el-GR" sz="2800" b="1" dirty="0" smtClean="0">
                <a:latin typeface="Times" pitchFamily="18" charset="0"/>
                <a:cs typeface="Times" pitchFamily="18" charset="0"/>
                <a:sym typeface="Symbol"/>
              </a:rPr>
              <a:t>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  <a:sym typeface="Symbol"/>
              </a:rPr>
              <a:t>R(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  <a:sym typeface="Symbol"/>
              </a:rPr>
              <a:t>CNo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  <a:sym typeface="Symbol"/>
              </a:rPr>
              <a:t>,</a:t>
            </a:r>
            <a:r>
              <a:rPr lang="en-US" sz="2400" b="1" dirty="0" smtClean="0">
                <a:latin typeface="Times" pitchFamily="18" charset="0"/>
                <a:cs typeface="Times" pitchFamily="18" charset="0"/>
                <a:sym typeface="Symbol"/>
              </a:rPr>
              <a:t> 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  <a:sym typeface="Symbol"/>
              </a:rPr>
              <a:t>FirstName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  <a:sym typeface="Symbol"/>
              </a:rPr>
              <a:t>, 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  <a:sym typeface="Symbol"/>
              </a:rPr>
              <a:t>LastName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  <a:sym typeface="Symbol"/>
              </a:rPr>
              <a:t>)</a:t>
            </a:r>
            <a:r>
              <a:rPr lang="en-US" sz="2800" b="1" dirty="0" smtClean="0">
                <a:latin typeface="Times" pitchFamily="18" charset="0"/>
                <a:cs typeface="Times" pitchFamily="18" charset="0"/>
                <a:sym typeface="Symbol"/>
              </a:rPr>
              <a:t>(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Client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r>
              <a:rPr lang="el-GR" sz="2800" b="1" dirty="0" smtClean="0">
                <a:latin typeface="Times" pitchFamily="18" charset="0"/>
                <a:cs typeface="Times" pitchFamily="18" charset="0"/>
              </a:rPr>
              <a:t>←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l-GR" sz="2800" b="1" dirty="0" smtClean="0">
                <a:latin typeface="Times" pitchFamily="18" charset="0"/>
                <a:cs typeface="Times" pitchFamily="18" charset="0"/>
              </a:rPr>
              <a:t>Π</a:t>
            </a:r>
            <a:r>
              <a:rPr lang="en-US" sz="2800" b="1" baseline="-25000" dirty="0">
                <a:latin typeface="Times" pitchFamily="18" charset="0"/>
                <a:cs typeface="Times" pitchFamily="18" charset="0"/>
              </a:rPr>
              <a:t>clientNo, </a:t>
            </a:r>
            <a:r>
              <a:rPr lang="en-US" sz="2800" b="1" baseline="-250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b="1" baseline="-25000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b="1" baseline="-250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(Client)</a:t>
            </a:r>
            <a:endParaRPr lang="en-US" sz="20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759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latin typeface="Times" pitchFamily="18" charset="0"/>
              </a:rPr>
              <a:t>Join Operations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  <a:sym typeface="Symbol"/>
              </a:rPr>
              <a:t>Join is a derivative of Cartesian P</a:t>
            </a:r>
            <a:r>
              <a:rPr lang="en-US" sz="3200" b="1" dirty="0" smtClean="0">
                <a:latin typeface="Times" pitchFamily="18" charset="0"/>
                <a:cs typeface="Times" pitchFamily="18" charset="0"/>
                <a:sym typeface="Symbol"/>
              </a:rPr>
              <a:t>roduct</a:t>
            </a:r>
            <a:endParaRPr lang="en-US" sz="3200" b="1" dirty="0">
              <a:latin typeface="Times" pitchFamily="18" charset="0"/>
              <a:cs typeface="Times" pitchFamily="18" charset="0"/>
              <a:sym typeface="Symbol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  <a:sym typeface="Symbol"/>
              </a:rPr>
              <a:t>Equivalent to performing a Selection, using join predicate as selection formula, over Cartesian product of the two operand relations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  <a:sym typeface="Symbol"/>
              </a:rPr>
              <a:t>One of the most difficult operations to implement efficiently in an RDBMS and one reason why RDBMSs have intrinsic performance problems</a:t>
            </a: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87351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latin typeface="Times" pitchFamily="18" charset="0"/>
              </a:rPr>
              <a:t>Join Operations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  <a:sym typeface="Symbol"/>
              </a:rPr>
              <a:t>Various forms of join operation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  <a:sym typeface="Symbol"/>
              </a:rPr>
              <a:t>Theta join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  <a:sym typeface="Symbol"/>
              </a:rPr>
              <a:t>Equijoin (a particular type of Theta join)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  <a:sym typeface="Symbol"/>
              </a:rPr>
              <a:t>Natural join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  <a:sym typeface="Symbol"/>
              </a:rPr>
              <a:t>Outer </a:t>
            </a:r>
            <a:r>
              <a:rPr lang="en-US" sz="2600" b="1" dirty="0" smtClean="0">
                <a:latin typeface="Times" pitchFamily="18" charset="0"/>
                <a:cs typeface="Times" pitchFamily="18" charset="0"/>
                <a:sym typeface="Symbol"/>
              </a:rPr>
              <a:t>join</a:t>
            </a:r>
            <a:endParaRPr lang="en-US" sz="2200" b="1" dirty="0">
              <a:latin typeface="Times" pitchFamily="18" charset="0"/>
              <a:cs typeface="Times" pitchFamily="18" charset="0"/>
              <a:sym typeface="Symbol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  <a:sym typeface="Symbol"/>
              </a:rPr>
              <a:t>Semijoin</a:t>
            </a: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209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latin typeface="Times" pitchFamily="18" charset="0"/>
              </a:rPr>
              <a:t>Theta join </a:t>
            </a:r>
            <a:r>
              <a:rPr lang="en-GB" sz="4400" dirty="0" smtClean="0">
                <a:latin typeface="Times" pitchFamily="18" charset="0"/>
              </a:rPr>
              <a:t>(</a:t>
            </a:r>
            <a:r>
              <a:rPr lang="en-GB" sz="4400" dirty="0" smtClean="0">
                <a:latin typeface="Times" pitchFamily="18" charset="0"/>
                <a:sym typeface="Symbol"/>
              </a:rPr>
              <a:t></a:t>
            </a:r>
            <a:r>
              <a:rPr lang="en-GB" sz="4400" dirty="0" smtClean="0">
                <a:latin typeface="Times" pitchFamily="18" charset="0"/>
              </a:rPr>
              <a:t>-</a:t>
            </a:r>
            <a:r>
              <a:rPr lang="en-GB" sz="4400" dirty="0">
                <a:latin typeface="Times" pitchFamily="18" charset="0"/>
              </a:rPr>
              <a:t>join)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     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Defines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a relation that contains tuples satisfying the predicate F from the Cartesian product of R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 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The predicate F is of the form R.ai </a:t>
            </a:r>
            <a:r>
              <a:rPr lang="en-US" sz="2600" b="1" dirty="0" smtClean="0">
                <a:latin typeface="Times" pitchFamily="18" charset="0"/>
                <a:cs typeface="Times" pitchFamily="18" charset="0"/>
                <a:sym typeface="Symbol"/>
              </a:rPr>
              <a:t>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S.bi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600" b="1" dirty="0" smtClean="0">
                <a:latin typeface="Times" pitchFamily="18" charset="0"/>
                <a:cs typeface="Times" pitchFamily="18" charset="0"/>
                <a:sym typeface="Symbol"/>
              </a:rPr>
              <a:t>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may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be one of the comparison operators (&lt;, </a:t>
            </a:r>
            <a:r>
              <a:rPr lang="en-US" sz="2600" b="1" u="sng" dirty="0" smtClean="0">
                <a:latin typeface="Times" pitchFamily="18" charset="0"/>
                <a:cs typeface="Times" pitchFamily="18" charset="0"/>
              </a:rPr>
              <a:t>&lt;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&gt;, </a:t>
            </a:r>
            <a:r>
              <a:rPr lang="en-US" sz="2600" b="1" u="sng" dirty="0" smtClean="0">
                <a:latin typeface="Times" pitchFamily="18" charset="0"/>
                <a:cs typeface="Times" pitchFamily="18" charset="0"/>
              </a:rPr>
              <a:t>&gt;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=,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≠)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We can rewrite the Theta join in terms of the basic Selection and Cartesian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product operations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:</a:t>
            </a:r>
          </a:p>
          <a:p>
            <a:pPr marL="457200" lvl="1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	R    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F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S =   σ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F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(R  ×  S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As with Cartesian product, the degree of a Theta join is the sum of the degrees of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the operand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relations R and S</a:t>
            </a: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000" b="1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838200" y="1524000"/>
            <a:ext cx="304800" cy="244475"/>
            <a:chOff x="2448" y="9360"/>
            <a:chExt cx="288" cy="144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1447800" y="5089525"/>
            <a:ext cx="152400" cy="244475"/>
            <a:chOff x="2448" y="9360"/>
            <a:chExt cx="288" cy="144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="" xmlns:p14="http://schemas.microsoft.com/office/powerpoint/2010/main" val="472491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Equijoin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     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F(=)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</a:t>
            </a: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Defines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a relation that contains tuples satisfying the predicate F from the Cartesian product of R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 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The predicate F is of the form R.ai </a:t>
            </a:r>
            <a:r>
              <a:rPr lang="en-US" sz="2600" b="1" dirty="0" smtClean="0">
                <a:latin typeface="Times" pitchFamily="18" charset="0"/>
                <a:cs typeface="Times" pitchFamily="18" charset="0"/>
                <a:sym typeface="Symbol"/>
              </a:rPr>
              <a:t>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S.bi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600" b="1" dirty="0" smtClean="0">
                <a:latin typeface="Times" pitchFamily="18" charset="0"/>
                <a:cs typeface="Times" pitchFamily="18" charset="0"/>
                <a:sym typeface="Symbol"/>
              </a:rPr>
              <a:t>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may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be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assigned only equality ( = ) operator</a:t>
            </a: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000" b="1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838200" y="1524000"/>
            <a:ext cx="304800" cy="244475"/>
            <a:chOff x="2448" y="9360"/>
            <a:chExt cx="288" cy="144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744367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Equijoin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and comments of all clients who have viewed a property 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rent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Same example/result but now using Equijoin instead of Cartesian product and Selection</a:t>
            </a:r>
          </a:p>
          <a:p>
            <a:pPr marL="457200" lvl="1" indent="0">
              <a:buNone/>
            </a:pPr>
            <a:r>
              <a:rPr lang="el-GR" sz="2400" b="1" dirty="0">
                <a:latin typeface="Times" pitchFamily="18" charset="0"/>
                <a:cs typeface="Times" pitchFamily="18" charset="0"/>
              </a:rPr>
              <a:t>(Π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clientNo, </a:t>
            </a:r>
            <a:r>
              <a:rPr lang="en-US" sz="2400" b="1" baseline="-250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baseline="-250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(Client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)) </a:t>
            </a:r>
          </a:p>
          <a:p>
            <a:pPr marL="457200" lvl="1" indent="0">
              <a:buNone/>
            </a:pPr>
            <a:endParaRPr lang="en-US" sz="2400" b="1" baseline="-25000" dirty="0">
              <a:latin typeface="Times" pitchFamily="18" charset="0"/>
              <a:cs typeface="Times" pitchFamily="18" charset="0"/>
            </a:endParaRPr>
          </a:p>
          <a:p>
            <a:pPr marL="457200" lvl="1" indent="0">
              <a:buNone/>
            </a:pP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                    Client.clientNo</a:t>
            </a:r>
            <a:r>
              <a:rPr lang="en-US" sz="2600" b="1" baseline="-25000" dirty="0">
                <a:latin typeface="Times" pitchFamily="18" charset="0"/>
                <a:cs typeface="Times" pitchFamily="18" charset="0"/>
              </a:rPr>
              <a:t>= 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Viewing.clientNo</a:t>
            </a:r>
          </a:p>
          <a:p>
            <a:pPr marL="457200" lvl="1" indent="0">
              <a:buNone/>
            </a:pPr>
            <a:endParaRPr lang="en-US" sz="2600" b="1" baseline="-25000" dirty="0">
              <a:latin typeface="Times" pitchFamily="18" charset="0"/>
              <a:cs typeface="Times" pitchFamily="18" charset="0"/>
            </a:endParaRPr>
          </a:p>
          <a:p>
            <a:pPr marL="457200" lvl="1" indent="0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l-GR" sz="26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2600" b="1" baseline="-25000" dirty="0">
                <a:latin typeface="Times" pitchFamily="18" charset="0"/>
                <a:cs typeface="Times" pitchFamily="18" charset="0"/>
              </a:rPr>
              <a:t>clientNo, propertyNo, comment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(Viewing))</a:t>
            </a:r>
          </a:p>
          <a:p>
            <a:pPr marL="457200" lvl="1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or</a:t>
            </a:r>
          </a:p>
          <a:p>
            <a:pPr marL="457200" lvl="1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Result  ← TempC       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TempC.clientNo  = </a:t>
            </a:r>
            <a:r>
              <a:rPr lang="en-US" sz="2600" b="1" baseline="-25000" dirty="0" err="1" smtClean="0">
                <a:latin typeface="Times" pitchFamily="18" charset="0"/>
                <a:cs typeface="Times" pitchFamily="18" charset="0"/>
              </a:rPr>
              <a:t>TempV.clientNo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TempV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000" b="1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219200" y="3992562"/>
            <a:ext cx="304800" cy="244475"/>
            <a:chOff x="2448" y="9360"/>
            <a:chExt cx="288" cy="144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3505200" y="5715000"/>
            <a:ext cx="304800" cy="244475"/>
            <a:chOff x="2448" y="9360"/>
            <a:chExt cx="288" cy="144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16143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</a:t>
            </a:r>
            <a:r>
              <a:rPr lang="en-GB" dirty="0" smtClean="0">
                <a:latin typeface="Times" pitchFamily="18" charset="0"/>
              </a:rPr>
              <a:t>Equijoin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11" name="Picture 2054" descr="DS3-Figure 04-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991600" cy="40385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0736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Natural 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R      S	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An Equijoin of the two relations R and S over all common attributes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x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One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occurrence of each common attribute is eliminated from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result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The Natural join operation performs an Equijoin over all the attributes in the two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relations that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have the same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name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degree of a Natural join is the sum of the degrees of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the relations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R and S less the number of attributes in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x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000" b="1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838200" y="1584325"/>
            <a:ext cx="304800" cy="244475"/>
            <a:chOff x="2448" y="9360"/>
            <a:chExt cx="288" cy="144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015883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Natural 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and comments of all clients who have viewed a property 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rent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Same example using Natural join but produces a relation with one occurrence of clientNo attribute</a:t>
            </a:r>
          </a:p>
          <a:p>
            <a:pPr marL="57150" indent="0">
              <a:buNone/>
            </a:pPr>
            <a:r>
              <a:rPr lang="el-GR" sz="2400" b="1" dirty="0">
                <a:latin typeface="Times" pitchFamily="18" charset="0"/>
                <a:cs typeface="Times" pitchFamily="18" charset="0"/>
              </a:rPr>
              <a:t>(Π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clientNo, </a:t>
            </a:r>
            <a:r>
              <a:rPr lang="en-US" sz="2400" b="1" baseline="-250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baseline="-250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(Client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)) 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l-GR" sz="24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clientNo, propertyNo, comment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(Viewing))</a:t>
            </a: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Or</a:t>
            </a:r>
          </a:p>
          <a:p>
            <a:pPr marL="457200" lvl="1" indent="0" algn="just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marL="57150" indent="0" algn="just">
              <a:buNone/>
            </a:pPr>
            <a:r>
              <a:rPr lang="en-US" sz="3000" b="1" dirty="0" smtClean="0">
                <a:latin typeface="Times" pitchFamily="18" charset="0"/>
                <a:cs typeface="Times" pitchFamily="18" charset="0"/>
              </a:rPr>
              <a:t>Result  ← TempC       </a:t>
            </a:r>
            <a:r>
              <a:rPr lang="en-US" sz="3000" b="1" baseline="-250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3000" b="1" dirty="0" smtClean="0">
                <a:latin typeface="Times" pitchFamily="18" charset="0"/>
                <a:cs typeface="Times" pitchFamily="18" charset="0"/>
              </a:rPr>
              <a:t>  TempV</a:t>
            </a:r>
            <a:endParaRPr lang="en-US" sz="3000" b="1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114800" y="3429000"/>
            <a:ext cx="304800" cy="244475"/>
            <a:chOff x="2448" y="9360"/>
            <a:chExt cx="288" cy="144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3733800" y="5775325"/>
            <a:ext cx="304800" cy="244475"/>
            <a:chOff x="2448" y="9360"/>
            <a:chExt cx="288" cy="144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4044801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</a:t>
            </a:r>
            <a:r>
              <a:rPr lang="en-GB" dirty="0" smtClean="0">
                <a:latin typeface="Times" pitchFamily="18" charset="0"/>
              </a:rPr>
              <a:t>Natural Join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5" descr="DS3-Figure 04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43125"/>
            <a:ext cx="8002587" cy="4029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37931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Relation algebra and operations</a:t>
            </a:r>
          </a:p>
          <a:p>
            <a:pPr lvl="1"/>
            <a:r>
              <a:rPr lang="en-US" b="1" dirty="0">
                <a:latin typeface="Times" pitchFamily="18" charset="0"/>
              </a:rPr>
              <a:t>Selection (Restriction), projection</a:t>
            </a:r>
          </a:p>
          <a:p>
            <a:pPr lvl="1"/>
            <a:r>
              <a:rPr lang="en-US" b="1" dirty="0">
                <a:latin typeface="Times" pitchFamily="18" charset="0"/>
              </a:rPr>
              <a:t>Union, set difference, intersection</a:t>
            </a:r>
          </a:p>
          <a:p>
            <a:pPr marL="0" indent="0">
              <a:buNone/>
            </a:pPr>
            <a:endParaRPr lang="en-US" b="1" dirty="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 Outer 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We may want tuples from one of the relations to appear in the result even when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there are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no matching values in the other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This may be accomplished using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Outer join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0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423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Types of Outer 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Types of outer join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Left outer join (          )</a:t>
            </a:r>
          </a:p>
          <a:p>
            <a:pPr lvl="2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Keeps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every tuple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in 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left-hand relation in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result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Right outer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join (         )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2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Keeps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every tuple in the right-hand relation in the result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Full outer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join  (       )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2" algn="just"/>
            <a:r>
              <a:rPr lang="en-US" sz="2400" b="1" dirty="0">
                <a:latin typeface="Times" pitchFamily="18" charset="0"/>
                <a:cs typeface="Times" pitchFamily="18" charset="0"/>
              </a:rPr>
              <a:t>K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eeps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all tuples in both relations, padding tuples with nulls when no matching tuples are found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1981200"/>
            <a:ext cx="704850" cy="388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112" y="3318806"/>
            <a:ext cx="704088" cy="33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80" y="4572000"/>
            <a:ext cx="476220" cy="38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10366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Left Outer 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R      S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(Left) outer join is join in which tuples from R that do not have matching values in common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attributes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of S are also included in result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Missing values in the second relation are set to null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display rows in the result that do not have matching values in the join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attributes</a:t>
            </a:r>
            <a:endParaRPr lang="en-US" sz="3000" b="1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838200" y="1585912"/>
            <a:ext cx="304800" cy="242888"/>
            <a:chOff x="1568" y="8789"/>
            <a:chExt cx="313" cy="144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1881" y="878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 flipV="1">
              <a:off x="1653" y="8789"/>
              <a:ext cx="22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1653" y="8789"/>
              <a:ext cx="22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H="1">
              <a:off x="1568" y="8790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 flipH="1">
              <a:off x="1568" y="8932"/>
              <a:ext cx="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725165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Left Outer 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Produce a status report on property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viewings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We will produce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a relation consisting of the properties that have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been viewed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with comments and those that have not been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viewed using left outer join: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r>
              <a:rPr lang="el-GR" sz="2400" b="1" dirty="0" smtClean="0">
                <a:latin typeface="Times" pitchFamily="18" charset="0"/>
                <a:cs typeface="Times" pitchFamily="18" charset="0"/>
              </a:rPr>
              <a:t>(Π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street, city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(PropertyForRent)) 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         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Viewing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6096000" y="4648200"/>
            <a:ext cx="304800" cy="242888"/>
            <a:chOff x="1568" y="8789"/>
            <a:chExt cx="313" cy="144"/>
          </a:xfrm>
        </p:grpSpPr>
        <p:sp>
          <p:nvSpPr>
            <p:cNvPr id="18" name="Line 5"/>
            <p:cNvSpPr>
              <a:spLocks noChangeShapeType="1"/>
            </p:cNvSpPr>
            <p:nvPr/>
          </p:nvSpPr>
          <p:spPr bwMode="auto">
            <a:xfrm>
              <a:off x="1881" y="878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 flipV="1">
              <a:off x="1653" y="8789"/>
              <a:ext cx="22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>
              <a:off x="1653" y="8789"/>
              <a:ext cx="22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 flipH="1">
              <a:off x="1568" y="8790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 flipH="1">
              <a:off x="1568" y="8932"/>
              <a:ext cx="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310294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</a:t>
            </a:r>
            <a:r>
              <a:rPr lang="en-GB" dirty="0" smtClean="0">
                <a:latin typeface="Times" pitchFamily="18" charset="0"/>
              </a:rPr>
              <a:t>Left Outer Join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81200"/>
            <a:ext cx="8762999" cy="4343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53518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Semijoin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R   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F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	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Defines a relation that contains the tuples of R that participate in the join of R with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The Semijoin operation performs a join of the two relations and then projects over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the attributes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of the ﬁrst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operand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U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seful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for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computing joins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in distributed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systems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can rewrite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Semijoin using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Projection and Join operations:</a:t>
            </a:r>
          </a:p>
          <a:p>
            <a:pPr marL="457200" lvl="1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     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F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S    =     Π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A 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(R       </a:t>
            </a:r>
            <a:r>
              <a:rPr lang="en-US" sz="2600" b="1" baseline="-25000" dirty="0" smtClean="0">
                <a:latin typeface="Times" pitchFamily="18" charset="0"/>
                <a:cs typeface="Times" pitchFamily="18" charset="0"/>
              </a:rPr>
              <a:t>F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)    </a:t>
            </a:r>
          </a:p>
          <a:p>
            <a:pPr marL="457200" lvl="1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Where A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is the set of all attributes for R</a:t>
            </a: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914400" y="1587500"/>
            <a:ext cx="228600" cy="241300"/>
            <a:chOff x="2685" y="8520"/>
            <a:chExt cx="170" cy="142"/>
          </a:xfrm>
        </p:grpSpPr>
        <p:sp>
          <p:nvSpPr>
            <p:cNvPr id="18" name="Line 5"/>
            <p:cNvSpPr>
              <a:spLocks noChangeShapeType="1"/>
            </p:cNvSpPr>
            <p:nvPr/>
          </p:nvSpPr>
          <p:spPr bwMode="auto">
            <a:xfrm>
              <a:off x="2698" y="8520"/>
              <a:ext cx="0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>
              <a:off x="2698" y="8520"/>
              <a:ext cx="157" cy="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V="1">
              <a:off x="2685" y="8580"/>
              <a:ext cx="165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4"/>
          <p:cNvGrpSpPr>
            <a:grpSpLocks/>
          </p:cNvGrpSpPr>
          <p:nvPr/>
        </p:nvGrpSpPr>
        <p:grpSpPr bwMode="auto">
          <a:xfrm>
            <a:off x="914400" y="5562600"/>
            <a:ext cx="228600" cy="241300"/>
            <a:chOff x="2685" y="8520"/>
            <a:chExt cx="170" cy="142"/>
          </a:xfrm>
        </p:grpSpPr>
        <p:sp>
          <p:nvSpPr>
            <p:cNvPr id="22" name="Line 5"/>
            <p:cNvSpPr>
              <a:spLocks noChangeShapeType="1"/>
            </p:cNvSpPr>
            <p:nvPr/>
          </p:nvSpPr>
          <p:spPr bwMode="auto">
            <a:xfrm>
              <a:off x="2698" y="8520"/>
              <a:ext cx="0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2698" y="8520"/>
              <a:ext cx="157" cy="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 flipV="1">
              <a:off x="2685" y="8580"/>
              <a:ext cx="165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4038600" y="5562600"/>
            <a:ext cx="304800" cy="244475"/>
            <a:chOff x="2448" y="9360"/>
            <a:chExt cx="288" cy="144"/>
          </a:xfrm>
        </p:grpSpPr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2448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2736" y="93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 flipV="1"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2448" y="9360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810368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Semijoin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complete details of all staff who work at the branch 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Glasgow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Staff      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Staff.branchNo = 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Branch.branchNo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b="1" dirty="0" err="1" smtClean="0">
                <a:latin typeface="Times" pitchFamily="18" charset="0"/>
                <a:cs typeface="Times" pitchFamily="18" charset="0"/>
              </a:rPr>
              <a:t>σ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city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= ‘Glasgow’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(Branch))</a:t>
            </a: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1828800" y="2743200"/>
            <a:ext cx="228600" cy="241300"/>
            <a:chOff x="2685" y="8520"/>
            <a:chExt cx="170" cy="142"/>
          </a:xfrm>
        </p:grpSpPr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2698" y="8520"/>
              <a:ext cx="0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2698" y="8520"/>
              <a:ext cx="157" cy="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 flipV="1">
              <a:off x="2685" y="8580"/>
              <a:ext cx="165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" name="Picture 1037" descr="DS3-Figure 04-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44900"/>
            <a:ext cx="8534400" cy="2908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25199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Division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R ÷ 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Assume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relation R is deﬁned over the attribute set A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 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deﬁned over the attribute set B such that B⊆ A (B is a subset of A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Let C= A− B,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that is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C is the set of attributes of R that are not attributes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Division operation defines a relation over the attributes C that consists of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set of tuples from R that match combination of every tuple in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5125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Division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Division operation can be expressed in terms of basic operations:</a:t>
            </a:r>
          </a:p>
          <a:p>
            <a:pPr marL="57150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 	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T1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←</a:t>
            </a:r>
            <a:r>
              <a:rPr lang="el-GR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b="1" baseline="-25000" dirty="0">
                <a:latin typeface="Times" pitchFamily="18" charset="0"/>
                <a:cs typeface="Times" pitchFamily="18" charset="0"/>
              </a:rPr>
              <a:t>C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(R)</a:t>
            </a:r>
          </a:p>
          <a:p>
            <a:pPr marL="57150" indent="0" algn="just"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	T2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←</a:t>
            </a:r>
            <a:r>
              <a:rPr lang="el-GR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b="1" baseline="-25000" dirty="0">
                <a:latin typeface="Times" pitchFamily="18" charset="0"/>
                <a:cs typeface="Times" pitchFamily="18" charset="0"/>
              </a:rPr>
              <a:t>C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((T1× S) − R)</a:t>
            </a:r>
          </a:p>
          <a:p>
            <a:pPr marL="57150" indent="0" algn="just"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	T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← T1− T2</a:t>
            </a: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223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Division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Identify all clients who have viewed all properties with three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rooms</a:t>
            </a:r>
            <a:endParaRPr lang="en-US" sz="2000" b="1" dirty="0" smtClean="0">
              <a:latin typeface="Times" pitchFamily="18" charset="0"/>
              <a:cs typeface="Times" pitchFamily="18" charset="0"/>
            </a:endParaRPr>
          </a:p>
          <a:p>
            <a:pPr marL="57150" indent="0" algn="ctr">
              <a:buNone/>
            </a:pPr>
            <a:r>
              <a:rPr lang="el-GR" sz="32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l-GR" sz="32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3200" b="1" baseline="-25000" dirty="0">
                <a:latin typeface="Times" pitchFamily="18" charset="0"/>
                <a:cs typeface="Times" pitchFamily="18" charset="0"/>
              </a:rPr>
              <a:t>clientNo, propertyNo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(Viewing)) ÷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57150" indent="0" algn="ctr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l-GR" sz="32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3200" b="1" baseline="-25000" dirty="0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(</a:t>
            </a:r>
            <a:r>
              <a:rPr lang="el-GR" sz="3200" b="1" dirty="0">
                <a:latin typeface="Times" pitchFamily="18" charset="0"/>
                <a:cs typeface="Times" pitchFamily="18" charset="0"/>
              </a:rPr>
              <a:t>σ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rooms = 3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)))</a:t>
            </a: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10" name="Picture 5" descr="DS3-Figure 04-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789363"/>
            <a:ext cx="89154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41464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Cartesian </a:t>
            </a:r>
            <a:r>
              <a:rPr lang="en-GB" dirty="0" smtClean="0">
                <a:latin typeface="Times" pitchFamily="18" charset="0"/>
              </a:rPr>
              <a:t>Product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  <a:sym typeface="Symbol"/>
              </a:rPr>
              <a:t>R X S	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Defines a relation that is the concatenation of every tuple of relation R with every tuple of relation </a:t>
            </a:r>
            <a:r>
              <a:rPr lang="en-US" sz="2600" b="1" dirty="0" smtClean="0">
                <a:latin typeface="Times" pitchFamily="18" charset="0"/>
                <a:sym typeface="Symbol"/>
              </a:rPr>
              <a:t>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  <a:sym typeface="Symbol"/>
              </a:rPr>
              <a:t>For example, if  </a:t>
            </a:r>
            <a:r>
              <a:rPr lang="en-US" sz="2600" b="1" dirty="0">
                <a:latin typeface="Times" pitchFamily="18" charset="0"/>
                <a:sym typeface="Symbol"/>
              </a:rPr>
              <a:t>relation </a:t>
            </a:r>
            <a:r>
              <a:rPr lang="en-US" sz="2600" b="1" dirty="0" smtClean="0">
                <a:latin typeface="Times" pitchFamily="18" charset="0"/>
                <a:sym typeface="Symbol"/>
              </a:rPr>
              <a:t>R has I </a:t>
            </a:r>
            <a:r>
              <a:rPr lang="en-US" sz="2600" b="1" dirty="0">
                <a:latin typeface="Times" pitchFamily="18" charset="0"/>
                <a:sym typeface="Symbol"/>
              </a:rPr>
              <a:t>tuples and N attributes and the </a:t>
            </a:r>
            <a:r>
              <a:rPr lang="en-US" sz="2600" b="1" dirty="0" smtClean="0">
                <a:latin typeface="Times" pitchFamily="18" charset="0"/>
                <a:sym typeface="Symbol"/>
              </a:rPr>
              <a:t>relation S </a:t>
            </a:r>
            <a:r>
              <a:rPr lang="en-US" sz="2600" b="1" dirty="0">
                <a:latin typeface="Times" pitchFamily="18" charset="0"/>
                <a:sym typeface="Symbol"/>
              </a:rPr>
              <a:t>has </a:t>
            </a:r>
            <a:r>
              <a:rPr lang="en-US" sz="2600" b="1" dirty="0" smtClean="0">
                <a:latin typeface="Times" pitchFamily="18" charset="0"/>
                <a:sym typeface="Symbol"/>
              </a:rPr>
              <a:t>J </a:t>
            </a:r>
            <a:r>
              <a:rPr lang="en-US" sz="2600" b="1" dirty="0">
                <a:latin typeface="Times" pitchFamily="18" charset="0"/>
                <a:sym typeface="Symbol"/>
              </a:rPr>
              <a:t>tuples and </a:t>
            </a:r>
            <a:r>
              <a:rPr lang="en-US" sz="2600" b="1" dirty="0" smtClean="0">
                <a:latin typeface="Times" pitchFamily="18" charset="0"/>
                <a:sym typeface="Symbol"/>
              </a:rPr>
              <a:t>M attributes</a:t>
            </a:r>
            <a:r>
              <a:rPr lang="en-US" sz="2600" b="1" dirty="0">
                <a:latin typeface="Times" pitchFamily="18" charset="0"/>
                <a:sym typeface="Symbol"/>
              </a:rPr>
              <a:t>, the Cartesian </a:t>
            </a:r>
            <a:r>
              <a:rPr lang="en-US" sz="2600" b="1" dirty="0" smtClean="0">
                <a:latin typeface="Times" pitchFamily="18" charset="0"/>
                <a:sym typeface="Symbol"/>
              </a:rPr>
              <a:t>product relation </a:t>
            </a:r>
            <a:r>
              <a:rPr lang="en-US" sz="2600" b="1" dirty="0">
                <a:latin typeface="Times" pitchFamily="18" charset="0"/>
                <a:sym typeface="Symbol"/>
              </a:rPr>
              <a:t>will contain (I * J) tuples with (N+M) </a:t>
            </a:r>
            <a:r>
              <a:rPr lang="en-US" sz="2600" b="1" dirty="0" smtClean="0">
                <a:latin typeface="Times" pitchFamily="18" charset="0"/>
                <a:sym typeface="Symbol"/>
              </a:rPr>
              <a:t>attributes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  <a:sym typeface="Symbol"/>
              </a:rPr>
              <a:t>For the attributes </a:t>
            </a:r>
            <a:r>
              <a:rPr lang="en-US" sz="2600" b="1" dirty="0">
                <a:latin typeface="Times" pitchFamily="18" charset="0"/>
                <a:sym typeface="Symbol"/>
              </a:rPr>
              <a:t>with the same </a:t>
            </a:r>
            <a:r>
              <a:rPr lang="en-US" sz="2600" b="1" dirty="0" smtClean="0">
                <a:latin typeface="Times" pitchFamily="18" charset="0"/>
                <a:sym typeface="Symbol"/>
              </a:rPr>
              <a:t>name, </a:t>
            </a:r>
            <a:r>
              <a:rPr lang="en-US" sz="2600" b="1" dirty="0">
                <a:latin typeface="Times" pitchFamily="18" charset="0"/>
                <a:sym typeface="Symbol"/>
              </a:rPr>
              <a:t>the attribute names are </a:t>
            </a:r>
            <a:r>
              <a:rPr lang="en-US" sz="2600" b="1" dirty="0" smtClean="0">
                <a:latin typeface="Times" pitchFamily="18" charset="0"/>
                <a:sym typeface="Symbol"/>
              </a:rPr>
              <a:t>preﬁxed with </a:t>
            </a:r>
            <a:r>
              <a:rPr lang="en-US" sz="2600" b="1" dirty="0">
                <a:latin typeface="Times" pitchFamily="18" charset="0"/>
                <a:sym typeface="Symbol"/>
              </a:rPr>
              <a:t>the relation name to maintain the uniqueness of attribute names within a </a:t>
            </a:r>
            <a:r>
              <a:rPr lang="en-US" sz="2600" b="1" dirty="0" smtClean="0">
                <a:latin typeface="Times" pitchFamily="18" charset="0"/>
                <a:sym typeface="Symbol"/>
              </a:rPr>
              <a:t>relation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  <a:sym typeface="Symbol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955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>
                <a:latin typeface="Times" pitchFamily="18" charset="0"/>
              </a:rPr>
              <a:t>Aggregate </a:t>
            </a:r>
            <a:r>
              <a:rPr lang="en-GB" sz="4800" dirty="0" smtClean="0">
                <a:latin typeface="Times" pitchFamily="18" charset="0"/>
              </a:rPr>
              <a:t>Operation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ℑ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AL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(R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) 	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Applies aggregate function list, AL, to R to define a relation over the aggregate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list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AL contains one or more (&lt;aggregate_function&gt;, &lt;attribute&gt;) pairs 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Main aggregate functions are: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COUNT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SUM, AVG, MIN,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MAX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999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Aggregate Operation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How many properties cost more than £350 per month to rent?</a:t>
            </a:r>
          </a:p>
          <a:p>
            <a:pPr marL="0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  <a:sym typeface="Symbol"/>
              </a:rPr>
              <a:t>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R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myCount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ℑ 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COUNT 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propertyNo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σ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rent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&gt;350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))</a:t>
            </a:r>
          </a:p>
          <a:p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Find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minimum, maximum, and average staff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salary</a:t>
            </a:r>
          </a:p>
          <a:p>
            <a:pPr marL="0" indent="0">
              <a:buNone/>
            </a:pP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ρ</a:t>
            </a:r>
            <a:r>
              <a:rPr lang="en-US" sz="2000" b="1" baseline="-25000" dirty="0" err="1" smtClean="0">
                <a:latin typeface="Times" pitchFamily="18" charset="0"/>
                <a:cs typeface="Times" pitchFamily="18" charset="0"/>
              </a:rPr>
              <a:t>R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1800" b="1" dirty="0" err="1" smtClean="0">
                <a:latin typeface="Times" pitchFamily="18" charset="0"/>
                <a:cs typeface="Times" pitchFamily="18" charset="0"/>
              </a:rPr>
              <a:t>myMin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1800" b="1" dirty="0" err="1" smtClean="0">
                <a:latin typeface="Times" pitchFamily="18" charset="0"/>
                <a:cs typeface="Times" pitchFamily="18" charset="0"/>
              </a:rPr>
              <a:t>myMax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1800" b="1" dirty="0" err="1" smtClean="0">
                <a:latin typeface="Times" pitchFamily="18" charset="0"/>
                <a:cs typeface="Times" pitchFamily="18" charset="0"/>
              </a:rPr>
              <a:t>myAverage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) 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ℑ </a:t>
            </a:r>
            <a:r>
              <a:rPr lang="en-US" sz="2000" b="1" baseline="-25000" dirty="0" smtClean="0">
                <a:latin typeface="Times" pitchFamily="18" charset="0"/>
                <a:cs typeface="Times" pitchFamily="18" charset="0"/>
              </a:rPr>
              <a:t>MIN salary, MAX salary, AVERAGE salary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 (Staff)</a:t>
            </a:r>
          </a:p>
          <a:p>
            <a:pPr marL="0" indent="0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724400"/>
            <a:ext cx="9067799" cy="1905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70263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Grouping Operation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GA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ℑ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AL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(R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) 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Groups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tuples of relation R by the grouping attributes, GA,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then applies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aggregate function list AL to deﬁne a new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 contains one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or more (&lt;aggregate_function&gt;, &lt;attribute&gt;)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pairs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resulting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 contains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grouping attributes, GA, along with the results of each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of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aggregate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functions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3810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Grouping Operation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the number of staff working in each branch and the sum of their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salaries</a:t>
            </a:r>
          </a:p>
          <a:p>
            <a:pPr marL="0" indent="0" algn="just"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ρ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R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myCount,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mySum)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ℑ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COUNT 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staffNo, SUM salary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(Staff)</a:t>
            </a:r>
          </a:p>
          <a:p>
            <a:pPr marL="0" indent="0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6" descr="C04NF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1" y="4183063"/>
            <a:ext cx="7162800" cy="21415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0008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" pitchFamily="18" charset="0"/>
              </a:rPr>
              <a:t>Cartesian product</a:t>
            </a:r>
          </a:p>
          <a:p>
            <a:r>
              <a:rPr lang="en-GB" b="1" dirty="0" smtClean="0">
                <a:latin typeface="Times" pitchFamily="18" charset="0"/>
              </a:rPr>
              <a:t>Join 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Theta join, equijoin, natural join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Outer join (left, right, full)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Semijoin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Division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Aggregate and grouping operations</a:t>
            </a:r>
          </a:p>
          <a:p>
            <a:pPr lvl="1"/>
            <a:endParaRPr lang="en-GB" b="1" dirty="0" smtClean="0">
              <a:latin typeface="Times" pitchFamily="18" charset="0"/>
            </a:endParaRPr>
          </a:p>
          <a:p>
            <a:pPr eaLnBrk="1" hangingPunct="1"/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="" xmlns:p14="http://schemas.microsoft.com/office/powerpoint/2010/main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Cartesian </a:t>
            </a:r>
            <a:r>
              <a:rPr lang="en-GB" dirty="0" smtClean="0">
                <a:latin typeface="Times" pitchFamily="18" charset="0"/>
              </a:rPr>
              <a:t>Product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and comments of all clients who have viewed a property 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rent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We need to combine two relations (Client, Viewing)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Π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clinetNo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(Client) X  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Π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clientNo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, propertyNo, comment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(Viewing)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4000" b="1" dirty="0" smtClean="0">
                <a:latin typeface="Times" pitchFamily="18" charset="0"/>
                <a:cs typeface="Times" pitchFamily="18" charset="0"/>
              </a:rPr>
              <a:t>    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5312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Cartesian </a:t>
            </a:r>
            <a:r>
              <a:rPr lang="en-GB" dirty="0" smtClean="0">
                <a:latin typeface="Times" pitchFamily="18" charset="0"/>
              </a:rPr>
              <a:t>Product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0" y="1457325"/>
            <a:ext cx="8964613" cy="5251450"/>
            <a:chOff x="567" y="918"/>
            <a:chExt cx="4672" cy="3308"/>
          </a:xfrm>
        </p:grpSpPr>
        <p:pic>
          <p:nvPicPr>
            <p:cNvPr id="7" name="Picture 4" descr="DS3-Figure 04-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918"/>
              <a:ext cx="4672" cy="330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499" y="1244"/>
              <a:ext cx="408" cy="136"/>
            </a:xfrm>
            <a:prstGeom prst="ellips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630" y="1244"/>
              <a:ext cx="408" cy="136"/>
            </a:xfrm>
            <a:prstGeom prst="ellips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0" name="AutoShape 10"/>
            <p:cNvCxnSpPr>
              <a:cxnSpLocks noChangeShapeType="1"/>
              <a:stCxn id="9" idx="7"/>
              <a:endCxn id="8" idx="1"/>
            </p:cNvCxnSpPr>
            <p:nvPr/>
          </p:nvCxnSpPr>
          <p:spPr bwMode="auto">
            <a:xfrm rot="5400000" flipV="1">
              <a:off x="1768" y="468"/>
              <a:ext cx="1" cy="1581"/>
            </a:xfrm>
            <a:prstGeom prst="curvedConnector3">
              <a:avLst>
                <a:gd name="adj1" fmla="val -2900000"/>
              </a:avLst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="" xmlns:p14="http://schemas.microsoft.com/office/powerpoint/2010/main" val="4230971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Cartesian </a:t>
            </a:r>
            <a:r>
              <a:rPr lang="en-GB" dirty="0" smtClean="0">
                <a:latin typeface="Times" pitchFamily="18" charset="0"/>
              </a:rPr>
              <a:t>Product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Resultant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relation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contains more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information than we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require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To obtain the required list, we need to carry out a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Selection operation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on this relation to extract those tuples where Client.clientNo=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Viewing.clientNo</a:t>
            </a:r>
          </a:p>
          <a:p>
            <a:pPr marL="57150" indent="0">
              <a:buNone/>
            </a:pPr>
            <a:r>
              <a:rPr lang="el-GR" sz="2400" b="1" dirty="0" smtClean="0">
                <a:latin typeface="Times" pitchFamily="18" charset="0"/>
                <a:cs typeface="Times" pitchFamily="18" charset="0"/>
              </a:rPr>
              <a:t>σ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Client.clientNo= 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Viewing.clientNo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 </a:t>
            </a:r>
            <a:endParaRPr lang="en-US" sz="2400" b="1" baseline="-25000" dirty="0" smtClean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((</a:t>
            </a:r>
            <a:r>
              <a:rPr lang="el-GR" sz="24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clientNo, </a:t>
            </a:r>
            <a:r>
              <a:rPr lang="en-US" sz="2400" b="1" baseline="-250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baseline="-250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(Client)) × (</a:t>
            </a:r>
            <a:r>
              <a:rPr lang="el-GR" sz="24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clientNo, propertyNo, comment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(Viewing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)))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6141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Cartesian </a:t>
            </a:r>
            <a:r>
              <a:rPr lang="en-GB" dirty="0" smtClean="0">
                <a:latin typeface="Times" pitchFamily="18" charset="0"/>
              </a:rPr>
              <a:t>Product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11" name="Picture 2054" descr="DS3-Figure 04-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991600" cy="40385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4154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latin typeface="Times" pitchFamily="18" charset="0"/>
              </a:rPr>
              <a:t>Decomposing </a:t>
            </a:r>
            <a:r>
              <a:rPr lang="en-GB" sz="4400" dirty="0" smtClean="0">
                <a:latin typeface="Times" pitchFamily="18" charset="0"/>
              </a:rPr>
              <a:t>Complex Operations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relational algebra operations can be of arbitrary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complexity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can decompose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such operations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into a series of smaller relational algebra operations and give a name to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the results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of intermediate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expressions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use the assignment operation, denoted by ←,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to name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results of a relational algebra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operation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248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</a:t>
            </a:r>
            <a:r>
              <a:rPr lang="en-GB" dirty="0" smtClean="0">
                <a:latin typeface="Times" pitchFamily="18" charset="0"/>
              </a:rPr>
              <a:t>Decomposition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Previous example of Cartesian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P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roduct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Decomposition could be as follows:</a:t>
            </a:r>
          </a:p>
          <a:p>
            <a:pPr marL="57150" indent="0">
              <a:buNone/>
            </a:pP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TempV(clientNo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, propertyNo, comment)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← </a:t>
            </a:r>
            <a:r>
              <a:rPr lang="el-GR" sz="2000" b="1" dirty="0" smtClean="0">
                <a:latin typeface="Times" pitchFamily="18" charset="0"/>
                <a:cs typeface="Times" pitchFamily="18" charset="0"/>
              </a:rPr>
              <a:t>Π</a:t>
            </a:r>
            <a:r>
              <a:rPr lang="en-US" sz="2000" b="1" baseline="-25000" dirty="0">
                <a:latin typeface="Times" pitchFamily="18" charset="0"/>
                <a:cs typeface="Times" pitchFamily="18" charset="0"/>
              </a:rPr>
              <a:t>clientNo, </a:t>
            </a:r>
            <a:r>
              <a:rPr lang="en-US" sz="2000" b="1" baseline="-25000" dirty="0" smtClean="0">
                <a:latin typeface="Times" pitchFamily="18" charset="0"/>
                <a:cs typeface="Times" pitchFamily="18" charset="0"/>
              </a:rPr>
              <a:t> propertyNo</a:t>
            </a:r>
            <a:r>
              <a:rPr lang="en-US" sz="20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000" b="1" baseline="-25000" dirty="0" smtClean="0">
                <a:latin typeface="Times" pitchFamily="18" charset="0"/>
                <a:cs typeface="Times" pitchFamily="18" charset="0"/>
              </a:rPr>
              <a:t>comment 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Viewing)</a:t>
            </a:r>
          </a:p>
          <a:p>
            <a:pPr marL="57150" lvl="1" indent="0">
              <a:buNone/>
            </a:pPr>
            <a:endParaRPr lang="en-US" sz="2000" b="1" dirty="0" smtClean="0">
              <a:latin typeface="Times" pitchFamily="18" charset="0"/>
              <a:cs typeface="Times" pitchFamily="18" charset="0"/>
            </a:endParaRPr>
          </a:p>
          <a:p>
            <a:pPr marL="57150" lvl="1" indent="0">
              <a:buNone/>
            </a:pPr>
            <a:r>
              <a:rPr lang="en-US" sz="2000" b="1" dirty="0" err="1" smtClean="0">
                <a:latin typeface="Times" pitchFamily="18" charset="0"/>
                <a:cs typeface="Times" pitchFamily="18" charset="0"/>
              </a:rPr>
              <a:t>TempC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(clientNo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000" b="1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000" b="1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← </a:t>
            </a:r>
            <a:r>
              <a:rPr lang="el-GR" sz="2000" b="1" dirty="0" smtClean="0">
                <a:latin typeface="Times" pitchFamily="18" charset="0"/>
                <a:cs typeface="Times" pitchFamily="18" charset="0"/>
              </a:rPr>
              <a:t>Π</a:t>
            </a:r>
            <a:r>
              <a:rPr lang="en-US" sz="2000" b="1" baseline="-25000" dirty="0">
                <a:latin typeface="Times" pitchFamily="18" charset="0"/>
                <a:cs typeface="Times" pitchFamily="18" charset="0"/>
              </a:rPr>
              <a:t>clientNo, </a:t>
            </a:r>
            <a:r>
              <a:rPr lang="en-US" sz="2000" b="1" baseline="-250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000" b="1" baseline="-250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000" b="1" baseline="-25000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2000" b="1" baseline="-250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(Client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57150" lvl="1" indent="0">
              <a:buNone/>
            </a:pPr>
            <a:endParaRPr lang="en-US" sz="1800" b="1" dirty="0" smtClean="0">
              <a:latin typeface="Times" pitchFamily="18" charset="0"/>
              <a:cs typeface="Times" pitchFamily="18" charset="0"/>
            </a:endParaRPr>
          </a:p>
          <a:p>
            <a:pPr marL="57150" lvl="1" indent="0">
              <a:buNone/>
            </a:pP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Comment(clientNo</a:t>
            </a:r>
            <a:r>
              <a:rPr lang="en-US" sz="1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1800" b="1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1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1800" b="1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1800" b="1" dirty="0">
                <a:latin typeface="Times" pitchFamily="18" charset="0"/>
                <a:cs typeface="Times" pitchFamily="18" charset="0"/>
              </a:rPr>
              <a:t>, vclientNo, propertyNo, comment) 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← TempC × TempV</a:t>
            </a:r>
            <a:endParaRPr lang="en-US" sz="1800" b="1" dirty="0">
              <a:latin typeface="Times" pitchFamily="18" charset="0"/>
              <a:cs typeface="Times" pitchFamily="18" charset="0"/>
            </a:endParaRPr>
          </a:p>
          <a:p>
            <a:pPr marL="57150" lvl="1" indent="0">
              <a:buNone/>
            </a:pPr>
            <a:endParaRPr lang="en-US" sz="2000" b="1" dirty="0" smtClean="0">
              <a:latin typeface="Times" pitchFamily="18" charset="0"/>
              <a:cs typeface="Times" pitchFamily="18" charset="0"/>
            </a:endParaRPr>
          </a:p>
          <a:p>
            <a:pPr marL="57150" lvl="1" indent="0"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Result ← </a:t>
            </a:r>
            <a:r>
              <a:rPr lang="el-GR" sz="4000" b="1" dirty="0" smtClean="0">
                <a:latin typeface="Times" pitchFamily="18" charset="0"/>
                <a:cs typeface="Times" pitchFamily="18" charset="0"/>
              </a:rPr>
              <a:t>σ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clientNo= vclientNo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Comment)</a:t>
            </a: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541257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1795</TotalTime>
  <Words>1226</Words>
  <Application>Microsoft Office PowerPoint</Application>
  <PresentationFormat>On-screen Show (4:3)</PresentationFormat>
  <Paragraphs>426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Lecture1-CSC271-CIITVC-2012</vt:lpstr>
      <vt:lpstr>CSC271 Database Systems</vt:lpstr>
      <vt:lpstr>Summary: Previous Lecture</vt:lpstr>
      <vt:lpstr>Cartesian Product</vt:lpstr>
      <vt:lpstr>Example: Cartesian Product</vt:lpstr>
      <vt:lpstr>Example: Cartesian Product</vt:lpstr>
      <vt:lpstr>Example: Cartesian Product</vt:lpstr>
      <vt:lpstr>Example: Cartesian Product</vt:lpstr>
      <vt:lpstr>Decomposing Complex Operations</vt:lpstr>
      <vt:lpstr>Example: Decomposition</vt:lpstr>
      <vt:lpstr>Rename Operation</vt:lpstr>
      <vt:lpstr>Join Operations</vt:lpstr>
      <vt:lpstr>Join Operations</vt:lpstr>
      <vt:lpstr>Theta join (-join)</vt:lpstr>
      <vt:lpstr>Equijoin</vt:lpstr>
      <vt:lpstr>Example: Equijoin</vt:lpstr>
      <vt:lpstr>Example: Equijoin</vt:lpstr>
      <vt:lpstr>Natural Join</vt:lpstr>
      <vt:lpstr>Example: Natural Join</vt:lpstr>
      <vt:lpstr>Example: Natural Join</vt:lpstr>
      <vt:lpstr> Outer Join</vt:lpstr>
      <vt:lpstr>Types of Outer Join</vt:lpstr>
      <vt:lpstr>Left Outer Join</vt:lpstr>
      <vt:lpstr>Example: Left Outer Join</vt:lpstr>
      <vt:lpstr>Example: Left Outer Join</vt:lpstr>
      <vt:lpstr>Semijoin</vt:lpstr>
      <vt:lpstr>Example: Semijoin</vt:lpstr>
      <vt:lpstr>Division</vt:lpstr>
      <vt:lpstr>Division</vt:lpstr>
      <vt:lpstr>Example: Division</vt:lpstr>
      <vt:lpstr>Aggregate Operation</vt:lpstr>
      <vt:lpstr>Example: Aggregate Operation</vt:lpstr>
      <vt:lpstr>Grouping Operation</vt:lpstr>
      <vt:lpstr>Example: Grouping Operation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959</cp:revision>
  <dcterms:created xsi:type="dcterms:W3CDTF">2012-05-16T18:43:11Z</dcterms:created>
  <dcterms:modified xsi:type="dcterms:W3CDTF">2012-06-06T12:06:26Z</dcterms:modified>
</cp:coreProperties>
</file>