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5" r:id="rId2"/>
    <p:sldId id="346" r:id="rId3"/>
    <p:sldId id="373" r:id="rId4"/>
    <p:sldId id="305" r:id="rId5"/>
    <p:sldId id="374" r:id="rId6"/>
    <p:sldId id="414" r:id="rId7"/>
    <p:sldId id="415" r:id="rId8"/>
    <p:sldId id="416" r:id="rId9"/>
    <p:sldId id="417" r:id="rId10"/>
    <p:sldId id="418" r:id="rId11"/>
    <p:sldId id="419" r:id="rId12"/>
    <p:sldId id="375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319" r:id="rId23"/>
    <p:sldId id="35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>
        <p:scale>
          <a:sx n="66" d="100"/>
          <a:sy n="66" d="100"/>
        </p:scale>
        <p:origin x="-456" y="3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5/31/2012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7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Instance of Sample Database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687" y="1233487"/>
            <a:ext cx="8810625" cy="52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5311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Instance of Sample Database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276350"/>
            <a:ext cx="86868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7045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Selection </a:t>
            </a:r>
            <a:r>
              <a:rPr lang="en-GB" dirty="0" smtClean="0">
                <a:latin typeface="Times" pitchFamily="18" charset="0"/>
              </a:rPr>
              <a:t>(Restriction</a:t>
            </a:r>
            <a:r>
              <a:rPr lang="en-GB" dirty="0">
                <a:latin typeface="Times" pitchFamily="18" charset="0"/>
              </a:rPr>
              <a:t>)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6000" b="1" dirty="0" smtClean="0">
                <a:latin typeface="Times" pitchFamily="18" charset="0"/>
                <a:sym typeface="Symbol"/>
              </a:rPr>
              <a:t></a:t>
            </a:r>
            <a:r>
              <a:rPr lang="en-US" b="1" baseline="-25000" dirty="0" smtClean="0">
                <a:latin typeface="Times" pitchFamily="18" charset="0"/>
              </a:rPr>
              <a:t>predicate</a:t>
            </a:r>
            <a:r>
              <a:rPr lang="en-US" b="1" dirty="0" smtClean="0">
                <a:latin typeface="Times" pitchFamily="18" charset="0"/>
              </a:rPr>
              <a:t> </a:t>
            </a:r>
            <a:r>
              <a:rPr lang="en-US" b="1" dirty="0">
                <a:latin typeface="Times" pitchFamily="18" charset="0"/>
              </a:rPr>
              <a:t>(R)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Works on a single relation R and defines a relation that contains only those tuples (rows) of R that satisfy the specified condition (predicate</a:t>
            </a:r>
            <a:r>
              <a:rPr lang="en-US" sz="2600" b="1" dirty="0" smtClean="0">
                <a:latin typeface="Times" pitchFamily="18" charset="0"/>
              </a:rPr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More complex predicate can be generated using the logical </a:t>
            </a:r>
            <a:r>
              <a:rPr lang="en-US" sz="2600" b="1" dirty="0">
                <a:latin typeface="Times" pitchFamily="18" charset="0"/>
              </a:rPr>
              <a:t>operators </a:t>
            </a:r>
            <a:r>
              <a:rPr lang="en-US" sz="2600" b="1" dirty="0" smtClean="0">
                <a:latin typeface="Times" pitchFamily="18" charset="0"/>
              </a:rPr>
              <a:t>∧ </a:t>
            </a:r>
            <a:r>
              <a:rPr lang="en-US" sz="2600" b="1" dirty="0">
                <a:latin typeface="Times" pitchFamily="18" charset="0"/>
              </a:rPr>
              <a:t>(AND),∨ (OR) and ~ (NOT</a:t>
            </a:r>
            <a:r>
              <a:rPr lang="en-US" sz="2600" b="1" dirty="0" smtClean="0">
                <a:latin typeface="Times" pitchFamily="18" charset="0"/>
              </a:rPr>
              <a:t>)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811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Example: Selection (Restriction</a:t>
            </a:r>
            <a:r>
              <a:rPr lang="en-GB" dirty="0">
                <a:latin typeface="Times" pitchFamily="18" charset="0"/>
              </a:rPr>
              <a:t>)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 smtClean="0">
                <a:latin typeface="Times" pitchFamily="18" charset="0"/>
                <a:cs typeface="Times" pitchFamily="18" charset="0"/>
              </a:rPr>
              <a:t>List all staff with a salary greater than £10,000</a:t>
            </a:r>
          </a:p>
          <a:p>
            <a:pPr lvl="1">
              <a:lnSpc>
                <a:spcPct val="30000"/>
              </a:lnSpc>
            </a:pPr>
            <a:endParaRPr lang="en-GB" b="1" dirty="0" smtClean="0"/>
          </a:p>
          <a:p>
            <a:pPr lvl="1">
              <a:buFontTx/>
              <a:buNone/>
            </a:pPr>
            <a:r>
              <a:rPr lang="en-GB" b="1" dirty="0" smtClean="0">
                <a:sym typeface="WP MultinationalA Roman" pitchFamily="18" charset="2"/>
              </a:rPr>
              <a:t>	</a:t>
            </a:r>
            <a:r>
              <a:rPr lang="en-GB" sz="3600" b="1" dirty="0" smtClean="0">
                <a:latin typeface="Times" pitchFamily="18" charset="0"/>
                <a:cs typeface="Times" pitchFamily="18" charset="0"/>
                <a:sym typeface="Symbol" pitchFamily="18" charset="2"/>
              </a:rPr>
              <a:t></a:t>
            </a:r>
            <a:r>
              <a:rPr lang="en-GB" sz="3600" b="1" baseline="-25000" dirty="0" smtClean="0">
                <a:latin typeface="Times" pitchFamily="18" charset="0"/>
                <a:cs typeface="Times" pitchFamily="18" charset="0"/>
              </a:rPr>
              <a:t>salary &gt; 10000</a:t>
            </a:r>
            <a:r>
              <a:rPr lang="en-GB" sz="3600" b="1" dirty="0" smtClean="0">
                <a:latin typeface="Times" pitchFamily="18" charset="0"/>
                <a:cs typeface="Times" pitchFamily="18" charset="0"/>
              </a:rPr>
              <a:t> (Staff)</a:t>
            </a:r>
            <a:endParaRPr lang="en-GB" sz="36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Figure 04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549" y="3505200"/>
            <a:ext cx="838899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10636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Projection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  <a:sym typeface="Symbol"/>
              </a:rPr>
              <a:t></a:t>
            </a:r>
            <a:r>
              <a:rPr lang="en-US" b="1" baseline="-25000" dirty="0" smtClean="0">
                <a:latin typeface="Times" pitchFamily="18" charset="0"/>
                <a:sym typeface="Symbol"/>
              </a:rPr>
              <a:t>a1</a:t>
            </a:r>
            <a:r>
              <a:rPr lang="en-US" b="1" baseline="-25000" dirty="0">
                <a:latin typeface="Times" pitchFamily="18" charset="0"/>
                <a:sym typeface="Symbol"/>
              </a:rPr>
              <a:t>, </a:t>
            </a:r>
            <a:r>
              <a:rPr lang="en-US" b="1" baseline="-25000" dirty="0" smtClean="0">
                <a:latin typeface="Times" pitchFamily="18" charset="0"/>
                <a:sym typeface="Symbol"/>
              </a:rPr>
              <a:t>a2. </a:t>
            </a:r>
            <a:r>
              <a:rPr lang="en-US" b="1" baseline="-25000" dirty="0">
                <a:latin typeface="Times" pitchFamily="18" charset="0"/>
                <a:sym typeface="Symbol"/>
              </a:rPr>
              <a:t>. . , a</a:t>
            </a:r>
            <a:r>
              <a:rPr lang="en-US" b="1" baseline="-25000" dirty="0" smtClean="0">
                <a:latin typeface="Times" pitchFamily="18" charset="0"/>
                <a:sym typeface="Symbol"/>
              </a:rPr>
              <a:t>n</a:t>
            </a:r>
            <a:r>
              <a:rPr lang="en-US" b="1" dirty="0" smtClean="0">
                <a:latin typeface="Times" pitchFamily="18" charset="0"/>
                <a:sym typeface="Symbol"/>
              </a:rPr>
              <a:t>(R</a:t>
            </a:r>
            <a:r>
              <a:rPr lang="en-US" b="1" dirty="0">
                <a:latin typeface="Times" pitchFamily="18" charset="0"/>
                <a:sym typeface="Symbol"/>
              </a:rPr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Works on a single relation R and defines a relation that contains a vertical subset of R, extracting the values of specified attributes and eliminating </a:t>
            </a:r>
            <a:r>
              <a:rPr lang="en-US" sz="2600" b="1" dirty="0" smtClean="0">
                <a:latin typeface="Times" pitchFamily="18" charset="0"/>
                <a:sym typeface="Symbol"/>
              </a:rPr>
              <a:t>duplicates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9262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Example: Projection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Produce a list of salaries for all staff, showing only  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fName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, and salary details</a:t>
            </a:r>
          </a:p>
          <a:p>
            <a:pPr marL="0" indent="0" algn="just">
              <a:buNone/>
            </a:pPr>
            <a:r>
              <a:rPr lang="en-US" sz="4000" b="1" dirty="0" smtClean="0">
                <a:latin typeface="Times" pitchFamily="18" charset="0"/>
                <a:cs typeface="Times" pitchFamily="18" charset="0"/>
              </a:rPr>
              <a:t>     </a:t>
            </a:r>
            <a:r>
              <a:rPr lang="el-GR" sz="4000" b="1" dirty="0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salary</a:t>
            </a:r>
            <a:r>
              <a:rPr lang="en-US" sz="4000" b="1" dirty="0">
                <a:latin typeface="Times" pitchFamily="18" charset="0"/>
                <a:cs typeface="Times" pitchFamily="18" charset="0"/>
              </a:rPr>
              <a:t>(Staff)</a:t>
            </a: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12" name="Picture 5" descr="DS3-Figure 04-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7188" y="3322638"/>
            <a:ext cx="5154612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8568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Union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  <a:sym typeface="Symbol"/>
              </a:rPr>
              <a:t>R  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Union of two relations R and S defines a relation that contains all the tuples of R, or S, or both R and S, duplicate tuples being </a:t>
            </a:r>
            <a:r>
              <a:rPr lang="en-US" sz="2600" b="1" dirty="0" smtClean="0">
                <a:latin typeface="Times" pitchFamily="18" charset="0"/>
                <a:sym typeface="Symbol"/>
              </a:rPr>
              <a:t>eliminated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  <a:sym typeface="Symbol"/>
              </a:rPr>
              <a:t> R </a:t>
            </a:r>
            <a:r>
              <a:rPr lang="en-US" sz="2600" b="1" dirty="0">
                <a:latin typeface="Times" pitchFamily="18" charset="0"/>
                <a:sym typeface="Symbol"/>
              </a:rPr>
              <a:t>and S must be </a:t>
            </a:r>
            <a:r>
              <a:rPr lang="en-US" sz="2600" b="1" dirty="0" smtClean="0">
                <a:latin typeface="Times" pitchFamily="18" charset="0"/>
                <a:sym typeface="Symbol"/>
              </a:rPr>
              <a:t>union-compatible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  <a:sym typeface="Symbol"/>
              </a:rPr>
              <a:t>If </a:t>
            </a:r>
            <a:r>
              <a:rPr lang="en-US" sz="2600" b="1" dirty="0">
                <a:latin typeface="Times" pitchFamily="18" charset="0"/>
                <a:sym typeface="Symbol"/>
              </a:rPr>
              <a:t>R and S have I and J tuples, respectively, union is obtained by concatenating them into one relation with a maximum of (I + J) </a:t>
            </a:r>
            <a:r>
              <a:rPr lang="en-US" sz="2600" b="1" dirty="0" smtClean="0">
                <a:latin typeface="Times" pitchFamily="18" charset="0"/>
                <a:sym typeface="Symbol"/>
              </a:rPr>
              <a:t>tuples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97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Example: Union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cities where there is either a branch ofﬁce or a property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>
                <a:latin typeface="Times" pitchFamily="18" charset="0"/>
                <a:cs typeface="Times" pitchFamily="18" charset="0"/>
              </a:rPr>
              <a:t>city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(Branch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)  ∪  Π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city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4000" b="1" dirty="0" smtClean="0">
                <a:latin typeface="Times" pitchFamily="18" charset="0"/>
                <a:cs typeface="Times" pitchFamily="18" charset="0"/>
              </a:rPr>
              <a:t>    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Figure 04-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352800"/>
            <a:ext cx="2133600" cy="332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7498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Set Difference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  <a:sym typeface="Symbol"/>
              </a:rPr>
              <a:t>R – 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Defines a relation consisting of the tuples that are in relation R, but not in </a:t>
            </a:r>
            <a:r>
              <a:rPr lang="en-US" sz="2600" b="1" dirty="0" smtClean="0">
                <a:latin typeface="Times" pitchFamily="18" charset="0"/>
                <a:sym typeface="Symbol"/>
              </a:rPr>
              <a:t>S 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R and S must be </a:t>
            </a:r>
            <a:r>
              <a:rPr lang="en-US" sz="2600" b="1" dirty="0" smtClean="0">
                <a:latin typeface="Times" pitchFamily="18" charset="0"/>
                <a:sym typeface="Symbol"/>
              </a:rPr>
              <a:t>union-compatible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237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Set Difference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cities where there 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branch ofﬁce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but no  properties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>
                <a:latin typeface="Times" pitchFamily="18" charset="0"/>
                <a:cs typeface="Times" pitchFamily="18" charset="0"/>
              </a:rPr>
              <a:t>city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(Branch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)  -  Π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city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(PropertyForRent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4000" b="1" dirty="0" smtClean="0">
                <a:latin typeface="Times" pitchFamily="18" charset="0"/>
                <a:cs typeface="Times" pitchFamily="18" charset="0"/>
              </a:rPr>
              <a:t>    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5" descr="DS3-Figure 04-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89362"/>
            <a:ext cx="2895600" cy="267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07038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" pitchFamily="18" charset="0"/>
              </a:rPr>
              <a:t>Relational </a:t>
            </a:r>
            <a:r>
              <a:rPr lang="en-US" b="1" dirty="0">
                <a:latin typeface="Times" pitchFamily="18" charset="0"/>
              </a:rPr>
              <a:t>keys</a:t>
            </a:r>
          </a:p>
          <a:p>
            <a:r>
              <a:rPr lang="en-US" b="1" dirty="0">
                <a:latin typeface="Times" pitchFamily="18" charset="0"/>
              </a:rPr>
              <a:t>Integrity constraints</a:t>
            </a:r>
          </a:p>
          <a:p>
            <a:r>
              <a:rPr lang="en-US" b="1" dirty="0">
                <a:latin typeface="Times" pitchFamily="18" charset="0"/>
              </a:rPr>
              <a:t>Views</a:t>
            </a: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Intersection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  <a:sym typeface="Symbol"/>
              </a:rPr>
              <a:t>R  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Defines a relation consisting of the set of all tuples that are in both R and </a:t>
            </a:r>
            <a:r>
              <a:rPr lang="en-US" sz="2600" b="1" dirty="0" smtClean="0">
                <a:latin typeface="Times" pitchFamily="18" charset="0"/>
                <a:sym typeface="Symbol"/>
              </a:rPr>
              <a:t>S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R and S must be </a:t>
            </a:r>
            <a:r>
              <a:rPr lang="en-US" sz="2600" b="1" dirty="0" smtClean="0">
                <a:latin typeface="Times" pitchFamily="18" charset="0"/>
                <a:sym typeface="Symbol"/>
              </a:rPr>
              <a:t>union-compatible</a:t>
            </a:r>
            <a:endParaRPr lang="en-US" sz="2600" b="1" dirty="0">
              <a:latin typeface="Times" pitchFamily="18" charset="0"/>
              <a:sym typeface="Symbol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  <a:sym typeface="Symbol"/>
              </a:rPr>
              <a:t>Expressed using basic operations: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600" b="1" dirty="0">
                <a:latin typeface="Times" pitchFamily="18" charset="0"/>
                <a:sym typeface="Symbol"/>
              </a:rPr>
              <a:t>	R  S = R – (R – S)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639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Example</a:t>
            </a:r>
            <a:r>
              <a:rPr lang="en-GB" dirty="0">
                <a:latin typeface="Times" pitchFamily="18" charset="0"/>
              </a:rPr>
              <a:t>: Intersection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cities where there is both a branch office and at least one property for rent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city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(Branch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∩ Π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city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(PropertyForRent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4000" b="1" dirty="0" smtClean="0">
                <a:latin typeface="Times" pitchFamily="18" charset="0"/>
                <a:cs typeface="Times" pitchFamily="18" charset="0"/>
              </a:rPr>
              <a:t>    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029" descr="DS3-Figure 04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81400"/>
            <a:ext cx="2209800" cy="307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49089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Relation algebra and operations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Selection (Restriction), projection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Union, set difference, intersection</a:t>
            </a:r>
          </a:p>
          <a:p>
            <a:pPr lvl="1">
              <a:buNone/>
            </a:pPr>
            <a:endParaRPr lang="en-GB" b="1" dirty="0" smtClean="0">
              <a:latin typeface="Times" pitchFamily="18" charset="0"/>
            </a:endParaRPr>
          </a:p>
          <a:p>
            <a:pPr lvl="1"/>
            <a:endParaRPr lang="en-GB" b="1" dirty="0" smtClean="0">
              <a:latin typeface="Times" pitchFamily="18" charset="0"/>
            </a:endParaRPr>
          </a:p>
          <a:p>
            <a:pPr lvl="1"/>
            <a:endParaRPr lang="en-GB" b="1" dirty="0" smtClean="0">
              <a:latin typeface="Times" pitchFamily="18" charset="0"/>
            </a:endParaRP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The Relational Algebra and Relational Calculus</a:t>
            </a:r>
            <a:endParaRPr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</a:t>
            </a:r>
            <a:r>
              <a:rPr b="1" dirty="0"/>
              <a:t>4</a:t>
            </a:r>
            <a:endParaRPr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477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Introduction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Relational algebra and relational calculus are formal languages associated with the relational </a:t>
            </a:r>
            <a:r>
              <a:rPr lang="en-US" b="1" dirty="0" smtClean="0">
                <a:latin typeface="Times" pitchFamily="18" charset="0"/>
              </a:rPr>
              <a:t>model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Informally, relational algebra is a (high-level) procedural language and relational calculus a non-procedural </a:t>
            </a:r>
            <a:r>
              <a:rPr lang="en-US" sz="2600" b="1" dirty="0" smtClean="0">
                <a:latin typeface="Times" pitchFamily="18" charset="0"/>
              </a:rPr>
              <a:t>language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However, formally both are equivalent to one </a:t>
            </a:r>
            <a:r>
              <a:rPr lang="en-US" sz="2600" b="1" dirty="0" smtClean="0">
                <a:latin typeface="Times" pitchFamily="18" charset="0"/>
              </a:rPr>
              <a:t>another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A language that produces a relation that can be derived using relational calculus </a:t>
            </a:r>
            <a:r>
              <a:rPr lang="en-US" sz="2600" b="1" dirty="0" smtClean="0">
                <a:latin typeface="Times" pitchFamily="18" charset="0"/>
              </a:rPr>
              <a:t>is said to be </a:t>
            </a:r>
            <a:r>
              <a:rPr lang="en-US" sz="2600" b="1" dirty="0">
                <a:latin typeface="Times" pitchFamily="18" charset="0"/>
              </a:rPr>
              <a:t>relationally </a:t>
            </a:r>
            <a:r>
              <a:rPr lang="en-US" sz="2600" b="1" dirty="0" smtClean="0">
                <a:latin typeface="Times" pitchFamily="18" charset="0"/>
              </a:rPr>
              <a:t>complete</a:t>
            </a:r>
            <a:endParaRPr lang="en-US" sz="2600" b="1" dirty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Relational Algebra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Relational algebra operations work on one or more relations to define another relation without changing the original </a:t>
            </a:r>
            <a:r>
              <a:rPr lang="en-US" b="1" dirty="0" smtClean="0">
                <a:latin typeface="Times" pitchFamily="18" charset="0"/>
              </a:rPr>
              <a:t>relations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Both operands and results are relations, so output from one operation can become input to another </a:t>
            </a:r>
            <a:r>
              <a:rPr lang="en-US" b="1" dirty="0" smtClean="0">
                <a:latin typeface="Times" pitchFamily="18" charset="0"/>
              </a:rPr>
              <a:t>operation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Allows expressions to be nested, just as in </a:t>
            </a:r>
            <a:r>
              <a:rPr lang="en-US" b="1" dirty="0" smtClean="0">
                <a:latin typeface="Times" pitchFamily="18" charset="0"/>
              </a:rPr>
              <a:t>arithmetic </a:t>
            </a:r>
            <a:r>
              <a:rPr lang="en-US" b="1" dirty="0">
                <a:latin typeface="Times" pitchFamily="18" charset="0"/>
              </a:rPr>
              <a:t>is called </a:t>
            </a:r>
            <a:r>
              <a:rPr lang="en-US" b="1" dirty="0" smtClean="0">
                <a:latin typeface="Times" pitchFamily="18" charset="0"/>
              </a:rPr>
              <a:t>closure property</a:t>
            </a:r>
            <a:endParaRPr lang="en-US" b="1" dirty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154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Relational Algebra </a:t>
            </a:r>
            <a:r>
              <a:rPr lang="en-GB" dirty="0" smtClean="0">
                <a:latin typeface="Times" pitchFamily="18" charset="0"/>
              </a:rPr>
              <a:t>Operations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Five basic operations in relational algebra</a:t>
            </a:r>
            <a:r>
              <a:rPr lang="en-US" b="1" dirty="0" smtClean="0">
                <a:latin typeface="Times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Selection</a:t>
            </a:r>
            <a:r>
              <a:rPr lang="en-US" sz="2600" b="1" dirty="0">
                <a:latin typeface="Times" pitchFamily="18" charset="0"/>
              </a:rPr>
              <a:t>, Projection, Cartesian product, Union,  and Set </a:t>
            </a:r>
            <a:r>
              <a:rPr lang="en-US" sz="2600" b="1" dirty="0" smtClean="0">
                <a:latin typeface="Times" pitchFamily="18" charset="0"/>
              </a:rPr>
              <a:t>Difference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These perform most of the data retrieval operations </a:t>
            </a:r>
            <a:r>
              <a:rPr lang="en-US" sz="2600" b="1" dirty="0" smtClean="0">
                <a:latin typeface="Times" pitchFamily="18" charset="0"/>
              </a:rPr>
              <a:t>needed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Also have Join, Intersection, and Division operations, which can be expressed in terms of </a:t>
            </a:r>
            <a:r>
              <a:rPr lang="en-US" sz="2600" b="1" dirty="0" smtClean="0">
                <a:latin typeface="Times" pitchFamily="18" charset="0"/>
              </a:rPr>
              <a:t>five </a:t>
            </a:r>
            <a:r>
              <a:rPr lang="en-US" sz="2600" b="1" dirty="0">
                <a:latin typeface="Times" pitchFamily="18" charset="0"/>
              </a:rPr>
              <a:t>basic </a:t>
            </a:r>
            <a:r>
              <a:rPr lang="en-US" sz="2600" b="1" dirty="0" smtClean="0">
                <a:latin typeface="Times" pitchFamily="18" charset="0"/>
              </a:rPr>
              <a:t>operations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Unary vs. binary operations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992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Relational Algebra </a:t>
            </a:r>
            <a:r>
              <a:rPr lang="en-GB" dirty="0" smtClean="0">
                <a:latin typeface="Times" pitchFamily="18" charset="0"/>
              </a:rPr>
              <a:t>Operations..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4" name="Picture 2056" descr="C04NF01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9144000" cy="522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70351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Relational Algebra </a:t>
            </a:r>
            <a:r>
              <a:rPr lang="en-GB" dirty="0" smtClean="0">
                <a:latin typeface="Times" pitchFamily="18" charset="0"/>
              </a:rPr>
              <a:t>Operations..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5" name="Picture 2053" descr="C04NF01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84313"/>
            <a:ext cx="8991600" cy="514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018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Instance of Sample Database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447800"/>
            <a:ext cx="8686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0435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1680</TotalTime>
  <Words>603</Words>
  <Application>Microsoft Office PowerPoint</Application>
  <PresentationFormat>On-screen Show (4:3)</PresentationFormat>
  <Paragraphs>220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Lecture1-CSC271-CIITVC-2012</vt:lpstr>
      <vt:lpstr>CSC271 Database Systems</vt:lpstr>
      <vt:lpstr>Summary: Previous Lecture</vt:lpstr>
      <vt:lpstr>The Relational Algebra and Relational Calculus</vt:lpstr>
      <vt:lpstr>Introduction</vt:lpstr>
      <vt:lpstr>Relational Algebra</vt:lpstr>
      <vt:lpstr>Relational Algebra Operations</vt:lpstr>
      <vt:lpstr>Relational Algebra Operations..</vt:lpstr>
      <vt:lpstr>Relational Algebra Operations..</vt:lpstr>
      <vt:lpstr>Instance of Sample Database</vt:lpstr>
      <vt:lpstr>Instance of Sample Database</vt:lpstr>
      <vt:lpstr>Instance of Sample Database</vt:lpstr>
      <vt:lpstr>Selection (Restriction)</vt:lpstr>
      <vt:lpstr>Example: Selection (Restriction)</vt:lpstr>
      <vt:lpstr>Projection</vt:lpstr>
      <vt:lpstr>Example: Projection</vt:lpstr>
      <vt:lpstr>Union</vt:lpstr>
      <vt:lpstr>Example: Union</vt:lpstr>
      <vt:lpstr>Set Difference</vt:lpstr>
      <vt:lpstr>Example: Set Difference</vt:lpstr>
      <vt:lpstr>Intersection</vt:lpstr>
      <vt:lpstr>Example: Intersection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897</cp:revision>
  <dcterms:created xsi:type="dcterms:W3CDTF">2012-05-16T18:43:11Z</dcterms:created>
  <dcterms:modified xsi:type="dcterms:W3CDTF">2012-05-31T15:21:12Z</dcterms:modified>
</cp:coreProperties>
</file>