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415" r:id="rId2"/>
    <p:sldId id="416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5" r:id="rId15"/>
    <p:sldId id="404" r:id="rId16"/>
    <p:sldId id="406" r:id="rId17"/>
    <p:sldId id="407" r:id="rId18"/>
    <p:sldId id="408" r:id="rId19"/>
    <p:sldId id="409" r:id="rId20"/>
    <p:sldId id="410" r:id="rId21"/>
    <p:sldId id="411" r:id="rId22"/>
    <p:sldId id="412" r:id="rId23"/>
    <p:sldId id="413" r:id="rId24"/>
    <p:sldId id="319" r:id="rId25"/>
    <p:sldId id="35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501" autoAdjust="0"/>
  </p:normalViewPr>
  <p:slideViewPr>
    <p:cSldViewPr>
      <p:cViewPr>
        <p:scale>
          <a:sx n="50" d="100"/>
          <a:sy n="50" d="100"/>
        </p:scale>
        <p:origin x="-172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5/28/2012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</a:t>
            </a:r>
            <a:r>
              <a:rPr sz="4800" b="1" smtClean="0"/>
              <a:t># 6</a:t>
            </a:r>
            <a:endParaRPr sz="4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Integrity Constraints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We need to understand Nulls before starting discussion on integrity constraints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Null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Represents value for an attribute that is currently unknown or not applicable for </a:t>
            </a:r>
            <a:r>
              <a:rPr lang="en-US" sz="2600" b="1" dirty="0" smtClean="0">
                <a:latin typeface="Times" pitchFamily="18" charset="0"/>
              </a:rPr>
              <a:t>tuple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Deals </a:t>
            </a:r>
            <a:r>
              <a:rPr lang="en-US" sz="2600" b="1" dirty="0">
                <a:latin typeface="Times" pitchFamily="18" charset="0"/>
              </a:rPr>
              <a:t>with incomplete or exceptional </a:t>
            </a:r>
            <a:r>
              <a:rPr lang="en-US" sz="2600" b="1" dirty="0" smtClean="0">
                <a:latin typeface="Times" pitchFamily="18" charset="0"/>
              </a:rPr>
              <a:t>data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Represents </a:t>
            </a:r>
            <a:r>
              <a:rPr lang="en-US" sz="2600" b="1" dirty="0">
                <a:latin typeface="Times" pitchFamily="18" charset="0"/>
              </a:rPr>
              <a:t>the absence of a value and is not the same as zero or spaces, which are </a:t>
            </a:r>
            <a:r>
              <a:rPr lang="en-US" sz="2600" b="1" dirty="0" smtClean="0">
                <a:latin typeface="Times" pitchFamily="18" charset="0"/>
              </a:rPr>
              <a:t>values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18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1446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latin typeface="Times" pitchFamily="18" charset="0"/>
              </a:rPr>
              <a:t>Types of Integrity </a:t>
            </a:r>
            <a:r>
              <a:rPr lang="en-GB" sz="4800" dirty="0">
                <a:latin typeface="Times" pitchFamily="18" charset="0"/>
              </a:rPr>
              <a:t>Constraints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Entity integrity constraint</a:t>
            </a: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Referential integrity constraint</a:t>
            </a:r>
          </a:p>
          <a:p>
            <a:pPr lvl="1" algn="just">
              <a:lnSpc>
                <a:spcPct val="90000"/>
              </a:lnSpc>
            </a:pPr>
            <a:endParaRPr lang="en-US" sz="18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8238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Entity </a:t>
            </a:r>
            <a:r>
              <a:rPr lang="en-GB" dirty="0" smtClean="0">
                <a:latin typeface="Times" pitchFamily="18" charset="0"/>
              </a:rPr>
              <a:t>Integrity Constraint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In a base relation, no attribute of a primary key can be </a:t>
            </a:r>
            <a:r>
              <a:rPr lang="en-US" b="1" dirty="0" smtClean="0">
                <a:latin typeface="Times" pitchFamily="18" charset="0"/>
              </a:rPr>
              <a:t>null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sz="18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7327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>
                <a:latin typeface="Times" pitchFamily="18" charset="0"/>
              </a:rPr>
              <a:t>Referential </a:t>
            </a:r>
            <a:r>
              <a:rPr lang="en-GB" sz="4800" dirty="0" smtClean="0">
                <a:latin typeface="Times" pitchFamily="18" charset="0"/>
              </a:rPr>
              <a:t>Integrity Constraint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If foreign key exists in a relation, either foreign key value must match a candidate key value of some tuple in its home relation or foreign key value must be wholly null</a:t>
            </a:r>
            <a:endParaRPr lang="en-US" sz="18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0011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latin typeface="Times" pitchFamily="18" charset="0"/>
              </a:rPr>
              <a:t>Example: Referential Integrity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For Example: </a:t>
            </a:r>
            <a:r>
              <a:rPr lang="en-US" b="1" dirty="0" err="1">
                <a:latin typeface="Times" pitchFamily="18" charset="0"/>
              </a:rPr>
              <a:t>branchNo</a:t>
            </a:r>
            <a:r>
              <a:rPr lang="en-US" b="1" dirty="0">
                <a:latin typeface="Times" pitchFamily="18" charset="0"/>
              </a:rPr>
              <a:t> in Staff relation is foreign key from Branch relation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It should not be allowed to create Staff record with branch number B025, unless there exists a record for branch number B025 in Branch relation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However, we should be able to create new Staff record with null branch number </a:t>
            </a:r>
            <a:r>
              <a:rPr lang="en-US" sz="2600" b="1" dirty="0" smtClean="0">
                <a:latin typeface="Times" pitchFamily="18" charset="0"/>
              </a:rPr>
              <a:t>(new </a:t>
            </a:r>
            <a:r>
              <a:rPr lang="en-US" sz="2600" b="1" dirty="0">
                <a:latin typeface="Times" pitchFamily="18" charset="0"/>
              </a:rPr>
              <a:t>Staff has joined the company but not assigned to particular branch yet)</a:t>
            </a: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07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Violation of Referential Integrity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4" name="Picture 3" descr="C03NF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772400" y="6400800"/>
            <a:ext cx="647700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B025</a:t>
            </a:r>
            <a:endParaRPr lang="en-US" sz="1400" b="1" dirty="0">
              <a:solidFill>
                <a:srgbClr val="FF0000"/>
              </a:solidFill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5084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General Constraints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Additional rules specified by users or database administrators that define or constrain some aspect of the </a:t>
            </a:r>
            <a:r>
              <a:rPr lang="en-US" b="1" dirty="0" smtClean="0">
                <a:latin typeface="Times" pitchFamily="18" charset="0"/>
              </a:rPr>
              <a:t>enterprise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For example, If </a:t>
            </a:r>
            <a:r>
              <a:rPr lang="en-US" sz="2600" b="1" dirty="0">
                <a:latin typeface="Times" pitchFamily="18" charset="0"/>
              </a:rPr>
              <a:t>upper limit of 20 exists for number of Staff that may work at a branch office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DBMS should enforce it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Level of support for </a:t>
            </a:r>
            <a:r>
              <a:rPr lang="en-US" sz="2600" b="1" dirty="0" smtClean="0">
                <a:latin typeface="Times" pitchFamily="18" charset="0"/>
              </a:rPr>
              <a:t>general constraints </a:t>
            </a:r>
            <a:r>
              <a:rPr lang="en-US" sz="2600" b="1" dirty="0">
                <a:latin typeface="Times" pitchFamily="18" charset="0"/>
              </a:rPr>
              <a:t>varies from system to system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923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Views in Relational Model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Base Relation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Named relation corresponding to an entity in conceptual schema, whose tuples are physically stored in </a:t>
            </a:r>
            <a:r>
              <a:rPr lang="en-US" sz="2600" b="1" dirty="0" smtClean="0">
                <a:latin typeface="Times" pitchFamily="18" charset="0"/>
              </a:rPr>
              <a:t>database</a:t>
            </a:r>
            <a:endParaRPr lang="en-US" sz="2600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View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The dynamic result of one or more relational operations operating on the </a:t>
            </a:r>
            <a:r>
              <a:rPr lang="en-US" sz="2600" b="1" dirty="0" smtClean="0">
                <a:latin typeface="Times" pitchFamily="18" charset="0"/>
              </a:rPr>
              <a:t>base relations </a:t>
            </a:r>
            <a:r>
              <a:rPr lang="en-US" sz="2600" b="1" dirty="0">
                <a:latin typeface="Times" pitchFamily="18" charset="0"/>
              </a:rPr>
              <a:t>to produce another </a:t>
            </a:r>
            <a:r>
              <a:rPr lang="en-US" sz="2600" b="1" dirty="0" smtClean="0">
                <a:latin typeface="Times" pitchFamily="18" charset="0"/>
              </a:rPr>
              <a:t>relation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 </a:t>
            </a:r>
            <a:r>
              <a:rPr lang="en-US" sz="2600" b="1" dirty="0">
                <a:latin typeface="Times" pitchFamily="18" charset="0"/>
              </a:rPr>
              <a:t>view is a virtual relation that does </a:t>
            </a:r>
            <a:r>
              <a:rPr lang="en-US" sz="2600" b="1" dirty="0" smtClean="0">
                <a:latin typeface="Times" pitchFamily="18" charset="0"/>
              </a:rPr>
              <a:t>not necessarily </a:t>
            </a:r>
            <a:r>
              <a:rPr lang="en-US" sz="2600" b="1" dirty="0">
                <a:latin typeface="Times" pitchFamily="18" charset="0"/>
              </a:rPr>
              <a:t>exist in the database but can be produced upon request by </a:t>
            </a:r>
            <a:r>
              <a:rPr lang="en-US" sz="2600" b="1" dirty="0" smtClean="0">
                <a:latin typeface="Times" pitchFamily="18" charset="0"/>
              </a:rPr>
              <a:t>a particular </a:t>
            </a:r>
            <a:r>
              <a:rPr lang="en-US" sz="2600" b="1" dirty="0">
                <a:latin typeface="Times" pitchFamily="18" charset="0"/>
              </a:rPr>
              <a:t>user, at the time of </a:t>
            </a:r>
            <a:r>
              <a:rPr lang="en-US" sz="2600" b="1" dirty="0" smtClean="0">
                <a:latin typeface="Times" pitchFamily="18" charset="0"/>
              </a:rPr>
              <a:t>request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GB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51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Views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 virtual relation that does not necessarily actually exist in the database but is produced upon request, at time of </a:t>
            </a:r>
            <a:r>
              <a:rPr lang="en-US" b="1" dirty="0" smtClean="0">
                <a:latin typeface="Times" pitchFamily="18" charset="0"/>
              </a:rPr>
              <a:t>request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Contents of a view are defined as a query on one or more base </a:t>
            </a:r>
            <a:r>
              <a:rPr lang="en-US" b="1" dirty="0" smtClean="0">
                <a:latin typeface="Times" pitchFamily="18" charset="0"/>
              </a:rPr>
              <a:t>relations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Views are dynamic, meaning that changes made to base relations that affect view attributes are immediately reflected in the </a:t>
            </a:r>
            <a:r>
              <a:rPr lang="en-US" b="1" dirty="0" smtClean="0">
                <a:latin typeface="Times" pitchFamily="18" charset="0"/>
              </a:rPr>
              <a:t>view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GB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881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Purpose of Views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Provides powerful and flexible security mechanism by hiding parts of database from certain </a:t>
            </a:r>
            <a:r>
              <a:rPr lang="en-US" b="1" dirty="0" smtClean="0">
                <a:latin typeface="Times" pitchFamily="18" charset="0"/>
              </a:rPr>
              <a:t>users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Permits users to access data in a customized way, so that same data can be seen by different users in different ways, at same </a:t>
            </a:r>
            <a:r>
              <a:rPr lang="en-US" b="1" dirty="0" smtClean="0">
                <a:latin typeface="Times" pitchFamily="18" charset="0"/>
              </a:rPr>
              <a:t>time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Can simplify complex operations on base </a:t>
            </a:r>
            <a:r>
              <a:rPr lang="en-US" b="1" dirty="0" smtClean="0">
                <a:latin typeface="Times" pitchFamily="18" charset="0"/>
              </a:rPr>
              <a:t>relations 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GB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622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Times" pitchFamily="18" charset="0"/>
              </a:rPr>
              <a:t>Relational model terminology</a:t>
            </a:r>
          </a:p>
          <a:p>
            <a:r>
              <a:rPr lang="en-GB" b="1" dirty="0" smtClean="0">
                <a:latin typeface="Times" pitchFamily="18" charset="0"/>
              </a:rPr>
              <a:t>Mathematical relations </a:t>
            </a:r>
          </a:p>
          <a:p>
            <a:r>
              <a:rPr lang="en-GB" b="1" dirty="0" smtClean="0">
                <a:latin typeface="Times" pitchFamily="18" charset="0"/>
              </a:rPr>
              <a:t>Database relations</a:t>
            </a:r>
          </a:p>
          <a:p>
            <a:r>
              <a:rPr lang="en-GB" b="1" dirty="0" smtClean="0">
                <a:latin typeface="Times" pitchFamily="18" charset="0"/>
              </a:rPr>
              <a:t>Properties of a relation</a:t>
            </a:r>
          </a:p>
          <a:p>
            <a:pPr marL="0" indent="0">
              <a:buNone/>
            </a:pPr>
            <a:endParaRPr lang="en-US" b="1" dirty="0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latin typeface="Times" pitchFamily="18" charset="0"/>
              </a:rPr>
              <a:t>Views Supporting External Model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For example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 </a:t>
            </a:r>
            <a:r>
              <a:rPr lang="en-US" sz="2600" b="1" dirty="0">
                <a:latin typeface="Times" pitchFamily="18" charset="0"/>
              </a:rPr>
              <a:t>user might need Branch tuples </a:t>
            </a:r>
            <a:r>
              <a:rPr lang="en-US" sz="2600" b="1" dirty="0" smtClean="0">
                <a:latin typeface="Times" pitchFamily="18" charset="0"/>
              </a:rPr>
              <a:t>along with names </a:t>
            </a:r>
            <a:r>
              <a:rPr lang="en-US" sz="2600" b="1" dirty="0">
                <a:latin typeface="Times" pitchFamily="18" charset="0"/>
              </a:rPr>
              <a:t>of managers 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Some </a:t>
            </a:r>
            <a:r>
              <a:rPr lang="en-US" sz="2600" b="1" dirty="0">
                <a:latin typeface="Times" pitchFamily="18" charset="0"/>
              </a:rPr>
              <a:t>members of staff should see Staff tuples without the salary </a:t>
            </a:r>
            <a:r>
              <a:rPr lang="en-US" sz="2600" b="1" dirty="0" smtClean="0">
                <a:latin typeface="Times" pitchFamily="18" charset="0"/>
              </a:rPr>
              <a:t>attribute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Attributes </a:t>
            </a:r>
            <a:r>
              <a:rPr lang="en-US" sz="2600" b="1" dirty="0">
                <a:latin typeface="Times" pitchFamily="18" charset="0"/>
              </a:rPr>
              <a:t>may be renamed or the order of attributes </a:t>
            </a:r>
            <a:r>
              <a:rPr lang="en-US" sz="2600" b="1" dirty="0" smtClean="0">
                <a:latin typeface="Times" pitchFamily="18" charset="0"/>
              </a:rPr>
              <a:t>changed e.g. </a:t>
            </a:r>
            <a:r>
              <a:rPr lang="en-US" sz="2600" b="1" dirty="0" err="1" smtClean="0">
                <a:latin typeface="Times" pitchFamily="18" charset="0"/>
              </a:rPr>
              <a:t>branchNo</a:t>
            </a:r>
            <a:r>
              <a:rPr lang="en-US" sz="2600" b="1" dirty="0" smtClean="0">
                <a:latin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</a:rPr>
              <a:t>attribute of branches </a:t>
            </a:r>
            <a:r>
              <a:rPr lang="en-US" sz="2600" b="1" dirty="0" smtClean="0">
                <a:latin typeface="Times" pitchFamily="18" charset="0"/>
              </a:rPr>
              <a:t>is represented by </a:t>
            </a:r>
            <a:r>
              <a:rPr lang="en-US" sz="2600" b="1" dirty="0">
                <a:latin typeface="Times" pitchFamily="18" charset="0"/>
              </a:rPr>
              <a:t>Branch </a:t>
            </a:r>
            <a:r>
              <a:rPr lang="en-US" sz="2600" b="1" dirty="0" smtClean="0">
                <a:latin typeface="Times" pitchFamily="18" charset="0"/>
              </a:rPr>
              <a:t>Number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GB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8588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latin typeface="Times" pitchFamily="18" charset="0"/>
              </a:rPr>
              <a:t>Views &amp; Logical Data Independence</a:t>
            </a:r>
            <a:endParaRPr lang="en-GB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Views </a:t>
            </a:r>
            <a:r>
              <a:rPr lang="en-US" b="1" dirty="0">
                <a:latin typeface="Times" pitchFamily="18" charset="0"/>
              </a:rPr>
              <a:t>allow a more signiﬁcant type of logical data </a:t>
            </a:r>
            <a:r>
              <a:rPr lang="en-US" b="1" dirty="0" smtClean="0">
                <a:latin typeface="Times" pitchFamily="18" charset="0"/>
              </a:rPr>
              <a:t>independence that </a:t>
            </a:r>
            <a:r>
              <a:rPr lang="en-US" b="1" dirty="0">
                <a:latin typeface="Times" pitchFamily="18" charset="0"/>
              </a:rPr>
              <a:t>supports the reorganization of the </a:t>
            </a:r>
            <a:r>
              <a:rPr lang="en-US" b="1" dirty="0" smtClean="0">
                <a:latin typeface="Times" pitchFamily="18" charset="0"/>
              </a:rPr>
              <a:t>conceptual schema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For </a:t>
            </a:r>
            <a:r>
              <a:rPr lang="en-US" sz="2600" b="1" dirty="0">
                <a:latin typeface="Times" pitchFamily="18" charset="0"/>
              </a:rPr>
              <a:t>example, if a </a:t>
            </a:r>
            <a:r>
              <a:rPr lang="en-US" sz="2600" b="1" dirty="0" smtClean="0">
                <a:latin typeface="Times" pitchFamily="18" charset="0"/>
              </a:rPr>
              <a:t>new attribute </a:t>
            </a:r>
            <a:r>
              <a:rPr lang="en-US" sz="2600" b="1" dirty="0">
                <a:latin typeface="Times" pitchFamily="18" charset="0"/>
              </a:rPr>
              <a:t>is added to a relation, existing users can be unaware of its existence if their </a:t>
            </a:r>
            <a:r>
              <a:rPr lang="en-US" sz="2600" b="1" dirty="0" smtClean="0">
                <a:latin typeface="Times" pitchFamily="18" charset="0"/>
              </a:rPr>
              <a:t>views are </a:t>
            </a:r>
            <a:r>
              <a:rPr lang="en-US" sz="2600" b="1" dirty="0">
                <a:latin typeface="Times" pitchFamily="18" charset="0"/>
              </a:rPr>
              <a:t>deﬁned to exclude </a:t>
            </a:r>
            <a:r>
              <a:rPr lang="en-US" sz="2600" b="1" dirty="0" smtClean="0">
                <a:latin typeface="Times" pitchFamily="18" charset="0"/>
              </a:rPr>
              <a:t>it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If </a:t>
            </a:r>
            <a:r>
              <a:rPr lang="en-US" sz="2600" b="1" dirty="0">
                <a:latin typeface="Times" pitchFamily="18" charset="0"/>
              </a:rPr>
              <a:t>an existing relation is rearranged or split up, a view may </a:t>
            </a:r>
            <a:r>
              <a:rPr lang="en-US" sz="2600" b="1" dirty="0" smtClean="0">
                <a:latin typeface="Times" pitchFamily="18" charset="0"/>
              </a:rPr>
              <a:t>be deﬁned </a:t>
            </a:r>
            <a:r>
              <a:rPr lang="en-US" sz="2600" b="1" dirty="0">
                <a:latin typeface="Times" pitchFamily="18" charset="0"/>
              </a:rPr>
              <a:t>so that users can continue to see their original </a:t>
            </a:r>
            <a:r>
              <a:rPr lang="en-US" sz="2600" b="1" dirty="0" smtClean="0">
                <a:latin typeface="Times" pitchFamily="18" charset="0"/>
              </a:rPr>
              <a:t>views</a:t>
            </a:r>
            <a:endParaRPr lang="en-US" sz="2600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GB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706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Updating Views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All updates to a base relation should be immediately reflected in all views that reference that base </a:t>
            </a:r>
            <a:r>
              <a:rPr lang="en-US" b="1" dirty="0" smtClean="0">
                <a:latin typeface="Times" pitchFamily="18" charset="0"/>
              </a:rPr>
              <a:t>relation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If view is updated, underlying base relation should reflect </a:t>
            </a:r>
            <a:r>
              <a:rPr lang="en-US" b="1" dirty="0" smtClean="0">
                <a:latin typeface="Times" pitchFamily="18" charset="0"/>
              </a:rPr>
              <a:t>change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GB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1179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Updating Views..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There are restrictions on types of modifications that can be made through views: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Updates are allowed if query involves a single base relation and contains a candidate key of base </a:t>
            </a:r>
            <a:r>
              <a:rPr lang="en-US" sz="2600" b="1" dirty="0" smtClean="0">
                <a:latin typeface="Times" pitchFamily="18" charset="0"/>
              </a:rPr>
              <a:t>relation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Updates are not allowed involving multiple base </a:t>
            </a:r>
            <a:r>
              <a:rPr lang="en-US" sz="2600" b="1" dirty="0" smtClean="0">
                <a:latin typeface="Times" pitchFamily="18" charset="0"/>
              </a:rPr>
              <a:t>relations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Updates are not allowed involving aggregation or grouping </a:t>
            </a:r>
            <a:r>
              <a:rPr lang="en-US" sz="2600" b="1" dirty="0" smtClean="0">
                <a:latin typeface="Times" pitchFamily="18" charset="0"/>
              </a:rPr>
              <a:t>operations</a:t>
            </a:r>
            <a:endParaRPr lang="en-US" sz="2600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GB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3017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Times" pitchFamily="18" charset="0"/>
              </a:rPr>
              <a:t>Relational keys</a:t>
            </a:r>
          </a:p>
          <a:p>
            <a:r>
              <a:rPr lang="en-GB" b="1" dirty="0" smtClean="0">
                <a:latin typeface="Times" pitchFamily="18" charset="0"/>
              </a:rPr>
              <a:t>Integrity constraints</a:t>
            </a:r>
          </a:p>
          <a:p>
            <a:r>
              <a:rPr lang="en-GB" b="1" dirty="0" smtClean="0">
                <a:latin typeface="Times" pitchFamily="18" charset="0"/>
              </a:rPr>
              <a:t>Views</a:t>
            </a:r>
          </a:p>
          <a:p>
            <a:pPr eaLnBrk="1" hangingPunct="1"/>
            <a:endParaRPr lang="en-GB" b="1" dirty="0" smtClean="0">
              <a:latin typeface="Times" pitchFamily="18" charset="0"/>
            </a:endParaRPr>
          </a:p>
          <a:p>
            <a:pPr eaLnBrk="1" hangingPunct="1"/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:p14="http://schemas.microsoft.com/office/powerpoint/2010/main" xmlns="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Relational Keys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Superkey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Candidate key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Primary key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Alternate key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Foreign key</a:t>
            </a: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345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Times" pitchFamily="18" charset="0"/>
              </a:rPr>
              <a:t>Superkey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An attribute, or set of attributes, that uniquely identifies a tuple within a </a:t>
            </a:r>
            <a:r>
              <a:rPr lang="en-US" b="1" dirty="0" smtClean="0">
                <a:latin typeface="Times" pitchFamily="18" charset="0"/>
              </a:rPr>
              <a:t>relation</a:t>
            </a:r>
          </a:p>
          <a:p>
            <a:pPr lvl="1"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A super key may contain </a:t>
            </a:r>
            <a:r>
              <a:rPr lang="en-US" b="1" dirty="0">
                <a:latin typeface="Times" pitchFamily="18" charset="0"/>
              </a:rPr>
              <a:t>additional attributes that are not necessary for unique </a:t>
            </a:r>
            <a:r>
              <a:rPr lang="en-US" b="1" dirty="0" smtClean="0">
                <a:latin typeface="Times" pitchFamily="18" charset="0"/>
              </a:rPr>
              <a:t>identiﬁcation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Consider Branch relation:</a:t>
            </a:r>
          </a:p>
          <a:p>
            <a:pPr lvl="1"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{</a:t>
            </a:r>
            <a:r>
              <a:rPr lang="en-US" b="1" dirty="0" err="1" smtClean="0">
                <a:latin typeface="Times" pitchFamily="18" charset="0"/>
              </a:rPr>
              <a:t>branchNo</a:t>
            </a:r>
            <a:r>
              <a:rPr lang="en-US" b="1" dirty="0" smtClean="0">
                <a:latin typeface="Times" pitchFamily="18" charset="0"/>
              </a:rPr>
              <a:t>, street, city, postcode} </a:t>
            </a:r>
          </a:p>
          <a:p>
            <a:pPr lvl="1"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{</a:t>
            </a:r>
            <a:r>
              <a:rPr lang="en-US" b="1" dirty="0" err="1" smtClean="0">
                <a:latin typeface="Times" pitchFamily="18" charset="0"/>
              </a:rPr>
              <a:t>branchNo</a:t>
            </a:r>
            <a:r>
              <a:rPr lang="en-US" b="1" dirty="0">
                <a:latin typeface="Times" pitchFamily="18" charset="0"/>
              </a:rPr>
              <a:t>, street, </a:t>
            </a:r>
            <a:r>
              <a:rPr lang="en-US" b="1" dirty="0" smtClean="0">
                <a:latin typeface="Times" pitchFamily="18" charset="0"/>
              </a:rPr>
              <a:t>city} </a:t>
            </a:r>
          </a:p>
          <a:p>
            <a:pPr lvl="1"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{</a:t>
            </a:r>
            <a:r>
              <a:rPr lang="en-US" b="1" dirty="0" err="1">
                <a:latin typeface="Times" pitchFamily="18" charset="0"/>
              </a:rPr>
              <a:t>branchNo</a:t>
            </a:r>
            <a:r>
              <a:rPr lang="en-US" b="1" dirty="0" smtClean="0">
                <a:latin typeface="Times" pitchFamily="18" charset="0"/>
              </a:rPr>
              <a:t>, </a:t>
            </a:r>
            <a:r>
              <a:rPr lang="en-US" b="1" dirty="0">
                <a:latin typeface="Times" pitchFamily="18" charset="0"/>
              </a:rPr>
              <a:t>city} </a:t>
            </a:r>
            <a:r>
              <a:rPr b="1" smtClean="0">
                <a:latin typeface="Times" pitchFamily="18" charset="0"/>
              </a:rPr>
              <a:t>or </a:t>
            </a:r>
            <a:r>
              <a:rPr lang="en-US" b="1" dirty="0" smtClean="0">
                <a:latin typeface="Times" pitchFamily="18" charset="0"/>
              </a:rPr>
              <a:t>{</a:t>
            </a:r>
            <a:r>
              <a:rPr lang="en-US" b="1" dirty="0" err="1" smtClean="0">
                <a:latin typeface="Times" pitchFamily="18" charset="0"/>
              </a:rPr>
              <a:t>branchNo</a:t>
            </a:r>
            <a:r>
              <a:rPr lang="en-US" b="1" dirty="0">
                <a:latin typeface="Times" pitchFamily="18" charset="0"/>
              </a:rPr>
              <a:t>, </a:t>
            </a:r>
            <a:r>
              <a:rPr lang="en-US" b="1" dirty="0" smtClean="0">
                <a:latin typeface="Times" pitchFamily="18" charset="0"/>
              </a:rPr>
              <a:t>postcode</a:t>
            </a:r>
            <a:r>
              <a:rPr lang="en-US" b="1" dirty="0">
                <a:latin typeface="Times" pitchFamily="18" charset="0"/>
              </a:rPr>
              <a:t>} </a:t>
            </a:r>
          </a:p>
          <a:p>
            <a:pPr lvl="1"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4283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Candidate Key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Superkey (K) such that no proper subset is a superkey within the </a:t>
            </a:r>
            <a:r>
              <a:rPr lang="en-US" b="1" dirty="0" smtClean="0">
                <a:latin typeface="Times" pitchFamily="18" charset="0"/>
              </a:rPr>
              <a:t>relation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In each tuple of R, values of K uniquely identify that tuple (uniqueness</a:t>
            </a:r>
            <a:r>
              <a:rPr lang="en-US" sz="2600" b="1" dirty="0" smtClean="0">
                <a:latin typeface="Times" pitchFamily="18" charset="0"/>
              </a:rPr>
              <a:t>)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No proper subset of K has the uniqueness property (irreducibility</a:t>
            </a:r>
            <a:r>
              <a:rPr lang="en-US" sz="2600" b="1" dirty="0" smtClean="0">
                <a:latin typeface="Times" pitchFamily="18" charset="0"/>
              </a:rPr>
              <a:t>)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In simple words, superkey with minimal attributes 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Simple key </a:t>
            </a:r>
            <a:r>
              <a:rPr lang="en-US" sz="2600" b="1" dirty="0" smtClean="0">
                <a:latin typeface="Times" pitchFamily="18" charset="0"/>
              </a:rPr>
              <a:t>or composite key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Instance of a relation cannot be used to prove uniqueness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Consider Branch relation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err="1" smtClean="0">
                <a:latin typeface="Times" pitchFamily="18" charset="0"/>
              </a:rPr>
              <a:t>branchNo</a:t>
            </a:r>
            <a:r>
              <a:rPr lang="en-US" sz="2600" b="1" dirty="0">
                <a:latin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</a:rPr>
              <a:t>or postcode</a:t>
            </a:r>
            <a:endParaRPr lang="en-US" sz="2600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2830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Primary Key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Candidate key selected to identify tuples uniquely </a:t>
            </a:r>
            <a:r>
              <a:rPr lang="en-US" b="1" dirty="0" smtClean="0">
                <a:latin typeface="Times" pitchFamily="18" charset="0"/>
              </a:rPr>
              <a:t>within relation 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Consider Branch relation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Primary key: </a:t>
            </a:r>
            <a:r>
              <a:rPr lang="en-US" sz="2600" b="1" dirty="0" err="1" smtClean="0">
                <a:latin typeface="Times" pitchFamily="18" charset="0"/>
              </a:rPr>
              <a:t>branchNo</a:t>
            </a:r>
            <a:endParaRPr lang="en-US" sz="32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497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Alternate Keys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Candidate keys that are not selected to be primary key </a:t>
            </a:r>
            <a:endParaRPr lang="en-US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Consider Branch relation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Alternate key: postcode</a:t>
            </a:r>
            <a:endParaRPr lang="en-US" sz="32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9275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Foreign Key</a:t>
            </a:r>
            <a:endParaRPr lang="en-GB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Attribute, or set of attributes, within one relation that matches candidate key of some (possibly same) </a:t>
            </a:r>
            <a:r>
              <a:rPr lang="en-US" b="1" dirty="0" smtClean="0">
                <a:latin typeface="Times" pitchFamily="18" charset="0"/>
              </a:rPr>
              <a:t>relation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Used </a:t>
            </a:r>
            <a:r>
              <a:rPr lang="en-US" sz="2600" b="1" dirty="0" smtClean="0">
                <a:latin typeface="Times" pitchFamily="18" charset="0"/>
              </a:rPr>
              <a:t>to represent relationship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In </a:t>
            </a:r>
            <a:r>
              <a:rPr lang="en-US" sz="2600" b="1" dirty="0">
                <a:latin typeface="Times" pitchFamily="18" charset="0"/>
              </a:rPr>
              <a:t>the Branch relation, </a:t>
            </a:r>
            <a:r>
              <a:rPr lang="en-US" sz="2600" b="1" dirty="0" err="1">
                <a:latin typeface="Times" pitchFamily="18" charset="0"/>
              </a:rPr>
              <a:t>branchNo</a:t>
            </a:r>
            <a:r>
              <a:rPr lang="en-US" sz="2600" b="1" dirty="0">
                <a:latin typeface="Times" pitchFamily="18" charset="0"/>
              </a:rPr>
              <a:t> is the primary </a:t>
            </a:r>
            <a:r>
              <a:rPr lang="en-US" sz="2600" b="1" dirty="0" smtClean="0">
                <a:latin typeface="Times" pitchFamily="18" charset="0"/>
              </a:rPr>
              <a:t>key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However, in the Staff relation the </a:t>
            </a:r>
            <a:r>
              <a:rPr lang="en-US" sz="2600" b="1" dirty="0" err="1">
                <a:latin typeface="Times" pitchFamily="18" charset="0"/>
              </a:rPr>
              <a:t>branchNo</a:t>
            </a:r>
            <a:r>
              <a:rPr lang="en-US" sz="2600" b="1" dirty="0">
                <a:latin typeface="Times" pitchFamily="18" charset="0"/>
              </a:rPr>
              <a:t> attribute exists to match staff to the </a:t>
            </a:r>
            <a:r>
              <a:rPr lang="en-US" sz="2600" b="1" dirty="0" smtClean="0">
                <a:latin typeface="Times" pitchFamily="18" charset="0"/>
              </a:rPr>
              <a:t>branch ofﬁce </a:t>
            </a:r>
            <a:r>
              <a:rPr lang="en-US" sz="2600" b="1" dirty="0">
                <a:latin typeface="Times" pitchFamily="18" charset="0"/>
              </a:rPr>
              <a:t>they work </a:t>
            </a:r>
            <a:r>
              <a:rPr lang="en-US" sz="2600" b="1" dirty="0" smtClean="0">
                <a:latin typeface="Times" pitchFamily="18" charset="0"/>
              </a:rPr>
              <a:t>in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</a:rPr>
              <a:t>In the Staff relation, </a:t>
            </a:r>
            <a:r>
              <a:rPr lang="en-US" sz="2600" b="1" dirty="0" err="1">
                <a:latin typeface="Times" pitchFamily="18" charset="0"/>
              </a:rPr>
              <a:t>branchNo</a:t>
            </a:r>
            <a:r>
              <a:rPr lang="en-US" sz="2600" b="1" dirty="0">
                <a:latin typeface="Times" pitchFamily="18" charset="0"/>
              </a:rPr>
              <a:t> is a foreign </a:t>
            </a:r>
            <a:r>
              <a:rPr lang="en-US" sz="2600" b="1" dirty="0" smtClean="0">
                <a:latin typeface="Times" pitchFamily="18" charset="0"/>
              </a:rPr>
              <a:t>key</a:t>
            </a:r>
            <a:endParaRPr lang="en-US" sz="2600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err="1" smtClean="0">
                <a:latin typeface="Times" pitchFamily="18" charset="0"/>
              </a:rPr>
              <a:t>branchNo</a:t>
            </a:r>
            <a:r>
              <a:rPr lang="en-US" sz="2600" b="1" dirty="0" smtClean="0">
                <a:latin typeface="Times" pitchFamily="18" charset="0"/>
              </a:rPr>
              <a:t> in the Staff relation targets the primary key attribute </a:t>
            </a:r>
            <a:r>
              <a:rPr lang="en-US" sz="2600" b="1" dirty="0" err="1" smtClean="0">
                <a:latin typeface="Times" pitchFamily="18" charset="0"/>
              </a:rPr>
              <a:t>branchNo</a:t>
            </a:r>
            <a:r>
              <a:rPr lang="en-US" sz="2600" b="1" dirty="0" smtClean="0">
                <a:latin typeface="Times" pitchFamily="18" charset="0"/>
              </a:rPr>
              <a:t> in the home relation, Branch</a:t>
            </a: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710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latin typeface="Times" pitchFamily="18" charset="0"/>
              </a:rPr>
              <a:t>Representing Relational Database Schemas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Conceptual schema or conceptual model </a:t>
            </a:r>
            <a:endParaRPr lang="en-US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800" b="1" dirty="0" smtClean="0">
                <a:latin typeface="Times" pitchFamily="18" charset="0"/>
              </a:rPr>
              <a:t>Branch </a:t>
            </a:r>
            <a:r>
              <a:rPr lang="en-US" sz="2800" b="1" dirty="0">
                <a:latin typeface="Times" pitchFamily="18" charset="0"/>
              </a:rPr>
              <a:t>(</a:t>
            </a:r>
            <a:r>
              <a:rPr lang="en-US" sz="2800" u="sng" dirty="0" err="1">
                <a:latin typeface="Times" pitchFamily="18" charset="0"/>
              </a:rPr>
              <a:t>branchNo</a:t>
            </a:r>
            <a:r>
              <a:rPr lang="en-US" sz="2800" dirty="0">
                <a:latin typeface="Times" pitchFamily="18" charset="0"/>
              </a:rPr>
              <a:t>, street, city, postcode</a:t>
            </a:r>
            <a:r>
              <a:rPr lang="en-US" sz="2800" b="1" dirty="0">
                <a:latin typeface="Times" pitchFamily="18" charset="0"/>
              </a:rPr>
              <a:t>)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800" b="1" dirty="0">
                <a:latin typeface="Times" pitchFamily="18" charset="0"/>
              </a:rPr>
              <a:t>Staff (</a:t>
            </a:r>
            <a:r>
              <a:rPr lang="en-US" sz="2800" u="sng" dirty="0" err="1">
                <a:latin typeface="Times" pitchFamily="18" charset="0"/>
              </a:rPr>
              <a:t>staffNo</a:t>
            </a:r>
            <a:r>
              <a:rPr lang="en-US" sz="2800" dirty="0">
                <a:latin typeface="Times" pitchFamily="18" charset="0"/>
              </a:rPr>
              <a:t>, </a:t>
            </a:r>
            <a:r>
              <a:rPr lang="en-US" sz="2800" dirty="0" smtClean="0">
                <a:latin typeface="Times" pitchFamily="18" charset="0"/>
              </a:rPr>
              <a:t>Name, </a:t>
            </a:r>
            <a:r>
              <a:rPr lang="en-US" sz="2800" dirty="0">
                <a:latin typeface="Times" pitchFamily="18" charset="0"/>
              </a:rPr>
              <a:t>position, sex, DOB, salary, </a:t>
            </a:r>
            <a:r>
              <a:rPr lang="en-US" sz="2800" dirty="0" err="1">
                <a:latin typeface="Times" pitchFamily="18" charset="0"/>
              </a:rPr>
              <a:t>branchNo</a:t>
            </a:r>
            <a:r>
              <a:rPr lang="en-US" sz="2800" b="1" dirty="0">
                <a:latin typeface="Times" pitchFamily="18" charset="0"/>
              </a:rPr>
              <a:t>)</a:t>
            </a:r>
          </a:p>
          <a:p>
            <a:pPr lvl="1" algn="just">
              <a:lnSpc>
                <a:spcPct val="90000"/>
              </a:lnSpc>
            </a:pPr>
            <a:endParaRPr lang="en-US" sz="18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0682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1437</TotalTime>
  <Words>1000</Words>
  <Application>Microsoft Office PowerPoint</Application>
  <PresentationFormat>On-screen Show (4:3)</PresentationFormat>
  <Paragraphs>263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Lecture1-CSC271-CIITVC-2012</vt:lpstr>
      <vt:lpstr>CSC271 Database Systems</vt:lpstr>
      <vt:lpstr>Summary: Previous Lecture</vt:lpstr>
      <vt:lpstr>Relational Keys</vt:lpstr>
      <vt:lpstr>Superkey</vt:lpstr>
      <vt:lpstr>Candidate Key</vt:lpstr>
      <vt:lpstr>Primary Key</vt:lpstr>
      <vt:lpstr>Alternate Keys</vt:lpstr>
      <vt:lpstr>Foreign Key</vt:lpstr>
      <vt:lpstr>Representing Relational Database Schemas</vt:lpstr>
      <vt:lpstr>Integrity Constraints</vt:lpstr>
      <vt:lpstr>Types of Integrity Constraints</vt:lpstr>
      <vt:lpstr>Entity Integrity Constraint</vt:lpstr>
      <vt:lpstr>Referential Integrity Constraint</vt:lpstr>
      <vt:lpstr>Example: Referential Integrity</vt:lpstr>
      <vt:lpstr>Violation of Referential Integrity</vt:lpstr>
      <vt:lpstr>General Constraints</vt:lpstr>
      <vt:lpstr>Views in Relational Model</vt:lpstr>
      <vt:lpstr>Views</vt:lpstr>
      <vt:lpstr>Purpose of Views</vt:lpstr>
      <vt:lpstr>Views Supporting External Model</vt:lpstr>
      <vt:lpstr>Views &amp; Logical Data Independence</vt:lpstr>
      <vt:lpstr>Updating Views</vt:lpstr>
      <vt:lpstr>Updating Views..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694</cp:revision>
  <dcterms:created xsi:type="dcterms:W3CDTF">2012-05-16T18:43:11Z</dcterms:created>
  <dcterms:modified xsi:type="dcterms:W3CDTF">2012-05-28T15:45:09Z</dcterms:modified>
</cp:coreProperties>
</file>