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25" r:id="rId2"/>
    <p:sldId id="346" r:id="rId3"/>
    <p:sldId id="373" r:id="rId4"/>
    <p:sldId id="305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2" r:id="rId13"/>
    <p:sldId id="383" r:id="rId14"/>
    <p:sldId id="389" r:id="rId15"/>
    <p:sldId id="385" r:id="rId16"/>
    <p:sldId id="386" r:id="rId17"/>
    <p:sldId id="384" r:id="rId18"/>
    <p:sldId id="387" r:id="rId19"/>
    <p:sldId id="388" r:id="rId20"/>
    <p:sldId id="390" r:id="rId21"/>
    <p:sldId id="391" r:id="rId22"/>
    <p:sldId id="392" r:id="rId23"/>
    <p:sldId id="414" r:id="rId24"/>
    <p:sldId id="41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501" autoAdjust="0"/>
  </p:normalViewPr>
  <p:slideViewPr>
    <p:cSldViewPr>
      <p:cViewPr>
        <p:scale>
          <a:sx n="50" d="100"/>
          <a:sy n="50" d="100"/>
        </p:scale>
        <p:origin x="-172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5/28/2012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5</a:t>
            </a:r>
          </a:p>
        </p:txBody>
      </p:sp>
    </p:spTree>
    <p:extLst>
      <p:ext uri="{BB962C8B-B14F-4D97-AF65-F5344CB8AC3E}">
        <p14:creationId xmlns="" xmlns:p14="http://schemas.microsoft.com/office/powerpoint/2010/main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itchFamily="18" charset="0"/>
              </a:rPr>
              <a:t>Examples of Attribute Domains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5" name="Picture 5" descr="C03NF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2"/>
            <a:ext cx="9144000" cy="537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37352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itchFamily="18" charset="0"/>
              </a:rPr>
              <a:t>Alternative </a:t>
            </a:r>
            <a:r>
              <a:rPr lang="en-US" dirty="0" smtClean="0">
                <a:latin typeface="Times" pitchFamily="18" charset="0"/>
              </a:rPr>
              <a:t>Terminology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6" name="Picture 8" descr="C03NT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55781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Mathematical Relations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Consider two sets, D1 &amp; D2, </a:t>
            </a:r>
            <a:endParaRPr lang="en-US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W</a:t>
            </a:r>
            <a:r>
              <a:rPr lang="en-US" sz="2600" b="1" dirty="0" smtClean="0">
                <a:latin typeface="Times" pitchFamily="18" charset="0"/>
              </a:rPr>
              <a:t>here </a:t>
            </a:r>
            <a:r>
              <a:rPr lang="en-US" sz="2600" b="1" dirty="0">
                <a:latin typeface="Times" pitchFamily="18" charset="0"/>
              </a:rPr>
              <a:t>D1 = {2, 4} and  D2 = {1, 3, 5</a:t>
            </a:r>
            <a:r>
              <a:rPr lang="en-US" sz="2600" b="1" dirty="0" smtClean="0">
                <a:latin typeface="Times" pitchFamily="18" charset="0"/>
              </a:rPr>
              <a:t>} </a:t>
            </a:r>
            <a:endParaRPr lang="en-US" sz="2600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Cartesian product, </a:t>
            </a:r>
            <a:r>
              <a:rPr lang="en-US" b="1" dirty="0" smtClean="0">
                <a:latin typeface="Times" pitchFamily="18" charset="0"/>
              </a:rPr>
              <a:t>D1 x D2 is, 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Set </a:t>
            </a:r>
            <a:r>
              <a:rPr lang="en-US" sz="2600" b="1" dirty="0">
                <a:latin typeface="Times" pitchFamily="18" charset="0"/>
              </a:rPr>
              <a:t>of all ordered pairs, where first element is member of D1 and second element is member of </a:t>
            </a:r>
            <a:r>
              <a:rPr lang="en-US" sz="2600" b="1" dirty="0" smtClean="0">
                <a:latin typeface="Times" pitchFamily="18" charset="0"/>
              </a:rPr>
              <a:t>D2</a:t>
            </a:r>
            <a:endParaRPr lang="en-US" sz="2600" b="1" dirty="0">
              <a:latin typeface="Times" pitchFamily="18" charset="0"/>
            </a:endParaRPr>
          </a:p>
          <a:p>
            <a:pPr lvl="2" algn="just">
              <a:lnSpc>
                <a:spcPct val="90000"/>
              </a:lnSpc>
            </a:pPr>
            <a:r>
              <a:rPr lang="en-US" sz="2200" b="1" dirty="0" smtClean="0">
                <a:latin typeface="Times" pitchFamily="18" charset="0"/>
              </a:rPr>
              <a:t>D1 x D2 </a:t>
            </a:r>
            <a:r>
              <a:rPr lang="en-US" sz="2200" b="1" dirty="0">
                <a:latin typeface="Times" pitchFamily="18" charset="0"/>
              </a:rPr>
              <a:t>= {(2, 1), (2, 3), (2, 5), (4, 1), (4, 3), (4, 5</a:t>
            </a:r>
            <a:r>
              <a:rPr lang="en-US" sz="2200" b="1" dirty="0" smtClean="0">
                <a:latin typeface="Times" pitchFamily="18" charset="0"/>
              </a:rPr>
              <a:t>)}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Alternative way is to find all combinations of elements with first from D1 and second from D2</a:t>
            </a:r>
            <a:endParaRPr lang="en-GB" sz="26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6104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Mathematical </a:t>
            </a:r>
            <a:r>
              <a:rPr lang="en-GB" dirty="0" smtClean="0">
                <a:latin typeface="Times" pitchFamily="18" charset="0"/>
              </a:rPr>
              <a:t>Relations..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Any subset of Cartesian product is a relation; e.g.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R </a:t>
            </a:r>
            <a:r>
              <a:rPr lang="en-US" sz="2600" b="1" dirty="0">
                <a:latin typeface="Times" pitchFamily="18" charset="0"/>
              </a:rPr>
              <a:t>= {(2, 1), (4, 1)}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May specify which pairs are in relation using some condition for selection; </a:t>
            </a:r>
            <a:r>
              <a:rPr lang="en-US" sz="2600" b="1" dirty="0" smtClean="0">
                <a:latin typeface="Times" pitchFamily="18" charset="0"/>
              </a:rPr>
              <a:t>e.g.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Second </a:t>
            </a:r>
            <a:r>
              <a:rPr lang="en-US" sz="2600" b="1" dirty="0">
                <a:latin typeface="Times" pitchFamily="18" charset="0"/>
              </a:rPr>
              <a:t>element is 1:</a:t>
            </a:r>
          </a:p>
          <a:p>
            <a:pPr lvl="2" algn="just">
              <a:lnSpc>
                <a:spcPct val="90000"/>
              </a:lnSpc>
            </a:pPr>
            <a:r>
              <a:rPr lang="en-US" sz="2200" b="1" dirty="0" smtClean="0">
                <a:latin typeface="Times" pitchFamily="18" charset="0"/>
              </a:rPr>
              <a:t>R </a:t>
            </a:r>
            <a:r>
              <a:rPr lang="en-US" sz="2200" b="1" dirty="0">
                <a:latin typeface="Times" pitchFamily="18" charset="0"/>
              </a:rPr>
              <a:t>= {(x, y) | </a:t>
            </a:r>
            <a:r>
              <a:rPr lang="en-US" sz="2200" b="1" dirty="0" smtClean="0">
                <a:latin typeface="Times" pitchFamily="18" charset="0"/>
              </a:rPr>
              <a:t>x </a:t>
            </a:r>
            <a:r>
              <a:rPr lang="en-US" sz="2200" b="1" dirty="0" smtClean="0">
                <a:latin typeface="Times" pitchFamily="18" charset="0"/>
                <a:sym typeface="Symbol"/>
              </a:rPr>
              <a:t> </a:t>
            </a:r>
            <a:r>
              <a:rPr lang="en-US" sz="2200" b="1" dirty="0" smtClean="0">
                <a:latin typeface="Times" pitchFamily="18" charset="0"/>
              </a:rPr>
              <a:t>D1</a:t>
            </a:r>
            <a:r>
              <a:rPr lang="en-US" sz="2200" b="1" dirty="0">
                <a:latin typeface="Times" pitchFamily="18" charset="0"/>
              </a:rPr>
              <a:t>, </a:t>
            </a:r>
            <a:r>
              <a:rPr lang="en-US" sz="2200" b="1" dirty="0" smtClean="0">
                <a:latin typeface="Times" pitchFamily="18" charset="0"/>
              </a:rPr>
              <a:t>y </a:t>
            </a:r>
            <a:r>
              <a:rPr lang="en-US" sz="2200" b="1" dirty="0" smtClean="0">
                <a:latin typeface="Times" pitchFamily="18" charset="0"/>
                <a:sym typeface="Symbol"/>
              </a:rPr>
              <a:t> </a:t>
            </a:r>
            <a:r>
              <a:rPr lang="en-US" sz="2200" b="1" dirty="0" smtClean="0">
                <a:latin typeface="Times" pitchFamily="18" charset="0"/>
              </a:rPr>
              <a:t>D2</a:t>
            </a:r>
            <a:r>
              <a:rPr lang="en-US" sz="2200" b="1" dirty="0">
                <a:latin typeface="Times" pitchFamily="18" charset="0"/>
              </a:rPr>
              <a:t>, and y = 1}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First </a:t>
            </a:r>
            <a:r>
              <a:rPr lang="en-US" sz="2600" b="1" dirty="0">
                <a:latin typeface="Times" pitchFamily="18" charset="0"/>
              </a:rPr>
              <a:t>element is always twice the second:</a:t>
            </a:r>
          </a:p>
          <a:p>
            <a:pPr lvl="2" algn="just">
              <a:lnSpc>
                <a:spcPct val="90000"/>
              </a:lnSpc>
            </a:pPr>
            <a:r>
              <a:rPr lang="en-US" sz="2200" b="1" dirty="0" smtClean="0">
                <a:latin typeface="Times" pitchFamily="18" charset="0"/>
              </a:rPr>
              <a:t>S </a:t>
            </a:r>
            <a:r>
              <a:rPr lang="en-US" sz="2200" b="1" dirty="0">
                <a:latin typeface="Times" pitchFamily="18" charset="0"/>
              </a:rPr>
              <a:t>= {(x, y) | x </a:t>
            </a:r>
            <a:r>
              <a:rPr lang="en-US" sz="2200" b="1" dirty="0" smtClean="0">
                <a:latin typeface="Times" pitchFamily="18" charset="0"/>
                <a:sym typeface="Symbol"/>
              </a:rPr>
              <a:t> </a:t>
            </a:r>
            <a:r>
              <a:rPr lang="en-US" sz="2200" b="1" dirty="0" smtClean="0">
                <a:latin typeface="Times" pitchFamily="18" charset="0"/>
              </a:rPr>
              <a:t>D1</a:t>
            </a:r>
            <a:r>
              <a:rPr lang="en-US" sz="2200" b="1" dirty="0">
                <a:latin typeface="Times" pitchFamily="18" charset="0"/>
              </a:rPr>
              <a:t>, y </a:t>
            </a:r>
            <a:r>
              <a:rPr lang="en-US" sz="2200" b="1" dirty="0" smtClean="0">
                <a:latin typeface="Times" pitchFamily="18" charset="0"/>
                <a:sym typeface="Symbol"/>
              </a:rPr>
              <a:t> </a:t>
            </a:r>
            <a:r>
              <a:rPr lang="en-US" sz="2200" b="1" dirty="0" smtClean="0">
                <a:latin typeface="Times" pitchFamily="18" charset="0"/>
              </a:rPr>
              <a:t>D2</a:t>
            </a:r>
            <a:r>
              <a:rPr lang="en-US" sz="2200" b="1" dirty="0">
                <a:latin typeface="Times" pitchFamily="18" charset="0"/>
              </a:rPr>
              <a:t>, and x = 2y}</a:t>
            </a: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40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Mathematical </a:t>
            </a:r>
            <a:r>
              <a:rPr lang="en-GB" dirty="0" smtClean="0">
                <a:latin typeface="Times" pitchFamily="18" charset="0"/>
              </a:rPr>
              <a:t>Relations..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Relating with database relations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Consider Branch relation in the example where 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600" b="1" dirty="0" err="1">
                <a:latin typeface="Times" pitchFamily="18" charset="0"/>
              </a:rPr>
              <a:t>b</a:t>
            </a:r>
            <a:r>
              <a:rPr lang="en-US" sz="2600" b="1" dirty="0" err="1" smtClean="0">
                <a:latin typeface="Times" pitchFamily="18" charset="0"/>
              </a:rPr>
              <a:t>ranchNo</a:t>
            </a:r>
            <a:r>
              <a:rPr lang="en-US" sz="2600" b="1" dirty="0" smtClean="0">
                <a:latin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</a:rPr>
              <a:t>= </a:t>
            </a:r>
            <a:r>
              <a:rPr lang="en-US" sz="2600" b="1" dirty="0" smtClean="0">
                <a:latin typeface="Times" pitchFamily="18" charset="0"/>
              </a:rPr>
              <a:t>{B002,B003}  city </a:t>
            </a:r>
            <a:r>
              <a:rPr lang="en-US" sz="2600" b="1" dirty="0">
                <a:latin typeface="Times" pitchFamily="18" charset="0"/>
              </a:rPr>
              <a:t>= </a:t>
            </a:r>
            <a:r>
              <a:rPr lang="en-US" sz="2600" b="1" dirty="0" smtClean="0">
                <a:latin typeface="Times" pitchFamily="18" charset="0"/>
              </a:rPr>
              <a:t>{London,  Glasgow} </a:t>
            </a:r>
            <a:endParaRPr lang="en-US" sz="2600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Cartesian product, </a:t>
            </a:r>
            <a:r>
              <a:rPr lang="en-US" b="1" dirty="0" err="1" smtClean="0">
                <a:latin typeface="Times" pitchFamily="18" charset="0"/>
              </a:rPr>
              <a:t>branchNo</a:t>
            </a:r>
            <a:r>
              <a:rPr lang="en-US" b="1" dirty="0" smtClean="0">
                <a:latin typeface="Times" pitchFamily="18" charset="0"/>
              </a:rPr>
              <a:t> x city is,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b="1" dirty="0" smtClean="0">
                <a:latin typeface="Times" pitchFamily="18" charset="0"/>
              </a:rPr>
              <a:t>{(B002, London), (B002, Glasgow), (B003, London), (B003, Glasgow)}</a:t>
            </a: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Any subset of Cartesian product is a relation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sz="20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2938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Mathematical </a:t>
            </a:r>
            <a:r>
              <a:rPr lang="en-GB" dirty="0" smtClean="0">
                <a:latin typeface="Times" pitchFamily="18" charset="0"/>
              </a:rPr>
              <a:t>Relations..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Consider three sets D1, D2, D3 with Cartesian Product D1 </a:t>
            </a:r>
            <a:r>
              <a:rPr lang="en-US" b="1" dirty="0" smtClean="0">
                <a:latin typeface="Times" pitchFamily="18" charset="0"/>
              </a:rPr>
              <a:t>x </a:t>
            </a:r>
            <a:r>
              <a:rPr lang="en-US" b="1" dirty="0">
                <a:latin typeface="Times" pitchFamily="18" charset="0"/>
              </a:rPr>
              <a:t>D2 </a:t>
            </a:r>
            <a:r>
              <a:rPr lang="en-US" b="1" dirty="0" smtClean="0">
                <a:latin typeface="Times" pitchFamily="18" charset="0"/>
              </a:rPr>
              <a:t>x D3, e.g</a:t>
            </a:r>
            <a:r>
              <a:rPr lang="en-US" b="1" dirty="0">
                <a:latin typeface="Times" pitchFamily="18" charset="0"/>
              </a:rPr>
              <a:t>.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	D1 = {1, 3}	D2 = {2, 4}	D3 = {5, 6}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	D1 </a:t>
            </a:r>
            <a:r>
              <a:rPr lang="en-US" sz="2600" b="1" dirty="0" smtClean="0">
                <a:latin typeface="Times" pitchFamily="18" charset="0"/>
              </a:rPr>
              <a:t>x </a:t>
            </a:r>
            <a:r>
              <a:rPr lang="en-US" sz="2600" b="1" dirty="0">
                <a:latin typeface="Times" pitchFamily="18" charset="0"/>
              </a:rPr>
              <a:t>D2 x</a:t>
            </a:r>
            <a:r>
              <a:rPr lang="en-US" sz="2600" b="1" dirty="0" smtClean="0">
                <a:latin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</a:rPr>
              <a:t>D3 </a:t>
            </a:r>
            <a:r>
              <a:rPr lang="en-US" sz="2600" b="1" dirty="0" smtClean="0">
                <a:latin typeface="Times" pitchFamily="18" charset="0"/>
              </a:rPr>
              <a:t>= 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000" b="1" dirty="0" smtClean="0">
                <a:latin typeface="Times" pitchFamily="18" charset="0"/>
              </a:rPr>
              <a:t>	{(</a:t>
            </a:r>
            <a:r>
              <a:rPr lang="en-US" sz="2000" b="1" dirty="0">
                <a:latin typeface="Times" pitchFamily="18" charset="0"/>
              </a:rPr>
              <a:t>1,2,5), (1,2,6), (1,4,5), (1,4,6), (3,2,5</a:t>
            </a:r>
            <a:r>
              <a:rPr lang="en-US" sz="2000" b="1" dirty="0" smtClean="0">
                <a:latin typeface="Times" pitchFamily="18" charset="0"/>
              </a:rPr>
              <a:t>), (</a:t>
            </a:r>
            <a:r>
              <a:rPr lang="en-US" sz="2000" b="1" dirty="0">
                <a:latin typeface="Times" pitchFamily="18" charset="0"/>
              </a:rPr>
              <a:t>3,2,6), (3,4,5), (3,4,6)} 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Any </a:t>
            </a:r>
            <a:r>
              <a:rPr lang="en-US" sz="2600" b="1" dirty="0">
                <a:latin typeface="Times" pitchFamily="18" charset="0"/>
              </a:rPr>
              <a:t>subset of these ordered triples is a </a:t>
            </a:r>
            <a:r>
              <a:rPr lang="en-US" sz="2600" b="1" dirty="0" smtClean="0">
                <a:latin typeface="Times" pitchFamily="18" charset="0"/>
              </a:rPr>
              <a:t>relation</a:t>
            </a: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4466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Mathematical </a:t>
            </a:r>
            <a:r>
              <a:rPr lang="en-GB" dirty="0" smtClean="0">
                <a:latin typeface="Times" pitchFamily="18" charset="0"/>
              </a:rPr>
              <a:t>Relations..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Cartesian product of n sets (D1, D2</a:t>
            </a:r>
            <a:r>
              <a:rPr lang="en-US" b="1" dirty="0" smtClean="0">
                <a:latin typeface="Times" pitchFamily="18" charset="0"/>
              </a:rPr>
              <a:t>,…, </a:t>
            </a:r>
            <a:r>
              <a:rPr lang="en-US" b="1" dirty="0" err="1">
                <a:latin typeface="Times" pitchFamily="18" charset="0"/>
              </a:rPr>
              <a:t>Dn</a:t>
            </a:r>
            <a:r>
              <a:rPr lang="en-US" b="1" dirty="0">
                <a:latin typeface="Times" pitchFamily="18" charset="0"/>
              </a:rPr>
              <a:t>) </a:t>
            </a:r>
            <a:r>
              <a:rPr lang="en-US" b="1" dirty="0" smtClean="0">
                <a:latin typeface="Times" pitchFamily="18" charset="0"/>
              </a:rPr>
              <a:t>is: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D1 x </a:t>
            </a:r>
            <a:r>
              <a:rPr lang="en-US" sz="2600" b="1" dirty="0">
                <a:latin typeface="Times" pitchFamily="18" charset="0"/>
              </a:rPr>
              <a:t>D2 </a:t>
            </a:r>
            <a:r>
              <a:rPr lang="en-US" sz="2600" b="1" dirty="0" smtClean="0">
                <a:latin typeface="Times" pitchFamily="18" charset="0"/>
              </a:rPr>
              <a:t>x </a:t>
            </a:r>
            <a:r>
              <a:rPr lang="en-US" sz="2600" b="1" dirty="0">
                <a:latin typeface="Times" pitchFamily="18" charset="0"/>
              </a:rPr>
              <a:t>. . . </a:t>
            </a:r>
            <a:r>
              <a:rPr lang="en-US" sz="2600" b="1" dirty="0" smtClean="0">
                <a:latin typeface="Times" pitchFamily="18" charset="0"/>
              </a:rPr>
              <a:t>x </a:t>
            </a:r>
            <a:r>
              <a:rPr lang="en-US" sz="2600" b="1" dirty="0" err="1" smtClean="0">
                <a:latin typeface="Times" pitchFamily="18" charset="0"/>
              </a:rPr>
              <a:t>Dn</a:t>
            </a:r>
            <a:r>
              <a:rPr lang="en-US" sz="2600" b="1" dirty="0" smtClean="0">
                <a:latin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</a:rPr>
              <a:t>= {(d1, d2, . . . , </a:t>
            </a:r>
            <a:r>
              <a:rPr lang="en-US" sz="2600" b="1" dirty="0" err="1">
                <a:latin typeface="Times" pitchFamily="18" charset="0"/>
              </a:rPr>
              <a:t>dn</a:t>
            </a:r>
            <a:r>
              <a:rPr lang="en-US" sz="2600" b="1" dirty="0">
                <a:latin typeface="Times" pitchFamily="18" charset="0"/>
              </a:rPr>
              <a:t>) | d1 </a:t>
            </a:r>
            <a:r>
              <a:rPr lang="en-US" sz="2600" b="1" dirty="0" smtClean="0">
                <a:latin typeface="Times" pitchFamily="18" charset="0"/>
                <a:sym typeface="Symbol"/>
              </a:rPr>
              <a:t> </a:t>
            </a:r>
            <a:r>
              <a:rPr lang="en-US" sz="2600" b="1" dirty="0" smtClean="0">
                <a:latin typeface="Times" pitchFamily="18" charset="0"/>
              </a:rPr>
              <a:t>D1</a:t>
            </a:r>
            <a:r>
              <a:rPr lang="en-US" sz="2600" b="1" dirty="0">
                <a:latin typeface="Times" pitchFamily="18" charset="0"/>
              </a:rPr>
              <a:t>, d2 </a:t>
            </a:r>
            <a:r>
              <a:rPr lang="en-US" sz="2600" b="1" dirty="0" smtClean="0">
                <a:latin typeface="Times" pitchFamily="18" charset="0"/>
                <a:sym typeface="Symbol"/>
              </a:rPr>
              <a:t> </a:t>
            </a:r>
            <a:r>
              <a:rPr lang="en-US" sz="2600" b="1" dirty="0" smtClean="0">
                <a:latin typeface="Times" pitchFamily="18" charset="0"/>
              </a:rPr>
              <a:t>D2</a:t>
            </a:r>
            <a:r>
              <a:rPr lang="en-US" sz="2600" b="1" dirty="0">
                <a:latin typeface="Times" pitchFamily="18" charset="0"/>
              </a:rPr>
              <a:t>, . . . , </a:t>
            </a:r>
            <a:r>
              <a:rPr lang="en-US" sz="2600" b="1" dirty="0" err="1" smtClean="0">
                <a:latin typeface="Times" pitchFamily="18" charset="0"/>
              </a:rPr>
              <a:t>dn</a:t>
            </a:r>
            <a:r>
              <a:rPr lang="en-US" sz="2600" b="1" dirty="0" smtClean="0">
                <a:latin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  <a:sym typeface="Symbol"/>
              </a:rPr>
              <a:t> </a:t>
            </a:r>
            <a:r>
              <a:rPr lang="en-US" sz="2600" b="1" dirty="0" err="1" smtClean="0">
                <a:latin typeface="Times" pitchFamily="18" charset="0"/>
              </a:rPr>
              <a:t>Dn</a:t>
            </a:r>
            <a:r>
              <a:rPr lang="en-US" sz="2600" b="1" dirty="0">
                <a:latin typeface="Times" pitchFamily="18" charset="0"/>
              </a:rPr>
              <a:t>} </a:t>
            </a:r>
            <a:endParaRPr lang="en-US" sz="2600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Usually </a:t>
            </a:r>
            <a:r>
              <a:rPr lang="en-US" sz="2600" b="1" dirty="0">
                <a:latin typeface="Times" pitchFamily="18" charset="0"/>
              </a:rPr>
              <a:t>written as:  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600" dirty="0">
                <a:latin typeface="Times" pitchFamily="18" charset="0"/>
              </a:rPr>
              <a:t>	</a:t>
            </a:r>
            <a:r>
              <a:rPr lang="en-US" sz="2600" b="1" dirty="0">
                <a:latin typeface="Times" pitchFamily="18" charset="0"/>
              </a:rPr>
              <a:t> n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600" b="1" dirty="0">
                <a:latin typeface="Times" pitchFamily="18" charset="0"/>
              </a:rPr>
              <a:t>	</a:t>
            </a:r>
            <a:r>
              <a:rPr lang="en-US" sz="2600" b="1" dirty="0" err="1">
                <a:latin typeface="Times" pitchFamily="18" charset="0"/>
              </a:rPr>
              <a:t>X</a:t>
            </a:r>
            <a:r>
              <a:rPr lang="en-US" sz="2000" b="1" dirty="0" err="1">
                <a:latin typeface="Times" pitchFamily="18" charset="0"/>
              </a:rPr>
              <a:t>Di</a:t>
            </a:r>
            <a:endParaRPr lang="en-US" sz="2000" b="1" dirty="0">
              <a:latin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600" b="1" dirty="0">
                <a:latin typeface="Times" pitchFamily="18" charset="0"/>
              </a:rPr>
              <a:t>	</a:t>
            </a:r>
            <a:r>
              <a:rPr lang="en-US" sz="2600" b="1" dirty="0" err="1">
                <a:latin typeface="Times" pitchFamily="18" charset="0"/>
              </a:rPr>
              <a:t>i</a:t>
            </a:r>
            <a:r>
              <a:rPr lang="en-US" sz="2600" b="1" dirty="0">
                <a:latin typeface="Times" pitchFamily="18" charset="0"/>
              </a:rPr>
              <a:t> = 1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Any set of n-tuples from this Cartesian product is a relation on the n </a:t>
            </a:r>
            <a:r>
              <a:rPr lang="en-US" sz="2600" b="1" dirty="0" smtClean="0">
                <a:latin typeface="Times" pitchFamily="18" charset="0"/>
              </a:rPr>
              <a:t>sets</a:t>
            </a: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4853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Database Relations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Relation schema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Named relation defined by a set of attribute and domain name </a:t>
            </a:r>
            <a:r>
              <a:rPr lang="en-US" sz="2600" b="1" dirty="0" smtClean="0">
                <a:latin typeface="Times" pitchFamily="18" charset="0"/>
              </a:rPr>
              <a:t>pairs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Let A1, A2</a:t>
            </a:r>
            <a:r>
              <a:rPr lang="en-US" sz="2600" b="1" dirty="0" smtClean="0">
                <a:latin typeface="Times" pitchFamily="18" charset="0"/>
              </a:rPr>
              <a:t>,...,An </a:t>
            </a:r>
            <a:r>
              <a:rPr lang="en-US" sz="2600" b="1" dirty="0">
                <a:latin typeface="Times" pitchFamily="18" charset="0"/>
              </a:rPr>
              <a:t>be attributes with domains D1, D2,..., </a:t>
            </a:r>
            <a:r>
              <a:rPr lang="en-US" sz="2600" b="1" dirty="0" err="1" smtClean="0">
                <a:latin typeface="Times" pitchFamily="18" charset="0"/>
              </a:rPr>
              <a:t>Dn</a:t>
            </a:r>
            <a:r>
              <a:rPr lang="en-US" sz="2600" b="1" dirty="0" smtClean="0">
                <a:latin typeface="Times" pitchFamily="18" charset="0"/>
              </a:rPr>
              <a:t> 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Then </a:t>
            </a:r>
            <a:r>
              <a:rPr lang="en-US" sz="2600" b="1" dirty="0">
                <a:latin typeface="Times" pitchFamily="18" charset="0"/>
              </a:rPr>
              <a:t>the set {A1:D1, A2:D2</a:t>
            </a:r>
            <a:r>
              <a:rPr lang="en-US" sz="2600" b="1" dirty="0" smtClean="0">
                <a:latin typeface="Times" pitchFamily="18" charset="0"/>
              </a:rPr>
              <a:t>, ... , </a:t>
            </a:r>
            <a:r>
              <a:rPr lang="en-US" sz="2600" b="1" dirty="0" err="1">
                <a:latin typeface="Times" pitchFamily="18" charset="0"/>
              </a:rPr>
              <a:t>An:Dn</a:t>
            </a:r>
            <a:r>
              <a:rPr lang="en-US" sz="2600" b="1" dirty="0">
                <a:latin typeface="Times" pitchFamily="18" charset="0"/>
              </a:rPr>
              <a:t>} is a relation </a:t>
            </a:r>
            <a:r>
              <a:rPr lang="en-US" sz="2600" b="1" dirty="0" smtClean="0">
                <a:latin typeface="Times" pitchFamily="18" charset="0"/>
              </a:rPr>
              <a:t>schema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 </a:t>
            </a:r>
            <a:r>
              <a:rPr lang="en-US" sz="2600" b="1" dirty="0">
                <a:latin typeface="Times" pitchFamily="18" charset="0"/>
              </a:rPr>
              <a:t>relation R deﬁned by a relation schema S is a set </a:t>
            </a:r>
            <a:r>
              <a:rPr lang="en-US" sz="2600" b="1" dirty="0" smtClean="0">
                <a:latin typeface="Times" pitchFamily="18" charset="0"/>
              </a:rPr>
              <a:t>of mappings </a:t>
            </a:r>
            <a:r>
              <a:rPr lang="en-US" sz="2600" b="1" dirty="0">
                <a:latin typeface="Times" pitchFamily="18" charset="0"/>
              </a:rPr>
              <a:t>from the attribute names to their corresponding domains. Thus, relation R is </a:t>
            </a:r>
            <a:r>
              <a:rPr lang="en-US" sz="2600" b="1" dirty="0" smtClean="0">
                <a:latin typeface="Times" pitchFamily="18" charset="0"/>
              </a:rPr>
              <a:t>a set </a:t>
            </a:r>
            <a:r>
              <a:rPr lang="en-US" sz="2600" b="1" dirty="0">
                <a:latin typeface="Times" pitchFamily="18" charset="0"/>
              </a:rPr>
              <a:t>of n-tuples: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(</a:t>
            </a:r>
            <a:r>
              <a:rPr lang="en-US" sz="2600" b="1" dirty="0" smtClean="0">
                <a:latin typeface="Times" pitchFamily="18" charset="0"/>
              </a:rPr>
              <a:t>A1:d1, A2:d2</a:t>
            </a:r>
            <a:r>
              <a:rPr lang="en-US" sz="2600" b="1" dirty="0">
                <a:latin typeface="Times" pitchFamily="18" charset="0"/>
              </a:rPr>
              <a:t>,..., </a:t>
            </a:r>
            <a:r>
              <a:rPr lang="en-US" sz="2600" b="1" dirty="0" err="1">
                <a:latin typeface="Times" pitchFamily="18" charset="0"/>
              </a:rPr>
              <a:t>An:dn</a:t>
            </a:r>
            <a:r>
              <a:rPr lang="en-US" sz="2600" b="1" dirty="0">
                <a:latin typeface="Times" pitchFamily="18" charset="0"/>
              </a:rPr>
              <a:t>) such that </a:t>
            </a:r>
            <a:endParaRPr lang="en-US" sz="2600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d1∈D1</a:t>
            </a:r>
            <a:r>
              <a:rPr lang="en-US" sz="2600" b="1" dirty="0">
                <a:latin typeface="Times" pitchFamily="18" charset="0"/>
              </a:rPr>
              <a:t>, d2∈D2,..., </a:t>
            </a:r>
            <a:r>
              <a:rPr lang="en-US" sz="2600" b="1" dirty="0" err="1">
                <a:latin typeface="Times" pitchFamily="18" charset="0"/>
              </a:rPr>
              <a:t>dn∈Dn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1205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Database Relations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Relation schema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Named relation defined by a set of attribute and domain name </a:t>
            </a:r>
            <a:r>
              <a:rPr lang="en-US" sz="2600" b="1" dirty="0" smtClean="0">
                <a:latin typeface="Times" pitchFamily="18" charset="0"/>
              </a:rPr>
              <a:t>pairs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Let A1, A2</a:t>
            </a:r>
            <a:r>
              <a:rPr lang="en-US" sz="2600" b="1" dirty="0" smtClean="0">
                <a:latin typeface="Times" pitchFamily="18" charset="0"/>
              </a:rPr>
              <a:t>,...,An </a:t>
            </a:r>
            <a:r>
              <a:rPr lang="en-US" sz="2600" b="1" dirty="0">
                <a:latin typeface="Times" pitchFamily="18" charset="0"/>
              </a:rPr>
              <a:t>be attributes with domains D1, D2,..., </a:t>
            </a:r>
            <a:r>
              <a:rPr lang="en-US" sz="2600" b="1" dirty="0" err="1" smtClean="0">
                <a:latin typeface="Times" pitchFamily="18" charset="0"/>
              </a:rPr>
              <a:t>Dn</a:t>
            </a:r>
            <a:r>
              <a:rPr lang="en-US" sz="2600" b="1" dirty="0" smtClean="0">
                <a:latin typeface="Times" pitchFamily="18" charset="0"/>
              </a:rPr>
              <a:t> 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Then </a:t>
            </a:r>
            <a:r>
              <a:rPr lang="en-US" sz="2600" b="1" dirty="0">
                <a:latin typeface="Times" pitchFamily="18" charset="0"/>
              </a:rPr>
              <a:t>the set {A1:D1, A2:D2</a:t>
            </a:r>
            <a:r>
              <a:rPr lang="en-US" sz="2600" b="1" dirty="0" smtClean="0">
                <a:latin typeface="Times" pitchFamily="18" charset="0"/>
              </a:rPr>
              <a:t>, ... , </a:t>
            </a:r>
            <a:r>
              <a:rPr lang="en-US" sz="2600" b="1" dirty="0" err="1">
                <a:latin typeface="Times" pitchFamily="18" charset="0"/>
              </a:rPr>
              <a:t>An:Dn</a:t>
            </a:r>
            <a:r>
              <a:rPr lang="en-US" sz="2600" b="1" dirty="0">
                <a:latin typeface="Times" pitchFamily="18" charset="0"/>
              </a:rPr>
              <a:t>} is a relation </a:t>
            </a:r>
            <a:r>
              <a:rPr lang="en-US" sz="2600" b="1" dirty="0" smtClean="0">
                <a:latin typeface="Times" pitchFamily="18" charset="0"/>
              </a:rPr>
              <a:t>schema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 </a:t>
            </a:r>
            <a:r>
              <a:rPr lang="en-US" sz="2600" b="1" dirty="0">
                <a:latin typeface="Times" pitchFamily="18" charset="0"/>
              </a:rPr>
              <a:t>relation R deﬁned by a relation schema S is a set </a:t>
            </a:r>
            <a:r>
              <a:rPr lang="en-US" sz="2600" b="1" dirty="0" smtClean="0">
                <a:latin typeface="Times" pitchFamily="18" charset="0"/>
              </a:rPr>
              <a:t>of mappings </a:t>
            </a:r>
            <a:r>
              <a:rPr lang="en-US" sz="2600" b="1" dirty="0">
                <a:latin typeface="Times" pitchFamily="18" charset="0"/>
              </a:rPr>
              <a:t>from the attribute names to their corresponding domains. Thus, relation R is </a:t>
            </a:r>
            <a:r>
              <a:rPr lang="en-US" sz="2600" b="1" dirty="0" smtClean="0">
                <a:latin typeface="Times" pitchFamily="18" charset="0"/>
              </a:rPr>
              <a:t>a set </a:t>
            </a:r>
            <a:r>
              <a:rPr lang="en-US" sz="2600" b="1" dirty="0">
                <a:latin typeface="Times" pitchFamily="18" charset="0"/>
              </a:rPr>
              <a:t>of n-tuples: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(</a:t>
            </a:r>
            <a:r>
              <a:rPr lang="en-US" sz="2600" b="1" dirty="0" smtClean="0">
                <a:latin typeface="Times" pitchFamily="18" charset="0"/>
              </a:rPr>
              <a:t>A1:d1, A2:d2</a:t>
            </a:r>
            <a:r>
              <a:rPr lang="en-US" sz="2600" b="1" dirty="0">
                <a:latin typeface="Times" pitchFamily="18" charset="0"/>
              </a:rPr>
              <a:t>,..., </a:t>
            </a:r>
            <a:r>
              <a:rPr lang="en-US" sz="2600" b="1" dirty="0" err="1">
                <a:latin typeface="Times" pitchFamily="18" charset="0"/>
              </a:rPr>
              <a:t>An:dn</a:t>
            </a:r>
            <a:r>
              <a:rPr lang="en-US" sz="2600" b="1" dirty="0">
                <a:latin typeface="Times" pitchFamily="18" charset="0"/>
              </a:rPr>
              <a:t>) such that </a:t>
            </a:r>
            <a:endParaRPr lang="en-US" sz="2600" b="1" dirty="0" smtClean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d1∈D1</a:t>
            </a:r>
            <a:r>
              <a:rPr lang="en-US" sz="2600" b="1" dirty="0">
                <a:latin typeface="Times" pitchFamily="18" charset="0"/>
              </a:rPr>
              <a:t>, d2∈D2,..., </a:t>
            </a:r>
            <a:r>
              <a:rPr lang="en-US" sz="2600" b="1" dirty="0" err="1">
                <a:latin typeface="Times" pitchFamily="18" charset="0"/>
              </a:rPr>
              <a:t>dn∈Dn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334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Database </a:t>
            </a:r>
            <a:r>
              <a:rPr lang="en-GB" dirty="0" smtClean="0">
                <a:latin typeface="Times" pitchFamily="18" charset="0"/>
              </a:rPr>
              <a:t>Relations..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Branch relation schema </a:t>
            </a:r>
          </a:p>
          <a:p>
            <a:pPr lvl="1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Branch = 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en-US" sz="1800" b="1" dirty="0" smtClean="0">
                <a:latin typeface="Times" pitchFamily="18" charset="0"/>
              </a:rPr>
              <a:t>{</a:t>
            </a:r>
            <a:r>
              <a:rPr lang="en-US" sz="1800" b="1" dirty="0" err="1" smtClean="0">
                <a:latin typeface="Times" pitchFamily="18" charset="0"/>
              </a:rPr>
              <a:t>branchNo:BranchNumbers</a:t>
            </a:r>
            <a:r>
              <a:rPr lang="en-US" sz="1800" b="1" dirty="0" smtClean="0">
                <a:latin typeface="Times" pitchFamily="18" charset="0"/>
              </a:rPr>
              <a:t>, street: </a:t>
            </a:r>
            <a:r>
              <a:rPr lang="en-US" sz="1800" b="1" dirty="0" err="1" smtClean="0">
                <a:latin typeface="Times" pitchFamily="18" charset="0"/>
              </a:rPr>
              <a:t>StreetNames</a:t>
            </a:r>
            <a:r>
              <a:rPr lang="en-US" sz="1800" b="1" dirty="0" smtClean="0">
                <a:latin typeface="Times" pitchFamily="18" charset="0"/>
              </a:rPr>
              <a:t>, city: </a:t>
            </a:r>
            <a:r>
              <a:rPr lang="en-US" sz="1800" b="1" dirty="0" err="1" smtClean="0">
                <a:latin typeface="Times" pitchFamily="18" charset="0"/>
              </a:rPr>
              <a:t>CityNames</a:t>
            </a:r>
            <a:r>
              <a:rPr lang="en-US" sz="1800" b="1" dirty="0" smtClean="0">
                <a:latin typeface="Times" pitchFamily="18" charset="0"/>
              </a:rPr>
              <a:t>, </a:t>
            </a:r>
            <a:r>
              <a:rPr lang="en-US" sz="1800" b="1" dirty="0" err="1" smtClean="0">
                <a:latin typeface="Times" pitchFamily="18" charset="0"/>
              </a:rPr>
              <a:t>postcode:PostCodes</a:t>
            </a:r>
            <a:r>
              <a:rPr lang="en-US" sz="1800" b="1" dirty="0" smtClean="0">
                <a:latin typeface="Times" pitchFamily="18" charset="0"/>
              </a:rPr>
              <a:t>}</a:t>
            </a:r>
          </a:p>
          <a:p>
            <a:pPr algn="just">
              <a:lnSpc>
                <a:spcPct val="90000"/>
              </a:lnSpc>
            </a:pPr>
            <a:r>
              <a:rPr lang="en-US" sz="3200" b="1" dirty="0" smtClean="0">
                <a:latin typeface="Times" pitchFamily="18" charset="0"/>
              </a:rPr>
              <a:t>Tuple of a Branch relation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b="1" dirty="0">
                <a:latin typeface="Times" pitchFamily="18" charset="0"/>
              </a:rPr>
              <a:t>{</a:t>
            </a:r>
            <a:r>
              <a:rPr lang="en-US" sz="2000" b="1" dirty="0" smtClean="0">
                <a:latin typeface="Times" pitchFamily="18" charset="0"/>
              </a:rPr>
              <a:t>branchNo:B005, </a:t>
            </a:r>
            <a:r>
              <a:rPr lang="en-US" sz="2000" b="1" dirty="0">
                <a:latin typeface="Times" pitchFamily="18" charset="0"/>
              </a:rPr>
              <a:t>street: </a:t>
            </a:r>
            <a:r>
              <a:rPr lang="en-US" sz="2000" b="1" dirty="0" smtClean="0">
                <a:latin typeface="Times" pitchFamily="18" charset="0"/>
              </a:rPr>
              <a:t>22 Deer Rd, </a:t>
            </a:r>
            <a:r>
              <a:rPr lang="en-US" sz="2000" b="1" dirty="0">
                <a:latin typeface="Times" pitchFamily="18" charset="0"/>
              </a:rPr>
              <a:t>city: </a:t>
            </a:r>
            <a:r>
              <a:rPr lang="en-US" sz="2000" b="1" dirty="0" smtClean="0">
                <a:latin typeface="Times" pitchFamily="18" charset="0"/>
              </a:rPr>
              <a:t>London, postcode:SW1 4EH}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sz="2000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4002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Times" pitchFamily="18" charset="0"/>
              </a:rPr>
              <a:t>Database languages</a:t>
            </a:r>
          </a:p>
          <a:p>
            <a:r>
              <a:rPr lang="en-GB" b="1" dirty="0">
                <a:latin typeface="Times" pitchFamily="18" charset="0"/>
              </a:rPr>
              <a:t>Functions of  a DBMS</a:t>
            </a:r>
          </a:p>
          <a:p>
            <a:r>
              <a:rPr lang="en-GB" b="1" dirty="0">
                <a:latin typeface="Times" pitchFamily="18" charset="0"/>
              </a:rPr>
              <a:t>DBMS environment</a:t>
            </a:r>
          </a:p>
          <a:p>
            <a:r>
              <a:rPr lang="en-GB" b="1" dirty="0">
                <a:latin typeface="Times" pitchFamily="18" charset="0"/>
              </a:rPr>
              <a:t>Data models and their categories</a:t>
            </a:r>
          </a:p>
          <a:p>
            <a:pPr marL="0" indent="0">
              <a:buNone/>
            </a:pPr>
            <a:endParaRPr lang="en-US" b="1" dirty="0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Relational Database Schema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If R1, R2,..., </a:t>
            </a:r>
            <a:r>
              <a:rPr lang="en-US" b="1" dirty="0" err="1">
                <a:latin typeface="Times" pitchFamily="18" charset="0"/>
              </a:rPr>
              <a:t>Rn</a:t>
            </a:r>
            <a:r>
              <a:rPr lang="en-US" b="1" dirty="0">
                <a:latin typeface="Times" pitchFamily="18" charset="0"/>
              </a:rPr>
              <a:t> are a set of relation schemas, then we can write the relational </a:t>
            </a:r>
            <a:r>
              <a:rPr lang="en-US" b="1" dirty="0" smtClean="0">
                <a:latin typeface="Times" pitchFamily="18" charset="0"/>
              </a:rPr>
              <a:t>database schema</a:t>
            </a:r>
            <a:r>
              <a:rPr lang="en-US" b="1" dirty="0">
                <a:latin typeface="Times" pitchFamily="18" charset="0"/>
              </a:rPr>
              <a:t>, or simply relational schema, R, as</a:t>
            </a:r>
            <a:r>
              <a:rPr lang="en-US" b="1" dirty="0" smtClean="0">
                <a:latin typeface="Times" pitchFamily="18" charset="0"/>
              </a:rPr>
              <a:t>: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b="1" dirty="0">
              <a:latin typeface="Times" pitchFamily="18" charset="0"/>
            </a:endParaRPr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n-US" b="1" dirty="0">
                <a:latin typeface="Times" pitchFamily="18" charset="0"/>
              </a:rPr>
              <a:t>R= {R1, R2,..., </a:t>
            </a:r>
            <a:r>
              <a:rPr lang="en-US" b="1" dirty="0" err="1">
                <a:latin typeface="Times" pitchFamily="18" charset="0"/>
              </a:rPr>
              <a:t>Rn</a:t>
            </a:r>
            <a:r>
              <a:rPr lang="en-US" b="1" dirty="0">
                <a:latin typeface="Times" pitchFamily="18" charset="0"/>
              </a:rPr>
              <a:t>}</a:t>
            </a: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7705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Properties of Relations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Relation name is distinct from all other relation names in relational </a:t>
            </a:r>
            <a:r>
              <a:rPr lang="en-US" b="1" dirty="0" smtClean="0">
                <a:latin typeface="Times" pitchFamily="18" charset="0"/>
              </a:rPr>
              <a:t>schema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Each cell of relation contains exactly one atomic (single) </a:t>
            </a:r>
            <a:r>
              <a:rPr lang="en-US" b="1" dirty="0" smtClean="0">
                <a:latin typeface="Times" pitchFamily="18" charset="0"/>
              </a:rPr>
              <a:t>value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Each </a:t>
            </a:r>
            <a:r>
              <a:rPr lang="en-US" b="1" dirty="0">
                <a:latin typeface="Times" pitchFamily="18" charset="0"/>
              </a:rPr>
              <a:t>attribute has a distinct </a:t>
            </a:r>
            <a:r>
              <a:rPr lang="en-US" b="1" dirty="0" smtClean="0">
                <a:latin typeface="Times" pitchFamily="18" charset="0"/>
              </a:rPr>
              <a:t>name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Values of an attribute are all from the same </a:t>
            </a:r>
            <a:r>
              <a:rPr lang="en-US" b="1" dirty="0" smtClean="0">
                <a:latin typeface="Times" pitchFamily="18" charset="0"/>
              </a:rPr>
              <a:t>domain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798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Properties of </a:t>
            </a:r>
            <a:r>
              <a:rPr lang="en-GB" dirty="0" smtClean="0">
                <a:latin typeface="Times" pitchFamily="18" charset="0"/>
              </a:rPr>
              <a:t>Relations..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Each tuple is distinct; there are no duplicate </a:t>
            </a:r>
            <a:r>
              <a:rPr lang="en-US" b="1" dirty="0" smtClean="0">
                <a:latin typeface="Times" pitchFamily="18" charset="0"/>
              </a:rPr>
              <a:t>tuples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Order of attributes has no </a:t>
            </a:r>
            <a:r>
              <a:rPr lang="en-US" b="1" dirty="0" smtClean="0">
                <a:latin typeface="Times" pitchFamily="18" charset="0"/>
              </a:rPr>
              <a:t>significance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Order of tuples has no significance, </a:t>
            </a:r>
            <a:r>
              <a:rPr lang="en-US" b="1" dirty="0" smtClean="0">
                <a:latin typeface="Times" pitchFamily="18" charset="0"/>
              </a:rPr>
              <a:t>theoretically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3200" b="1" dirty="0">
              <a:latin typeface="Times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endParaRPr lang="en-US" sz="26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4278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Times" pitchFamily="18" charset="0"/>
              </a:rPr>
              <a:t>Relational model terminology</a:t>
            </a:r>
          </a:p>
          <a:p>
            <a:r>
              <a:rPr lang="en-GB" b="1" dirty="0">
                <a:latin typeface="Times" pitchFamily="18" charset="0"/>
              </a:rPr>
              <a:t>Mathematical relations </a:t>
            </a:r>
          </a:p>
          <a:p>
            <a:r>
              <a:rPr lang="en-GB" b="1" dirty="0" smtClean="0">
                <a:latin typeface="Times" pitchFamily="18" charset="0"/>
              </a:rPr>
              <a:t>Database relations</a:t>
            </a:r>
          </a:p>
          <a:p>
            <a:r>
              <a:rPr lang="en-GB" b="1" dirty="0" smtClean="0">
                <a:latin typeface="Times" pitchFamily="18" charset="0"/>
              </a:rPr>
              <a:t>Properties of a relation</a:t>
            </a:r>
          </a:p>
          <a:p>
            <a:pPr eaLnBrk="1" hangingPunct="1">
              <a:buNone/>
            </a:pPr>
            <a:endParaRPr lang="en-GB" b="1" dirty="0" smtClean="0">
              <a:latin typeface="Times" pitchFamily="18" charset="0"/>
            </a:endParaRPr>
          </a:p>
          <a:p>
            <a:pPr eaLnBrk="1" hangingPunct="1"/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="" xmlns:p14="http://schemas.microsoft.com/office/powerpoint/2010/main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 smtClean="0"/>
              <a:t>The Relational Model</a:t>
            </a:r>
            <a:endParaRPr dirty="0"/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Chapter </a:t>
            </a:r>
            <a:r>
              <a:rPr b="1" dirty="0"/>
              <a:t>3</a:t>
            </a:r>
            <a:endParaRPr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7477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Relational Model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Proposed by E.F. </a:t>
            </a:r>
            <a:r>
              <a:rPr lang="en-GB" b="1" dirty="0" err="1" smtClean="0">
                <a:latin typeface="Times" pitchFamily="18" charset="0"/>
              </a:rPr>
              <a:t>Codd</a:t>
            </a:r>
            <a:r>
              <a:rPr lang="en-GB" b="1" dirty="0" smtClean="0">
                <a:latin typeface="Times" pitchFamily="18" charset="0"/>
              </a:rPr>
              <a:t> in 1970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“ A relational model of data for large shared data banks”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Objectives of relational model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High degree of data independence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Dealing with issues e.g. data semantics, consistencies, and redundancy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To enable the expansion of set-oriented data manipulation languages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Examples of RDBMSs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Oracle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Microsoft </a:t>
            </a:r>
            <a:r>
              <a:rPr lang="en-GB" b="1" dirty="0" err="1" smtClean="0">
                <a:latin typeface="Times" pitchFamily="18" charset="0"/>
              </a:rPr>
              <a:t>SQLServer</a:t>
            </a:r>
            <a:endParaRPr lang="en-GB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 dirty="0">
                <a:latin typeface="Times" pitchFamily="18" charset="0"/>
              </a:rPr>
              <a:t>Microsoft </a:t>
            </a:r>
            <a:r>
              <a:rPr lang="en-GB" b="1" dirty="0" smtClean="0">
                <a:latin typeface="Times" pitchFamily="18" charset="0"/>
              </a:rPr>
              <a:t>Access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Visual FoxPro</a:t>
            </a:r>
          </a:p>
          <a:p>
            <a:pPr>
              <a:lnSpc>
                <a:spcPct val="90000"/>
              </a:lnSpc>
            </a:pPr>
            <a:r>
              <a:rPr lang="en-GB" b="1" dirty="0" err="1" smtClean="0">
                <a:latin typeface="Times" pitchFamily="18" charset="0"/>
              </a:rPr>
              <a:t>InterBase</a:t>
            </a:r>
            <a:r>
              <a:rPr lang="en-GB" b="1" dirty="0" smtClean="0">
                <a:latin typeface="Times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GB" b="1" dirty="0" err="1" smtClean="0">
                <a:latin typeface="Times" pitchFamily="18" charset="0"/>
              </a:rPr>
              <a:t>JDataStore</a:t>
            </a:r>
            <a:endParaRPr lang="en-GB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R:Base</a:t>
            </a:r>
            <a:endParaRPr lang="en-GB" b="1" dirty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0154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Relational Model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B</a:t>
            </a:r>
            <a:r>
              <a:rPr lang="en-US" b="1" dirty="0" smtClean="0">
                <a:latin typeface="Times" pitchFamily="18" charset="0"/>
              </a:rPr>
              <a:t>ased </a:t>
            </a:r>
            <a:r>
              <a:rPr lang="en-US" b="1" dirty="0">
                <a:latin typeface="Times" pitchFamily="18" charset="0"/>
              </a:rPr>
              <a:t>on mathematical concept of a relation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Which is physically represented as a table</a:t>
            </a: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Codd, a trained mathematician, used terminology taken from mathematics, principally set theory and predicate logic</a:t>
            </a:r>
          </a:p>
          <a:p>
            <a:pPr eaLnBrk="1" hangingPunct="1">
              <a:lnSpc>
                <a:spcPct val="9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9811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Relational Model Terminology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 relation is a table with columns and </a:t>
            </a:r>
            <a:r>
              <a:rPr lang="en-US" b="1" dirty="0" smtClean="0">
                <a:latin typeface="Times" pitchFamily="18" charset="0"/>
              </a:rPr>
              <a:t>rows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Only applies to logical structure of the </a:t>
            </a:r>
            <a:r>
              <a:rPr lang="en-US" sz="2600" b="1" dirty="0" smtClean="0">
                <a:latin typeface="Times" pitchFamily="18" charset="0"/>
              </a:rPr>
              <a:t>database (external and conceptual level of ANSI-SPARC architecture), </a:t>
            </a:r>
            <a:r>
              <a:rPr lang="en-US" sz="2600" b="1" dirty="0">
                <a:latin typeface="Times" pitchFamily="18" charset="0"/>
              </a:rPr>
              <a:t>not the physical </a:t>
            </a:r>
            <a:r>
              <a:rPr lang="en-US" sz="2600" b="1" dirty="0" smtClean="0">
                <a:latin typeface="Times" pitchFamily="18" charset="0"/>
              </a:rPr>
              <a:t>structure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Attribute is a named column of a relation</a:t>
            </a: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Domain is the set of allowable values for one or more attributes</a:t>
            </a:r>
          </a:p>
          <a:p>
            <a:pPr eaLnBrk="1" hangingPunct="1">
              <a:lnSpc>
                <a:spcPct val="9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2372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Relational Model Terminology..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Tuple is a row of a </a:t>
            </a:r>
            <a:r>
              <a:rPr lang="en-US" b="1" dirty="0" smtClean="0">
                <a:latin typeface="Times" pitchFamily="18" charset="0"/>
              </a:rPr>
              <a:t>relation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Degree is the number of attributes in a </a:t>
            </a:r>
            <a:r>
              <a:rPr lang="en-US" b="1" dirty="0" smtClean="0">
                <a:latin typeface="Times" pitchFamily="18" charset="0"/>
              </a:rPr>
              <a:t>relation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Cardinality is the number of tuples in a </a:t>
            </a:r>
            <a:r>
              <a:rPr lang="en-US" b="1" dirty="0" smtClean="0">
                <a:latin typeface="Times" pitchFamily="18" charset="0"/>
              </a:rPr>
              <a:t>relation</a:t>
            </a:r>
            <a:endParaRPr lang="en-US" b="1" dirty="0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Relational Database is a collection of normalized relations with distinct relation </a:t>
            </a:r>
            <a:r>
              <a:rPr lang="en-US" b="1" dirty="0" smtClean="0">
                <a:latin typeface="Times" pitchFamily="18" charset="0"/>
              </a:rPr>
              <a:t>names</a:t>
            </a:r>
            <a:endParaRPr lang="en-US" b="1" dirty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0561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itchFamily="18" charset="0"/>
              </a:rPr>
              <a:t>Instances </a:t>
            </a:r>
            <a:r>
              <a:rPr lang="en-US" dirty="0" smtClean="0">
                <a:latin typeface="Times" pitchFamily="18" charset="0"/>
              </a:rPr>
              <a:t>of Sample </a:t>
            </a:r>
            <a:r>
              <a:rPr lang="en-US" dirty="0">
                <a:latin typeface="Times" pitchFamily="18" charset="0"/>
              </a:rPr>
              <a:t>Relations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4" name="Picture 4" descr="C03NF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9144000" cy="554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61693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1345</TotalTime>
  <Words>975</Words>
  <Application>Microsoft Office PowerPoint</Application>
  <PresentationFormat>On-screen Show (4:3)</PresentationFormat>
  <Paragraphs>267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Lecture1-CSC271-CIITVC-2012</vt:lpstr>
      <vt:lpstr>CSC271 Database Systems</vt:lpstr>
      <vt:lpstr>Summary: Previous Lecture</vt:lpstr>
      <vt:lpstr>The Relational Model</vt:lpstr>
      <vt:lpstr>History of Relational Model</vt:lpstr>
      <vt:lpstr>Examples of RDBMSs</vt:lpstr>
      <vt:lpstr>Relational Model</vt:lpstr>
      <vt:lpstr>Relational Model Terminology</vt:lpstr>
      <vt:lpstr>Relational Model Terminology..</vt:lpstr>
      <vt:lpstr>Instances of Sample Relations</vt:lpstr>
      <vt:lpstr>Examples of Attribute Domains</vt:lpstr>
      <vt:lpstr>Alternative Terminology</vt:lpstr>
      <vt:lpstr>Mathematical Relations</vt:lpstr>
      <vt:lpstr>Mathematical Relations..</vt:lpstr>
      <vt:lpstr>Mathematical Relations..</vt:lpstr>
      <vt:lpstr>Mathematical Relations..</vt:lpstr>
      <vt:lpstr>Mathematical Relations..</vt:lpstr>
      <vt:lpstr>Database Relations</vt:lpstr>
      <vt:lpstr>Database Relations</vt:lpstr>
      <vt:lpstr>Database Relations..</vt:lpstr>
      <vt:lpstr>Relational Database Schema</vt:lpstr>
      <vt:lpstr>Properties of Relations</vt:lpstr>
      <vt:lpstr>Properties of Relations..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682</cp:revision>
  <dcterms:created xsi:type="dcterms:W3CDTF">2012-05-16T18:43:11Z</dcterms:created>
  <dcterms:modified xsi:type="dcterms:W3CDTF">2012-05-28T14:10:21Z</dcterms:modified>
</cp:coreProperties>
</file>