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25" r:id="rId2"/>
    <p:sldId id="346" r:id="rId3"/>
    <p:sldId id="305" r:id="rId4"/>
    <p:sldId id="306" r:id="rId5"/>
    <p:sldId id="347" r:id="rId6"/>
    <p:sldId id="349" r:id="rId7"/>
    <p:sldId id="350" r:id="rId8"/>
    <p:sldId id="348" r:id="rId9"/>
    <p:sldId id="352" r:id="rId10"/>
    <p:sldId id="353" r:id="rId11"/>
    <p:sldId id="354" r:id="rId12"/>
    <p:sldId id="356" r:id="rId13"/>
    <p:sldId id="355" r:id="rId14"/>
    <p:sldId id="357" r:id="rId15"/>
    <p:sldId id="358" r:id="rId16"/>
    <p:sldId id="359" r:id="rId17"/>
    <p:sldId id="362" r:id="rId18"/>
    <p:sldId id="360" r:id="rId19"/>
    <p:sldId id="361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19" r:id="rId31"/>
    <p:sldId id="35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 varScale="1">
        <p:scale>
          <a:sx n="60" d="100"/>
          <a:sy n="60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</a:t>
            </a:r>
            <a:r>
              <a:rPr sz="4800" b="1" smtClean="0"/>
              <a:t>4</a:t>
            </a:r>
            <a:endParaRPr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Functions of a </a:t>
            </a:r>
            <a:r>
              <a:rPr lang="en-GB" dirty="0" smtClean="0">
                <a:latin typeface="Times" pitchFamily="18" charset="0"/>
              </a:rPr>
              <a:t>DBMS..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Authorization services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Support for data communication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Integrity service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Services to promote data independence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Utility services </a:t>
            </a: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098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DBMS Environment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Single user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Multi-user</a:t>
            </a:r>
          </a:p>
          <a:p>
            <a:pPr lvl="1"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Teleprocessing</a:t>
            </a:r>
          </a:p>
          <a:p>
            <a:pPr lvl="1"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File-Server Architecture</a:t>
            </a:r>
          </a:p>
          <a:p>
            <a:pPr lvl="1"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Client-Server Architecture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en-US" b="1" dirty="0" smtClean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412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Teleprocessing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endParaRPr lang="en-US" b="1" dirty="0" smtClean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  <p:pic>
        <p:nvPicPr>
          <p:cNvPr id="4" name="Picture 1034" descr="C02NF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1" y="1828800"/>
            <a:ext cx="8534400" cy="468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8636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Teleprocessing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" pitchFamily="18" charset="0"/>
              </a:rPr>
              <a:t>Traditional </a:t>
            </a:r>
            <a:r>
              <a:rPr lang="en-US" b="1" dirty="0" smtClean="0">
                <a:latin typeface="Times" pitchFamily="18" charset="0"/>
              </a:rPr>
              <a:t>architecture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Single </a:t>
            </a:r>
            <a:r>
              <a:rPr lang="en-US" b="1" dirty="0">
                <a:latin typeface="Times" pitchFamily="18" charset="0"/>
              </a:rPr>
              <a:t>mainframe with a number of terminals </a:t>
            </a:r>
            <a:r>
              <a:rPr lang="en-US" b="1" dirty="0" smtClean="0">
                <a:latin typeface="Times" pitchFamily="18" charset="0"/>
              </a:rPr>
              <a:t>attached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Trend </a:t>
            </a:r>
            <a:r>
              <a:rPr lang="en-US" b="1" dirty="0">
                <a:latin typeface="Times" pitchFamily="18" charset="0"/>
              </a:rPr>
              <a:t>is now towards </a:t>
            </a:r>
            <a:r>
              <a:rPr lang="en-US" b="1" dirty="0" smtClean="0">
                <a:latin typeface="Times" pitchFamily="18" charset="0"/>
              </a:rPr>
              <a:t>downsizing</a:t>
            </a:r>
            <a:endParaRPr lang="en-US" b="1" dirty="0">
              <a:latin typeface="Times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en-US" b="1" dirty="0" smtClean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259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File-Server Architecture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endParaRPr lang="en-US" b="1" dirty="0" smtClean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  <p:pic>
        <p:nvPicPr>
          <p:cNvPr id="4" name="Picture 6" descr="C02NF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1" y="1484313"/>
            <a:ext cx="845820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72373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File-Server Architecture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</a:rPr>
              <a:t>DBMS </a:t>
            </a:r>
            <a:r>
              <a:rPr lang="en-US" b="1" dirty="0">
                <a:latin typeface="Times" pitchFamily="18" charset="0"/>
              </a:rPr>
              <a:t>and applications run on each </a:t>
            </a:r>
            <a:r>
              <a:rPr lang="en-US" b="1" dirty="0" smtClean="0">
                <a:latin typeface="Times" pitchFamily="18" charset="0"/>
              </a:rPr>
              <a:t>workstation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Disadvantages include: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Significant network </a:t>
            </a:r>
            <a:r>
              <a:rPr lang="en-US" sz="2600" b="1" dirty="0" smtClean="0">
                <a:latin typeface="Times" pitchFamily="18" charset="0"/>
              </a:rPr>
              <a:t>traffic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Copy of DBMS on each </a:t>
            </a:r>
            <a:r>
              <a:rPr lang="en-US" sz="2600" b="1" dirty="0" smtClean="0">
                <a:latin typeface="Times" pitchFamily="18" charset="0"/>
              </a:rPr>
              <a:t>workstation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Concurrency, recovery and integrity control more </a:t>
            </a:r>
            <a:r>
              <a:rPr lang="en-US" sz="2600" b="1" dirty="0" smtClean="0">
                <a:latin typeface="Times" pitchFamily="18" charset="0"/>
              </a:rPr>
              <a:t>complex because multiple DBMSs accessing same files</a:t>
            </a:r>
            <a:endParaRPr lang="en-US" b="1" dirty="0" smtClean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8025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Client-Server Architecture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4" name="Picture 6" descr="C02NF12 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04800" y="1524000"/>
            <a:ext cx="8458200" cy="5334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9985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Client-Server Architecture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Client (tier 1) manages user interface and runs </a:t>
            </a:r>
            <a:r>
              <a:rPr lang="en-US" b="1" dirty="0" smtClean="0">
                <a:latin typeface="Times" pitchFamily="18" charset="0"/>
              </a:rPr>
              <a:t>applications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Server (tier 2) holds database and </a:t>
            </a:r>
            <a:r>
              <a:rPr lang="en-US" b="1" dirty="0" smtClean="0">
                <a:latin typeface="Times" pitchFamily="18" charset="0"/>
              </a:rPr>
              <a:t>DBMS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 smtClean="0">
                <a:latin typeface="Times" pitchFamily="18" charset="0"/>
              </a:rPr>
              <a:t>Advantages </a:t>
            </a:r>
            <a:r>
              <a:rPr lang="en-US" b="1" dirty="0">
                <a:latin typeface="Times" pitchFamily="18" charset="0"/>
              </a:rPr>
              <a:t>include: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Wider access to existing databases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Increased performance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Possible reduction in hardware costs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Reduction in communication costs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Increased consistency</a:t>
            </a:r>
            <a:endParaRPr lang="en-US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976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Two-Tier Client-Server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5" name="Picture 6" descr="C02NF1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617063"/>
            <a:ext cx="9144000" cy="514787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54245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Three-Tier Client-Server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Client </a:t>
            </a:r>
            <a:r>
              <a:rPr lang="en-US" b="1" dirty="0" smtClean="0">
                <a:latin typeface="Times" pitchFamily="18" charset="0"/>
              </a:rPr>
              <a:t>side issues in two-tier client/server model preventing </a:t>
            </a:r>
            <a:r>
              <a:rPr lang="en-US" b="1" dirty="0">
                <a:latin typeface="Times" pitchFamily="18" charset="0"/>
              </a:rPr>
              <a:t>true scalability:</a:t>
            </a:r>
          </a:p>
          <a:p>
            <a:pPr lvl="1" algn="just"/>
            <a:r>
              <a:rPr lang="en-US" b="1" dirty="0">
                <a:latin typeface="Times" pitchFamily="18" charset="0"/>
              </a:rPr>
              <a:t>‘</a:t>
            </a:r>
            <a:r>
              <a:rPr lang="en-US" sz="2600" b="1" dirty="0">
                <a:latin typeface="Times" pitchFamily="18" charset="0"/>
              </a:rPr>
              <a:t>Fat’ client, requiring considerable resources on client’s computer to run </a:t>
            </a:r>
            <a:r>
              <a:rPr lang="en-US" sz="2600" b="1" dirty="0" smtClean="0">
                <a:latin typeface="Times" pitchFamily="18" charset="0"/>
              </a:rPr>
              <a:t>effectively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Significant client side administration </a:t>
            </a:r>
            <a:r>
              <a:rPr lang="en-US" sz="2600" b="1" dirty="0" smtClean="0">
                <a:latin typeface="Times" pitchFamily="18" charset="0"/>
              </a:rPr>
              <a:t>overhead</a:t>
            </a:r>
            <a:endParaRPr lang="en-US" sz="2600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By 1995, three layers proposed, each potentially running on a different platform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020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 New Roman" pitchFamily="18" charset="0"/>
              </a:rPr>
              <a:t>ANSI-SPARC </a:t>
            </a:r>
            <a:r>
              <a:rPr lang="en-US" b="1" dirty="0">
                <a:latin typeface="Times" pitchFamily="18" charset="0"/>
                <a:cs typeface="Times New Roman" pitchFamily="18" charset="0"/>
              </a:rPr>
              <a:t>three-level architecture</a:t>
            </a:r>
          </a:p>
          <a:p>
            <a:r>
              <a:rPr lang="en-US" b="1" dirty="0">
                <a:latin typeface="Times" pitchFamily="18" charset="0"/>
                <a:cs typeface="Times New Roman" pitchFamily="18" charset="0"/>
              </a:rPr>
              <a:t>Schemas, mappings, and instances</a:t>
            </a:r>
          </a:p>
          <a:p>
            <a:r>
              <a:rPr lang="en-US" b="1" dirty="0">
                <a:latin typeface="Times" pitchFamily="18" charset="0"/>
                <a:cs typeface="Times New Roman" pitchFamily="18" charset="0"/>
              </a:rPr>
              <a:t>Data independence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Three-Tier Client-Server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4" name="Picture 4" descr="C02NF1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524000"/>
            <a:ext cx="9143999" cy="5334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0007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Three-Tier Client-Server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</a:rPr>
              <a:t>Advantages:</a:t>
            </a:r>
            <a:endParaRPr lang="en-US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‘Thin’ client, requiring less expensive </a:t>
            </a:r>
            <a:r>
              <a:rPr lang="en-US" sz="2600" b="1" dirty="0" smtClean="0">
                <a:latin typeface="Times" pitchFamily="18" charset="0"/>
              </a:rPr>
              <a:t>hardware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Application maintenance </a:t>
            </a:r>
            <a:r>
              <a:rPr lang="en-US" sz="2600" b="1" dirty="0" smtClean="0">
                <a:latin typeface="Times" pitchFamily="18" charset="0"/>
              </a:rPr>
              <a:t>centralized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Easier to modify or replace one tier without affecting </a:t>
            </a:r>
            <a:r>
              <a:rPr lang="en-US" sz="2600" b="1" dirty="0" smtClean="0">
                <a:latin typeface="Times" pitchFamily="18" charset="0"/>
              </a:rPr>
              <a:t>others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Separating business logic from database functions makes it easier to implement load </a:t>
            </a:r>
            <a:r>
              <a:rPr lang="en-US" sz="2600" b="1" dirty="0" smtClean="0">
                <a:latin typeface="Times" pitchFamily="18" charset="0"/>
              </a:rPr>
              <a:t>balancing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Maps quite naturally to Web </a:t>
            </a:r>
            <a:r>
              <a:rPr lang="en-US" sz="2600" b="1" dirty="0" smtClean="0">
                <a:latin typeface="Times" pitchFamily="18" charset="0"/>
              </a:rPr>
              <a:t>environment</a:t>
            </a:r>
            <a:endParaRPr lang="en-US" sz="2600" b="1" dirty="0">
              <a:latin typeface="Times" pitchFamily="18" charset="0"/>
            </a:endParaRPr>
          </a:p>
          <a:p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00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Data Model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Integrated collection of concepts for describing data, relationships between data, and constraints on the data in an </a:t>
            </a:r>
            <a:r>
              <a:rPr lang="en-US" b="1" dirty="0" smtClean="0">
                <a:latin typeface="Times" pitchFamily="18" charset="0"/>
              </a:rPr>
              <a:t>organization</a:t>
            </a:r>
            <a:endParaRPr lang="en-US" b="1" dirty="0">
              <a:latin typeface="Times" pitchFamily="18" charset="0"/>
            </a:endParaRPr>
          </a:p>
          <a:p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083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Purpose of Data Model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To represent data in an understandable </a:t>
            </a:r>
            <a:r>
              <a:rPr lang="en-US" b="1" dirty="0" smtClean="0">
                <a:latin typeface="Times" pitchFamily="18" charset="0"/>
              </a:rPr>
              <a:t>way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Represents the organization itself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Helps in unambiguous and accurate communication between between database designers and end-users about their understanding of the organizational data</a:t>
            </a:r>
          </a:p>
          <a:p>
            <a:pPr lvl="1" algn="just"/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492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Components of a Data Model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</a:rPr>
              <a:t>A data model </a:t>
            </a:r>
            <a:r>
              <a:rPr lang="en-US" b="1" dirty="0">
                <a:latin typeface="Times" pitchFamily="18" charset="0"/>
              </a:rPr>
              <a:t>comprises: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A structural part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A manipulative part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Possibly a set of integrity rules	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b="1" dirty="0" smtClean="0">
                <a:latin typeface="Times" pitchFamily="18" charset="0"/>
              </a:rPr>
              <a:t>ANSI-SPARC architecture related models</a:t>
            </a:r>
          </a:p>
          <a:p>
            <a:pPr lvl="2" algn="just"/>
            <a:r>
              <a:rPr lang="en-US" sz="2200" b="1" dirty="0">
                <a:latin typeface="Times" pitchFamily="18" charset="0"/>
              </a:rPr>
              <a:t>External data </a:t>
            </a:r>
            <a:r>
              <a:rPr lang="en-US" sz="2200" b="1" dirty="0" smtClean="0">
                <a:latin typeface="Times" pitchFamily="18" charset="0"/>
              </a:rPr>
              <a:t>model (Universe of Discourse)</a:t>
            </a:r>
            <a:endParaRPr lang="en-US" sz="2200" b="1" dirty="0">
              <a:latin typeface="Times" pitchFamily="18" charset="0"/>
            </a:endParaRPr>
          </a:p>
          <a:p>
            <a:pPr lvl="2" algn="just"/>
            <a:r>
              <a:rPr lang="en-US" sz="2200" b="1" dirty="0" smtClean="0">
                <a:latin typeface="Times" pitchFamily="18" charset="0"/>
              </a:rPr>
              <a:t>Conceptual data model (DBMS independent)</a:t>
            </a:r>
          </a:p>
          <a:p>
            <a:pPr lvl="2" algn="just"/>
            <a:r>
              <a:rPr lang="en-US" sz="2200" b="1" dirty="0" smtClean="0">
                <a:latin typeface="Times" pitchFamily="18" charset="0"/>
              </a:rPr>
              <a:t>Internal data model</a:t>
            </a:r>
          </a:p>
          <a:p>
            <a:pPr marL="914400" lvl="2" indent="0" algn="just">
              <a:buNone/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456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Categories  of  Data Models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Categories of data models include: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Object-based</a:t>
            </a:r>
          </a:p>
          <a:p>
            <a:pPr lvl="2" algn="just"/>
            <a:r>
              <a:rPr lang="en-US" sz="2200" b="1" dirty="0">
                <a:latin typeface="Times" pitchFamily="18" charset="0"/>
              </a:rPr>
              <a:t>Entity-Relationship</a:t>
            </a:r>
          </a:p>
          <a:p>
            <a:pPr lvl="2" algn="just"/>
            <a:r>
              <a:rPr lang="en-US" sz="2200" b="1" dirty="0">
                <a:latin typeface="Times" pitchFamily="18" charset="0"/>
              </a:rPr>
              <a:t>Semantic</a:t>
            </a:r>
          </a:p>
          <a:p>
            <a:pPr lvl="2" algn="just"/>
            <a:r>
              <a:rPr lang="en-US" sz="2200" b="1" dirty="0">
                <a:latin typeface="Times" pitchFamily="18" charset="0"/>
              </a:rPr>
              <a:t>Functional</a:t>
            </a:r>
          </a:p>
          <a:p>
            <a:pPr lvl="2" algn="just"/>
            <a:r>
              <a:rPr lang="en-US" sz="2200" b="1" dirty="0" smtClean="0">
                <a:latin typeface="Times" pitchFamily="18" charset="0"/>
              </a:rPr>
              <a:t>Object-Oriented</a:t>
            </a:r>
            <a:endParaRPr lang="en-US" sz="2200" b="1" dirty="0">
              <a:latin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Record-based</a:t>
            </a:r>
          </a:p>
          <a:p>
            <a:pPr lvl="2" algn="just"/>
            <a:r>
              <a:rPr lang="it-IT" sz="2200" b="1" dirty="0">
                <a:latin typeface="Times" pitchFamily="18" charset="0"/>
              </a:rPr>
              <a:t>Relational </a:t>
            </a:r>
            <a:r>
              <a:rPr lang="it-IT" sz="2200" b="1" dirty="0" smtClean="0">
                <a:latin typeface="Times" pitchFamily="18" charset="0"/>
              </a:rPr>
              <a:t>Data </a:t>
            </a:r>
            <a:r>
              <a:rPr lang="it-IT" sz="2200" b="1" dirty="0">
                <a:latin typeface="Times" pitchFamily="18" charset="0"/>
              </a:rPr>
              <a:t>Model</a:t>
            </a:r>
          </a:p>
          <a:p>
            <a:pPr lvl="2" algn="just"/>
            <a:r>
              <a:rPr lang="it-IT" sz="2200" b="1" dirty="0">
                <a:latin typeface="Times" pitchFamily="18" charset="0"/>
              </a:rPr>
              <a:t>Network Data Model</a:t>
            </a:r>
          </a:p>
          <a:p>
            <a:pPr lvl="2" algn="just"/>
            <a:r>
              <a:rPr lang="it-IT" sz="2200" b="1" dirty="0">
                <a:latin typeface="Times" pitchFamily="18" charset="0"/>
              </a:rPr>
              <a:t>Hierarchical Data </a:t>
            </a:r>
            <a:r>
              <a:rPr lang="it-IT" sz="2200" b="1" dirty="0" smtClean="0">
                <a:latin typeface="Times" pitchFamily="18" charset="0"/>
              </a:rPr>
              <a:t>Model</a:t>
            </a:r>
            <a:endParaRPr lang="en-US" sz="2200" b="1" dirty="0">
              <a:latin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Physical</a:t>
            </a:r>
            <a:endParaRPr lang="en-US" sz="2600" b="1" dirty="0">
              <a:latin typeface="Times" pitchFamily="18" charset="0"/>
            </a:endParaRPr>
          </a:p>
          <a:p>
            <a:pPr marL="914400" lvl="2" indent="0" algn="just">
              <a:buNone/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291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Relational Data Model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4" name="Picture 4" descr="C02NF0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8600" y="1524000"/>
            <a:ext cx="8686800" cy="5334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91065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Network Data Model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5" name="Picture 5" descr="C02NF0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752600"/>
            <a:ext cx="9144000" cy="4953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1919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Hierarchical Data Model</a:t>
            </a:r>
            <a:endParaRPr lang="en-GB" dirty="0">
              <a:latin typeface="Times" pitchFamily="18" charset="0"/>
            </a:endParaRPr>
          </a:p>
        </p:txBody>
      </p:sp>
      <p:pic>
        <p:nvPicPr>
          <p:cNvPr id="6" name="Content Placeholder 5" descr="C02NF0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676400"/>
            <a:ext cx="9144000" cy="51816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3381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Conceptual </a:t>
            </a:r>
            <a:r>
              <a:rPr lang="en-GB" dirty="0" smtClean="0">
                <a:latin typeface="Times" pitchFamily="18" charset="0"/>
              </a:rPr>
              <a:t>Modeling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Conceptual modeling is process of developing a model of information </a:t>
            </a:r>
            <a:r>
              <a:rPr lang="en-US" b="1" dirty="0" smtClean="0">
                <a:latin typeface="Times" pitchFamily="18" charset="0"/>
              </a:rPr>
              <a:t>use in an enterprise </a:t>
            </a:r>
            <a:r>
              <a:rPr lang="en-US" b="1" dirty="0">
                <a:latin typeface="Times" pitchFamily="18" charset="0"/>
              </a:rPr>
              <a:t>that is independent of implementation </a:t>
            </a:r>
            <a:r>
              <a:rPr lang="en-US" b="1" dirty="0" smtClean="0">
                <a:latin typeface="Times" pitchFamily="18" charset="0"/>
              </a:rPr>
              <a:t>details</a:t>
            </a:r>
            <a:endParaRPr lang="en-US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Should be complete and accurate representation of an organization’s data requirements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Conceptual </a:t>
            </a:r>
            <a:r>
              <a:rPr lang="en-US" sz="2600" b="1" dirty="0">
                <a:latin typeface="Times" pitchFamily="18" charset="0"/>
              </a:rPr>
              <a:t>schema is the core of a system supporting all user </a:t>
            </a:r>
            <a:r>
              <a:rPr lang="en-US" sz="2600" b="1" dirty="0" smtClean="0">
                <a:latin typeface="Times" pitchFamily="18" charset="0"/>
              </a:rPr>
              <a:t>views</a:t>
            </a:r>
            <a:endParaRPr lang="en-US" sz="2600" b="1" dirty="0">
              <a:latin typeface="Times" pitchFamily="18" charset="0"/>
            </a:endParaRPr>
          </a:p>
          <a:p>
            <a:r>
              <a:rPr lang="en-US" b="1" dirty="0">
                <a:latin typeface="Times" pitchFamily="18" charset="0"/>
              </a:rPr>
              <a:t>Conceptual vs. logical data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559728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Database Languages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Data sublanguage consist of two parts: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DDL (Data Definition Language)</a:t>
            </a:r>
          </a:p>
          <a:p>
            <a:pPr lvl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DML (Data </a:t>
            </a:r>
            <a:r>
              <a:rPr lang="en-GB" sz="2600" b="1" dirty="0" smtClean="0">
                <a:latin typeface="Times" pitchFamily="18" charset="0"/>
              </a:rPr>
              <a:t>Manipulation </a:t>
            </a:r>
            <a:r>
              <a:rPr lang="en-GB" sz="2600" b="1" dirty="0">
                <a:latin typeface="Times" pitchFamily="18" charset="0"/>
              </a:rPr>
              <a:t>Language</a:t>
            </a:r>
            <a:r>
              <a:rPr lang="en-GB" sz="2600" b="1" dirty="0" smtClean="0">
                <a:latin typeface="Times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GB" sz="3000" b="1" dirty="0" smtClean="0">
                <a:latin typeface="Times" pitchFamily="18" charset="0"/>
              </a:rPr>
              <a:t>Data sublanguage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Does </a:t>
            </a:r>
            <a:r>
              <a:rPr lang="en-GB" sz="2600" b="1" dirty="0">
                <a:latin typeface="Times" pitchFamily="18" charset="0"/>
              </a:rPr>
              <a:t>not include </a:t>
            </a:r>
            <a:r>
              <a:rPr lang="en-GB" sz="2600" b="1" dirty="0" smtClean="0">
                <a:latin typeface="Times" pitchFamily="18" charset="0"/>
              </a:rPr>
              <a:t>constructs for all computing needs such as iterations or conditional statements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Many DBMSs provide embedding the sublanguage in a high level programming language e.g. C, C++, Java etc.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In this case , these high level languages are called host languages</a:t>
            </a: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Database languages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Functions of  a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DBMS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Data models and their categories</a:t>
            </a:r>
          </a:p>
          <a:p>
            <a:pPr eaLnBrk="1" hangingPunct="1"/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2362200"/>
            <a:ext cx="9144000" cy="5334000"/>
          </a:xfrm>
        </p:spPr>
        <p:txBody>
          <a:bodyPr/>
          <a:lstStyle/>
          <a:p>
            <a:pPr algn="just" eaLnBrk="1" hangingPunct="1"/>
            <a:r>
              <a:rPr lang="en-GB" sz="2800" b="1" dirty="0" smtClean="0">
                <a:latin typeface="Times" pitchFamily="18" charset="0"/>
              </a:rPr>
              <a:t>All the material (slides, diagrams etc.) presented in this lecture is taken (with modifications) from the Pearson Education website </a:t>
            </a:r>
            <a:r>
              <a:rPr lang="en-GB" sz="2800" b="1" dirty="0" smtClean="0">
                <a:latin typeface="Times" pitchFamily="18" charset="0"/>
              </a:rPr>
              <a:t>given below </a:t>
            </a:r>
            <a:endParaRPr lang="en-GB" sz="2800" b="1" dirty="0" smtClean="0">
              <a:latin typeface="Times" pitchFamily="18" charset="0"/>
            </a:endParaRPr>
          </a:p>
          <a:p>
            <a:pPr lvl="1"/>
            <a:endParaRPr lang="en-GB" b="1" dirty="0" smtClean="0">
              <a:latin typeface="Times" pitchFamily="18" charset="0"/>
            </a:endParaRPr>
          </a:p>
          <a:p>
            <a:pPr lvl="1"/>
            <a:r>
              <a:rPr lang="en-GB" b="1" dirty="0" smtClean="0">
                <a:latin typeface="Times" pitchFamily="18" charset="0"/>
              </a:rPr>
              <a:t>http</a:t>
            </a:r>
            <a:r>
              <a:rPr lang="en-GB" b="1" dirty="0" smtClean="0">
                <a:latin typeface="Times" pitchFamily="18" charset="0"/>
              </a:rPr>
              <a:t>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Data Definition Language (DDL)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Allows the DBA or user to describe and name entities, attributes, and relationships required for the application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Plus </a:t>
            </a:r>
            <a:r>
              <a:rPr lang="en-US" b="1" dirty="0">
                <a:latin typeface="Times" pitchFamily="18" charset="0"/>
              </a:rPr>
              <a:t>any associated integrity and security </a:t>
            </a:r>
            <a:r>
              <a:rPr lang="en-US" b="1" dirty="0" smtClean="0">
                <a:latin typeface="Times" pitchFamily="18" charset="0"/>
              </a:rPr>
              <a:t>constraints 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System catalog (data dictionary, data directory)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Metadata (data about data, data description, data definitions)</a:t>
            </a: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Data Manipulation </a:t>
            </a:r>
            <a:r>
              <a:rPr lang="en-GB" sz="4400" dirty="0" smtClean="0">
                <a:latin typeface="Times" pitchFamily="18" charset="0"/>
              </a:rPr>
              <a:t>Language (DML)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Provides </a:t>
            </a:r>
            <a:r>
              <a:rPr lang="en-US" b="1" dirty="0">
                <a:latin typeface="Times" pitchFamily="18" charset="0"/>
              </a:rPr>
              <a:t>basic data manipulation operations on data held in the </a:t>
            </a:r>
            <a:r>
              <a:rPr lang="en-US" b="1" dirty="0" smtClean="0">
                <a:latin typeface="Times" pitchFamily="18" charset="0"/>
              </a:rPr>
              <a:t>database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Procedural DML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Non-Procedural </a:t>
            </a:r>
            <a:r>
              <a:rPr lang="en-US" sz="2600" b="1" dirty="0">
                <a:latin typeface="Times" pitchFamily="18" charset="0"/>
              </a:rPr>
              <a:t>DML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0354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Procedural DML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Allows user to tell system exactly how to manipulate data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Operate on records individually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Typically, embedded in a high level language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Network or hierarchical  </a:t>
            </a:r>
            <a:r>
              <a:rPr lang="en-US" sz="2600" b="1" dirty="0" smtClean="0">
                <a:latin typeface="Times" pitchFamily="18" charset="0"/>
              </a:rPr>
              <a:t>DMLs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More work is done by user (programmer)</a:t>
            </a:r>
            <a:endParaRPr lang="en-US" sz="26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875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Non-Procedural DML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Allows user to state what data is needed rather than how it is to be retrieved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Operate </a:t>
            </a:r>
            <a:r>
              <a:rPr lang="en-US" sz="2600" b="1" dirty="0">
                <a:latin typeface="Times" pitchFamily="18" charset="0"/>
              </a:rPr>
              <a:t>on </a:t>
            </a:r>
            <a:r>
              <a:rPr lang="en-US" sz="2600" b="1" dirty="0" smtClean="0">
                <a:latin typeface="Times" pitchFamily="18" charset="0"/>
              </a:rPr>
              <a:t>set of records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Relational  DBMS  include e.g. SQL, QBE etc.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Easy to understand and learn than procedural DML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More work is done by DBMS than user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Provides considerable degree of data independence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Also called declarative languages</a:t>
            </a:r>
            <a:endParaRPr lang="en-US" sz="26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400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Times" pitchFamily="18" charset="0"/>
              </a:rPr>
              <a:t>Fourth Generation Languages (4GLs)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No clear consensus </a:t>
            </a:r>
            <a:endParaRPr lang="en-US" sz="24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Forms generators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Report generators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Graphics generators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Application generators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Examples : SQL and QBE </a:t>
            </a:r>
          </a:p>
        </p:txBody>
      </p:sp>
    </p:spTree>
    <p:extLst>
      <p:ext uri="{BB962C8B-B14F-4D97-AF65-F5344CB8AC3E}">
        <p14:creationId xmlns:p14="http://schemas.microsoft.com/office/powerpoint/2010/main" xmlns="" val="3387232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Functions of a DBMS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" pitchFamily="18" charset="0"/>
              </a:rPr>
              <a:t>Data </a:t>
            </a:r>
            <a:r>
              <a:rPr lang="en-US" b="1" dirty="0" smtClean="0">
                <a:latin typeface="Times" pitchFamily="18" charset="0"/>
              </a:rPr>
              <a:t>storage</a:t>
            </a:r>
            <a:r>
              <a:rPr lang="en-US" b="1" dirty="0">
                <a:latin typeface="Times" pitchFamily="18" charset="0"/>
              </a:rPr>
              <a:t>, </a:t>
            </a:r>
            <a:r>
              <a:rPr lang="en-US" b="1" dirty="0" smtClean="0">
                <a:latin typeface="Times" pitchFamily="18" charset="0"/>
              </a:rPr>
              <a:t>retrieval</a:t>
            </a:r>
            <a:r>
              <a:rPr lang="en-US" b="1" dirty="0">
                <a:latin typeface="Times" pitchFamily="18" charset="0"/>
              </a:rPr>
              <a:t>, and u</a:t>
            </a:r>
            <a:r>
              <a:rPr lang="en-US" b="1" dirty="0" smtClean="0">
                <a:latin typeface="Times" pitchFamily="18" charset="0"/>
              </a:rPr>
              <a:t>pdate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" pitchFamily="18" charset="0"/>
              </a:rPr>
              <a:t>A </a:t>
            </a:r>
            <a:r>
              <a:rPr lang="en-US" b="1" dirty="0" smtClean="0">
                <a:latin typeface="Times" pitchFamily="18" charset="0"/>
              </a:rPr>
              <a:t>user-accessible </a:t>
            </a:r>
            <a:r>
              <a:rPr lang="en-US" b="1" dirty="0">
                <a:latin typeface="Times" pitchFamily="18" charset="0"/>
              </a:rPr>
              <a:t>c</a:t>
            </a:r>
            <a:r>
              <a:rPr lang="en-US" b="1" dirty="0" smtClean="0">
                <a:latin typeface="Times" pitchFamily="18" charset="0"/>
              </a:rPr>
              <a:t>atalog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Transaction support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Concurrency control services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" pitchFamily="18" charset="0"/>
              </a:rPr>
              <a:t>Recovery services</a:t>
            </a: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2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993</TotalTime>
  <Words>736</Words>
  <Application>Microsoft Office PowerPoint</Application>
  <PresentationFormat>On-screen Show (4:3)</PresentationFormat>
  <Paragraphs>144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Lecture1-CSC271-CIITVC-2012</vt:lpstr>
      <vt:lpstr>CSC271 Database Systems</vt:lpstr>
      <vt:lpstr>Summary: Previous Lecture</vt:lpstr>
      <vt:lpstr>Database Languages</vt:lpstr>
      <vt:lpstr>Data Definition Language (DDL)</vt:lpstr>
      <vt:lpstr>Data Manipulation Language (DML)</vt:lpstr>
      <vt:lpstr>Procedural DML</vt:lpstr>
      <vt:lpstr>Non-Procedural DML</vt:lpstr>
      <vt:lpstr>Fourth Generation Languages (4GLs)</vt:lpstr>
      <vt:lpstr>Functions of a DBMS</vt:lpstr>
      <vt:lpstr>Functions of a DBMS..</vt:lpstr>
      <vt:lpstr>DBMS Environment</vt:lpstr>
      <vt:lpstr>Teleprocessing</vt:lpstr>
      <vt:lpstr>Teleprocessing</vt:lpstr>
      <vt:lpstr>File-Server Architecture</vt:lpstr>
      <vt:lpstr>File-Server Architecture</vt:lpstr>
      <vt:lpstr>Client-Server Architecture</vt:lpstr>
      <vt:lpstr>Client-Server Architecture</vt:lpstr>
      <vt:lpstr>Two-Tier Client-Server</vt:lpstr>
      <vt:lpstr>Three-Tier Client-Server</vt:lpstr>
      <vt:lpstr>Three-Tier Client-Server</vt:lpstr>
      <vt:lpstr>Three-Tier Client-Server</vt:lpstr>
      <vt:lpstr>Data Model</vt:lpstr>
      <vt:lpstr>Purpose of Data Model</vt:lpstr>
      <vt:lpstr>Components of a Data Model</vt:lpstr>
      <vt:lpstr>Categories  of  Data Models</vt:lpstr>
      <vt:lpstr>Relational Data Model</vt:lpstr>
      <vt:lpstr>Network Data Model</vt:lpstr>
      <vt:lpstr>Hierarchical Data Model</vt:lpstr>
      <vt:lpstr>Conceptual Modeling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478</cp:revision>
  <dcterms:created xsi:type="dcterms:W3CDTF">2012-05-16T18:43:11Z</dcterms:created>
  <dcterms:modified xsi:type="dcterms:W3CDTF">2012-05-24T14:26:28Z</dcterms:modified>
</cp:coreProperties>
</file>