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25" r:id="rId2"/>
    <p:sldId id="346" r:id="rId3"/>
    <p:sldId id="1091" r:id="rId4"/>
    <p:sldId id="1093" r:id="rId5"/>
    <p:sldId id="1092" r:id="rId6"/>
    <p:sldId id="1094" r:id="rId7"/>
    <p:sldId id="1095" r:id="rId8"/>
    <p:sldId id="1096" r:id="rId9"/>
    <p:sldId id="1097" r:id="rId10"/>
    <p:sldId id="1098" r:id="rId11"/>
    <p:sldId id="1099" r:id="rId12"/>
    <p:sldId id="1100" r:id="rId13"/>
    <p:sldId id="1101" r:id="rId14"/>
    <p:sldId id="1102" r:id="rId15"/>
    <p:sldId id="1103" r:id="rId16"/>
    <p:sldId id="1104" r:id="rId17"/>
    <p:sldId id="1105" r:id="rId18"/>
    <p:sldId id="1106" r:id="rId19"/>
    <p:sldId id="1107" r:id="rId20"/>
    <p:sldId id="1108" r:id="rId21"/>
    <p:sldId id="1109" r:id="rId22"/>
    <p:sldId id="1110" r:id="rId23"/>
    <p:sldId id="1112" r:id="rId24"/>
    <p:sldId id="1111" r:id="rId25"/>
    <p:sldId id="1113" r:id="rId26"/>
    <p:sldId id="1114" r:id="rId27"/>
    <p:sldId id="1115" r:id="rId28"/>
    <p:sldId id="1116" r:id="rId29"/>
    <p:sldId id="1117" r:id="rId30"/>
    <p:sldId id="1118" r:id="rId31"/>
    <p:sldId id="1119" r:id="rId32"/>
    <p:sldId id="1120" r:id="rId33"/>
    <p:sldId id="1121" r:id="rId34"/>
    <p:sldId id="1122" r:id="rId35"/>
    <p:sldId id="1123" r:id="rId36"/>
    <p:sldId id="1125" r:id="rId37"/>
    <p:sldId id="1124" r:id="rId38"/>
    <p:sldId id="1126" r:id="rId39"/>
    <p:sldId id="1127" r:id="rId40"/>
    <p:sldId id="1128" r:id="rId41"/>
    <p:sldId id="1129" r:id="rId42"/>
    <p:sldId id="1130" r:id="rId43"/>
    <p:sldId id="319" r:id="rId44"/>
    <p:sldId id="351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85" autoAdjust="0"/>
    <p:restoredTop sz="86501" autoAdjust="0"/>
  </p:normalViewPr>
  <p:slideViewPr>
    <p:cSldViewPr>
      <p:cViewPr>
        <p:scale>
          <a:sx n="60" d="100"/>
          <a:sy n="60" d="100"/>
        </p:scale>
        <p:origin x="-15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8394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751E2CF5-2857-4D0F-B510-FC1B9A6FE6B8}" type="datetimeFigureOut">
              <a:rPr lang="en-US"/>
              <a:pPr>
                <a:defRPr/>
              </a:pPr>
              <a:t>6/30/2012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A12032E8-2833-4C6E-AA22-C2FB112806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8807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711200"/>
            <a:ext cx="4543425" cy="34083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332288"/>
            <a:ext cx="4975225" cy="41195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/>
          <a:lstStyle>
            <a:lvl1pPr>
              <a:defRPr sz="50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C226-FD2D-48CE-8743-3356F0E7F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209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CSC271 Database Systems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FD50D-E979-4BE6-8618-3B47CA459D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823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CSC271 Database Systems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FF7C0-F308-4C4F-BCB6-A3836A399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7346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4DE7F-1002-435F-902D-2BA33C7366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685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>
            <a:lvl1pPr>
              <a:defRPr sz="5000" b="1" baseline="0">
                <a:solidFill>
                  <a:srgbClr val="002060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>
            <a:lvl1pPr marL="342900" indent="-342900">
              <a:buClr>
                <a:srgbClr val="002060"/>
              </a:buClr>
              <a:buSzPct val="70000"/>
              <a:buFont typeface="Wingdings" pitchFamily="2" charset="2"/>
              <a:buChar char="Ø"/>
              <a:defRPr sz="3600" baseline="0">
                <a:latin typeface="Verdana" pitchFamily="34" charset="0"/>
              </a:defRPr>
            </a:lvl1pPr>
            <a:lvl2pPr marL="742950" indent="-285750">
              <a:buClr>
                <a:srgbClr val="002060"/>
              </a:buClr>
              <a:buSzPct val="70000"/>
              <a:buFont typeface="Wingdings" pitchFamily="2" charset="2"/>
              <a:buChar char="v"/>
              <a:defRPr sz="3200" baseline="0">
                <a:latin typeface="Verdana" pitchFamily="34" charset="0"/>
              </a:defRPr>
            </a:lvl2pPr>
            <a:lvl3pPr marL="1143000" indent="-228600">
              <a:buClr>
                <a:srgbClr val="002060"/>
              </a:buClr>
              <a:buSzPct val="80000"/>
              <a:buFont typeface="Wingdings" pitchFamily="2" charset="2"/>
              <a:buChar char="§"/>
              <a:defRPr sz="2800" baseline="0">
                <a:latin typeface="Verdana" pitchFamily="34" charset="0"/>
              </a:defRPr>
            </a:lvl3pPr>
            <a:lvl4pPr marL="1600200" indent="-228600">
              <a:buClr>
                <a:srgbClr val="002060"/>
              </a:buClr>
              <a:buFont typeface="Arial" pitchFamily="34" charset="0"/>
              <a:buChar char="•"/>
              <a:defRPr sz="2400" baseline="0">
                <a:latin typeface="Verdana" pitchFamily="34" charset="0"/>
              </a:defRPr>
            </a:lvl4pPr>
            <a:lvl5pPr>
              <a:buClr>
                <a:srgbClr val="002060"/>
              </a:buClr>
              <a:defRPr sz="2000" baseline="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 dirty="0"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F9A1-738B-46A3-B94B-5F4DA1B48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61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asifmuneer@comsats.edu.pk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E70B0-A3C1-4D7B-BD5C-7915FD6EF4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766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CSC271 Database Systems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7911D-5FC3-42B9-89C1-77FC432C8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952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419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EB286-AB7E-4942-BDF4-E7F49D86B6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679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52A9E-2ACC-45DD-B30B-5928106AF7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9427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CSC271 Database Systems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8979B-F86C-4E5D-8C73-C0F32233C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8269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asifmuneer@comsats.edu.pk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90E3E-A041-4E7D-9206-8EE1A2212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798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0A67-AFCE-4981-9826-C35E5AE0B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69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aseline="0" dirty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42CA05-5763-4660-BAB7-CE27E64B31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3" r:id="rId2"/>
    <p:sldLayoutId id="2147483671" r:id="rId3"/>
    <p:sldLayoutId id="2147483674" r:id="rId4"/>
    <p:sldLayoutId id="2147483675" r:id="rId5"/>
    <p:sldLayoutId id="2147483676" r:id="rId6"/>
    <p:sldLayoutId id="2147483677" r:id="rId7"/>
    <p:sldLayoutId id="2147483672" r:id="rId8"/>
    <p:sldLayoutId id="2147483678" r:id="rId9"/>
    <p:sldLayoutId id="2147483679" r:id="rId10"/>
    <p:sldLayoutId id="2147483680" r:id="rId11"/>
    <p:sldLayoutId id="2147483681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5200" b="1" kern="1200" dirty="0">
          <a:solidFill>
            <a:srgbClr val="002060"/>
          </a:solidFill>
          <a:latin typeface="Arial Narrow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70000"/>
        <a:buFont typeface="Wingdings" pitchFamily="2" charset="2"/>
        <a:buChar char="Ø"/>
        <a:defRPr lang="en-US" sz="36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70000"/>
        <a:buFont typeface="Wingdings" pitchFamily="2" charset="2"/>
        <a:buChar char="v"/>
        <a:defRPr lang="en-US" sz="32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80000"/>
        <a:buFont typeface="Wingdings" pitchFamily="2" charset="2"/>
        <a:buChar char="§"/>
        <a:defRPr lang="en-US" sz="28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80000"/>
        <a:buFont typeface="Arial" charset="0"/>
        <a:buChar char="•"/>
        <a:defRPr lang="en-US" sz="24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»"/>
        <a:defRPr lang="en-US" sz="20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dirty="0"/>
              <a:t>CSC271 Database Systems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sz="4800" b="1" dirty="0" smtClean="0"/>
              <a:t>Lecture # 32</a:t>
            </a:r>
          </a:p>
        </p:txBody>
      </p:sp>
    </p:spTree>
    <p:extLst>
      <p:ext uri="{BB962C8B-B14F-4D97-AF65-F5344CB8AC3E}">
        <p14:creationId xmlns:p14="http://schemas.microsoft.com/office/powerpoint/2010/main" xmlns="" val="2799426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Lost Update Problem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just">
              <a:lnSpc>
                <a:spcPct val="90000"/>
              </a:lnSpc>
              <a:buNone/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7150" indent="0" algn="just">
              <a:lnSpc>
                <a:spcPct val="90000"/>
              </a:lnSpc>
              <a:buNone/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7150" indent="0" algn="just">
              <a:lnSpc>
                <a:spcPct val="90000"/>
              </a:lnSpc>
              <a:buNone/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7150" indent="0" algn="just">
              <a:lnSpc>
                <a:spcPct val="90000"/>
              </a:lnSpc>
              <a:buNone/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7150" indent="0" algn="just">
              <a:lnSpc>
                <a:spcPct val="90000"/>
              </a:lnSpc>
              <a:buNone/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7150" indent="0" algn="just">
              <a:lnSpc>
                <a:spcPct val="90000"/>
              </a:lnSpc>
              <a:buNone/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7150" indent="0" algn="just">
              <a:lnSpc>
                <a:spcPct val="90000"/>
              </a:lnSpc>
              <a:buNone/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loss of T2’s update is avoided by preventing T1 from reading the value of bal</a:t>
            </a:r>
            <a:r>
              <a:rPr lang="en-US" sz="2800" b="1" baseline="-25000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x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until after T2’s update has been completed</a:t>
            </a:r>
          </a:p>
          <a:p>
            <a:pPr marL="57150" indent="0" algn="just">
              <a:lnSpc>
                <a:spcPct val="90000"/>
              </a:lnSpc>
              <a:buNone/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4" descr="DS3-Figure 19-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09682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5760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000" dirty="0">
                <a:latin typeface="Times" pitchFamily="18" charset="0"/>
              </a:rPr>
              <a:t>Uncommitted Dependency Problem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Also called dirty read problem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This problem occurs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when one transaction can see intermediate results of another transaction before it has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committed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T4 updates bal</a:t>
            </a:r>
            <a:r>
              <a:rPr lang="en-US" sz="2800" b="1" baseline="-25000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x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 to £200 but it aborts, so bal</a:t>
            </a:r>
            <a:r>
              <a:rPr lang="en-US" sz="2800" b="1" baseline="-25000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x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 should be back at original value of £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100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T3 has read new value of bal</a:t>
            </a:r>
            <a:r>
              <a:rPr lang="en-US" sz="2800" b="1" baseline="-25000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x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 (£200) and uses value as basis of £10 reduction, giving a new balance of £190, instead of £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90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492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000" dirty="0">
                <a:latin typeface="Times" pitchFamily="18" charset="0"/>
              </a:rPr>
              <a:t>Uncommitted Dependency Problem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4" descr="DS3-Figure 19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610600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1306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000" dirty="0">
                <a:latin typeface="Times" pitchFamily="18" charset="0"/>
              </a:rPr>
              <a:t>Uncommitted Dependency Problem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uncommitted dependency (dirty read) problem is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avoided by preventing T3 from reading balx until after the decision has been made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to either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commit or abort T4’s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effects</a:t>
            </a:r>
          </a:p>
          <a:p>
            <a:pPr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two problems in these examples concentrate on transactions that are updating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database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and their interference may corrupt the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database</a:t>
            </a:r>
          </a:p>
          <a:p>
            <a:pPr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However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, transactions that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only read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database can also produce inaccurate results if they are allowed to read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partial results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of incomplete transactions that are simultaneously updating the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database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750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400" dirty="0">
                <a:latin typeface="Times" pitchFamily="18" charset="0"/>
              </a:rPr>
              <a:t>Inconsistent Analysis Problem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Occurs when transaction reads several values but second transaction updates some of them during execution of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first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T6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is totaling balances of account x (£100), account y (£50), and account z (£25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)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Meantime, T5 has transferred £10 from bal</a:t>
            </a:r>
            <a:r>
              <a:rPr lang="en-US" sz="2800" b="1" baseline="-25000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x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 to bal</a:t>
            </a:r>
            <a:r>
              <a:rPr lang="en-US" sz="2800" b="1" baseline="-25000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z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, so T6 now has wrong result (£10 too high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)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783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400" dirty="0">
                <a:latin typeface="Times" pitchFamily="18" charset="0"/>
              </a:rPr>
              <a:t>Inconsistent Analysis Problem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None/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4" descr="DS3-Figure 19-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096828" cy="56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969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400" dirty="0">
                <a:latin typeface="Times" pitchFamily="18" charset="0"/>
              </a:rPr>
              <a:t>Inconsistent Analysis Problem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This problem is avoided by preventing transaction T6 from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reading bal</a:t>
            </a:r>
            <a:r>
              <a:rPr lang="en-US" sz="2800" b="1" baseline="-25000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x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and bal</a:t>
            </a:r>
            <a:r>
              <a:rPr lang="en-US" sz="2800" b="1" baseline="-25000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z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 until after T5 has completed its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updates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168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800" dirty="0" smtClean="0">
                <a:latin typeface="Times" pitchFamily="18" charset="0"/>
              </a:rPr>
              <a:t>Some Other Problems</a:t>
            </a:r>
            <a:endParaRPr lang="en-US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Non-repeatable (or fuzzy)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Read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When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 transaction T rereads a data item it has previously read but, in between, another transaction has modiﬁed it. Thus, T receives two different values for the same data item </a:t>
            </a:r>
          </a:p>
          <a:p>
            <a:pPr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Phantom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Read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Transaction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 executes a query that retrieves a set of tuples from a relation satisfying a certain predicate, re-executes the query at a later time but ﬁnds that the retrieved set contains an additional (phantom) tuple that has been inserted by another transaction in the meantime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341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Serializability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Objective of a concurrency control protocol is to schedule transactions in such a way as to avoid any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interference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Could run transactions serially, but this limits degree of concurrency or parallelism in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system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Serializability identifies those executions of transactions guaranteed to ensure consistency</a:t>
            </a:r>
          </a:p>
        </p:txBody>
      </p:sp>
    </p:spTree>
    <p:extLst>
      <p:ext uri="{BB962C8B-B14F-4D97-AF65-F5344CB8AC3E}">
        <p14:creationId xmlns:p14="http://schemas.microsoft.com/office/powerpoint/2010/main" xmlns="" val="4277937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Serializability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Schedule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Sequence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of reads/writes by set of concurrent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transactions</a:t>
            </a:r>
            <a:endParaRPr lang="en-US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Serial Schedule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Schedule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where operations of each transaction are executed consecutively without any interleaved operations from other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transactions</a:t>
            </a:r>
            <a:endParaRPr lang="en-US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No guarantee that results of all serial executions of a given set of transactions will be 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identical</a:t>
            </a:r>
            <a:endParaRPr lang="en-US" sz="32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48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Times" pitchFamily="18" charset="0"/>
              </a:rPr>
              <a:t>Summary: Previous Lecture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algn="just"/>
            <a:r>
              <a:rPr lang="en-US" b="1" dirty="0">
                <a:latin typeface="Times" pitchFamily="18" charset="0"/>
                <a:cs typeface="Times" pitchFamily="18" charset="0"/>
              </a:rPr>
              <a:t>Database security</a:t>
            </a:r>
          </a:p>
          <a:p>
            <a:pPr lvl="1" algn="just"/>
            <a:r>
              <a:rPr lang="en-US" b="1" dirty="0">
                <a:latin typeface="Times" pitchFamily="18" charset="0"/>
                <a:cs typeface="Times" pitchFamily="18" charset="0"/>
              </a:rPr>
              <a:t>Countermeasure: computer-based controls</a:t>
            </a:r>
          </a:p>
          <a:p>
            <a:pPr lvl="1" algn="just"/>
            <a:r>
              <a:rPr lang="en-US" b="1" dirty="0">
                <a:latin typeface="Times" pitchFamily="18" charset="0"/>
                <a:cs typeface="Times" pitchFamily="18" charset="0"/>
              </a:rPr>
              <a:t>DBMSs and web security</a:t>
            </a:r>
          </a:p>
          <a:p>
            <a:pPr algn="just"/>
            <a:r>
              <a:rPr lang="en-US" b="1" dirty="0">
                <a:latin typeface="Times" pitchFamily="18" charset="0"/>
                <a:cs typeface="Times" pitchFamily="18" charset="0"/>
              </a:rPr>
              <a:t>Transaction management</a:t>
            </a:r>
          </a:p>
          <a:p>
            <a:pPr lvl="1" algn="just"/>
            <a:r>
              <a:rPr lang="en-US" b="1" dirty="0">
                <a:latin typeface="Times" pitchFamily="18" charset="0"/>
                <a:cs typeface="Times" pitchFamily="18" charset="0"/>
              </a:rPr>
              <a:t>Transaction </a:t>
            </a:r>
          </a:p>
          <a:p>
            <a:pPr lvl="1" algn="just"/>
            <a:r>
              <a:rPr lang="en-US" b="1" dirty="0">
                <a:latin typeface="Times" pitchFamily="18" charset="0"/>
                <a:cs typeface="Times" pitchFamily="18" charset="0"/>
              </a:rPr>
              <a:t>Properties of transaction</a:t>
            </a:r>
          </a:p>
          <a:p>
            <a:pPr algn="just"/>
            <a:endParaRPr lang="en-US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426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Serializability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Non-serial Schedule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Schedule where operations from set of concurrent transactions are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interleaved</a:t>
            </a:r>
            <a:endParaRPr lang="en-US" sz="32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Objective of serializability is to find 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non-serial </a:t>
            </a: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schedules that allow transactions to execute concurrently without interfering with one 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another, and </a:t>
            </a: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thereby produce a database state that could be produced by a serial 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execution</a:t>
            </a:r>
            <a:endParaRPr lang="en-US" sz="32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32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32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052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Serializability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If a set of transactions executes concurrently, we say that the (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non-serial</a:t>
            </a: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) schedule 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is correct </a:t>
            </a: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if it produces the same results as some serial 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execution</a:t>
            </a:r>
          </a:p>
          <a:p>
            <a:pPr algn="just"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Such </a:t>
            </a: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 schedule is 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called serializable</a:t>
            </a:r>
            <a:endParaRPr lang="en-US" sz="32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32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888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Serializability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In </a:t>
            </a: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serializability, 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ordering </a:t>
            </a: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of read and write operations is important: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If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two transactions only read a data item, they do not conﬂict and order is not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important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If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two transactions either read or write completely separate data items, they do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not conﬂict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and order is not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important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If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one transaction writes a data item and another either reads or writes the same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data item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, the order of execution is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important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32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295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Conflict Serializability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endParaRPr lang="en-US" sz="32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4" descr="DS3-Figure 19-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5163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Conflict Serializability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 conﬂict 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serializable schedule </a:t>
            </a: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orders any conﬂicting operations in the same way as some serial 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execution</a:t>
            </a:r>
            <a:endParaRPr lang="en-US" sz="32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495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400" dirty="0">
                <a:latin typeface="Times" pitchFamily="18" charset="0"/>
              </a:rPr>
              <a:t>Concurrency Control Techniques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onservative </a:t>
            </a: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(or pessimistic) 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Methods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They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cause transactions to be delayed in case they conﬂict with other transactions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at some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time in the future e.g.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locking, timestamping etc.</a:t>
            </a:r>
          </a:p>
          <a:p>
            <a:pPr algn="just">
              <a:lnSpc>
                <a:spcPct val="90000"/>
              </a:lnSpc>
            </a:pP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Optimistic 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Methods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Based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on the premise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that conﬂict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is rare so they allow transactions to proceed unsynchronized and only check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for conﬂicts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at the end, when a transaction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commits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32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039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400" dirty="0">
                <a:latin typeface="Times" pitchFamily="18" charset="0"/>
              </a:rPr>
              <a:t>Concurrency Control Techniques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Locking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 procedure used to control concurrent access to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data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When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one transaction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is accessing the database, a lock may deny access to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other transactions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to prevent incorrect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results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Most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widely used approach to ensure serializability </a:t>
            </a: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Generally, a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transaction must claim a shared (read) or exclusive (write) lock on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 data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item before the corresponding database read or write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operation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32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002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400" dirty="0">
                <a:latin typeface="Times" pitchFamily="18" charset="0"/>
              </a:rPr>
              <a:t>Concurrency Control Techniques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If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 transaction has a shared lock on a data item, it can read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item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but not update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it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If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 transaction has an exclusive lock on a data item, it can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both read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and update the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item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Since read operations cannot conﬂict, it is permissible for more than one transaction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to hold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shared locks simultaneously on the same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item</a:t>
            </a:r>
          </a:p>
          <a:p>
            <a:pPr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On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other hand, an exclusive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lock gives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 transaction exclusive access to that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item</a:t>
            </a:r>
          </a:p>
          <a:p>
            <a:pPr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Some systems allow transaction to upgrade read lock to an exclusive lock, or downgrade exclusive lock to a shared lock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32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532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400" dirty="0">
                <a:latin typeface="Times" pitchFamily="18" charset="0"/>
              </a:rPr>
              <a:t>Concurrency Control Techniques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Locks are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used in the following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way: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Any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transaction that needs to access a data item must ﬁrst lock the item,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shared or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an exclusive lock </a:t>
            </a: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If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item is not already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locked,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lock will be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granted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If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item is currently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locked (shared), shared lock request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will be granted; otherwise, the transaction must wait until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existing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lock is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released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transaction continues to hold a lock until it explicitly releases it either during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execution or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when it terminates (aborts or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commits)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It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is only when the exclusive lock has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been released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that the effects of the write operation will be made visible to other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transactions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32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32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283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400" dirty="0">
                <a:latin typeface="Times" pitchFamily="18" charset="0"/>
              </a:rPr>
              <a:t>Concurrency Control Techniques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endParaRPr lang="en-US" sz="32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32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95387"/>
            <a:ext cx="9096828" cy="566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1147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Components of DBMS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just">
              <a:lnSpc>
                <a:spcPct val="90000"/>
              </a:lnSpc>
              <a:buNone/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9" name="Picture 6" descr="C02NF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48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4279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000" dirty="0" smtClean="0">
                <a:latin typeface="Times" pitchFamily="18" charset="0"/>
              </a:rPr>
              <a:t>Example: Incorrect </a:t>
            </a:r>
            <a:r>
              <a:rPr lang="en-US" sz="4000" dirty="0">
                <a:latin typeface="Times" pitchFamily="18" charset="0"/>
              </a:rPr>
              <a:t>Locking Schedule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Using locks in transactions,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does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not guarantee serializability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of schedules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by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themselves</a:t>
            </a:r>
          </a:p>
          <a:p>
            <a:pPr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For two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transactions (T9, T10),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 valid schedule using these rules is: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= {</a:t>
            </a:r>
            <a:r>
              <a:rPr lang="en-US" sz="28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write_lock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(T9, </a:t>
            </a:r>
            <a:r>
              <a:rPr lang="en-US" sz="28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balx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), read(T9, </a:t>
            </a:r>
            <a:r>
              <a:rPr lang="en-US" sz="28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balx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), write(T9, </a:t>
            </a:r>
            <a:r>
              <a:rPr lang="en-US" sz="28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balx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), unlock(T9, </a:t>
            </a:r>
            <a:r>
              <a:rPr lang="en-US" sz="28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balx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), </a:t>
            </a:r>
            <a:r>
              <a:rPr lang="en-US" sz="28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write_lock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(T10, </a:t>
            </a:r>
            <a:r>
              <a:rPr lang="en-US" sz="28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balx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), read(T10, </a:t>
            </a:r>
            <a:r>
              <a:rPr lang="en-US" sz="28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balx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), write(T10, </a:t>
            </a:r>
            <a:r>
              <a:rPr lang="en-US" sz="28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balx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), unlock(T10, </a:t>
            </a:r>
            <a:r>
              <a:rPr lang="en-US" sz="28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balx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), </a:t>
            </a:r>
            <a:r>
              <a:rPr lang="en-US" sz="28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write_lock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(T10, </a:t>
            </a:r>
            <a:r>
              <a:rPr lang="en-US" sz="28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baly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), read(T10, </a:t>
            </a:r>
            <a:r>
              <a:rPr lang="en-US" sz="28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baly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), write(T10, </a:t>
            </a:r>
            <a:r>
              <a:rPr lang="en-US" sz="28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baly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), unlock(T10, </a:t>
            </a:r>
            <a:r>
              <a:rPr lang="en-US" sz="28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baly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), commit(T10), </a:t>
            </a:r>
            <a:r>
              <a:rPr lang="en-US" sz="28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write_lock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(T9, </a:t>
            </a:r>
            <a:r>
              <a:rPr lang="en-US" sz="28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baly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), read(T9, </a:t>
            </a:r>
            <a:r>
              <a:rPr lang="en-US" sz="28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baly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), write(T9, </a:t>
            </a:r>
            <a:r>
              <a:rPr lang="en-US" sz="28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baly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), unlock(T9, </a:t>
            </a:r>
            <a:r>
              <a:rPr lang="en-US" sz="28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baly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), commit(T9) }</a:t>
            </a:r>
          </a:p>
          <a:p>
            <a:pPr algn="just">
              <a:lnSpc>
                <a:spcPct val="90000"/>
              </a:lnSpc>
            </a:pPr>
            <a:endParaRPr lang="en-US" sz="32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429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000" dirty="0" smtClean="0">
                <a:latin typeface="Times" pitchFamily="18" charset="0"/>
              </a:rPr>
              <a:t>Example: Incorrect </a:t>
            </a:r>
            <a:r>
              <a:rPr lang="en-US" sz="4000" dirty="0">
                <a:latin typeface="Times" pitchFamily="18" charset="0"/>
              </a:rPr>
              <a:t>Locking Schedule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If at start, </a:t>
            </a:r>
            <a:r>
              <a:rPr lang="en-US" sz="28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balx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 = 100, </a:t>
            </a:r>
            <a:r>
              <a:rPr lang="en-US" sz="28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baly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 = 400, result should be:</a:t>
            </a:r>
          </a:p>
          <a:p>
            <a:pPr algn="just">
              <a:lnSpc>
                <a:spcPct val="90000"/>
              </a:lnSpc>
            </a:pPr>
            <a:r>
              <a:rPr lang="en-US" sz="2800" b="1" dirty="0" err="1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balx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= 220, </a:t>
            </a:r>
            <a:r>
              <a:rPr lang="en-US" sz="28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baly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 = 330, if T9 executes before T10, or </a:t>
            </a:r>
          </a:p>
          <a:p>
            <a:pPr algn="just">
              <a:lnSpc>
                <a:spcPct val="9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balx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 = 210, </a:t>
            </a:r>
            <a:r>
              <a:rPr lang="en-US" sz="28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baly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 = 340, if T10 executes before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T9 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However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, result gives </a:t>
            </a:r>
            <a:r>
              <a:rPr lang="en-US" sz="28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balx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 = 220 and </a:t>
            </a:r>
            <a:r>
              <a:rPr lang="en-US" sz="28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baly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 =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340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is not a serializable schedule</a:t>
            </a:r>
          </a:p>
        </p:txBody>
      </p:sp>
    </p:spTree>
    <p:extLst>
      <p:ext uri="{BB962C8B-B14F-4D97-AF65-F5344CB8AC3E}">
        <p14:creationId xmlns:p14="http://schemas.microsoft.com/office/powerpoint/2010/main" xmlns="" val="2155059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000" dirty="0" smtClean="0">
                <a:latin typeface="Times" pitchFamily="18" charset="0"/>
              </a:rPr>
              <a:t>Example: Incorrect </a:t>
            </a:r>
            <a:r>
              <a:rPr lang="en-US" sz="4000" dirty="0">
                <a:latin typeface="Times" pitchFamily="18" charset="0"/>
              </a:rPr>
              <a:t>Locking Schedule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Problem is that transactions release locks too soon, resulting in loss of total isolation and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atomicity 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To guarantee serializability, need an additional protocol concerning the positioning of lock and unlock operations in every transaction</a:t>
            </a:r>
          </a:p>
        </p:txBody>
      </p:sp>
    </p:spTree>
    <p:extLst>
      <p:ext uri="{BB962C8B-B14F-4D97-AF65-F5344CB8AC3E}">
        <p14:creationId xmlns:p14="http://schemas.microsoft.com/office/powerpoint/2010/main" xmlns="" val="1284747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Two-Phase Locking (2PL)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Transaction follows 2PL protocol if all locking operations precede first unlock operation in the 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transaction</a:t>
            </a:r>
            <a:endParaRPr lang="en-US" sz="32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Two phases for transaction: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Growing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phase: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acquires all locks but cannot release any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locks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Shrinking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phase: releases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locks but cannot acquire any new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locks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990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200" dirty="0">
                <a:latin typeface="Times" pitchFamily="18" charset="0"/>
              </a:rPr>
              <a:t>Preventing Lost Update Problem using 2PL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None/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4" descr="DS3-Figure 19-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2347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2800" dirty="0">
                <a:latin typeface="Times" pitchFamily="18" charset="0"/>
              </a:rPr>
              <a:t>Preventing Uncommitted Dependency Problem using 2PL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None/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4" descr="DS3-Figure 19-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219200"/>
            <a:ext cx="9096829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783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2800" dirty="0">
                <a:latin typeface="Times" pitchFamily="18" charset="0"/>
              </a:rPr>
              <a:t>Preventing Inconsistent Analysis Problem using 2PL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None/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7" name="Picture 4" descr="DS3-Figure 19-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219201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3954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Deadlock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An impasse that may result when two (or more) transactions are each waiting for locks held by the other to be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released</a:t>
            </a:r>
          </a:p>
          <a:p>
            <a:pPr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Only one way to break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deadlock, abort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one or more of the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transactions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Deadlock should be transparent to user, so DBMS should restart transaction(s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)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Three general techniques for handling deadlock: 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Timeouts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Deadlock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prevention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Deadlock detection and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recovery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493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Timestamping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concurrency control protocol that orders transactions in such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 way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that older transactions, transactions with smaller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timestamps, get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priority in the event of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conﬂict</a:t>
            </a:r>
          </a:p>
          <a:p>
            <a:pPr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Conflict is resolved by rolling back and restarting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transaction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No locks so no deadlock</a:t>
            </a:r>
          </a:p>
          <a:p>
            <a:pPr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292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/>
            </a:r>
            <a:br>
              <a:rPr lang="en-US" sz="5400" dirty="0" smtClean="0">
                <a:latin typeface="Times" pitchFamily="18" charset="0"/>
              </a:rPr>
            </a:br>
            <a:r>
              <a:rPr lang="en-US" sz="5400" dirty="0" smtClean="0">
                <a:latin typeface="Times" pitchFamily="18" charset="0"/>
              </a:rPr>
              <a:t>Database </a:t>
            </a:r>
            <a:r>
              <a:rPr lang="en-US" sz="5400" dirty="0">
                <a:latin typeface="Times" pitchFamily="18" charset="0"/>
              </a:rPr>
              <a:t>Recovery</a:t>
            </a:r>
            <a:br>
              <a:rPr lang="en-US" sz="5400" dirty="0">
                <a:latin typeface="Times" pitchFamily="18" charset="0"/>
              </a:rPr>
            </a:b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process of restoring the database to a correct state in the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event of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failure</a:t>
            </a:r>
          </a:p>
          <a:p>
            <a:pPr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Need for Recovery Control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Two types of storage: volatile (main memory) and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nonvolatile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Volatile storage does not survive system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crashes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Stable storage represents information that has been replicated in several nonvolatile storage media with independent failure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modes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525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000" dirty="0" smtClean="0">
                <a:latin typeface="Times" pitchFamily="18" charset="0"/>
              </a:rPr>
              <a:t>Components of Database Manager</a:t>
            </a:r>
            <a:endParaRPr lang="en-US" sz="40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just">
              <a:lnSpc>
                <a:spcPct val="90000"/>
              </a:lnSpc>
              <a:buNone/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8" name="Picture 1030" descr="C02NF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762999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9149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Types </a:t>
            </a:r>
            <a:r>
              <a:rPr lang="en-US" sz="5400" dirty="0">
                <a:latin typeface="Times" pitchFamily="18" charset="0"/>
              </a:rPr>
              <a:t>of Failures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400" b="1" u="sng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</a:t>
            </a:r>
            <a:r>
              <a:rPr lang="en-US" sz="2400" b="1" u="sng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ystem </a:t>
            </a:r>
            <a:r>
              <a:rPr lang="en-US" sz="2400" b="1" u="sng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crashes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due to hardware or software errors, resulting in loss of main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memory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400" b="1" u="sng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M</a:t>
            </a:r>
            <a:r>
              <a:rPr lang="en-US" sz="2400" b="1" u="sng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edia </a:t>
            </a:r>
            <a:r>
              <a:rPr lang="en-US" sz="2400" b="1" u="sng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failures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, such as head crashes or unreadable media, resulting in the loss of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parts of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secondary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storage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400" b="1" u="sng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Application </a:t>
            </a:r>
            <a:r>
              <a:rPr lang="en-US" sz="2400" b="1" u="sng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software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errors, such as logical errors in the program that is accessing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database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, which cause one or more transactions to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fail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400" b="1" u="sng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Natural </a:t>
            </a:r>
            <a:r>
              <a:rPr lang="en-US" sz="2400" b="1" u="sng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physical disasters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, such as ﬁres, ﬂoods, earthquakes, or power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failures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400" b="1" u="sng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Carelessness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or unintentional destruction of data or facilities by operators or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users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400" b="1" u="sng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Sabotage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, or intentional corruption or destruction of data, hardware, or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software facilities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756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Recovery Facilities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 DBMS should provide the following facilities to assist with recovery: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 backup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mechanism, which makes periodic backup copies of the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database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Logging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facilities, which keep track of the current state of transactions and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database changes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 checkpoint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facility, which enables updates to the database that are in progress to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be made permanent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 recovery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manager, which allows the system to restore the database to a consistent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state following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failure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022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800" dirty="0">
                <a:latin typeface="Times" pitchFamily="18" charset="0"/>
              </a:rPr>
              <a:t>Main Recovery Techniques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Three main recovery techniques: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Deferred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Update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Immediate Update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Shadow Paging</a:t>
            </a:r>
          </a:p>
          <a:p>
            <a:pPr algn="just">
              <a:lnSpc>
                <a:spcPct val="90000"/>
              </a:lnSpc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56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Times" pitchFamily="18" charset="0"/>
              </a:rPr>
              <a:t>Summary</a:t>
            </a:r>
            <a:endParaRPr lang="en-GB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pPr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Concurrency control</a:t>
            </a:r>
          </a:p>
          <a:p>
            <a:pPr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Database recovery</a:t>
            </a:r>
          </a:p>
          <a:p>
            <a:pPr lvl="1" algn="just"/>
            <a:endParaRPr lang="en-US" b="1" dirty="0" smtClean="0">
              <a:latin typeface="Times" pitchFamily="18" charset="0"/>
              <a:cs typeface="Times" pitchFamily="18" charset="0"/>
            </a:endParaRPr>
          </a:p>
          <a:p>
            <a:pPr algn="just"/>
            <a:endParaRPr lang="en-US" b="1" dirty="0" smtClean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652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Times" pitchFamily="18" charset="0"/>
              </a:rPr>
              <a:t>References</a:t>
            </a:r>
            <a:endParaRPr lang="en-GB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GB" b="1" dirty="0" smtClean="0">
                <a:latin typeface="Times" pitchFamily="18" charset="0"/>
              </a:rPr>
              <a:t>All the material (slides, diagrams etc.) presented in this lecture is taken (with modifications) from the Pearson Education website :</a:t>
            </a:r>
          </a:p>
          <a:p>
            <a:pPr lvl="1"/>
            <a:r>
              <a:rPr lang="en-GB" b="1" dirty="0" smtClean="0">
                <a:latin typeface="Times" pitchFamily="18" charset="0"/>
              </a:rPr>
              <a:t>http://www.booksites.net/connbegg</a:t>
            </a:r>
          </a:p>
        </p:txBody>
      </p:sp>
    </p:spTree>
    <p:extLst>
      <p:ext uri="{BB962C8B-B14F-4D97-AF65-F5344CB8AC3E}">
        <p14:creationId xmlns:p14="http://schemas.microsoft.com/office/powerpoint/2010/main" xmlns="" val="3480702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400" dirty="0">
                <a:latin typeface="Times" pitchFamily="18" charset="0"/>
              </a:rPr>
              <a:t>DBMS Transaction Subsystem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just">
              <a:lnSpc>
                <a:spcPct val="90000"/>
              </a:lnSpc>
              <a:buNone/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7" name="Picture 4" descr="DS3-Figure 19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371600"/>
            <a:ext cx="9096829" cy="516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5032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Objective of Database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 major objective in developing a database is to enable many users to access shared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data concurrently</a:t>
            </a:r>
          </a:p>
          <a:p>
            <a:pPr marL="514350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Concurrent access is relatively easy if all users are only reading data, as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there is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no way that they can interfere with one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another</a:t>
            </a:r>
          </a:p>
          <a:p>
            <a:pPr marL="514350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However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, when two or more users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are accessing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database simultaneously and at least one is updating data, there may be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interference that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can result in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inconsistencies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091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Concurrency Control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process of managing simultaneous operations on the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database without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having them interfere with one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another</a:t>
            </a:r>
          </a:p>
          <a:p>
            <a:pPr marL="514350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Prevents interference when two or more users are accessing database simultaneously and at least one is updating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data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Although two transactions may be correct in themselves, interleaving of operations may produce an incorrect result</a:t>
            </a: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195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400" dirty="0">
                <a:latin typeface="Times" pitchFamily="18" charset="0"/>
              </a:rPr>
              <a:t>Need for Concurrency Control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Three examples of potential problems caused by 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concurrency: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Lost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update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problem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Uncommitted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dependency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problem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Inconsistent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analysis problem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4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Lost Update Problem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Successfully completed update is overridden by another 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user</a:t>
            </a:r>
            <a:endParaRPr lang="en-US" sz="32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T1 withdrawing £10 from an account with bal</a:t>
            </a:r>
            <a:r>
              <a:rPr lang="en-US" sz="2800" b="1" baseline="-25000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x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, initially £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100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T2 depositing £100 into same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account 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Serially, final balance would be £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190 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131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-CSC271-CIITVC-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Lecture1-CSC271-CIITVC-2012</Template>
  <TotalTime>7696</TotalTime>
  <Words>1904</Words>
  <Application>Microsoft Office PowerPoint</Application>
  <PresentationFormat>On-screen Show (4:3)</PresentationFormat>
  <Paragraphs>541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Lecture1-CSC271-CIITVC-2012</vt:lpstr>
      <vt:lpstr>CSC271 Database Systems</vt:lpstr>
      <vt:lpstr>Summary: Previous Lecture</vt:lpstr>
      <vt:lpstr>Components of DBMS</vt:lpstr>
      <vt:lpstr>Components of Database Manager</vt:lpstr>
      <vt:lpstr>DBMS Transaction Subsystem</vt:lpstr>
      <vt:lpstr>Objective of Database</vt:lpstr>
      <vt:lpstr>Concurrency Control</vt:lpstr>
      <vt:lpstr>Need for Concurrency Control</vt:lpstr>
      <vt:lpstr>Lost Update Problem</vt:lpstr>
      <vt:lpstr>Lost Update Problem</vt:lpstr>
      <vt:lpstr>Uncommitted Dependency Problem</vt:lpstr>
      <vt:lpstr>Uncommitted Dependency Problem</vt:lpstr>
      <vt:lpstr>Uncommitted Dependency Problem</vt:lpstr>
      <vt:lpstr>Inconsistent Analysis Problem</vt:lpstr>
      <vt:lpstr>Inconsistent Analysis Problem</vt:lpstr>
      <vt:lpstr>Inconsistent Analysis Problem</vt:lpstr>
      <vt:lpstr>Some Other Problems</vt:lpstr>
      <vt:lpstr>Serializability</vt:lpstr>
      <vt:lpstr>Serializability</vt:lpstr>
      <vt:lpstr>Serializability</vt:lpstr>
      <vt:lpstr>Serializability</vt:lpstr>
      <vt:lpstr>Serializability</vt:lpstr>
      <vt:lpstr>Conflict Serializability</vt:lpstr>
      <vt:lpstr>Conflict Serializability</vt:lpstr>
      <vt:lpstr>Concurrency Control Techniques</vt:lpstr>
      <vt:lpstr>Concurrency Control Techniques</vt:lpstr>
      <vt:lpstr>Concurrency Control Techniques</vt:lpstr>
      <vt:lpstr>Concurrency Control Techniques</vt:lpstr>
      <vt:lpstr>Concurrency Control Techniques</vt:lpstr>
      <vt:lpstr>Example: Incorrect Locking Schedule</vt:lpstr>
      <vt:lpstr>Example: Incorrect Locking Schedule</vt:lpstr>
      <vt:lpstr>Example: Incorrect Locking Schedule</vt:lpstr>
      <vt:lpstr>Two-Phase Locking (2PL)</vt:lpstr>
      <vt:lpstr>Preventing Lost Update Problem using 2PL</vt:lpstr>
      <vt:lpstr>Preventing Uncommitted Dependency Problem using 2PL</vt:lpstr>
      <vt:lpstr>Preventing Inconsistent Analysis Problem using 2PL</vt:lpstr>
      <vt:lpstr>Deadlock</vt:lpstr>
      <vt:lpstr>Timestamping</vt:lpstr>
      <vt:lpstr> Database Recovery </vt:lpstr>
      <vt:lpstr>Types of Failures</vt:lpstr>
      <vt:lpstr>Recovery Facilities</vt:lpstr>
      <vt:lpstr>Main Recovery Techniques</vt:lpstr>
      <vt:lpstr>Summary</vt:lpstr>
      <vt:lpstr>References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CSC271 Database Systems</dc:title>
  <dc:creator>ASIF</dc:creator>
  <cp:lastModifiedBy>NTS</cp:lastModifiedBy>
  <cp:revision>3490</cp:revision>
  <dcterms:created xsi:type="dcterms:W3CDTF">2012-05-16T18:43:11Z</dcterms:created>
  <dcterms:modified xsi:type="dcterms:W3CDTF">2012-06-30T06:53:58Z</dcterms:modified>
</cp:coreProperties>
</file>