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5" r:id="rId2"/>
    <p:sldId id="346" r:id="rId3"/>
    <p:sldId id="1121" r:id="rId4"/>
    <p:sldId id="1091" r:id="rId5"/>
    <p:sldId id="1122" r:id="rId6"/>
    <p:sldId id="1123" r:id="rId7"/>
    <p:sldId id="1124" r:id="rId8"/>
    <p:sldId id="1125" r:id="rId9"/>
    <p:sldId id="1126" r:id="rId10"/>
    <p:sldId id="1127" r:id="rId11"/>
    <p:sldId id="1128" r:id="rId12"/>
    <p:sldId id="1129" r:id="rId13"/>
    <p:sldId id="1130" r:id="rId14"/>
    <p:sldId id="1131" r:id="rId15"/>
    <p:sldId id="1132" r:id="rId16"/>
    <p:sldId id="1133" r:id="rId17"/>
    <p:sldId id="1134" r:id="rId18"/>
    <p:sldId id="1135" r:id="rId19"/>
    <p:sldId id="1136" r:id="rId20"/>
    <p:sldId id="1137" r:id="rId21"/>
    <p:sldId id="1138" r:id="rId22"/>
    <p:sldId id="1139" r:id="rId23"/>
    <p:sldId id="1140" r:id="rId24"/>
    <p:sldId id="1141" r:id="rId25"/>
    <p:sldId id="1142" r:id="rId26"/>
    <p:sldId id="1143" r:id="rId27"/>
    <p:sldId id="1144" r:id="rId28"/>
    <p:sldId id="1145" r:id="rId29"/>
    <p:sldId id="1146" r:id="rId30"/>
    <p:sldId id="1147" r:id="rId31"/>
    <p:sldId id="1148" r:id="rId32"/>
    <p:sldId id="1149" r:id="rId33"/>
    <p:sldId id="1150" r:id="rId34"/>
    <p:sldId id="319" r:id="rId35"/>
    <p:sldId id="35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86501" autoAdjust="0"/>
  </p:normalViewPr>
  <p:slideViewPr>
    <p:cSldViewPr>
      <p:cViewPr>
        <p:scale>
          <a:sx n="75" d="100"/>
          <a:sy n="75" d="100"/>
        </p:scale>
        <p:origin x="-196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751E2CF5-2857-4D0F-B510-FC1B9A6FE6B8}" type="datetimeFigureOut">
              <a:rPr lang="en-US"/>
              <a:pPr>
                <a:defRPr/>
              </a:pPr>
              <a:t>6/17/2013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A12032E8-2833-4C6E-AA22-C2FB11280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8807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543425" cy="3408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332288"/>
            <a:ext cx="4975225" cy="41195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C226-FD2D-48CE-8743-3356F0E7F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209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D50D-E979-4BE6-8618-3B47CA459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82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F7C0-F308-4C4F-BCB6-A3836A399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734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DE7F-1002-435F-902D-2BA33C736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68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>
            <a:lvl1pPr>
              <a:defRPr sz="5000" b="1" baseline="0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>
            <a:lvl1pPr marL="342900" indent="-342900">
              <a:buClr>
                <a:srgbClr val="002060"/>
              </a:buClr>
              <a:buSzPct val="70000"/>
              <a:buFont typeface="Wingdings" pitchFamily="2" charset="2"/>
              <a:buChar char="Ø"/>
              <a:defRPr sz="3600" baseline="0">
                <a:latin typeface="Verdana" pitchFamily="34" charset="0"/>
              </a:defRPr>
            </a:lvl1pPr>
            <a:lvl2pPr marL="742950" indent="-285750">
              <a:buClr>
                <a:srgbClr val="002060"/>
              </a:buClr>
              <a:buSzPct val="70000"/>
              <a:buFont typeface="Wingdings" pitchFamily="2" charset="2"/>
              <a:buChar char="v"/>
              <a:defRPr sz="3200" baseline="0">
                <a:latin typeface="Verdana" pitchFamily="34" charset="0"/>
              </a:defRPr>
            </a:lvl2pPr>
            <a:lvl3pPr marL="1143000" indent="-228600">
              <a:buClr>
                <a:srgbClr val="002060"/>
              </a:buClr>
              <a:buSzPct val="80000"/>
              <a:buFont typeface="Wingdings" pitchFamily="2" charset="2"/>
              <a:buChar char="§"/>
              <a:defRPr sz="2800" baseline="0">
                <a:latin typeface="Verdana" pitchFamily="34" charset="0"/>
              </a:defRPr>
            </a:lvl3pPr>
            <a:lvl4pPr marL="1600200" indent="-228600">
              <a:buClr>
                <a:srgbClr val="002060"/>
              </a:buClr>
              <a:buFont typeface="Arial" pitchFamily="34" charset="0"/>
              <a:buChar char="•"/>
              <a:defRPr sz="2400" baseline="0">
                <a:latin typeface="Verdana" pitchFamily="34" charset="0"/>
              </a:defRPr>
            </a:lvl4pPr>
            <a:lvl5pPr>
              <a:buClr>
                <a:srgbClr val="002060"/>
              </a:buClr>
              <a:defRPr sz="2000"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F9A1-738B-46A3-B94B-5F4DA1B48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61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70B0-A3C1-4D7B-BD5C-7915FD6EF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76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911D-5FC3-42B9-89C1-77FC432C8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952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B286-AB7E-4942-BDF4-E7F49D86B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679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2A9E-2ACC-45DD-B30B-5928106AF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942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979B-F86C-4E5D-8C73-C0F32233C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826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0E3E-A041-4E7D-9206-8EE1A2212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79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0A67-AFCE-4981-9826-C35E5AE0B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69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2CA05-5763-4660-BAB7-CE27E64B3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1" r:id="rId3"/>
    <p:sldLayoutId id="2147483674" r:id="rId4"/>
    <p:sldLayoutId id="2147483675" r:id="rId5"/>
    <p:sldLayoutId id="2147483676" r:id="rId6"/>
    <p:sldLayoutId id="2147483677" r:id="rId7"/>
    <p:sldLayoutId id="2147483672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5200" b="1" kern="1200" dirty="0">
          <a:solidFill>
            <a:srgbClr val="002060"/>
          </a:solidFill>
          <a:latin typeface="Arial Narrow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Ø"/>
        <a:defRPr lang="en-US" sz="36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v"/>
        <a:defRPr lang="en-US" sz="32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Wingdings" pitchFamily="2" charset="2"/>
        <a:buChar char="§"/>
        <a:defRPr lang="en-US" sz="28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Arial" charset="0"/>
        <a:buChar char="•"/>
        <a:defRPr lang="en-US" sz="24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»"/>
        <a:defRPr lang="en-US" sz="20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dirty="0"/>
              <a:t>CSC271 Database Systems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sz="4800" b="1" dirty="0" smtClean="0"/>
              <a:t>Lecture # 31</a:t>
            </a:r>
          </a:p>
        </p:txBody>
      </p:sp>
    </p:spTree>
    <p:extLst>
      <p:ext uri="{BB962C8B-B14F-4D97-AF65-F5344CB8AC3E}">
        <p14:creationId xmlns="" xmlns:p14="http://schemas.microsoft.com/office/powerpoint/2010/main" val="279942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 smtClean="0">
                <a:latin typeface="Times" pitchFamily="18" charset="0"/>
              </a:rPr>
              <a:t>Countermeasures: Computer-Based </a:t>
            </a:r>
            <a:r>
              <a:rPr lang="en-US" sz="3200" dirty="0">
                <a:latin typeface="Times" pitchFamily="18" charset="0"/>
              </a:rPr>
              <a:t>Controls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Concerned with physical controls to administrative procedures and includes: 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Authorization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Access controls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Views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Backup and recovery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Integrity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Encryption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RAID technology</a:t>
            </a:r>
          </a:p>
        </p:txBody>
      </p:sp>
    </p:spTree>
    <p:extLst>
      <p:ext uri="{BB962C8B-B14F-4D97-AF65-F5344CB8AC3E}">
        <p14:creationId xmlns="" xmlns:p14="http://schemas.microsoft.com/office/powerpoint/2010/main" val="11043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>
                <a:latin typeface="Times" pitchFamily="18" charset="0"/>
              </a:rPr>
              <a:t>Countermeasures: Computer-Based Controls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Authorization</a:t>
            </a: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granting of a right or privilege that enables a subject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have legitimate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access to a system or a system’s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object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Authentication </a:t>
            </a:r>
            <a:endParaRPr lang="en-US" sz="32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mechanism that determines whether a user is who he or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she claims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be</a:t>
            </a:r>
          </a:p>
          <a:p>
            <a:pPr marL="514350" indent="-457200" algn="just">
              <a:lnSpc>
                <a:spcPct val="90000"/>
              </a:lnSpc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263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>
                <a:latin typeface="Times" pitchFamily="18" charset="0"/>
              </a:rPr>
              <a:t>Countermeasures: Computer-Based Controls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Access controls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Based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 the granting and revoking of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privileges 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Privilege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privilege allows a user to create or access (that is read, write, or modify) some database object (such as a relation, view, and index) or to run certain DBMS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utilities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Approaches used by DBMS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Discretionary Access Control (DAC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Mandatory Access Control (MAC) </a:t>
            </a: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774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>
                <a:latin typeface="Times" pitchFamily="18" charset="0"/>
              </a:rPr>
              <a:t>Countermeasures: Computer-Based Controls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Discretionary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Access Control (DAC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Provided by most DBMSs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SQL standard supports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through GRANT/REVOKE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Certain weaknesses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Mandatory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Access Control (MAC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System-wide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policies that cannot be changed by individual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users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Each database object is assigned a security class and each user is assigned a clearance for a security class, and rules are imposed on reading and writing of database objects by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users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SQL standard does not include support for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MAC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Popular Bell-</a:t>
            </a:r>
            <a:r>
              <a:rPr lang="en-US" sz="2400" b="1" dirty="0" err="1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LaPudula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model based on MAC 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181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>
                <a:latin typeface="Times" pitchFamily="18" charset="0"/>
              </a:rPr>
              <a:t>Countermeasures: Computer-Based Controls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Views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view is the dynamic result of one or more relational operations operating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 the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base relations to produce another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relation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view is a virtual relation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that does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not actually exist in the database, but is produced upon request by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particular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user, at the time of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request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Powerful and flexible security mechanism </a:t>
            </a:r>
            <a:r>
              <a:rPr lang="en-US" sz="2400" b="1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by hiding parts of the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 from certain users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Access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views,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not to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base relations </a:t>
            </a: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77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>
                <a:latin typeface="Times" pitchFamily="18" charset="0"/>
              </a:rPr>
              <a:t>Countermeasures: Computer-Based Controls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Backup and Recovery</a:t>
            </a: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process of periodically taking a copy of the database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and log ﬁle (and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possibly programs) on to ofﬂine storage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media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Journaling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process of keeping and maintaining a log ﬁle (or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journal) of all changes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made to the database to enable recovery to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be undertaken effectively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 the event of a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failure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61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>
                <a:latin typeface="Times" pitchFamily="18" charset="0"/>
              </a:rPr>
              <a:t>Countermeasures: Computer-Based Controls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Integrity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Prevents data from becoming invalid, and hence giving misleading or incorrect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results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Encryption</a:t>
            </a: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encoding of the data by a special algorithm that renders the data unreadable by any program without the decryption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key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Symmetric encryption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Same key, DES, PGP etc.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Asymmetric encryption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Different keys, RSA etc.</a:t>
            </a: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643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>
                <a:latin typeface="Times" pitchFamily="18" charset="0"/>
              </a:rPr>
              <a:t>Countermeasures: Computer-Based Controls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RAID (Redundant Array of Independent Disks)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Technology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Hardware that the DBMS is running on must be fault-tolerant, meaning that the DBMS should continue to operate even if one of the hardware components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fails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main hardware components that should be fault-tolerant include disk drives, disk controllers, CPU, power supplies, and cooling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fans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Disk drives are the most vulnerable components with the shortest times between failure of any of the hardware components</a:t>
            </a: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1932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>
                <a:latin typeface="Times" pitchFamily="18" charset="0"/>
              </a:rPr>
              <a:t>Countermeasures: Computer-Based Controls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RAID (Redundant Array of Independent Disks)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Technology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One solution is to provide a large disk array comprising an arrangement of several independent disks that are organized to improve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reliability (through mirror and error-correction scheme)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and at the same time increase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performance (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through data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stripping)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208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>
                <a:latin typeface="Times" pitchFamily="18" charset="0"/>
              </a:rPr>
              <a:t>DBMSs and Web Security</a:t>
            </a:r>
            <a:endParaRPr lang="en-US" sz="8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Internet communication relies on TCP/IP as the underlying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protocol 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However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TCP/IP and HTTP were not designed with security in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mind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Without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special software, all Internet traffic travels ‘in the clear’ and anyone who monitors traffic can read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it </a:t>
            </a:r>
            <a:endParaRPr lang="en-US" sz="32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864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Summary: Previous Lecture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Remaining steps/activities in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Physical database design methodology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Monitoring and performance tuning</a:t>
            </a:r>
          </a:p>
        </p:txBody>
      </p:sp>
    </p:spTree>
    <p:extLst>
      <p:ext uri="{BB962C8B-B14F-4D97-AF65-F5344CB8AC3E}">
        <p14:creationId xmlns="" xmlns:p14="http://schemas.microsoft.com/office/powerpoint/2010/main" val="267442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>
                <a:latin typeface="Times" pitchFamily="18" charset="0"/>
              </a:rPr>
              <a:t>DBMSs and Web Security</a:t>
            </a:r>
            <a:endParaRPr lang="en-US" sz="8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challenge is to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transmit and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receive information over the Internet while ensuring that: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It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is inaccessible to anyone but the sender and receiver (privacy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It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has not been changed during transmission (integrity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receiver can be sure it came from the sender (authenticity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sender can be sure the receiver is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genuine (non-fabrication)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sender cannot deny he or she sent it (non-repudiation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301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>
                <a:latin typeface="Times" pitchFamily="18" charset="0"/>
              </a:rPr>
              <a:t>DBMSs and Web Security</a:t>
            </a:r>
            <a:endParaRPr lang="en-US" sz="8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Measures include: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Proxy servers 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Firewalls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Message digest algorithms and digital signatures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Digital certificates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Kerberos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Secure sockets layer (SSL) and Secure HTTP (S-HTTP) 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Secure Electronic Transactions (SET) and Secure Transaction Technology (SST) 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Java security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ActiveX security</a:t>
            </a: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93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A SET Transaction</a:t>
            </a:r>
            <a:endParaRPr lang="en-US" sz="8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4" descr="DS3-Figure 18-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6798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457200" y="1905001"/>
            <a:ext cx="8229600" cy="1905000"/>
          </a:xfrm>
        </p:spPr>
        <p:txBody>
          <a:bodyPr/>
          <a:lstStyle/>
          <a:p>
            <a:r>
              <a:rPr lang="en-US" sz="6000" dirty="0" smtClean="0"/>
              <a:t>Transaction Management</a:t>
            </a:r>
            <a:endParaRPr lang="en-US" sz="6000" dirty="0"/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b="1" dirty="0" smtClean="0"/>
              <a:t>Chapter 20</a:t>
            </a:r>
          </a:p>
        </p:txBody>
      </p:sp>
    </p:spTree>
    <p:extLst>
      <p:ext uri="{BB962C8B-B14F-4D97-AF65-F5344CB8AC3E}">
        <p14:creationId xmlns="" xmlns:p14="http://schemas.microsoft.com/office/powerpoint/2010/main" val="1001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DBMS Functions </a:t>
            </a:r>
            <a:endParaRPr lang="en-US" sz="8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DBMS functions (transaction support, concurrency control services, recovery services) ensure: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 is reliable and remains in a consistent state even in the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presence of failures of both hardware and software components,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and when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multiple users are accessing the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Both concurrency control and recovery are mutually dependent, and required to protect database from data inconsistencies and data loss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799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Transaction</a:t>
            </a:r>
            <a:endParaRPr lang="en-US" sz="8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 action, or series of actions, carried out by a single user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or application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program, which reads or updates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contents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of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database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transaction is a logical unit of work on the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It may be an entire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program, a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part of a program, or a single command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(e.g.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SQL command INSERT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or UPDATE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), and it may involve any number of operations on the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 context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the execution of an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application program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can be thought of as one or more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 with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non-database processing taking place in between</a:t>
            </a:r>
          </a:p>
          <a:p>
            <a:pPr lvl="1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849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Transaction</a:t>
            </a:r>
            <a:endParaRPr lang="en-US" sz="8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4" descr="DS3-Figure 19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371600"/>
            <a:ext cx="9020628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8378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Transaction</a:t>
            </a:r>
            <a:endParaRPr lang="en-US" sz="8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transaction should always transform the database from one consistent state to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another, although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we accept that consistency may be violated while the transaction is in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progress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For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example,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there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may be some moment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when one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tuple of </a:t>
            </a:r>
            <a:r>
              <a:rPr lang="en-US" sz="24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PropertyForRent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contains the new </a:t>
            </a:r>
            <a:r>
              <a:rPr lang="en-US" sz="24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newStaffNo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value and another still contains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old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one,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x 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However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at the end of the transaction, all necessary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tuples should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have the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new </a:t>
            </a:r>
            <a:r>
              <a:rPr lang="en-US" sz="2400" b="1" dirty="0" err="1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newStaffNo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value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652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Transaction</a:t>
            </a:r>
            <a:endParaRPr lang="en-US" sz="8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transaction can have one of two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outcomes 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the transaction completes successfully,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 is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said to have committed and the database reaches a new consistent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state 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committed transaction cannot be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aborted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we decide that the committed transaction was a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mistake,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we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must perform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another compensating transaction to reverse its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effects e.g. increasing the salary of a staff member etc.</a:t>
            </a:r>
          </a:p>
          <a:p>
            <a:pPr lvl="1" algn="just">
              <a:lnSpc>
                <a:spcPct val="90000"/>
              </a:lnSpc>
            </a:pPr>
            <a:endParaRPr lang="en-US" sz="1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226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Transaction</a:t>
            </a:r>
            <a:endParaRPr lang="en-US" sz="8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transaction does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not execute successfully, the transaction is aborted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transaction is aborted, the database must be restored to the consistent state it was in before the transaction started 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Such a transaction is rolled back or undone </a:t>
            </a: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However, an aborted transaction that is rolled back can be restarted later and, depending on the cause of the failure, may successfully execute and commit at that time</a:t>
            </a:r>
          </a:p>
          <a:p>
            <a:pPr lvl="1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5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457200" y="1905001"/>
            <a:ext cx="8229600" cy="1905000"/>
          </a:xfrm>
        </p:spPr>
        <p:txBody>
          <a:bodyPr/>
          <a:lstStyle/>
          <a:p>
            <a:r>
              <a:rPr lang="en-US" sz="8800" dirty="0" smtClean="0"/>
              <a:t>Security</a:t>
            </a:r>
            <a:endParaRPr lang="en-US" sz="8800" dirty="0"/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b="1" dirty="0" smtClean="0"/>
              <a:t>Chapter 19</a:t>
            </a:r>
          </a:p>
        </p:txBody>
      </p:sp>
    </p:spTree>
    <p:extLst>
      <p:ext uri="{BB962C8B-B14F-4D97-AF65-F5344CB8AC3E}">
        <p14:creationId xmlns="" xmlns:p14="http://schemas.microsoft.com/office/powerpoint/2010/main" val="13070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Transaction</a:t>
            </a:r>
            <a:endParaRPr lang="en-US" sz="8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DBMS has no inherent way of knowing which updates are grouped together to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form a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single logical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DBMS must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therefore provide a method to allow the user to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indicate the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boundaries of a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keywords BEGIN TRANSACTION,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COMMIT, and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ROLLBACK (or their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equivalent)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are available in many data manipulation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languages to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delimit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If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these delimiters are not used, the entire program is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usually regarded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as a single transaction, with the DBMS automatically performing a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COMMIT when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program terminates correctly and a ROLLBACK if it does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not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624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Transaction</a:t>
            </a:r>
            <a:endParaRPr lang="en-US" sz="8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4" descr="DS3-Figure 19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096827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773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Properties of Transaction</a:t>
            </a:r>
            <a:endParaRPr lang="en-US" sz="8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1430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four basic, or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so-called ACID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properties of a transaction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are: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Atomicity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	</a:t>
            </a: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2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‘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All or nothing’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property 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 is an indivisible unit that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is either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performed in its entirety or is not performed at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all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2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Responsibility of recovery subsystem of DBMS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Consistency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lvl="2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 must transform the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 from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one consistent state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to another consistent state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Responsibility of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both DBMS and application developers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96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Properties of Transaction</a:t>
            </a:r>
            <a:endParaRPr lang="en-US" sz="8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1430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four basic, or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so-called ACID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, properties of a transaction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are: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Isolation </a:t>
            </a: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execute independently of one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another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other words,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partial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effects of incomplete transactions should not be visible to other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transactions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Responsibility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of the concurrency control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subsystem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Durability 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effects of a successfully completed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(committed) transaction are </a:t>
            </a: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permanently recorded </a:t>
            </a: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 the database and must not be lost because of a subsequent failure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sz="24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Responsibility of the recovery subsystem</a:t>
            </a: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359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Database security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Countermeasure: computer-based controls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DBMSs and web security</a:t>
            </a:r>
          </a:p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Transaction management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Transaction 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Properties of transaction</a:t>
            </a:r>
          </a:p>
          <a:p>
            <a:pPr marL="457200" lvl="1" indent="0" algn="just">
              <a:buNone/>
            </a:pPr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lvl="1" algn="just"/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algn="just"/>
            <a:endParaRPr lang="en-US" b="1" dirty="0" smtClean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65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References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b="1" dirty="0" smtClean="0">
                <a:latin typeface="Times" pitchFamily="18" charset="0"/>
              </a:rPr>
              <a:t>All the material (slides, diagrams etc.) presented in this lecture is taken (with modifications) from the Pearson Education website :</a:t>
            </a:r>
          </a:p>
          <a:p>
            <a:pPr lvl="1"/>
            <a:r>
              <a:rPr lang="en-GB" b="1" dirty="0" smtClean="0">
                <a:latin typeface="Times" pitchFamily="18" charset="0"/>
              </a:rPr>
              <a:t>http://www.booksites.net/connbegg</a:t>
            </a:r>
          </a:p>
        </p:txBody>
      </p:sp>
    </p:spTree>
    <p:extLst>
      <p:ext uri="{BB962C8B-B14F-4D97-AF65-F5344CB8AC3E}">
        <p14:creationId xmlns="" xmlns:p14="http://schemas.microsoft.com/office/powerpoint/2010/main" val="348070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Database Security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 is a valuable resource that must be strictly controlled and managed, as with any corporate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resource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Part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or all of the corporate data may have strategic importance and therefore needs to be kept secure and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confidential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Mechanisms that protect the database against intentional or accidental threats </a:t>
            </a:r>
            <a:endParaRPr lang="en-US" sz="2800" b="1" dirty="0" smtClean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27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Database Security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Security considerations do not only apply to the data held in a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database: breaches </a:t>
            </a: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of security may affect other parts of the system, which may in turn affect the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</a:t>
            </a: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 security encompasses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Hardware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Software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People 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989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Database Security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Database security </a:t>
            </a:r>
            <a:r>
              <a:rPr lang="en-US" sz="32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involves </a:t>
            </a: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measures to avoid: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Theft and fraud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Loss of confidentiality (secrecy)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Loss of privacy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Loss of integrity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Loss of availability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828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Database Security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Threat	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Any situation or event, whether intentional or unintentional, that will adversely affect a system and consequently an </a:t>
            </a:r>
            <a:r>
              <a:rPr lang="en-US" sz="2800" b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organization</a:t>
            </a:r>
            <a:endParaRPr lang="en-US" sz="24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306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 smtClean="0">
                <a:latin typeface="Times" pitchFamily="18" charset="0"/>
              </a:rPr>
              <a:t>Threats to Computer Systems</a:t>
            </a:r>
            <a:endParaRPr lang="en-US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1029" descr="DS3-Figure 18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1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0137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>
                <a:latin typeface="Times" pitchFamily="18" charset="0"/>
              </a:rPr>
              <a:t>Typical Multi-user Computer Environment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2192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5" descr="DS3-Figure 18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96828" cy="563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2118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-CSC271-CIITVC-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Lecture1-CSC271-CIITVC-2012</Template>
  <TotalTime>7553</TotalTime>
  <Words>1521</Words>
  <Application>Microsoft Office PowerPoint</Application>
  <PresentationFormat>On-screen Show (4:3)</PresentationFormat>
  <Paragraphs>465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Lecture1-CSC271-CIITVC-2012</vt:lpstr>
      <vt:lpstr>CSC271 Database Systems</vt:lpstr>
      <vt:lpstr>Summary: Previous Lecture</vt:lpstr>
      <vt:lpstr>Security</vt:lpstr>
      <vt:lpstr>Database Security</vt:lpstr>
      <vt:lpstr>Database Security</vt:lpstr>
      <vt:lpstr>Database Security</vt:lpstr>
      <vt:lpstr>Database Security</vt:lpstr>
      <vt:lpstr>Threats to Computer Systems</vt:lpstr>
      <vt:lpstr>Typical Multi-user Computer Environment</vt:lpstr>
      <vt:lpstr>Countermeasures: Computer-Based Controls</vt:lpstr>
      <vt:lpstr>Countermeasures: Computer-Based Controls</vt:lpstr>
      <vt:lpstr>Countermeasures: Computer-Based Controls</vt:lpstr>
      <vt:lpstr>Countermeasures: Computer-Based Controls</vt:lpstr>
      <vt:lpstr>Countermeasures: Computer-Based Controls</vt:lpstr>
      <vt:lpstr>Countermeasures: Computer-Based Controls</vt:lpstr>
      <vt:lpstr>Countermeasures: Computer-Based Controls</vt:lpstr>
      <vt:lpstr>Countermeasures: Computer-Based Controls</vt:lpstr>
      <vt:lpstr>Countermeasures: Computer-Based Controls</vt:lpstr>
      <vt:lpstr>DBMSs and Web Security</vt:lpstr>
      <vt:lpstr>DBMSs and Web Security</vt:lpstr>
      <vt:lpstr>DBMSs and Web Security</vt:lpstr>
      <vt:lpstr>A SET Transaction</vt:lpstr>
      <vt:lpstr>Transaction Management</vt:lpstr>
      <vt:lpstr>DBMS Functions </vt:lpstr>
      <vt:lpstr>Transaction</vt:lpstr>
      <vt:lpstr>Transaction</vt:lpstr>
      <vt:lpstr>Transaction</vt:lpstr>
      <vt:lpstr>Transaction</vt:lpstr>
      <vt:lpstr>Transaction</vt:lpstr>
      <vt:lpstr>Transaction</vt:lpstr>
      <vt:lpstr>Transaction</vt:lpstr>
      <vt:lpstr>Properties of Transaction</vt:lpstr>
      <vt:lpstr>Properties of Transaction</vt:lpstr>
      <vt:lpstr>Summary</vt:lpstr>
      <vt:lpstr>References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CSC271 Database Systems</dc:title>
  <dc:creator>ASIF</dc:creator>
  <cp:lastModifiedBy>vcomsats</cp:lastModifiedBy>
  <cp:revision>3401</cp:revision>
  <dcterms:created xsi:type="dcterms:W3CDTF">2012-05-16T18:43:11Z</dcterms:created>
  <dcterms:modified xsi:type="dcterms:W3CDTF">2013-06-17T04:37:46Z</dcterms:modified>
</cp:coreProperties>
</file>