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5" r:id="rId2"/>
    <p:sldId id="346" r:id="rId3"/>
    <p:sldId id="1091" r:id="rId4"/>
    <p:sldId id="1092" r:id="rId5"/>
    <p:sldId id="1093" r:id="rId6"/>
    <p:sldId id="1095" r:id="rId7"/>
    <p:sldId id="1096" r:id="rId8"/>
    <p:sldId id="1097" r:id="rId9"/>
    <p:sldId id="1098" r:id="rId10"/>
    <p:sldId id="1099" r:id="rId11"/>
    <p:sldId id="1100" r:id="rId12"/>
    <p:sldId id="1094" r:id="rId13"/>
    <p:sldId id="1101" r:id="rId14"/>
    <p:sldId id="1103" r:id="rId15"/>
    <p:sldId id="1102" r:id="rId16"/>
    <p:sldId id="1090" r:id="rId17"/>
    <p:sldId id="1104" r:id="rId18"/>
    <p:sldId id="1105" r:id="rId19"/>
    <p:sldId id="1108" r:id="rId20"/>
    <p:sldId id="1107" r:id="rId21"/>
    <p:sldId id="1109" r:id="rId22"/>
    <p:sldId id="1110" r:id="rId23"/>
    <p:sldId id="1112" r:id="rId24"/>
    <p:sldId id="1114" r:id="rId25"/>
    <p:sldId id="1111" r:id="rId26"/>
    <p:sldId id="1113" r:id="rId27"/>
    <p:sldId id="1115" r:id="rId28"/>
    <p:sldId id="1116" r:id="rId29"/>
    <p:sldId id="1117" r:id="rId30"/>
    <p:sldId id="1118" r:id="rId31"/>
    <p:sldId id="1119" r:id="rId32"/>
    <p:sldId id="1106" r:id="rId33"/>
    <p:sldId id="1120" r:id="rId34"/>
    <p:sldId id="319" r:id="rId35"/>
    <p:sldId id="35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86501" autoAdjust="0"/>
  </p:normalViewPr>
  <p:slideViewPr>
    <p:cSldViewPr>
      <p:cViewPr>
        <p:scale>
          <a:sx n="50" d="100"/>
          <a:sy n="50" d="100"/>
        </p:scale>
        <p:origin x="-1224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751E2CF5-2857-4D0F-B510-FC1B9A6FE6B8}" type="datetimeFigureOut">
              <a:rPr lang="en-US"/>
              <a:pPr>
                <a:defRPr/>
              </a:pPr>
              <a:t>6/28/2012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A12032E8-2833-4C6E-AA22-C2FB11280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8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543425" cy="3408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332288"/>
            <a:ext cx="4975225" cy="4119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226-FD2D-48CE-8743-3356F0E7F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D50D-E979-4BE6-8618-3B47CA459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2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F7C0-F308-4C4F-BCB6-A3836A399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34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DE7F-1002-435F-902D-2BA33C73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8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>
            <a:lvl1pPr>
              <a:defRPr sz="5000" b="1" baseline="0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>
            <a:lvl1pPr marL="342900" indent="-342900">
              <a:buClr>
                <a:srgbClr val="002060"/>
              </a:buClr>
              <a:buSzPct val="70000"/>
              <a:buFont typeface="Wingdings" pitchFamily="2" charset="2"/>
              <a:buChar char="Ø"/>
              <a:defRPr sz="3600" baseline="0">
                <a:latin typeface="Verdana" pitchFamily="34" charset="0"/>
              </a:defRPr>
            </a:lvl1pPr>
            <a:lvl2pPr marL="742950" indent="-285750">
              <a:buClr>
                <a:srgbClr val="002060"/>
              </a:buClr>
              <a:buSzPct val="70000"/>
              <a:buFont typeface="Wingdings" pitchFamily="2" charset="2"/>
              <a:buChar char="v"/>
              <a:defRPr sz="3200" baseline="0">
                <a:latin typeface="Verdana" pitchFamily="34" charset="0"/>
              </a:defRPr>
            </a:lvl2pPr>
            <a:lvl3pPr marL="1143000" indent="-228600">
              <a:buClr>
                <a:srgbClr val="002060"/>
              </a:buClr>
              <a:buSzPct val="80000"/>
              <a:buFont typeface="Wingdings" pitchFamily="2" charset="2"/>
              <a:buChar char="§"/>
              <a:defRPr sz="2800" baseline="0">
                <a:latin typeface="Verdana" pitchFamily="34" charset="0"/>
              </a:defRPr>
            </a:lvl3pPr>
            <a:lvl4pPr marL="1600200" indent="-228600">
              <a:buClr>
                <a:srgbClr val="002060"/>
              </a:buClr>
              <a:buFont typeface="Arial" pitchFamily="34" charset="0"/>
              <a:buChar char="•"/>
              <a:defRPr sz="2400" baseline="0">
                <a:latin typeface="Verdana" pitchFamily="34" charset="0"/>
              </a:defRPr>
            </a:lvl4pPr>
            <a:lvl5pPr>
              <a:buClr>
                <a:srgbClr val="002060"/>
              </a:buClr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F9A1-738B-46A3-B94B-5F4DA1B48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1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70B0-A3C1-4D7B-BD5C-7915FD6EF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6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911D-5FC3-42B9-89C1-77FC432C8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5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286-AB7E-4942-BDF4-E7F49D86B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7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2A9E-2ACC-45DD-B30B-5928106AF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979B-F86C-4E5D-8C73-C0F32233C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26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0E3E-A041-4E7D-9206-8EE1A2212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9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0A67-AFCE-4981-9826-C35E5AE0B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9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2CA05-5763-4660-BAB7-CE27E64B3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677" r:id="rId7"/>
    <p:sldLayoutId id="2147483672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5200" b="1" kern="1200" dirty="0">
          <a:solidFill>
            <a:srgbClr val="002060"/>
          </a:solidFill>
          <a:latin typeface="Arial Narrow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Ø"/>
        <a:defRPr lang="en-US" sz="36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v"/>
        <a:defRPr lang="en-US" sz="32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Wingdings" pitchFamily="2" charset="2"/>
        <a:buChar char="§"/>
        <a:defRPr lang="en-US" sz="28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Arial" charset="0"/>
        <a:buChar char="•"/>
        <a:defRPr lang="en-US" sz="24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lang="en-US" sz="20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dirty="0"/>
              <a:t>CSC271 Database Systems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sz="4800" b="1" dirty="0" smtClean="0"/>
              <a:t>Lecture # 30</a:t>
            </a:r>
          </a:p>
        </p:txBody>
      </p:sp>
    </p:spTree>
    <p:extLst>
      <p:ext uri="{BB962C8B-B14F-4D97-AF65-F5344CB8AC3E}">
        <p14:creationId xmlns:p14="http://schemas.microsoft.com/office/powerpoint/2010/main" xmlns="" val="279942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 smtClean="0">
                <a:latin typeface="Times" pitchFamily="18" charset="0"/>
              </a:rPr>
              <a:t>Transaction Analysis Form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8" descr="C17NF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1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401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ﬁle organizations and indexes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Choose </a:t>
            </a:r>
            <a:r>
              <a:rPr lang="en-US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ﬁle </a:t>
            </a: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organizations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determine an efficient file organization for each base </a:t>
            </a: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relation </a:t>
            </a: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File </a:t>
            </a:r>
            <a:r>
              <a:rPr lang="en-US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organizations include Heap, Hash, Indexed Sequential Access Method (ISAM), B+-Tree, and </a:t>
            </a: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Clusters</a:t>
            </a: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Some DBMSs may not allow selection of file </a:t>
            </a: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organizations</a:t>
            </a: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58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ﬁle organizations and indexes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Choose indexes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determine whether adding indexes will improve the performance of the </a:t>
            </a: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system</a:t>
            </a: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Primary/Secondary/Clustering index</a:t>
            </a: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One approach is to keep tuples unordered and create as many secondary indexes as </a:t>
            </a: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necessary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Another approach is to order tuples in the relation by specifying a primary or clustering </a:t>
            </a: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index</a:t>
            </a: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For more details follow the guidelines </a:t>
            </a: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778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ﬁle organizations and indexes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Estimate </a:t>
            </a:r>
            <a:r>
              <a:rPr lang="en-US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disk space </a:t>
            </a:r>
            <a:r>
              <a:rPr lang="en-US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requirements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b="1" dirty="0">
                <a:latin typeface="Times" pitchFamily="18" charset="0"/>
                <a:cs typeface="Times New Roman" pitchFamily="18" charset="0"/>
              </a:rPr>
              <a:t>To estimate the amount of disk space that will be required by the database</a:t>
            </a: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0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user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views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design the user views that were identified during the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‘Requirements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Collection and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Analysis’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stage of the database system development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lifecycle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61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security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mechanisms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design the security mechanisms for the database as speciﬁed by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users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during the ‘Requirements Collection and Analysis’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stage of the database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system development lifecycle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Depends upon the underlying DBMS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System </a:t>
            </a:r>
            <a:r>
              <a:rPr lang="en-US" sz="2400" b="1" u="sng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security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covers access and use of the database at the system level, such as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user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name and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password 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 security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covers access and use of database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objects (such as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relations and views) and the actions that users can have on the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objects e.g. GRANT/REVOKE etc.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endParaRPr lang="en-US" sz="2400" b="1" u="sng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725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457200" y="1905001"/>
            <a:ext cx="8229600" cy="1905000"/>
          </a:xfrm>
        </p:spPr>
        <p:txBody>
          <a:bodyPr/>
          <a:lstStyle/>
          <a:p>
            <a:r>
              <a:rPr lang="en-US" sz="5400" dirty="0" smtClean="0"/>
              <a:t>Monitoring and </a:t>
            </a:r>
            <a:r>
              <a:rPr lang="en-US" sz="5400" dirty="0"/>
              <a:t>Tuning the </a:t>
            </a:r>
            <a:r>
              <a:rPr lang="en-US" sz="5400" dirty="0" smtClean="0"/>
              <a:t>Operational System</a:t>
            </a:r>
            <a:endParaRPr lang="en-US" sz="5400" dirty="0"/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b="1" dirty="0" smtClean="0"/>
              <a:t>Chapter 18</a:t>
            </a:r>
          </a:p>
        </p:txBody>
      </p:sp>
    </p:spTree>
    <p:extLst>
      <p:ext uri="{BB962C8B-B14F-4D97-AF65-F5344CB8AC3E}">
        <p14:creationId xmlns:p14="http://schemas.microsoft.com/office/powerpoint/2010/main" xmlns="" val="2842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Consider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introduction of controlled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redundancy	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determine whether introducing redundancy in a controlled manner by relaxing normalization rules will improve the performance of the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3737532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Consider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introduction of controlled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redundancy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Result of normalization is a design that is structurally consistent with minimal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redundancy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However, sometimes a normalized database does not provide maximum processing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efficiency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May be necessary to accept loss of some benefits of a fully normalized design in favor of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performance 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402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Consider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introduction of controlled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redundancy</a:t>
            </a:r>
          </a:p>
          <a:p>
            <a:pPr lvl="1"/>
            <a:r>
              <a:rPr lang="en-US" sz="2800" b="1" dirty="0">
                <a:latin typeface="Times" pitchFamily="18" charset="0"/>
                <a:cs typeface="Times New Roman" pitchFamily="18" charset="0"/>
              </a:rPr>
              <a:t>Also consider that denormalization:</a:t>
            </a:r>
          </a:p>
          <a:p>
            <a:pPr lvl="2"/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Makes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implementation more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complex</a:t>
            </a: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Often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sacrifices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flexibility</a:t>
            </a: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May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speed up retrievals but it slows down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updates</a:t>
            </a:r>
          </a:p>
          <a:p>
            <a:pPr lvl="1"/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Example of denormalization:</a:t>
            </a:r>
          </a:p>
          <a:p>
            <a:pPr marL="114300" indent="0">
              <a:buNone/>
            </a:pPr>
            <a:r>
              <a:rPr lang="en-US" sz="2400" b="1" dirty="0">
                <a:latin typeface="Times" pitchFamily="18" charset="0"/>
                <a:cs typeface="Times New Roman" pitchFamily="18" charset="0"/>
              </a:rPr>
              <a:t>Branch (</a:t>
            </a:r>
            <a:r>
              <a:rPr lang="en-US" sz="2400" dirty="0" err="1">
                <a:latin typeface="Times" pitchFamily="18" charset="0"/>
                <a:cs typeface="Times New Roman" pitchFamily="18" charset="0"/>
              </a:rPr>
              <a:t>branchNo</a:t>
            </a:r>
            <a:r>
              <a:rPr lang="en-US" sz="2400" dirty="0">
                <a:latin typeface="Times" pitchFamily="18" charset="0"/>
                <a:cs typeface="Times New Roman" pitchFamily="18" charset="0"/>
              </a:rPr>
              <a:t>, street, city, postcode, </a:t>
            </a:r>
            <a:r>
              <a:rPr lang="en-US" sz="2400" dirty="0" err="1" smtClean="0">
                <a:latin typeface="Times" pitchFamily="18" charset="0"/>
                <a:cs typeface="Times New Roman" pitchFamily="18" charset="0"/>
              </a:rPr>
              <a:t>mgrStaffNo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)	2NF</a:t>
            </a:r>
          </a:p>
          <a:p>
            <a:pPr marL="114300" indent="0">
              <a:buNone/>
            </a:pPr>
            <a:r>
              <a:rPr lang="en-US" sz="2400" b="1" dirty="0">
                <a:latin typeface="Times" pitchFamily="18" charset="0"/>
                <a:cs typeface="Times New Roman" pitchFamily="18" charset="0"/>
              </a:rPr>
              <a:t>Branch (</a:t>
            </a:r>
            <a:r>
              <a:rPr lang="en-US" sz="2400" dirty="0" err="1">
                <a:latin typeface="Times" pitchFamily="18" charset="0"/>
                <a:cs typeface="Times New Roman" pitchFamily="18" charset="0"/>
              </a:rPr>
              <a:t>branchNo</a:t>
            </a:r>
            <a:r>
              <a:rPr lang="en-US" sz="2400" dirty="0">
                <a:latin typeface="Times" pitchFamily="18" charset="0"/>
                <a:cs typeface="Times New Roman" pitchFamily="18" charset="0"/>
              </a:rPr>
              <a:t>, street, postcode, </a:t>
            </a:r>
            <a:r>
              <a:rPr lang="en-US" sz="2400" dirty="0" err="1">
                <a:latin typeface="Times" pitchFamily="18" charset="0"/>
                <a:cs typeface="Times New Roman" pitchFamily="18" charset="0"/>
              </a:rPr>
              <a:t>mgrStaffNo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) 	3NF</a:t>
            </a: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b="1" dirty="0">
                <a:latin typeface="Times" pitchFamily="18" charset="0"/>
                <a:cs typeface="Times New Roman" pitchFamily="18" charset="0"/>
              </a:rPr>
              <a:t>Postcode (</a:t>
            </a:r>
            <a:r>
              <a:rPr lang="en-US" sz="2400" dirty="0">
                <a:latin typeface="Times" pitchFamily="18" charset="0"/>
                <a:cs typeface="Times New Roman" pitchFamily="18" charset="0"/>
              </a:rPr>
              <a:t>postcode, city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)  	3NF</a:t>
            </a: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14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Summary: Previous Lecture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Normalization summary/example</a:t>
            </a:r>
          </a:p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Remaining steps/activities in building logical data model</a:t>
            </a:r>
          </a:p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Physical database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design</a:t>
            </a:r>
            <a:endParaRPr lang="en-US" b="1" dirty="0">
              <a:latin typeface="Times" pitchFamily="18" charset="0"/>
              <a:cs typeface="Times" pitchFamily="18" charset="0"/>
            </a:endParaRP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Translate logical data model for target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DBMS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2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Consider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denormalization in the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following situations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speciﬁcally to speed up frequent or critical transactions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Combining one-to-one (1:1) relationships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Duplicating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non-key attributes in one-to-many (1:*) relationships to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reduce joins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Duplicating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foreign key attributes in one-to-many (1:*) relationships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reduce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joins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Duplicating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attributes in many-to-many (*:*) relationships to reduce joins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Introducing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repeating groups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Creating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extract tables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Partitioning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relations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068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Combining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one-to-one (1:1) relationships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5" descr="C18N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28800"/>
            <a:ext cx="86756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132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Duplicating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non-key attributes in one-to-many (1:*) relationships to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reduce joins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DS3-Figure 17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8991600" cy="46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193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Duplicating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non-key attributes in one-to-many (1:*) relationships to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reduce joins (Lookup tables)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5" descr="C18NF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2500"/>
            <a:ext cx="88392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0114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Duplicating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non-key attributes in one-to-many (1:*) relationships to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reduce joins (Lookup tables)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4" descr="C18N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944428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7787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Duplicating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foreign key attributes in one-to-many (1:*) relationships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reduce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joins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5" descr="C18NF0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382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178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Duplicating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attributes in many-to-many (*:*) relationships to reduce joins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5" descr="C18NF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94442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0955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Introducing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repeating groups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5" descr="C18NF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812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3048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Creating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extract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tables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Reports can access derived data and perform multi-relation joins on same set of base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relations 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However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data the report is based on may be relatively static or may not have to be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current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Possible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create a single, highly </a:t>
            </a:r>
            <a:r>
              <a:rPr lang="en-US" sz="24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denormalized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extract table based on relations required by reports, and allow users to access extract table directly instead of base relations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315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Partitioning relations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Rather than combining relations together, alternative approach is to decompose them into a number of smaller and more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manageable partitions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Two main types of partitioning: </a:t>
            </a: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Horizontal Partitioning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: Distributing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tuples of a relation across a number of (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smaller) relations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Vertical </a:t>
            </a:r>
            <a:r>
              <a:rPr lang="en-US" sz="2400" b="1" u="sng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Partitioning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: Distributing the attributes of a relation across a number of (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smaller) relations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(the primary key is duplicated to allow the original relation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be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reconstructed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Other types include hash, range, list etc.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191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38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Translate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logical data model for target DBMS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base relations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representation of derived data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general constraints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ﬁle organizations and indexes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Analyze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Choose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ﬁle organizations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Choose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indexes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Estimate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disk space requirements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user views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security mechanisms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Consider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introduction of controlled redundancy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Monitor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and tune the operational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311427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Partitioning relations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C18NF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82" y="2244506"/>
            <a:ext cx="83518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468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14300" indent="0">
              <a:buNone/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lvl="2"/>
            <a:endParaRPr lang="en-US" b="1" dirty="0" smtClean="0">
              <a:latin typeface="Times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5" descr="C18N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1"/>
            <a:ext cx="886822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351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Monitor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and tune the operational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system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monitor operational system and improve performance of system to correct inappropriate design decisions or reflect changing requirements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52736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Monitor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and tune the operational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system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Number of factors may be used to measure efficiency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 Throughput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: Number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of transactions processed in given time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interval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Response Time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: 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Elapsed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time for completion of a single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 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u="sng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Disk Storage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: 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Amount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of disk space required to store database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files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 one factor is always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correct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Need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understand how the various hardware components interact and affect database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performance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927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Remaining steps/activities in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Physical database design methodology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Monitoring and performance tuning</a:t>
            </a:r>
          </a:p>
          <a:p>
            <a:pPr lvl="1" algn="just"/>
            <a:endParaRPr lang="en-US" b="1" dirty="0" smtClean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65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References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b="1" dirty="0" smtClean="0">
                <a:latin typeface="Times" pitchFamily="18" charset="0"/>
              </a:rPr>
              <a:t>All the material (slides, diagrams etc.) presented in this lecture is taken (with modifications) from the Pearson Education website :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http://www.booksites.net/connbegg</a:t>
            </a:r>
          </a:p>
        </p:txBody>
      </p:sp>
    </p:spTree>
    <p:extLst>
      <p:ext uri="{BB962C8B-B14F-4D97-AF65-F5344CB8AC3E}">
        <p14:creationId xmlns:p14="http://schemas.microsoft.com/office/powerpoint/2010/main" xmlns="" val="348070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Design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ﬁle organizations and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indexes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determine optimal file organizations to store the base relations and the indexes that are required to achieve acceptable performance; that is, the way in which relations and tuples will be held on secondary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storage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types of ﬁle organization available are dependent on the target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DBMS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DB designer must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understand the typical workload that database must support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14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Analyze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understand the functionality of the transactions that will run on the database and to analyze the important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Attempt to identify performance criteria, such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as: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ransactions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that run frequently and will have a significant impact on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performance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that are critical to the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business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Times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during the day/week when there will be a high demand made on the database (called the peak load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67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Analyze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 this information to identify the parts of the database that may cause performance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problems 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Also need to know high-level functionality of the transactions, such as: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Attributes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that are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updated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Search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criteria used in a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query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 this information to select appropriate file organization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336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Times" pitchFamily="18" charset="0"/>
              </a:rPr>
              <a:t>Physical </a:t>
            </a:r>
            <a:r>
              <a:rPr lang="en-US" sz="3600" dirty="0">
                <a:latin typeface="Times" pitchFamily="18" charset="0"/>
              </a:rPr>
              <a:t>Database </a:t>
            </a:r>
            <a:r>
              <a:rPr lang="en-US" sz="3600" dirty="0" smtClean="0">
                <a:latin typeface="Times" pitchFamily="18" charset="0"/>
              </a:rPr>
              <a:t>Design Methodology </a:t>
            </a:r>
            <a:endParaRPr lang="en-US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Analyze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Difficult to estimate all transactions, most important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most active </a:t>
            </a:r>
            <a:r>
              <a:rPr lang="en-US" sz="20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20% of user queries account for 80% of the total data </a:t>
            </a:r>
            <a:r>
              <a:rPr lang="en-US" sz="20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access</a:t>
            </a:r>
            <a:endParaRPr lang="en-US" sz="20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 of 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Transaction/relation </a:t>
            </a:r>
            <a:r>
              <a:rPr lang="en-US" sz="20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cross-reference matrix, showing relations that each transaction </a:t>
            </a:r>
            <a:r>
              <a:rPr lang="en-US" sz="20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accesses</a:t>
            </a:r>
            <a:endParaRPr lang="en-US" sz="20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sz="20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</a:t>
            </a:r>
            <a:r>
              <a:rPr lang="en-US" sz="20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ransaction </a:t>
            </a:r>
            <a:r>
              <a:rPr lang="en-US" sz="20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usage map, indicating which relations are potentially heavily </a:t>
            </a:r>
            <a:r>
              <a:rPr lang="en-US" sz="20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used</a:t>
            </a:r>
            <a:endParaRPr lang="en-US" sz="20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focus on areas that may be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problematic: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000" b="1" dirty="0" smtClean="0">
                <a:latin typeface="Times" pitchFamily="18" charset="0"/>
                <a:cs typeface="Times New Roman" pitchFamily="18" charset="0"/>
              </a:rPr>
              <a:t>Map </a:t>
            </a:r>
            <a:r>
              <a:rPr lang="en-US" sz="2000" b="1" dirty="0">
                <a:latin typeface="Times" pitchFamily="18" charset="0"/>
                <a:cs typeface="Times New Roman" pitchFamily="18" charset="0"/>
              </a:rPr>
              <a:t>all transaction paths to </a:t>
            </a:r>
            <a:r>
              <a:rPr lang="en-US" sz="2000" b="1" dirty="0" smtClean="0">
                <a:latin typeface="Times" pitchFamily="18" charset="0"/>
                <a:cs typeface="Times New Roman" pitchFamily="18" charset="0"/>
              </a:rPr>
              <a:t>relations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000" b="1" dirty="0" smtClean="0">
                <a:latin typeface="Times" pitchFamily="18" charset="0"/>
                <a:cs typeface="Times New Roman" pitchFamily="18" charset="0"/>
              </a:rPr>
              <a:t>Most </a:t>
            </a:r>
            <a:r>
              <a:rPr lang="en-US" sz="2000" b="1" dirty="0">
                <a:latin typeface="Times" pitchFamily="18" charset="0"/>
                <a:cs typeface="Times New Roman" pitchFamily="18" charset="0"/>
              </a:rPr>
              <a:t>frequently accessed </a:t>
            </a:r>
            <a:r>
              <a:rPr lang="en-US" sz="2000" b="1" dirty="0" smtClean="0">
                <a:latin typeface="Times" pitchFamily="18" charset="0"/>
                <a:cs typeface="Times New Roman" pitchFamily="18" charset="0"/>
              </a:rPr>
              <a:t>relations </a:t>
            </a:r>
            <a:r>
              <a:rPr lang="en-US" sz="2000" b="1" dirty="0" smtClean="0">
                <a:latin typeface="Times" pitchFamily="18" charset="0"/>
                <a:cs typeface="Times New Roman" pitchFamily="18" charset="0"/>
              </a:rPr>
              <a:t>by </a:t>
            </a:r>
            <a:r>
              <a:rPr lang="en-US" sz="2000" b="1" dirty="0">
                <a:latin typeface="Times" pitchFamily="18" charset="0"/>
                <a:cs typeface="Times New Roman" pitchFamily="18" charset="0"/>
              </a:rPr>
              <a:t>transactions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000" b="1" dirty="0" smtClean="0">
                <a:latin typeface="Times" pitchFamily="18" charset="0"/>
                <a:cs typeface="Times New Roman" pitchFamily="18" charset="0"/>
              </a:rPr>
              <a:t>Data </a:t>
            </a:r>
            <a:r>
              <a:rPr lang="en-US" sz="2000" b="1" dirty="0">
                <a:latin typeface="Times" pitchFamily="18" charset="0"/>
                <a:cs typeface="Times New Roman" pitchFamily="18" charset="0"/>
              </a:rPr>
              <a:t>usage of selected transactions </a:t>
            </a:r>
            <a:r>
              <a:rPr lang="en-US" sz="2000" b="1" dirty="0" smtClean="0">
                <a:latin typeface="Times" pitchFamily="18" charset="0"/>
                <a:cs typeface="Times New Roman" pitchFamily="18" charset="0"/>
              </a:rPr>
              <a:t>involving relations</a:t>
            </a:r>
            <a:endParaRPr lang="en-US" sz="2000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14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 smtClean="0">
                <a:latin typeface="Times" pitchFamily="18" charset="0"/>
              </a:rPr>
              <a:t>Cross-Referencing Transactions/Relations</a:t>
            </a:r>
            <a:endParaRPr lang="en-US" sz="32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5" descr="C17N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096828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644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Transaction Usage Map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9906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4" descr="DS3-Figure 16-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57338"/>
            <a:ext cx="8868228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0729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-CSC271-CIITVC-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Lecture1-CSC271-CIITVC-2012</Template>
  <TotalTime>7193</TotalTime>
  <Words>1236</Words>
  <Application>Microsoft Office PowerPoint</Application>
  <PresentationFormat>On-screen Show (4:3)</PresentationFormat>
  <Paragraphs>452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Lecture1-CSC271-CIITVC-2012</vt:lpstr>
      <vt:lpstr>CSC271 Database Systems</vt:lpstr>
      <vt:lpstr>Summary: Previous Lecture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Cross-Referencing Transactions/Relations</vt:lpstr>
      <vt:lpstr>Transaction Usage Map</vt:lpstr>
      <vt:lpstr>Transaction Analysis Form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Monitoring and Tuning the Operational System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Physical Database Design Methodology </vt:lpstr>
      <vt:lpstr>Summary</vt:lpstr>
      <vt:lpstr>References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CSC271 Database Systems</dc:title>
  <dc:creator>ASIF</dc:creator>
  <cp:lastModifiedBy>NTS</cp:lastModifiedBy>
  <cp:revision>3318</cp:revision>
  <dcterms:created xsi:type="dcterms:W3CDTF">2012-05-16T18:43:11Z</dcterms:created>
  <dcterms:modified xsi:type="dcterms:W3CDTF">2012-06-28T14:22:32Z</dcterms:modified>
</cp:coreProperties>
</file>