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25" r:id="rId2"/>
    <p:sldId id="329" r:id="rId3"/>
    <p:sldId id="330" r:id="rId4"/>
    <p:sldId id="331" r:id="rId5"/>
    <p:sldId id="332" r:id="rId6"/>
    <p:sldId id="333" r:id="rId7"/>
    <p:sldId id="345" r:id="rId8"/>
    <p:sldId id="334" r:id="rId9"/>
    <p:sldId id="335" r:id="rId10"/>
    <p:sldId id="336" r:id="rId11"/>
    <p:sldId id="339" r:id="rId12"/>
    <p:sldId id="340" r:id="rId13"/>
    <p:sldId id="341" r:id="rId14"/>
    <p:sldId id="342" r:id="rId15"/>
    <p:sldId id="343" r:id="rId16"/>
    <p:sldId id="338" r:id="rId17"/>
    <p:sldId id="337" r:id="rId18"/>
    <p:sldId id="344" r:id="rId19"/>
    <p:sldId id="31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9" autoAdjust="0"/>
    <p:restoredTop sz="86501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2032E8-2833-4C6E-AA22-C2FB1128069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</a:t>
            </a:r>
            <a:r>
              <a:rPr sz="4800" b="1" smtClean="0"/>
              <a:t># </a:t>
            </a:r>
            <a:r>
              <a:rPr sz="4800" b="1" smtClean="0"/>
              <a:t>3</a:t>
            </a:r>
            <a:endParaRPr sz="4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Schemas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External Schemas </a:t>
            </a:r>
            <a:endParaRPr lang="en-US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Also called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subschemas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Multiple schemas per database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Corresponds to different views of data</a:t>
            </a:r>
          </a:p>
          <a:p>
            <a:r>
              <a:rPr lang="en-US" b="1" dirty="0">
                <a:latin typeface="Times" pitchFamily="18" charset="0"/>
                <a:cs typeface="Times" pitchFamily="18" charset="0"/>
              </a:rPr>
              <a:t>Conceptual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Schema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D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escribes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all the entities, attributes, and relationships together with integrity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constraints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Only one schema per database</a:t>
            </a: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419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Schemas..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Internal Schema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A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complete description of the internal model, containing the deﬁnitions of stored records, the methods of representation, the data ﬁelds, and the indexes and storage structures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used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Only one schema per database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/>
            <a:endParaRPr lang="en-US" b="1" dirty="0">
              <a:latin typeface="Times" pitchFamily="18" charset="0"/>
              <a:cs typeface="Times" pitchFamily="18" charset="0"/>
            </a:endParaRPr>
          </a:p>
          <a:p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4164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Mappings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The DBMS is responsible for mapping between these three types of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schema: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The DBMS must check that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each external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schema is derivable from the conceptual schema, and it must use the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information in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conceptual schema to map between each external schema and the internal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schema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Types of mappings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Conceptual/Internal mapping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External/Conceptual mapping</a:t>
            </a:r>
          </a:p>
          <a:p>
            <a:pPr lvl="1"/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6359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" pitchFamily="18" charset="0"/>
              </a:rPr>
              <a:t>Conceptual/Internal </a:t>
            </a:r>
            <a:r>
              <a:rPr lang="en-US" dirty="0" smtClean="0">
                <a:latin typeface="Times" pitchFamily="18" charset="0"/>
              </a:rPr>
              <a:t>Mapping</a:t>
            </a:r>
            <a:endParaRPr lang="en-US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Enables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the DBMS to </a:t>
            </a: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Find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actual record or combination of records in physical storage that constitute a logical record in the conceptual schema,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Together with any constraints to be enforced on the operations for that logical record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 It also allows any differences in entity names, attribute names, attribute order, data types, and so on, to be resolved</a:t>
            </a:r>
          </a:p>
          <a:p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09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External/Conceptual Mapping</a:t>
            </a:r>
            <a:endParaRPr lang="en-US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Enables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the DBMS to </a:t>
            </a: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Map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names in the user’s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view on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to the relevant part of the conceptual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schema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0479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Instances</a:t>
            </a:r>
            <a:endParaRPr lang="en-US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Database Schema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Description of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database (also called intension)</a:t>
            </a:r>
          </a:p>
          <a:p>
            <a:pPr lvl="1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Specified during design phase</a:t>
            </a:r>
          </a:p>
          <a:p>
            <a:pPr lvl="1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Remain almost static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Database Instance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Data in the database at any particular point in time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Dynamic (changes with the time)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Also called an extension (or state) of database</a:t>
            </a:r>
          </a:p>
        </p:txBody>
      </p:sp>
    </p:spTree>
    <p:extLst>
      <p:ext uri="{BB962C8B-B14F-4D97-AF65-F5344CB8AC3E}">
        <p14:creationId xmlns:p14="http://schemas.microsoft.com/office/powerpoint/2010/main" xmlns="" val="1411222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" pitchFamily="18" charset="0"/>
              </a:rPr>
              <a:t>Data Independence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Logical Data Independence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Refers to immunity of external schemas to changes in conceptual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schema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Conceptual schema changes (e.g. addition/removal of entities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Should not require changes to external schema or rewrites of application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programs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0193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" pitchFamily="18" charset="0"/>
              </a:rPr>
              <a:t>Data Independence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Physical Data Independence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Refers to immunity of conceptual schema to changes in the internal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schema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Internal schema changes (e.g. using different file organizations, storage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structures, storage devices etc.)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Should not require change to conceptual or external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schemas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5631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" pitchFamily="18" charset="0"/>
              </a:rPr>
              <a:t>Data Independence and the ANSI-SPARC Three-Level Architecture</a:t>
            </a:r>
            <a:endParaRPr lang="en-GB" sz="36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pic>
        <p:nvPicPr>
          <p:cNvPr id="4" name="Picture 6" descr="C02NF0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982321"/>
            <a:ext cx="9144000" cy="441735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35221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latin typeface="Times" pitchFamily="18" charset="0"/>
              </a:rPr>
              <a:t>Components of the DBMS environment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Roles in the DB environment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History of DBMS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Advantages/Disadvantages of DBMSs</a:t>
            </a:r>
          </a:p>
          <a:p>
            <a:r>
              <a:rPr lang="en-GB" b="1" dirty="0">
                <a:latin typeface="Times" pitchFamily="18" charset="0"/>
              </a:rPr>
              <a:t>ANSI-SPARC </a:t>
            </a:r>
            <a:r>
              <a:rPr lang="en-GB" b="1" dirty="0" smtClean="0">
                <a:latin typeface="Times" pitchFamily="18" charset="0"/>
              </a:rPr>
              <a:t>three-level </a:t>
            </a:r>
            <a:r>
              <a:rPr lang="en-GB" b="1" dirty="0">
                <a:latin typeface="Times" pitchFamily="18" charset="0"/>
              </a:rPr>
              <a:t>a</a:t>
            </a:r>
            <a:r>
              <a:rPr lang="en-GB" b="1" dirty="0" smtClean="0">
                <a:latin typeface="Times" pitchFamily="18" charset="0"/>
              </a:rPr>
              <a:t>rchitecture</a:t>
            </a:r>
          </a:p>
          <a:p>
            <a:r>
              <a:rPr lang="en-GB" b="1" dirty="0" smtClean="0">
                <a:latin typeface="Times" pitchFamily="18" charset="0"/>
              </a:rPr>
              <a:t>Schemas, mappings, and instances</a:t>
            </a:r>
          </a:p>
          <a:p>
            <a:r>
              <a:rPr lang="en-GB" b="1" dirty="0" smtClean="0">
                <a:latin typeface="Times" pitchFamily="18" charset="0"/>
              </a:rPr>
              <a:t>Data independence</a:t>
            </a:r>
          </a:p>
          <a:p>
            <a:pPr eaLnBrk="1" hangingPunct="1"/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 smtClean="0"/>
              <a:t>Database Environment</a:t>
            </a:r>
            <a:endParaRPr dirty="0"/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b="1" dirty="0" smtClean="0"/>
              <a:t>Chapter </a:t>
            </a:r>
            <a:r>
              <a:rPr b="1" dirty="0"/>
              <a:t>2</a:t>
            </a:r>
            <a:endParaRPr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75678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Objectives of </a:t>
            </a:r>
            <a:r>
              <a:rPr lang="en-GB" dirty="0" smtClean="0">
                <a:latin typeface="Times" pitchFamily="18" charset="0"/>
              </a:rPr>
              <a:t>Three-Level </a:t>
            </a:r>
            <a:r>
              <a:rPr lang="en-GB" dirty="0">
                <a:latin typeface="Times" pitchFamily="18" charset="0"/>
              </a:rPr>
              <a:t>Architecture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All users should be able to access same </a:t>
            </a:r>
            <a:r>
              <a:rPr lang="en-US" b="1" dirty="0" smtClean="0">
                <a:latin typeface="Times" pitchFamily="18" charset="0"/>
              </a:rPr>
              <a:t>data but have a different customized view</a:t>
            </a:r>
            <a:endParaRPr lang="en-US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A user’s view is immune to changes made in other </a:t>
            </a:r>
            <a:r>
              <a:rPr lang="en-US" b="1" dirty="0" smtClean="0">
                <a:latin typeface="Times" pitchFamily="18" charset="0"/>
              </a:rPr>
              <a:t>views</a:t>
            </a:r>
            <a:endParaRPr lang="en-US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Users should not need to know physical database storage </a:t>
            </a:r>
            <a:r>
              <a:rPr lang="en-US" b="1" dirty="0" smtClean="0">
                <a:latin typeface="Times" pitchFamily="18" charset="0"/>
              </a:rPr>
              <a:t>details</a:t>
            </a: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4352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Objectives of </a:t>
            </a:r>
            <a:r>
              <a:rPr lang="en-GB" dirty="0" smtClean="0">
                <a:latin typeface="Times" pitchFamily="18" charset="0"/>
              </a:rPr>
              <a:t>Three-Level Architecture..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DBA should be able to change database storage structures without affecting the users’ </a:t>
            </a:r>
            <a:r>
              <a:rPr lang="en-US" b="1" dirty="0" smtClean="0">
                <a:latin typeface="Times" pitchFamily="18" charset="0"/>
              </a:rPr>
              <a:t>views</a:t>
            </a:r>
            <a:endParaRPr lang="en-US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Internal structure of database should be unaffected by changes to physical aspects of </a:t>
            </a:r>
            <a:r>
              <a:rPr lang="en-US" b="1" dirty="0" smtClean="0">
                <a:latin typeface="Times" pitchFamily="18" charset="0"/>
              </a:rPr>
              <a:t>storage</a:t>
            </a:r>
            <a:endParaRPr lang="en-US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DBA should be able to change conceptual structure of database without affecting all </a:t>
            </a:r>
            <a:r>
              <a:rPr lang="en-US" b="1" dirty="0" smtClean="0">
                <a:latin typeface="Times" pitchFamily="18" charset="0"/>
              </a:rPr>
              <a:t>users</a:t>
            </a: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27761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ANSI-SPARC Three-Level Architecture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pic>
        <p:nvPicPr>
          <p:cNvPr id="4" name="Picture 6" descr="C02NF0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7481" y="1524000"/>
            <a:ext cx="6669038" cy="53340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45479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ANSI-SPARC Three-Level </a:t>
            </a:r>
            <a:r>
              <a:rPr lang="en-GB" dirty="0" smtClean="0">
                <a:latin typeface="Times" pitchFamily="18" charset="0"/>
              </a:rPr>
              <a:t>Architecture..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External Level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Users’ view of the </a:t>
            </a:r>
            <a:r>
              <a:rPr lang="en-US" sz="2600" b="1" dirty="0" smtClean="0">
                <a:latin typeface="Times" pitchFamily="18" charset="0"/>
              </a:rPr>
              <a:t>database</a:t>
            </a:r>
            <a:endParaRPr lang="en-US" sz="2600" b="1" dirty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Describes that part of database that is relevant to a particular </a:t>
            </a:r>
            <a:r>
              <a:rPr lang="en-US" sz="2600" b="1" dirty="0" smtClean="0">
                <a:latin typeface="Times" pitchFamily="18" charset="0"/>
              </a:rPr>
              <a:t>user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Different views may have different representation of same data (e.g. different date formats, age derived from DOB etc.)</a:t>
            </a:r>
            <a:endParaRPr lang="en-US" sz="26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0930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ANSI-SPARC Three-Level </a:t>
            </a:r>
            <a:r>
              <a:rPr lang="en-GB" dirty="0" smtClean="0">
                <a:latin typeface="Times" pitchFamily="18" charset="0"/>
              </a:rPr>
              <a:t>Architecture..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Conceptual Level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Community view of the database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Describes what data is stored in database and relationships among the data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Along with any constraints on data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Independent of any storage considerations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094048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ANSI-SPARC Three-Level </a:t>
            </a:r>
            <a:r>
              <a:rPr lang="en-GB" dirty="0" smtClean="0">
                <a:latin typeface="Times" pitchFamily="18" charset="0"/>
              </a:rPr>
              <a:t>Architecture..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Internal Level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Physical representation of the database on the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computer  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Describes how the data is stored in the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database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physical implementation of the database to achieve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optimal runtime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performance and storage space utilization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Data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structures and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ﬁle organizations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used to store data on storage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devices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Interfaces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with the operating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system access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methods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to place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data on the storage devices, build the indexes, retrieve the data, and so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on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636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" pitchFamily="18" charset="0"/>
              </a:rPr>
              <a:t>Differences between Three Levels of ANSI-SPARC Architecture</a:t>
            </a:r>
            <a:endParaRPr lang="en-GB" sz="28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pic>
        <p:nvPicPr>
          <p:cNvPr id="4" name="Picture 1030" descr="C02NF0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4766"/>
            <a:ext cx="9144000" cy="503246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87545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684</TotalTime>
  <Words>649</Words>
  <Application>Microsoft Office PowerPoint</Application>
  <PresentationFormat>On-screen Show (4:3)</PresentationFormat>
  <Paragraphs>89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Lecture1-CSC271-CIITVC-2012</vt:lpstr>
      <vt:lpstr>CSC271 Database Systems</vt:lpstr>
      <vt:lpstr>Database Environment</vt:lpstr>
      <vt:lpstr>Objectives of Three-Level Architecture</vt:lpstr>
      <vt:lpstr>Objectives of Three-Level Architecture..</vt:lpstr>
      <vt:lpstr>ANSI-SPARC Three-Level Architecture</vt:lpstr>
      <vt:lpstr>ANSI-SPARC Three-Level Architecture..</vt:lpstr>
      <vt:lpstr>ANSI-SPARC Three-Level Architecture..</vt:lpstr>
      <vt:lpstr>ANSI-SPARC Three-Level Architecture..</vt:lpstr>
      <vt:lpstr>Differences between Three Levels of ANSI-SPARC Architecture</vt:lpstr>
      <vt:lpstr>Schemas</vt:lpstr>
      <vt:lpstr>Schemas..</vt:lpstr>
      <vt:lpstr>Mappings</vt:lpstr>
      <vt:lpstr>Conceptual/Internal Mapping</vt:lpstr>
      <vt:lpstr>External/Conceptual Mapping</vt:lpstr>
      <vt:lpstr>Instances</vt:lpstr>
      <vt:lpstr>Data Independence</vt:lpstr>
      <vt:lpstr>Data Independence</vt:lpstr>
      <vt:lpstr>Data Independence and the ANSI-SPARC Three-Level Architecture</vt:lpstr>
      <vt:lpstr>Summary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Umer</cp:lastModifiedBy>
  <cp:revision>356</cp:revision>
  <dcterms:created xsi:type="dcterms:W3CDTF">2012-05-16T18:43:11Z</dcterms:created>
  <dcterms:modified xsi:type="dcterms:W3CDTF">2013-03-19T15:32:07Z</dcterms:modified>
</cp:coreProperties>
</file>