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325" r:id="rId2"/>
    <p:sldId id="346" r:id="rId3"/>
    <p:sldId id="930" r:id="rId4"/>
    <p:sldId id="1089" r:id="rId5"/>
    <p:sldId id="1068" r:id="rId6"/>
    <p:sldId id="1069" r:id="rId7"/>
    <p:sldId id="1070" r:id="rId8"/>
    <p:sldId id="1072" r:id="rId9"/>
    <p:sldId id="1071" r:id="rId10"/>
    <p:sldId id="1073" r:id="rId11"/>
    <p:sldId id="1074" r:id="rId12"/>
    <p:sldId id="1075" r:id="rId13"/>
    <p:sldId id="1076" r:id="rId14"/>
    <p:sldId id="1077" r:id="rId15"/>
    <p:sldId id="1080" r:id="rId16"/>
    <p:sldId id="1079" r:id="rId17"/>
    <p:sldId id="1084" r:id="rId18"/>
    <p:sldId id="1081" r:id="rId19"/>
    <p:sldId id="1082" r:id="rId20"/>
    <p:sldId id="1085" r:id="rId21"/>
    <p:sldId id="1086" r:id="rId22"/>
    <p:sldId id="1087" r:id="rId23"/>
    <p:sldId id="1088" r:id="rId24"/>
    <p:sldId id="1083" r:id="rId25"/>
    <p:sldId id="1090" r:id="rId26"/>
    <p:sldId id="1091" r:id="rId27"/>
    <p:sldId id="1092" r:id="rId28"/>
    <p:sldId id="1095" r:id="rId29"/>
    <p:sldId id="1093" r:id="rId30"/>
    <p:sldId id="1094" r:id="rId31"/>
    <p:sldId id="319" r:id="rId32"/>
    <p:sldId id="351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12" autoAdjust="0"/>
    <p:restoredTop sz="86501" autoAdjust="0"/>
  </p:normalViewPr>
  <p:slideViewPr>
    <p:cSldViewPr>
      <p:cViewPr>
        <p:scale>
          <a:sx n="60" d="100"/>
          <a:sy n="60" d="100"/>
        </p:scale>
        <p:origin x="-1296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8394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751E2CF5-2857-4D0F-B510-FC1B9A6FE6B8}" type="datetimeFigureOut">
              <a:rPr lang="en-US"/>
              <a:pPr>
                <a:defRPr/>
              </a:pPr>
              <a:t>6/10/2013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A12032E8-2833-4C6E-AA22-C2FB112806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78807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3950" y="711200"/>
            <a:ext cx="4543425" cy="34083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332288"/>
            <a:ext cx="4975225" cy="4119562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</p:spPr>
        <p:txBody>
          <a:bodyPr/>
          <a:lstStyle>
            <a:lvl1pPr>
              <a:defRPr sz="5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4C226-FD2D-48CE-8743-3356F0E7F2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52092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CSC271 Database Systems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FD50D-E979-4BE6-8618-3B47CA459D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0823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CSC271 Database Systems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FF7C0-F308-4C4F-BCB6-A3836A399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07346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CSC271 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4DE7F-1002-435F-902D-2BA33C7366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2685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>
            <a:lvl1pPr>
              <a:defRPr sz="5000" b="1" baseline="0">
                <a:solidFill>
                  <a:srgbClr val="002060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>
            <a:lvl1pPr marL="342900" indent="-342900">
              <a:buClr>
                <a:srgbClr val="002060"/>
              </a:buClr>
              <a:buSzPct val="70000"/>
              <a:buFont typeface="Wingdings" pitchFamily="2" charset="2"/>
              <a:buChar char="Ø"/>
              <a:defRPr sz="3600" baseline="0">
                <a:latin typeface="Verdana" pitchFamily="34" charset="0"/>
              </a:defRPr>
            </a:lvl1pPr>
            <a:lvl2pPr marL="742950" indent="-285750">
              <a:buClr>
                <a:srgbClr val="002060"/>
              </a:buClr>
              <a:buSzPct val="70000"/>
              <a:buFont typeface="Wingdings" pitchFamily="2" charset="2"/>
              <a:buChar char="v"/>
              <a:defRPr sz="3200" baseline="0">
                <a:latin typeface="Verdana" pitchFamily="34" charset="0"/>
              </a:defRPr>
            </a:lvl2pPr>
            <a:lvl3pPr marL="1143000" indent="-228600">
              <a:buClr>
                <a:srgbClr val="002060"/>
              </a:buClr>
              <a:buSzPct val="80000"/>
              <a:buFont typeface="Wingdings" pitchFamily="2" charset="2"/>
              <a:buChar char="§"/>
              <a:defRPr sz="2800" baseline="0">
                <a:latin typeface="Verdana" pitchFamily="34" charset="0"/>
              </a:defRPr>
            </a:lvl3pPr>
            <a:lvl4pPr marL="1600200" indent="-228600">
              <a:buClr>
                <a:srgbClr val="002060"/>
              </a:buClr>
              <a:buFont typeface="Arial" pitchFamily="34" charset="0"/>
              <a:buChar char="•"/>
              <a:defRPr sz="2400" baseline="0">
                <a:latin typeface="Verdana" pitchFamily="34" charset="0"/>
              </a:defRPr>
            </a:lvl4pPr>
            <a:lvl5pPr>
              <a:buClr>
                <a:srgbClr val="002060"/>
              </a:buClr>
              <a:defRPr sz="2000" baseline="0"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 dirty="0"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F9A1-738B-46A3-B94B-5F4DA1B481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9612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CSC271 Database Systems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asifmuneer@comsats.edu.pk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E70B0-A3C1-4D7B-BD5C-7915FD6EF4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6766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CSC271 Database Systems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11D-5FC3-42B9-89C1-77FC432C84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39527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419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EB286-AB7E-4942-BDF4-E7F49D86B6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56792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CSC271 Database Systems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52A9E-2ACC-45DD-B30B-5928106AF7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29427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CSC271 Database Systems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8979B-F86C-4E5D-8C73-C0F32233C3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0826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CSC271 Database Systems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asifmuneer@comsats.edu.pk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90E3E-A041-4E7D-9206-8EE1A2212B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2798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C0A67-AFCE-4981-9826-C35E5AE0B8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4697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rgbClr val="00206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aseline="0" dirty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42CA05-5763-4660-BAB7-CE27E64B31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3" r:id="rId2"/>
    <p:sldLayoutId id="2147483671" r:id="rId3"/>
    <p:sldLayoutId id="2147483674" r:id="rId4"/>
    <p:sldLayoutId id="2147483675" r:id="rId5"/>
    <p:sldLayoutId id="2147483676" r:id="rId6"/>
    <p:sldLayoutId id="2147483677" r:id="rId7"/>
    <p:sldLayoutId id="2147483672" r:id="rId8"/>
    <p:sldLayoutId id="2147483678" r:id="rId9"/>
    <p:sldLayoutId id="2147483679" r:id="rId10"/>
    <p:sldLayoutId id="2147483680" r:id="rId11"/>
    <p:sldLayoutId id="214748368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en-US" sz="5200" b="1" kern="1200" dirty="0">
          <a:solidFill>
            <a:srgbClr val="002060"/>
          </a:solidFill>
          <a:latin typeface="Arial Narrow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Ø"/>
        <a:defRPr lang="en-US" sz="36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v"/>
        <a:defRPr lang="en-US" sz="32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Wingdings" pitchFamily="2" charset="2"/>
        <a:buChar char="§"/>
        <a:defRPr lang="en-US" sz="28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Arial" charset="0"/>
        <a:buChar char="•"/>
        <a:defRPr lang="en-US" sz="24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Font typeface="Arial" charset="0"/>
        <a:buChar char="»"/>
        <a:defRPr lang="en-US" sz="20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dirty="0"/>
              <a:t>CSC271 Database Systems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sz="4800" b="1" dirty="0" smtClean="0"/>
              <a:t>Lecture # 29</a:t>
            </a:r>
          </a:p>
        </p:txBody>
      </p:sp>
    </p:spTree>
    <p:extLst>
      <p:ext uri="{BB962C8B-B14F-4D97-AF65-F5344CB8AC3E}">
        <p14:creationId xmlns="" xmlns:p14="http://schemas.microsoft.com/office/powerpoint/2010/main" val="2799426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4800" dirty="0" smtClean="0">
                <a:latin typeface="Times" pitchFamily="18" charset="0"/>
              </a:rPr>
              <a:t>Example: Normalization</a:t>
            </a:r>
            <a:endParaRPr lang="en-GB" sz="48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lnSpc>
                <a:spcPct val="90000"/>
              </a:lnSpc>
              <a:buNone/>
            </a:pPr>
            <a:r>
              <a:rPr lang="en-US" sz="2400" b="1" u="sng" dirty="0" smtClean="0">
                <a:latin typeface="Times" pitchFamily="18" charset="0"/>
                <a:cs typeface="Times" pitchFamily="18" charset="0"/>
              </a:rPr>
              <a:t>Property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fd2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propertyNo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 →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pAddress</a:t>
            </a:r>
            <a:endParaRPr lang="en-US" sz="2400" dirty="0">
              <a:latin typeface="Times" pitchFamily="18" charset="0"/>
              <a:cs typeface="Times" pitchFamily="18" charset="0"/>
            </a:endParaRPr>
          </a:p>
          <a:p>
            <a:pPr marL="57150" indent="0">
              <a:lnSpc>
                <a:spcPct val="90000"/>
              </a:lnSpc>
              <a:buNone/>
            </a:pPr>
            <a:r>
              <a:rPr lang="en-US" sz="2400" b="1" u="sng" dirty="0" smtClean="0">
                <a:latin typeface="Times" pitchFamily="18" charset="0"/>
                <a:cs typeface="Times" pitchFamily="18" charset="0"/>
              </a:rPr>
              <a:t>Staff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fd3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 →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sName</a:t>
            </a:r>
            <a:endParaRPr lang="en-US" sz="2400" dirty="0">
              <a:latin typeface="Times" pitchFamily="18" charset="0"/>
              <a:cs typeface="Times" pitchFamily="18" charset="0"/>
            </a:endParaRPr>
          </a:p>
          <a:p>
            <a:pPr marL="57150" indent="0">
              <a:lnSpc>
                <a:spcPct val="90000"/>
              </a:lnSpc>
              <a:buNone/>
            </a:pPr>
            <a:r>
              <a:rPr lang="en-US" sz="2400" b="1" u="sng" dirty="0" err="1" smtClean="0">
                <a:latin typeface="Times" pitchFamily="18" charset="0"/>
                <a:cs typeface="Times" pitchFamily="18" charset="0"/>
              </a:rPr>
              <a:t>PropertyInspect</a:t>
            </a:r>
            <a:endParaRPr lang="en-US" sz="2400" b="1" u="sng" dirty="0" smtClean="0">
              <a:latin typeface="Times" pitchFamily="18" charset="0"/>
              <a:cs typeface="Times" pitchFamily="18" charset="0"/>
            </a:endParaRPr>
          </a:p>
          <a:p>
            <a:pPr marL="57150" indent="0">
              <a:lnSpc>
                <a:spcPct val="90000"/>
              </a:lnSpc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fd1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′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propertyNo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iDate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 →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iTime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comments,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carReg</a:t>
            </a:r>
            <a:endParaRPr lang="en-US" sz="2400" dirty="0">
              <a:latin typeface="Times" pitchFamily="18" charset="0"/>
              <a:cs typeface="Times" pitchFamily="18" charset="0"/>
            </a:endParaRPr>
          </a:p>
          <a:p>
            <a:pPr marL="57150" indent="0">
              <a:lnSpc>
                <a:spcPct val="90000"/>
              </a:lnSpc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fd4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iDate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 →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carReg</a:t>
            </a:r>
            <a:endParaRPr lang="en-US" sz="2400" dirty="0">
              <a:latin typeface="Times" pitchFamily="18" charset="0"/>
              <a:cs typeface="Times" pitchFamily="18" charset="0"/>
            </a:endParaRPr>
          </a:p>
          <a:p>
            <a:pPr marL="57150" indent="0">
              <a:lnSpc>
                <a:spcPct val="90000"/>
              </a:lnSpc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fd5′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carReg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iDate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iTime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 →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propertyNo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comments,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staffNo</a:t>
            </a:r>
            <a:endParaRPr lang="en-US" sz="2400" dirty="0">
              <a:latin typeface="Times" pitchFamily="18" charset="0"/>
              <a:cs typeface="Times" pitchFamily="18" charset="0"/>
            </a:endParaRPr>
          </a:p>
          <a:p>
            <a:pPr marL="57150" indent="0">
              <a:lnSpc>
                <a:spcPct val="90000"/>
              </a:lnSpc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fd6′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iDate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iTime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 →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propertyNo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comments</a:t>
            </a:r>
          </a:p>
        </p:txBody>
      </p:sp>
    </p:spTree>
    <p:extLst>
      <p:ext uri="{BB962C8B-B14F-4D97-AF65-F5344CB8AC3E}">
        <p14:creationId xmlns="" xmlns:p14="http://schemas.microsoft.com/office/powerpoint/2010/main" val="28213046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4800" dirty="0" smtClean="0">
                <a:latin typeface="Times" pitchFamily="18" charset="0"/>
              </a:rPr>
              <a:t>Example: Normalization</a:t>
            </a:r>
            <a:endParaRPr lang="en-GB" sz="48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90000"/>
              </a:lnSpc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3NF to BCNF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Property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(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propertyNo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pAddress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)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Staff (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sName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)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Inspection (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propertyNo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iDate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iTime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comments,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)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US" sz="2800" b="1" dirty="0" err="1">
                <a:latin typeface="Times" pitchFamily="18" charset="0"/>
                <a:cs typeface="Times" pitchFamily="18" charset="0"/>
              </a:rPr>
              <a:t>StaffCar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 (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iDate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carReg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)</a:t>
            </a:r>
          </a:p>
          <a:p>
            <a:pPr marL="57150" indent="0">
              <a:lnSpc>
                <a:spcPct val="90000"/>
              </a:lnSpc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30310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4800" dirty="0" smtClean="0">
                <a:latin typeface="Times" pitchFamily="18" charset="0"/>
              </a:rPr>
              <a:t>Example: Normalization</a:t>
            </a:r>
            <a:endParaRPr lang="en-GB" sz="48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lnSpc>
                <a:spcPct val="90000"/>
              </a:lnSpc>
              <a:buNone/>
            </a:pPr>
            <a:endParaRPr lang="en-US" sz="3200" b="1" dirty="0" smtClean="0">
              <a:latin typeface="Times" pitchFamily="18" charset="0"/>
              <a:cs typeface="Times" pitchFamily="18" charset="0"/>
            </a:endParaRPr>
          </a:p>
          <a:p>
            <a:pPr marL="57150" indent="0">
              <a:lnSpc>
                <a:spcPct val="90000"/>
              </a:lnSpc>
              <a:buNone/>
            </a:pPr>
            <a:endParaRPr lang="en-US" sz="3200" b="1" dirty="0" smtClean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5" name="Picture 5" descr="DS3-Figure 13-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83058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8006798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4800" dirty="0">
                <a:latin typeface="Times" pitchFamily="18" charset="0"/>
              </a:rPr>
              <a:t>Building </a:t>
            </a:r>
            <a:r>
              <a:rPr lang="en-US" sz="4800" dirty="0" smtClean="0">
                <a:latin typeface="Times" pitchFamily="18" charset="0"/>
              </a:rPr>
              <a:t>Logical</a:t>
            </a:r>
            <a:r>
              <a:rPr lang="en-US" sz="3600" dirty="0" smtClean="0">
                <a:latin typeface="Times" pitchFamily="18" charset="0"/>
              </a:rPr>
              <a:t> </a:t>
            </a:r>
            <a:r>
              <a:rPr lang="en-US" sz="4800" dirty="0">
                <a:latin typeface="Times" pitchFamily="18" charset="0"/>
              </a:rPr>
              <a:t>Data </a:t>
            </a:r>
            <a:r>
              <a:rPr lang="en-US" sz="4800" dirty="0" smtClean="0">
                <a:latin typeface="Times" pitchFamily="18" charset="0"/>
              </a:rPr>
              <a:t>Model</a:t>
            </a:r>
            <a:endParaRPr lang="en-GB" sz="48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sz="32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Activities included in building logical data model are:</a:t>
            </a:r>
          </a:p>
          <a:p>
            <a:pPr lvl="1" algn="just">
              <a:lnSpc>
                <a:spcPct val="90000"/>
              </a:lnSpc>
            </a:pPr>
            <a:r>
              <a:rPr sz="28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Derive </a:t>
            </a:r>
            <a:r>
              <a:rPr sz="28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relations for logical data model</a:t>
            </a:r>
          </a:p>
          <a:p>
            <a:pPr lvl="1" algn="just">
              <a:lnSpc>
                <a:spcPct val="90000"/>
              </a:lnSpc>
            </a:pPr>
            <a:r>
              <a:rPr sz="28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Validate </a:t>
            </a:r>
            <a:r>
              <a:rPr sz="28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relations using normalization</a:t>
            </a:r>
          </a:p>
          <a:p>
            <a:pPr lvl="1" algn="just">
              <a:lnSpc>
                <a:spcPct val="90000"/>
              </a:lnSpc>
            </a:pPr>
            <a:r>
              <a:rPr sz="28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Validate </a:t>
            </a:r>
            <a:r>
              <a:rPr sz="28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relations against user transactions</a:t>
            </a:r>
          </a:p>
          <a:p>
            <a:pPr lvl="1" algn="just">
              <a:lnSpc>
                <a:spcPct val="90000"/>
              </a:lnSpc>
            </a:pPr>
            <a:r>
              <a:rPr sz="28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Check </a:t>
            </a:r>
            <a:r>
              <a:rPr sz="28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integrity constraints</a:t>
            </a:r>
          </a:p>
          <a:p>
            <a:pPr lvl="1" algn="just">
              <a:lnSpc>
                <a:spcPct val="90000"/>
              </a:lnSpc>
            </a:pPr>
            <a:r>
              <a:rPr sz="28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Review </a:t>
            </a:r>
            <a:r>
              <a:rPr sz="28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logical data model with user</a:t>
            </a:r>
          </a:p>
          <a:p>
            <a:pPr lvl="1" algn="just">
              <a:lnSpc>
                <a:spcPct val="90000"/>
              </a:lnSpc>
            </a:pPr>
            <a:r>
              <a:rPr sz="28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Merge </a:t>
            </a:r>
            <a:r>
              <a:rPr sz="28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logical data models into global model (</a:t>
            </a:r>
            <a:r>
              <a:rPr sz="28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optional)</a:t>
            </a:r>
            <a:endParaRPr sz="2800" b="1" dirty="0">
              <a:solidFill>
                <a:prstClr val="black"/>
              </a:solidFill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sz="28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Check </a:t>
            </a:r>
            <a:r>
              <a:rPr sz="28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for future growth</a:t>
            </a:r>
          </a:p>
          <a:p>
            <a:pPr marL="457200" lvl="1" indent="0" algn="just">
              <a:lnSpc>
                <a:spcPct val="90000"/>
              </a:lnSpc>
              <a:buFont typeface="Wingdings" pitchFamily="2" charset="2"/>
              <a:buNone/>
            </a:pPr>
            <a:endParaRPr sz="2800" b="1" dirty="0" smtClean="0">
              <a:solidFill>
                <a:prstClr val="black"/>
              </a:solidFill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83139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3600" dirty="0">
                <a:latin typeface="Times" pitchFamily="18" charset="0"/>
              </a:rPr>
              <a:t>Validate </a:t>
            </a:r>
            <a:r>
              <a:rPr lang="en-US" sz="3600" dirty="0" smtClean="0">
                <a:latin typeface="Times" pitchFamily="18" charset="0"/>
              </a:rPr>
              <a:t>Relations Using Normalization</a:t>
            </a:r>
            <a:endParaRPr lang="en-US" sz="36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The </a:t>
            </a:r>
            <a:r>
              <a:rPr lang="en-US" sz="32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logical design may not be the ﬁnal </a:t>
            </a:r>
            <a:r>
              <a:rPr lang="en-US" sz="32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design, the </a:t>
            </a:r>
            <a:r>
              <a:rPr lang="en-US" sz="32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physical design may be </a:t>
            </a:r>
            <a:r>
              <a:rPr lang="en-US" sz="32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different due to speciﬁc </a:t>
            </a:r>
            <a:r>
              <a:rPr lang="en-US" sz="32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performance </a:t>
            </a:r>
            <a:r>
              <a:rPr lang="en-US" sz="32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requirements</a:t>
            </a:r>
          </a:p>
          <a:p>
            <a:pPr algn="just">
              <a:lnSpc>
                <a:spcPct val="90000"/>
              </a:lnSpc>
            </a:pPr>
            <a:r>
              <a:rPr lang="en-US" sz="32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A normalized design is robust and free of the update anomalies</a:t>
            </a:r>
          </a:p>
          <a:p>
            <a:pPr algn="just">
              <a:lnSpc>
                <a:spcPct val="90000"/>
              </a:lnSpc>
            </a:pPr>
            <a:r>
              <a:rPr lang="en-US" sz="32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Modern </a:t>
            </a:r>
            <a:r>
              <a:rPr lang="en-US" sz="32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computers are powerful (processing overhead acceptable for normalized design)</a:t>
            </a:r>
          </a:p>
          <a:p>
            <a:pPr algn="just">
              <a:lnSpc>
                <a:spcPct val="90000"/>
              </a:lnSpc>
            </a:pPr>
            <a:r>
              <a:rPr lang="en-US" sz="32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Normalization produces a </a:t>
            </a:r>
            <a:r>
              <a:rPr lang="en-US" sz="32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ﬂexible/scalable </a:t>
            </a:r>
            <a:r>
              <a:rPr lang="en-US" sz="32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database design</a:t>
            </a:r>
          </a:p>
          <a:p>
            <a:pPr lvl="1" algn="just">
              <a:lnSpc>
                <a:spcPct val="90000"/>
              </a:lnSpc>
            </a:pPr>
            <a:endParaRPr lang="en-US" sz="2800" b="1" dirty="0" smtClean="0">
              <a:solidFill>
                <a:prstClr val="black"/>
              </a:solidFill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800" b="1" dirty="0">
              <a:solidFill>
                <a:prstClr val="black"/>
              </a:solidFill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sz="2800" b="1" dirty="0">
              <a:solidFill>
                <a:prstClr val="black"/>
              </a:solidFill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918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3200" dirty="0">
                <a:latin typeface="Times" pitchFamily="18" charset="0"/>
              </a:rPr>
              <a:t>Validate </a:t>
            </a:r>
            <a:r>
              <a:rPr lang="en-US" sz="3200" dirty="0" smtClean="0">
                <a:latin typeface="Times" pitchFamily="18" charset="0"/>
              </a:rPr>
              <a:t>Relations Against User Transactions</a:t>
            </a:r>
            <a:endParaRPr lang="en-US" sz="32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>
              <a:lnSpc>
                <a:spcPct val="90000"/>
              </a:lnSpc>
            </a:pPr>
            <a:r>
              <a:rPr lang="en-US" sz="28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To </a:t>
            </a:r>
            <a:r>
              <a:rPr lang="en-US" sz="28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ensure that the relations in the logical data model support the required transactions</a:t>
            </a:r>
            <a:endParaRPr sz="2800" b="1" dirty="0" smtClean="0">
              <a:solidFill>
                <a:prstClr val="black"/>
              </a:solidFill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2349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4800" dirty="0">
                <a:latin typeface="Times" pitchFamily="18" charset="0"/>
              </a:rPr>
              <a:t>Check </a:t>
            </a:r>
            <a:r>
              <a:rPr lang="en-US" sz="4800" dirty="0" smtClean="0">
                <a:latin typeface="Times" pitchFamily="18" charset="0"/>
              </a:rPr>
              <a:t>Integrity Constraints</a:t>
            </a:r>
            <a:endParaRPr lang="en-US" sz="48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To </a:t>
            </a:r>
            <a:r>
              <a:rPr lang="en-US" sz="32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check integrity constraints are represented in the logical data model. This includes identifying: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Required data 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Attribute domain constraints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Multiplicity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Entity integrity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Referential integrity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General constraints</a:t>
            </a:r>
          </a:p>
          <a:p>
            <a:pPr marL="457200" lvl="1" indent="0" algn="just">
              <a:lnSpc>
                <a:spcPct val="90000"/>
              </a:lnSpc>
              <a:buNone/>
            </a:pPr>
            <a:endParaRPr b="1" dirty="0">
              <a:solidFill>
                <a:prstClr val="black"/>
              </a:solidFill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1634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4800" dirty="0">
                <a:latin typeface="Times" pitchFamily="18" charset="0"/>
              </a:rPr>
              <a:t>Check </a:t>
            </a:r>
            <a:r>
              <a:rPr lang="en-US" sz="4800" dirty="0" smtClean="0">
                <a:latin typeface="Times" pitchFamily="18" charset="0"/>
              </a:rPr>
              <a:t>Integrity Constraints</a:t>
            </a:r>
            <a:endParaRPr lang="en-US" sz="48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lnSpc>
                <a:spcPct val="90000"/>
              </a:lnSpc>
              <a:buNone/>
            </a:pPr>
            <a:endParaRPr b="1" dirty="0">
              <a:solidFill>
                <a:prstClr val="black"/>
              </a:solidFill>
              <a:latin typeface="Times" pitchFamily="18" charset="0"/>
              <a:cs typeface="Times" pitchFamily="18" charset="0"/>
            </a:endParaRPr>
          </a:p>
        </p:txBody>
      </p:sp>
      <p:pic>
        <p:nvPicPr>
          <p:cNvPr id="5" name="Picture 1032" descr="C16NF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578" r="17448"/>
          <a:stretch>
            <a:fillRect/>
          </a:stretch>
        </p:blipFill>
        <p:spPr bwMode="auto">
          <a:xfrm>
            <a:off x="152401" y="1066801"/>
            <a:ext cx="8944428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978745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4400" dirty="0">
                <a:latin typeface="Times" pitchFamily="18" charset="0"/>
              </a:rPr>
              <a:t>Review </a:t>
            </a:r>
            <a:r>
              <a:rPr lang="en-US" sz="4400" dirty="0" smtClean="0">
                <a:latin typeface="Times" pitchFamily="18" charset="0"/>
              </a:rPr>
              <a:t>Logical DM With User</a:t>
            </a:r>
            <a:endParaRPr lang="en-US" sz="4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To review the logical data model with the users to ensure that they consider the model to be a true representation of the data requirements of the </a:t>
            </a:r>
            <a:r>
              <a:rPr lang="en-US" sz="32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enterprise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Use logical data modeling and data flow diagrams to model the users’ requirements specification in an effective manner</a:t>
            </a:r>
          </a:p>
          <a:p>
            <a:pPr marL="457200" lvl="1" indent="0" algn="just">
              <a:lnSpc>
                <a:spcPct val="90000"/>
              </a:lnSpc>
              <a:buNone/>
            </a:pPr>
            <a:endParaRPr lang="en-US" sz="2800" b="1" dirty="0">
              <a:solidFill>
                <a:prstClr val="black"/>
              </a:solidFill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86087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5400" dirty="0">
                <a:latin typeface="Times" pitchFamily="18" charset="0"/>
              </a:rPr>
              <a:t>Merge LDM into </a:t>
            </a:r>
            <a:r>
              <a:rPr lang="en-US" sz="5400" dirty="0" smtClean="0">
                <a:latin typeface="Times" pitchFamily="18" charset="0"/>
              </a:rPr>
              <a:t>GLDM 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6075" indent="-288925" algn="just">
              <a:lnSpc>
                <a:spcPct val="90000"/>
              </a:lnSpc>
            </a:pPr>
            <a:r>
              <a:rPr lang="en-US" sz="32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To merge logical data models into a single global logical data model that represents all user views of a database </a:t>
            </a:r>
          </a:p>
          <a:p>
            <a:pPr marL="803275" lvl="1" indent="-346075" algn="just">
              <a:lnSpc>
                <a:spcPct val="90000"/>
              </a:lnSpc>
            </a:pPr>
            <a:r>
              <a:rPr lang="en-US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Database with multiple user views </a:t>
            </a:r>
            <a:endParaRPr lang="en-US" b="1" dirty="0" smtClean="0">
              <a:solidFill>
                <a:prstClr val="black"/>
              </a:solidFill>
              <a:latin typeface="Times" pitchFamily="18" charset="0"/>
              <a:cs typeface="Times" pitchFamily="18" charset="0"/>
            </a:endParaRPr>
          </a:p>
          <a:p>
            <a:pPr marL="403225" indent="-346075" algn="just">
              <a:lnSpc>
                <a:spcPct val="90000"/>
              </a:lnSpc>
            </a:pPr>
            <a:r>
              <a:rPr lang="en-US" sz="32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This </a:t>
            </a:r>
            <a:r>
              <a:rPr lang="en-US" sz="32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step might include</a:t>
            </a:r>
            <a:r>
              <a:rPr lang="en-US" sz="32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: </a:t>
            </a:r>
          </a:p>
          <a:p>
            <a:pPr marL="803275" lvl="1" indent="-346075" algn="just">
              <a:lnSpc>
                <a:spcPct val="90000"/>
              </a:lnSpc>
            </a:pPr>
            <a:r>
              <a:rPr lang="en-US" sz="28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Merge </a:t>
            </a:r>
            <a:r>
              <a:rPr lang="en-US" sz="28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local logical data models into global model</a:t>
            </a:r>
          </a:p>
          <a:p>
            <a:pPr marL="803275" lvl="1" indent="-346075" algn="just">
              <a:lnSpc>
                <a:spcPct val="90000"/>
              </a:lnSpc>
            </a:pPr>
            <a:r>
              <a:rPr lang="en-US" sz="28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Validate </a:t>
            </a:r>
            <a:r>
              <a:rPr lang="en-US" sz="28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global logical data model</a:t>
            </a:r>
          </a:p>
          <a:p>
            <a:pPr marL="803275" lvl="1" indent="-346075" algn="just">
              <a:lnSpc>
                <a:spcPct val="90000"/>
              </a:lnSpc>
            </a:pPr>
            <a:r>
              <a:rPr lang="en-US" sz="28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Review </a:t>
            </a:r>
            <a:r>
              <a:rPr lang="en-US" sz="28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global logical data model with </a:t>
            </a:r>
            <a:r>
              <a:rPr lang="en-US" sz="28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users</a:t>
            </a:r>
            <a:endParaRPr lang="en-US" b="1" dirty="0">
              <a:solidFill>
                <a:prstClr val="black"/>
              </a:solidFill>
              <a:latin typeface="Times" pitchFamily="18" charset="0"/>
              <a:cs typeface="Times" pitchFamily="18" charset="0"/>
            </a:endParaRPr>
          </a:p>
          <a:p>
            <a:pPr marL="403225" indent="-346075" algn="just">
              <a:lnSpc>
                <a:spcPct val="90000"/>
              </a:lnSpc>
            </a:pPr>
            <a:endParaRPr lang="en-US" b="1" dirty="0">
              <a:solidFill>
                <a:prstClr val="black"/>
              </a:solidFill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57708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Summary: Previous Lecture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algn="just"/>
            <a:r>
              <a:rPr lang="en-US" b="1" dirty="0">
                <a:latin typeface="Times" pitchFamily="18" charset="0"/>
                <a:cs typeface="Times" pitchFamily="18" charset="0"/>
              </a:rPr>
              <a:t>The normalization process</a:t>
            </a:r>
          </a:p>
          <a:p>
            <a:pPr lvl="1" algn="just"/>
            <a:r>
              <a:rPr lang="en-US" b="1" dirty="0">
                <a:latin typeface="Times" pitchFamily="18" charset="0"/>
                <a:cs typeface="Times" pitchFamily="18" charset="0"/>
              </a:rPr>
              <a:t>1NF, 2NF, 3NF</a:t>
            </a:r>
          </a:p>
          <a:p>
            <a:pPr lvl="1" algn="just"/>
            <a:r>
              <a:rPr lang="en-US" b="1" dirty="0">
                <a:latin typeface="Times" pitchFamily="18" charset="0"/>
                <a:cs typeface="Times" pitchFamily="18" charset="0"/>
              </a:rPr>
              <a:t>Inference rules for FDs</a:t>
            </a:r>
          </a:p>
          <a:p>
            <a:pPr lvl="1" algn="just"/>
            <a:r>
              <a:rPr lang="en-US" b="1" dirty="0">
                <a:latin typeface="Times" pitchFamily="18" charset="0"/>
                <a:cs typeface="Times" pitchFamily="18" charset="0"/>
              </a:rPr>
              <a:t>BCNF</a:t>
            </a:r>
          </a:p>
          <a:p>
            <a:pPr algn="just"/>
            <a:endParaRPr lang="en-US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4426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5400" dirty="0">
                <a:latin typeface="Times" pitchFamily="18" charset="0"/>
              </a:rPr>
              <a:t>Merge LDM into </a:t>
            </a:r>
            <a:r>
              <a:rPr lang="en-US" sz="5400" dirty="0" smtClean="0">
                <a:latin typeface="Times" pitchFamily="18" charset="0"/>
              </a:rPr>
              <a:t>GLDM 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3225" indent="-346075" algn="just">
              <a:lnSpc>
                <a:spcPct val="90000"/>
              </a:lnSpc>
            </a:pPr>
            <a:r>
              <a:rPr lang="en-US" sz="28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Merge </a:t>
            </a:r>
            <a:r>
              <a:rPr lang="en-US" sz="28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local logical data models into global </a:t>
            </a:r>
            <a:r>
              <a:rPr lang="en-US" sz="28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model</a:t>
            </a:r>
          </a:p>
          <a:p>
            <a:pPr marL="803275" lvl="1" indent="-346075" algn="just">
              <a:lnSpc>
                <a:spcPct val="90000"/>
              </a:lnSpc>
            </a:pPr>
            <a:r>
              <a:rPr lang="en-US" sz="20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Review </a:t>
            </a:r>
            <a:r>
              <a:rPr lang="en-US" sz="20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the names and contents of entities/relations and their </a:t>
            </a:r>
            <a:r>
              <a:rPr lang="en-US" sz="20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CKs</a:t>
            </a:r>
            <a:endParaRPr lang="en-US" sz="2000" b="1" dirty="0">
              <a:solidFill>
                <a:prstClr val="black"/>
              </a:solidFill>
              <a:latin typeface="Times" pitchFamily="18" charset="0"/>
              <a:cs typeface="Times" pitchFamily="18" charset="0"/>
            </a:endParaRPr>
          </a:p>
          <a:p>
            <a:pPr marL="803275" lvl="1" indent="-346075" algn="just">
              <a:lnSpc>
                <a:spcPct val="90000"/>
              </a:lnSpc>
            </a:pPr>
            <a:r>
              <a:rPr lang="en-US" sz="20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Review </a:t>
            </a:r>
            <a:r>
              <a:rPr lang="en-US" sz="20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the names and contents of relationships/foreign </a:t>
            </a:r>
            <a:r>
              <a:rPr lang="en-US" sz="20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keys</a:t>
            </a:r>
            <a:endParaRPr lang="en-US" sz="2000" b="1" dirty="0">
              <a:solidFill>
                <a:prstClr val="black"/>
              </a:solidFill>
              <a:latin typeface="Times" pitchFamily="18" charset="0"/>
              <a:cs typeface="Times" pitchFamily="18" charset="0"/>
            </a:endParaRPr>
          </a:p>
          <a:p>
            <a:pPr marL="803275" lvl="1" indent="-346075" algn="just">
              <a:lnSpc>
                <a:spcPct val="90000"/>
              </a:lnSpc>
            </a:pPr>
            <a:r>
              <a:rPr lang="en-US" sz="20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Merge </a:t>
            </a:r>
            <a:r>
              <a:rPr lang="en-US" sz="20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entities/relations from the local data models </a:t>
            </a:r>
          </a:p>
          <a:p>
            <a:pPr marL="803275" lvl="1" indent="-346075" algn="just">
              <a:lnSpc>
                <a:spcPct val="90000"/>
              </a:lnSpc>
            </a:pPr>
            <a:r>
              <a:rPr lang="en-US" sz="20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Include </a:t>
            </a:r>
            <a:r>
              <a:rPr lang="en-US" sz="20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(without merging) entities/relations unique to each </a:t>
            </a:r>
            <a:r>
              <a:rPr lang="en-US" sz="20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LDM</a:t>
            </a:r>
          </a:p>
          <a:p>
            <a:pPr marL="803275" lvl="1" indent="-346075" algn="just">
              <a:lnSpc>
                <a:spcPct val="90000"/>
              </a:lnSpc>
            </a:pPr>
            <a:r>
              <a:rPr lang="en-US" sz="20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Merge </a:t>
            </a:r>
            <a:r>
              <a:rPr lang="en-US" sz="20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relationships/foreign keys from the local data </a:t>
            </a:r>
            <a:r>
              <a:rPr lang="en-US" sz="20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models</a:t>
            </a:r>
            <a:endParaRPr lang="en-US" sz="2000" b="1" dirty="0">
              <a:solidFill>
                <a:prstClr val="black"/>
              </a:solidFill>
              <a:latin typeface="Times" pitchFamily="18" charset="0"/>
              <a:cs typeface="Times" pitchFamily="18" charset="0"/>
            </a:endParaRPr>
          </a:p>
          <a:p>
            <a:pPr marL="803275" lvl="1" indent="-346075" algn="just">
              <a:lnSpc>
                <a:spcPct val="90000"/>
              </a:lnSpc>
            </a:pPr>
            <a:r>
              <a:rPr lang="en-US" sz="20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Include </a:t>
            </a:r>
            <a:r>
              <a:rPr lang="en-US" sz="20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(without merging) relationships/foreign keys unique to each </a:t>
            </a:r>
            <a:r>
              <a:rPr lang="en-US" sz="20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LDM </a:t>
            </a:r>
            <a:endParaRPr lang="en-US" sz="2000" b="1" dirty="0">
              <a:solidFill>
                <a:prstClr val="black"/>
              </a:solidFill>
              <a:latin typeface="Times" pitchFamily="18" charset="0"/>
              <a:cs typeface="Times" pitchFamily="18" charset="0"/>
            </a:endParaRPr>
          </a:p>
          <a:p>
            <a:pPr marL="803275" lvl="1" indent="-346075" algn="just">
              <a:lnSpc>
                <a:spcPct val="90000"/>
              </a:lnSpc>
            </a:pPr>
            <a:r>
              <a:rPr lang="en-US" sz="20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Check </a:t>
            </a:r>
            <a:r>
              <a:rPr lang="en-US" sz="20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for missing entities/relations and relationships/foreign </a:t>
            </a:r>
            <a:r>
              <a:rPr lang="en-US" sz="20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keys </a:t>
            </a:r>
            <a:endParaRPr lang="en-US" sz="2000" b="1" dirty="0">
              <a:solidFill>
                <a:prstClr val="black"/>
              </a:solidFill>
              <a:latin typeface="Times" pitchFamily="18" charset="0"/>
              <a:cs typeface="Times" pitchFamily="18" charset="0"/>
            </a:endParaRPr>
          </a:p>
          <a:p>
            <a:pPr marL="803275" lvl="1" indent="-346075" algn="just">
              <a:lnSpc>
                <a:spcPct val="90000"/>
              </a:lnSpc>
            </a:pPr>
            <a:r>
              <a:rPr lang="en-US" sz="20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Check </a:t>
            </a:r>
            <a:r>
              <a:rPr lang="en-US" sz="20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foreign </a:t>
            </a:r>
            <a:r>
              <a:rPr lang="en-US" sz="20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keys</a:t>
            </a:r>
            <a:endParaRPr lang="en-US" sz="2000" b="1" dirty="0">
              <a:solidFill>
                <a:prstClr val="black"/>
              </a:solidFill>
              <a:latin typeface="Times" pitchFamily="18" charset="0"/>
              <a:cs typeface="Times" pitchFamily="18" charset="0"/>
            </a:endParaRPr>
          </a:p>
          <a:p>
            <a:pPr marL="803275" lvl="1" indent="-346075" algn="just">
              <a:lnSpc>
                <a:spcPct val="90000"/>
              </a:lnSpc>
            </a:pPr>
            <a:r>
              <a:rPr lang="en-US" sz="20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Check integrity constraints</a:t>
            </a:r>
            <a:endParaRPr lang="en-US" sz="2000" b="1" dirty="0">
              <a:solidFill>
                <a:prstClr val="black"/>
              </a:solidFill>
              <a:latin typeface="Times" pitchFamily="18" charset="0"/>
              <a:cs typeface="Times" pitchFamily="18" charset="0"/>
            </a:endParaRPr>
          </a:p>
          <a:p>
            <a:pPr marL="803275" lvl="1" indent="-346075" algn="just">
              <a:lnSpc>
                <a:spcPct val="90000"/>
              </a:lnSpc>
            </a:pPr>
            <a:r>
              <a:rPr lang="en-US" sz="20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Draw </a:t>
            </a:r>
            <a:r>
              <a:rPr lang="en-US" sz="20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the global ER/relation diagram </a:t>
            </a:r>
          </a:p>
          <a:p>
            <a:pPr marL="803275" lvl="1" indent="-346075" algn="just">
              <a:lnSpc>
                <a:spcPct val="90000"/>
              </a:lnSpc>
            </a:pPr>
            <a:r>
              <a:rPr lang="en-US" sz="20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Update </a:t>
            </a:r>
            <a:r>
              <a:rPr lang="en-US" sz="20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the </a:t>
            </a:r>
            <a:r>
              <a:rPr lang="en-US" sz="20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documentation</a:t>
            </a:r>
            <a:endParaRPr lang="en-US" sz="2000" b="1" dirty="0">
              <a:solidFill>
                <a:prstClr val="black"/>
              </a:solidFill>
              <a:latin typeface="Times" pitchFamily="18" charset="0"/>
              <a:cs typeface="Times" pitchFamily="18" charset="0"/>
            </a:endParaRPr>
          </a:p>
          <a:p>
            <a:pPr marL="803275" lvl="1" indent="-346075" algn="just">
              <a:lnSpc>
                <a:spcPct val="90000"/>
              </a:lnSpc>
            </a:pPr>
            <a:endParaRPr lang="en-US" b="1" dirty="0" smtClean="0">
              <a:solidFill>
                <a:prstClr val="black"/>
              </a:solidFill>
              <a:latin typeface="Times" pitchFamily="18" charset="0"/>
              <a:cs typeface="Times" pitchFamily="18" charset="0"/>
            </a:endParaRPr>
          </a:p>
          <a:p>
            <a:pPr marL="57150" indent="0" algn="just">
              <a:lnSpc>
                <a:spcPct val="90000"/>
              </a:lnSpc>
              <a:buNone/>
            </a:pPr>
            <a:endParaRPr lang="en-US" b="1" dirty="0">
              <a:solidFill>
                <a:prstClr val="black"/>
              </a:solidFill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92673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5400" dirty="0">
                <a:latin typeface="Times" pitchFamily="18" charset="0"/>
              </a:rPr>
              <a:t>Merge LDM into </a:t>
            </a:r>
            <a:r>
              <a:rPr lang="en-US" sz="5400" dirty="0" smtClean="0">
                <a:latin typeface="Times" pitchFamily="18" charset="0"/>
              </a:rPr>
              <a:t>GLDM 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3225" indent="-346075" algn="just">
              <a:lnSpc>
                <a:spcPct val="90000"/>
              </a:lnSpc>
            </a:pPr>
            <a:r>
              <a:rPr lang="en-US" sz="32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Validate </a:t>
            </a:r>
            <a:r>
              <a:rPr lang="en-US" sz="32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global logical data </a:t>
            </a:r>
            <a:r>
              <a:rPr lang="en-US" sz="32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model</a:t>
            </a:r>
          </a:p>
          <a:p>
            <a:pPr marL="803275" lvl="1" indent="-346075" algn="just">
              <a:lnSpc>
                <a:spcPct val="90000"/>
              </a:lnSpc>
            </a:pPr>
            <a:r>
              <a:rPr lang="en-US" sz="28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To validate the relations created from the global logical data model using the technique of normalization and to ensure they support the required transactions, if </a:t>
            </a:r>
            <a:r>
              <a:rPr lang="en-US" sz="28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necessary</a:t>
            </a:r>
            <a:endParaRPr lang="en-US" sz="2800" b="1" dirty="0">
              <a:solidFill>
                <a:prstClr val="black"/>
              </a:solidFill>
              <a:latin typeface="Times" pitchFamily="18" charset="0"/>
              <a:cs typeface="Times" pitchFamily="18" charset="0"/>
            </a:endParaRPr>
          </a:p>
          <a:p>
            <a:pPr marL="403225" indent="-346075" algn="just">
              <a:lnSpc>
                <a:spcPct val="90000"/>
              </a:lnSpc>
            </a:pPr>
            <a:r>
              <a:rPr lang="en-US" sz="32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Review </a:t>
            </a:r>
            <a:r>
              <a:rPr lang="en-US" sz="32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global logical data model with </a:t>
            </a:r>
            <a:r>
              <a:rPr lang="en-US" sz="32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users</a:t>
            </a:r>
          </a:p>
          <a:p>
            <a:pPr marL="803275" lvl="1" indent="-346075" algn="just">
              <a:lnSpc>
                <a:spcPct val="90000"/>
              </a:lnSpc>
            </a:pPr>
            <a:r>
              <a:rPr lang="en-US" sz="28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To review the global logical data model with the users to ensure that they consider the model to be a true representation of the data requirements of an enterprise</a:t>
            </a:r>
          </a:p>
          <a:p>
            <a:pPr marL="403225" indent="-346075" algn="just">
              <a:lnSpc>
                <a:spcPct val="90000"/>
              </a:lnSpc>
            </a:pPr>
            <a:endParaRPr lang="en-US" b="1" dirty="0">
              <a:solidFill>
                <a:prstClr val="black"/>
              </a:solidFill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26014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5400" dirty="0" smtClean="0">
                <a:latin typeface="Times" pitchFamily="18" charset="0"/>
              </a:rPr>
              <a:t>Relations in GLDM 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 algn="just">
              <a:lnSpc>
                <a:spcPct val="90000"/>
              </a:lnSpc>
              <a:buNone/>
            </a:pPr>
            <a:endParaRPr lang="en-US" b="1" dirty="0">
              <a:solidFill>
                <a:prstClr val="black"/>
              </a:solidFill>
              <a:latin typeface="Times" pitchFamily="18" charset="0"/>
              <a:cs typeface="Times" pitchFamily="18" charset="0"/>
            </a:endParaRPr>
          </a:p>
        </p:txBody>
      </p:sp>
      <p:pic>
        <p:nvPicPr>
          <p:cNvPr id="5" name="Picture 8" descr="C16NF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-815" b="3163"/>
          <a:stretch>
            <a:fillRect/>
          </a:stretch>
        </p:blipFill>
        <p:spPr bwMode="auto">
          <a:xfrm>
            <a:off x="96254" y="1066801"/>
            <a:ext cx="9000574" cy="5638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7480033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5400" dirty="0" smtClean="0">
                <a:latin typeface="Times" pitchFamily="18" charset="0"/>
              </a:rPr>
              <a:t>ER Diagram of GLDM 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 algn="just">
              <a:lnSpc>
                <a:spcPct val="90000"/>
              </a:lnSpc>
              <a:buNone/>
            </a:pPr>
            <a:endParaRPr lang="en-US" b="1" dirty="0">
              <a:solidFill>
                <a:prstClr val="black"/>
              </a:solidFill>
              <a:latin typeface="Times" pitchFamily="18" charset="0"/>
              <a:cs typeface="Times" pitchFamily="18" charset="0"/>
            </a:endParaRPr>
          </a:p>
        </p:txBody>
      </p:sp>
      <p:pic>
        <p:nvPicPr>
          <p:cNvPr id="7" name="Picture 8" descr="C16NF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02" b="3163"/>
          <a:stretch>
            <a:fillRect/>
          </a:stretch>
        </p:blipFill>
        <p:spPr bwMode="auto">
          <a:xfrm>
            <a:off x="0" y="1066800"/>
            <a:ext cx="9096828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512603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5400" dirty="0">
                <a:latin typeface="Times" pitchFamily="18" charset="0"/>
              </a:rPr>
              <a:t>Check for </a:t>
            </a:r>
            <a:r>
              <a:rPr lang="en-US" sz="5400" dirty="0" smtClean="0">
                <a:latin typeface="Times" pitchFamily="18" charset="0"/>
              </a:rPr>
              <a:t>Future </a:t>
            </a:r>
            <a:r>
              <a:rPr lang="en-US" sz="5400" dirty="0">
                <a:latin typeface="Times" pitchFamily="18" charset="0"/>
              </a:rPr>
              <a:t>G</a:t>
            </a:r>
            <a:r>
              <a:rPr lang="en-US" sz="5400" dirty="0" smtClean="0">
                <a:latin typeface="Times" pitchFamily="18" charset="0"/>
              </a:rPr>
              <a:t>rowth</a:t>
            </a:r>
            <a:endParaRPr lang="en-US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 algn="just">
              <a:lnSpc>
                <a:spcPct val="90000"/>
              </a:lnSpc>
            </a:pPr>
            <a:r>
              <a:rPr lang="en-US" sz="28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Check for scalability/extensibility</a:t>
            </a:r>
          </a:p>
          <a:p>
            <a:pPr marL="514350" indent="-457200" algn="just">
              <a:lnSpc>
                <a:spcPct val="90000"/>
              </a:lnSpc>
            </a:pPr>
            <a:r>
              <a:rPr lang="en-US" sz="28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Life is short if the </a:t>
            </a:r>
            <a:r>
              <a:rPr lang="en-US" sz="28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model can sustain current requirements </a:t>
            </a:r>
            <a:r>
              <a:rPr lang="en-US" sz="28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only, signiﬁcant </a:t>
            </a:r>
            <a:r>
              <a:rPr lang="en-US" sz="28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reworking may be </a:t>
            </a:r>
            <a:r>
              <a:rPr lang="en-US" sz="28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necessary to </a:t>
            </a:r>
            <a:r>
              <a:rPr lang="en-US" sz="28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accommodate new </a:t>
            </a:r>
            <a:r>
              <a:rPr lang="en-US" sz="28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requirements</a:t>
            </a:r>
          </a:p>
          <a:p>
            <a:pPr marL="514350" indent="-457200" algn="just">
              <a:lnSpc>
                <a:spcPct val="90000"/>
              </a:lnSpc>
            </a:pPr>
            <a:r>
              <a:rPr lang="en-US" sz="28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Quite </a:t>
            </a:r>
            <a:r>
              <a:rPr lang="en-US" sz="28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difﬁcult to achieve, as the enterprise may not know </a:t>
            </a:r>
            <a:r>
              <a:rPr lang="en-US" sz="28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its future plans, even this is not the case, </a:t>
            </a:r>
            <a:r>
              <a:rPr lang="en-US" sz="28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it may be prohibitively expensive both in </a:t>
            </a:r>
            <a:r>
              <a:rPr lang="en-US" sz="28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time/money</a:t>
            </a:r>
          </a:p>
          <a:p>
            <a:pPr marL="514350" indent="-457200" algn="just">
              <a:lnSpc>
                <a:spcPct val="90000"/>
              </a:lnSpc>
            </a:pPr>
            <a:r>
              <a:rPr lang="en-US" sz="28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However</a:t>
            </a:r>
            <a:r>
              <a:rPr lang="en-US" sz="28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, it is </a:t>
            </a:r>
            <a:r>
              <a:rPr lang="en-US" sz="28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not necessary </a:t>
            </a:r>
            <a:r>
              <a:rPr lang="en-US" sz="28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to incorporate any changes into the data model unless requested by the </a:t>
            </a:r>
            <a:r>
              <a:rPr lang="en-US" sz="28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user</a:t>
            </a:r>
            <a:endParaRPr lang="en-US" sz="2800" b="1" dirty="0">
              <a:solidFill>
                <a:prstClr val="black"/>
              </a:solidFill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5150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/>
          </p:nvPr>
        </p:nvSpPr>
        <p:spPr>
          <a:xfrm>
            <a:off x="457200" y="1905001"/>
            <a:ext cx="8229600" cy="1905000"/>
          </a:xfrm>
        </p:spPr>
        <p:txBody>
          <a:bodyPr/>
          <a:lstStyle/>
          <a:p>
            <a:r>
              <a:rPr lang="en-US" sz="6000" dirty="0" smtClean="0"/>
              <a:t>Physical </a:t>
            </a:r>
            <a:r>
              <a:rPr lang="en-US" sz="6000" dirty="0"/>
              <a:t>Database Design for Relational Databases </a:t>
            </a:r>
          </a:p>
        </p:txBody>
      </p:sp>
      <p:sp>
        <p:nvSpPr>
          <p:cNvPr id="2355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b="1" dirty="0" smtClean="0"/>
              <a:t>Chapter 17</a:t>
            </a:r>
          </a:p>
        </p:txBody>
      </p:sp>
    </p:spTree>
    <p:extLst>
      <p:ext uri="{BB962C8B-B14F-4D97-AF65-F5344CB8AC3E}">
        <p14:creationId xmlns="" xmlns:p14="http://schemas.microsoft.com/office/powerpoint/2010/main" val="28422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4000" dirty="0">
                <a:latin typeface="Times" pitchFamily="18" charset="0"/>
              </a:rPr>
              <a:t>Logical </a:t>
            </a:r>
            <a:r>
              <a:rPr lang="en-US" sz="4000" dirty="0" smtClean="0">
                <a:latin typeface="Times" pitchFamily="18" charset="0"/>
              </a:rPr>
              <a:t>Vs. </a:t>
            </a:r>
            <a:r>
              <a:rPr lang="en-US" sz="4000" dirty="0">
                <a:latin typeface="Times" pitchFamily="18" charset="0"/>
              </a:rPr>
              <a:t>Physical Database Design 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 algn="just">
              <a:lnSpc>
                <a:spcPct val="90000"/>
              </a:lnSpc>
            </a:pPr>
            <a:r>
              <a:rPr lang="en-US" sz="32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Sources of information for physical design process includes logical data model and documentation that describes </a:t>
            </a:r>
            <a:r>
              <a:rPr lang="en-US" sz="32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model</a:t>
            </a:r>
            <a:endParaRPr lang="en-US" sz="3200" b="1" dirty="0">
              <a:solidFill>
                <a:prstClr val="black"/>
              </a:solidFill>
              <a:latin typeface="Times" pitchFamily="18" charset="0"/>
              <a:cs typeface="Times" pitchFamily="18" charset="0"/>
            </a:endParaRPr>
          </a:p>
          <a:p>
            <a:pPr marL="514350" indent="-457200" algn="just">
              <a:lnSpc>
                <a:spcPct val="90000"/>
              </a:lnSpc>
            </a:pPr>
            <a:r>
              <a:rPr lang="en-US" sz="32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Logical database design is concerned with the what, physical database design is concerned with the </a:t>
            </a:r>
            <a:r>
              <a:rPr lang="en-US" sz="32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how</a:t>
            </a:r>
            <a:endParaRPr lang="en-US" sz="3200" b="1" dirty="0">
              <a:solidFill>
                <a:prstClr val="black"/>
              </a:solidFill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0120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5400" dirty="0" smtClean="0">
                <a:latin typeface="Times" pitchFamily="18" charset="0"/>
              </a:rPr>
              <a:t>Physical </a:t>
            </a:r>
            <a:r>
              <a:rPr lang="en-US" sz="5400" dirty="0">
                <a:latin typeface="Times" pitchFamily="18" charset="0"/>
              </a:rPr>
              <a:t>Database Design 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 algn="just">
              <a:lnSpc>
                <a:spcPct val="90000"/>
              </a:lnSpc>
            </a:pPr>
            <a:r>
              <a:rPr lang="en-US" sz="32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Process of producing a description of the implementation of the database on secondary </a:t>
            </a:r>
            <a:r>
              <a:rPr lang="en-US" sz="32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storage</a:t>
            </a:r>
          </a:p>
          <a:p>
            <a:pPr marL="514350" indent="-457200" algn="just">
              <a:lnSpc>
                <a:spcPct val="90000"/>
              </a:lnSpc>
            </a:pPr>
            <a:r>
              <a:rPr lang="en-US" sz="32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It </a:t>
            </a:r>
            <a:r>
              <a:rPr lang="en-US" sz="32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describes the base relations, file organizations, and indexes used to achieve efficient access to the data, and any associated integrity constraints and security measures</a:t>
            </a:r>
          </a:p>
        </p:txBody>
      </p:sp>
    </p:spTree>
    <p:extLst>
      <p:ext uri="{BB962C8B-B14F-4D97-AF65-F5344CB8AC3E}">
        <p14:creationId xmlns="" xmlns:p14="http://schemas.microsoft.com/office/powerpoint/2010/main" val="35739888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5400" dirty="0" smtClean="0">
                <a:latin typeface="Times" pitchFamily="18" charset="0"/>
              </a:rPr>
              <a:t>Physical </a:t>
            </a:r>
            <a:r>
              <a:rPr lang="en-US" sz="5400" dirty="0">
                <a:latin typeface="Times" pitchFamily="18" charset="0"/>
              </a:rPr>
              <a:t>Database Design 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 algn="just">
              <a:lnSpc>
                <a:spcPct val="90000"/>
              </a:lnSpc>
            </a:pPr>
            <a:r>
              <a:rPr lang="en-US" sz="32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Objective of physical database design </a:t>
            </a:r>
          </a:p>
          <a:p>
            <a:pPr marL="914400" lvl="1" indent="-457200" algn="just">
              <a:lnSpc>
                <a:spcPct val="90000"/>
              </a:lnSpc>
            </a:pPr>
            <a:r>
              <a:rPr lang="en-US" sz="28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Store and access data in an efficient way</a:t>
            </a:r>
            <a:endParaRPr lang="en-US" sz="2800" b="1" dirty="0">
              <a:solidFill>
                <a:prstClr val="black"/>
              </a:solidFill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42053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3600" dirty="0" smtClean="0">
                <a:latin typeface="Times" pitchFamily="18" charset="0"/>
              </a:rPr>
              <a:t>Physical </a:t>
            </a:r>
            <a:r>
              <a:rPr lang="en-US" sz="3600" dirty="0">
                <a:latin typeface="Times" pitchFamily="18" charset="0"/>
              </a:rPr>
              <a:t>Database </a:t>
            </a:r>
            <a:r>
              <a:rPr lang="en-US" sz="3600" dirty="0" smtClean="0">
                <a:latin typeface="Times" pitchFamily="18" charset="0"/>
              </a:rPr>
              <a:t>Design Methodology </a:t>
            </a:r>
            <a:endParaRPr lang="en-US" sz="36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9906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 algn="just">
              <a:lnSpc>
                <a:spcPct val="90000"/>
              </a:lnSpc>
            </a:pPr>
            <a:r>
              <a:rPr lang="en-US" sz="28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Translate </a:t>
            </a:r>
            <a:r>
              <a:rPr lang="en-US" sz="28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logical data model for target DBMS</a:t>
            </a:r>
          </a:p>
          <a:p>
            <a:pPr marL="914400" lvl="1" indent="-457200" algn="just">
              <a:lnSpc>
                <a:spcPct val="90000"/>
              </a:lnSpc>
            </a:pPr>
            <a:r>
              <a:rPr lang="en-US" sz="24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Design </a:t>
            </a:r>
            <a:r>
              <a:rPr lang="en-US" sz="24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base relations</a:t>
            </a:r>
          </a:p>
          <a:p>
            <a:pPr marL="914400" lvl="1" indent="-457200" algn="just">
              <a:lnSpc>
                <a:spcPct val="90000"/>
              </a:lnSpc>
            </a:pPr>
            <a:r>
              <a:rPr lang="en-US" sz="24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Design </a:t>
            </a:r>
            <a:r>
              <a:rPr lang="en-US" sz="24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representation of derived data</a:t>
            </a:r>
          </a:p>
          <a:p>
            <a:pPr marL="914400" lvl="1" indent="-457200" algn="just">
              <a:lnSpc>
                <a:spcPct val="90000"/>
              </a:lnSpc>
            </a:pPr>
            <a:r>
              <a:rPr lang="en-US" sz="24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Design </a:t>
            </a:r>
            <a:r>
              <a:rPr lang="en-US" sz="24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general constraints</a:t>
            </a:r>
          </a:p>
          <a:p>
            <a:pPr marL="514350" indent="-457200" algn="just">
              <a:lnSpc>
                <a:spcPct val="90000"/>
              </a:lnSpc>
            </a:pPr>
            <a:r>
              <a:rPr lang="en-US" sz="28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Design </a:t>
            </a:r>
            <a:r>
              <a:rPr lang="en-US" sz="28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ﬁle organizations and indexes</a:t>
            </a:r>
          </a:p>
          <a:p>
            <a:pPr marL="914400" lvl="1" indent="-457200" algn="just">
              <a:lnSpc>
                <a:spcPct val="90000"/>
              </a:lnSpc>
            </a:pPr>
            <a:r>
              <a:rPr lang="en-US" sz="24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Analyze </a:t>
            </a:r>
            <a:r>
              <a:rPr lang="en-US" sz="24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transactions</a:t>
            </a:r>
          </a:p>
          <a:p>
            <a:pPr marL="914400" lvl="1" indent="-457200" algn="just">
              <a:lnSpc>
                <a:spcPct val="90000"/>
              </a:lnSpc>
            </a:pPr>
            <a:r>
              <a:rPr lang="en-US" sz="24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Choose </a:t>
            </a:r>
            <a:r>
              <a:rPr lang="en-US" sz="24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ﬁle organizations</a:t>
            </a:r>
          </a:p>
          <a:p>
            <a:pPr marL="914400" lvl="1" indent="-457200" algn="just">
              <a:lnSpc>
                <a:spcPct val="90000"/>
              </a:lnSpc>
            </a:pPr>
            <a:r>
              <a:rPr lang="en-US" sz="24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Choose </a:t>
            </a:r>
            <a:r>
              <a:rPr lang="en-US" sz="24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indexes</a:t>
            </a:r>
          </a:p>
          <a:p>
            <a:pPr marL="914400" lvl="1" indent="-457200" algn="just">
              <a:lnSpc>
                <a:spcPct val="90000"/>
              </a:lnSpc>
            </a:pPr>
            <a:r>
              <a:rPr lang="en-US" sz="24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Estimate </a:t>
            </a:r>
            <a:r>
              <a:rPr lang="en-US" sz="24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disk space requirements</a:t>
            </a:r>
          </a:p>
          <a:p>
            <a:pPr marL="514350" indent="-457200" algn="just">
              <a:lnSpc>
                <a:spcPct val="90000"/>
              </a:lnSpc>
            </a:pPr>
            <a:r>
              <a:rPr lang="en-US" sz="28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Design </a:t>
            </a:r>
            <a:r>
              <a:rPr lang="en-US" sz="28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user views</a:t>
            </a:r>
          </a:p>
          <a:p>
            <a:pPr marL="514350" indent="-457200" algn="just">
              <a:lnSpc>
                <a:spcPct val="90000"/>
              </a:lnSpc>
            </a:pPr>
            <a:r>
              <a:rPr lang="en-US" sz="28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Design </a:t>
            </a:r>
            <a:r>
              <a:rPr lang="en-US" sz="28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security mechanisms</a:t>
            </a:r>
          </a:p>
          <a:p>
            <a:pPr marL="514350" indent="-457200" algn="just">
              <a:lnSpc>
                <a:spcPct val="90000"/>
              </a:lnSpc>
            </a:pPr>
            <a:r>
              <a:rPr lang="en-US" sz="28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Consider </a:t>
            </a:r>
            <a:r>
              <a:rPr lang="en-US" sz="28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the introduction of controlled redundancy</a:t>
            </a:r>
          </a:p>
          <a:p>
            <a:pPr marL="514350" indent="-457200" algn="just">
              <a:lnSpc>
                <a:spcPct val="90000"/>
              </a:lnSpc>
            </a:pPr>
            <a:r>
              <a:rPr lang="en-US" sz="28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Monitor </a:t>
            </a:r>
            <a:r>
              <a:rPr lang="en-US" sz="28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and tune the operational system</a:t>
            </a:r>
          </a:p>
        </p:txBody>
      </p:sp>
    </p:spTree>
    <p:extLst>
      <p:ext uri="{BB962C8B-B14F-4D97-AF65-F5344CB8AC3E}">
        <p14:creationId xmlns="" xmlns:p14="http://schemas.microsoft.com/office/powerpoint/2010/main" val="436841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4800" dirty="0" smtClean="0">
                <a:latin typeface="Times" pitchFamily="18" charset="0"/>
              </a:rPr>
              <a:t>Summary: Normalization</a:t>
            </a:r>
            <a:endParaRPr lang="en-GB" sz="48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First normal form (1NF)</a:t>
            </a:r>
          </a:p>
          <a:p>
            <a:pPr lvl="1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A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relation in which the intersection of each row and column contains one and only one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value</a:t>
            </a:r>
          </a:p>
          <a:p>
            <a:pPr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Second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normal form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(2NF)</a:t>
            </a:r>
          </a:p>
          <a:p>
            <a:pPr lvl="1" algn="just">
              <a:lnSpc>
                <a:spcPct val="90000"/>
              </a:lnSpc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A relation that is in 1NF and every non-PK attribute is fully functionally dependent on the primary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key (CKs)</a:t>
            </a:r>
          </a:p>
          <a:p>
            <a:pPr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Third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normal form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(3NF)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A relation that is in 1NF and 2NF and in which no non-primary-key attribute is transitively dependent on the primary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key (CKs)</a:t>
            </a:r>
          </a:p>
          <a:p>
            <a:pPr marL="514350" indent="-457200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Boyce–</a:t>
            </a:r>
            <a:r>
              <a:rPr lang="en-US" sz="2800" b="1" dirty="0" err="1">
                <a:latin typeface="Times" pitchFamily="18" charset="0"/>
                <a:cs typeface="Times" pitchFamily="18" charset="0"/>
              </a:rPr>
              <a:t>Codd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 normal form (BCNF)</a:t>
            </a:r>
          </a:p>
          <a:p>
            <a:pPr marL="914400" lvl="1" indent="-457200" algn="just">
              <a:lnSpc>
                <a:spcPct val="90000"/>
              </a:lnSpc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A relation is in BCNF if and only if every determinant is a candidate key</a:t>
            </a:r>
          </a:p>
          <a:p>
            <a:pPr lvl="1"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4187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3600" dirty="0" smtClean="0">
                <a:latin typeface="Times" pitchFamily="18" charset="0"/>
              </a:rPr>
              <a:t>Physical </a:t>
            </a:r>
            <a:r>
              <a:rPr lang="en-US" sz="3600" dirty="0">
                <a:latin typeface="Times" pitchFamily="18" charset="0"/>
              </a:rPr>
              <a:t>Database </a:t>
            </a:r>
            <a:r>
              <a:rPr lang="en-US" sz="3600" dirty="0" smtClean="0">
                <a:latin typeface="Times" pitchFamily="18" charset="0"/>
              </a:rPr>
              <a:t>Design Methodology </a:t>
            </a:r>
            <a:endParaRPr lang="en-US" sz="36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9906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 algn="just">
              <a:lnSpc>
                <a:spcPct val="90000"/>
              </a:lnSpc>
            </a:pPr>
            <a:r>
              <a:rPr lang="en-US" sz="32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Translate </a:t>
            </a:r>
            <a:r>
              <a:rPr lang="en-US" sz="32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logical data model for target DBMS</a:t>
            </a:r>
          </a:p>
          <a:p>
            <a:pPr marL="914400" lvl="1" indent="-457200" algn="just">
              <a:lnSpc>
                <a:spcPct val="90000"/>
              </a:lnSpc>
            </a:pPr>
            <a:r>
              <a:rPr lang="en-US" sz="28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Design </a:t>
            </a:r>
            <a:r>
              <a:rPr lang="en-US" sz="28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base </a:t>
            </a:r>
            <a:r>
              <a:rPr lang="en-US" sz="28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relations</a:t>
            </a:r>
          </a:p>
          <a:p>
            <a:pPr marL="1314450" lvl="2" indent="-457200" algn="just">
              <a:lnSpc>
                <a:spcPct val="90000"/>
              </a:lnSpc>
            </a:pPr>
            <a:r>
              <a:rPr lang="en-US" sz="24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To decide how to represent base relations identified in logical model in target DBMS</a:t>
            </a:r>
          </a:p>
          <a:p>
            <a:pPr marL="914400" lvl="1" indent="-457200" algn="just">
              <a:lnSpc>
                <a:spcPct val="90000"/>
              </a:lnSpc>
            </a:pPr>
            <a:r>
              <a:rPr lang="en-US" sz="28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Design </a:t>
            </a:r>
            <a:r>
              <a:rPr lang="en-US" sz="28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representation of derived </a:t>
            </a:r>
            <a:r>
              <a:rPr lang="en-US" sz="28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data</a:t>
            </a:r>
          </a:p>
          <a:p>
            <a:pPr marL="1314450" lvl="2" indent="-457200" algn="just">
              <a:lnSpc>
                <a:spcPct val="90000"/>
              </a:lnSpc>
            </a:pPr>
            <a:r>
              <a:rPr lang="en-US" sz="24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To decide how to represent any derived data present in logical data model in target </a:t>
            </a:r>
            <a:r>
              <a:rPr lang="en-US" sz="24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DBMS</a:t>
            </a:r>
          </a:p>
          <a:p>
            <a:pPr marL="1314450" lvl="2" indent="-457200" algn="just">
              <a:lnSpc>
                <a:spcPct val="90000"/>
              </a:lnSpc>
            </a:pPr>
            <a:r>
              <a:rPr lang="en-US" sz="24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Stored vs. calculated each time</a:t>
            </a:r>
            <a:endParaRPr lang="en-US" sz="2400" b="1" dirty="0">
              <a:solidFill>
                <a:prstClr val="black"/>
              </a:solidFill>
              <a:latin typeface="Times" pitchFamily="18" charset="0"/>
              <a:cs typeface="Times" pitchFamily="18" charset="0"/>
            </a:endParaRPr>
          </a:p>
          <a:p>
            <a:pPr marL="914400" lvl="1" indent="-457200" algn="just">
              <a:lnSpc>
                <a:spcPct val="90000"/>
              </a:lnSpc>
            </a:pPr>
            <a:r>
              <a:rPr lang="en-US" sz="28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Design </a:t>
            </a:r>
            <a:r>
              <a:rPr lang="en-US" sz="2800" b="1" dirty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general </a:t>
            </a:r>
            <a:r>
              <a:rPr lang="en-US" sz="28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constraints</a:t>
            </a:r>
          </a:p>
          <a:p>
            <a:pPr marL="1314450" lvl="2" indent="-457200" algn="just">
              <a:lnSpc>
                <a:spcPct val="90000"/>
              </a:lnSpc>
            </a:pPr>
            <a:r>
              <a:rPr lang="en-US" sz="2400" b="1" dirty="0" smtClean="0">
                <a:solidFill>
                  <a:prstClr val="black"/>
                </a:solidFill>
                <a:latin typeface="Times" pitchFamily="18" charset="0"/>
                <a:cs typeface="Times" pitchFamily="18" charset="0"/>
              </a:rPr>
              <a:t>DBMS vs. general constraints</a:t>
            </a:r>
            <a:endParaRPr lang="en-US" sz="2400" b="1" dirty="0">
              <a:solidFill>
                <a:prstClr val="black"/>
              </a:solidFill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01284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Summary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562600"/>
          </a:xfrm>
        </p:spPr>
        <p:txBody>
          <a:bodyPr/>
          <a:lstStyle/>
          <a:p>
            <a:pPr algn="just"/>
            <a:r>
              <a:rPr lang="en-US" b="1" dirty="0" smtClean="0">
                <a:latin typeface="Times" pitchFamily="18" charset="0"/>
                <a:cs typeface="Times" pitchFamily="18" charset="0"/>
              </a:rPr>
              <a:t>Normalization summary/example</a:t>
            </a:r>
          </a:p>
          <a:p>
            <a:pPr algn="just"/>
            <a:r>
              <a:rPr lang="en-US" b="1" dirty="0" smtClean="0">
                <a:latin typeface="Times" pitchFamily="18" charset="0"/>
                <a:cs typeface="Times" pitchFamily="18" charset="0"/>
              </a:rPr>
              <a:t>Remaining steps/activities in building logical data model</a:t>
            </a:r>
          </a:p>
          <a:p>
            <a:pPr algn="just"/>
            <a:r>
              <a:rPr lang="en-US" b="1" dirty="0" smtClean="0">
                <a:latin typeface="Times" pitchFamily="18" charset="0"/>
                <a:cs typeface="Times" pitchFamily="18" charset="0"/>
              </a:rPr>
              <a:t>Physical database design </a:t>
            </a:r>
          </a:p>
          <a:p>
            <a:pPr lvl="1" algn="just"/>
            <a:r>
              <a:rPr lang="en-US" b="1" dirty="0" smtClean="0">
                <a:latin typeface="Times" pitchFamily="18" charset="0"/>
                <a:cs typeface="Times" pitchFamily="18" charset="0"/>
              </a:rPr>
              <a:t>Translate logical data model for target DBMS</a:t>
            </a:r>
            <a:endParaRPr lang="en-US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652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References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GB" b="1" dirty="0" smtClean="0">
                <a:latin typeface="Times" pitchFamily="18" charset="0"/>
              </a:rPr>
              <a:t>All the material (slides, diagrams etc.) presented in this lecture is taken (with modifications) from the Pearson Education website :</a:t>
            </a:r>
          </a:p>
          <a:p>
            <a:pPr lvl="1"/>
            <a:r>
              <a:rPr lang="en-GB" b="1" dirty="0" smtClean="0">
                <a:latin typeface="Times" pitchFamily="18" charset="0"/>
              </a:rPr>
              <a:t>http://www.booksites.net/connbegg</a:t>
            </a:r>
          </a:p>
        </p:txBody>
      </p:sp>
    </p:spTree>
    <p:extLst>
      <p:ext uri="{BB962C8B-B14F-4D97-AF65-F5344CB8AC3E}">
        <p14:creationId xmlns="" xmlns:p14="http://schemas.microsoft.com/office/powerpoint/2010/main" val="3480702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4800" dirty="0" smtClean="0">
                <a:latin typeface="Times" pitchFamily="18" charset="0"/>
              </a:rPr>
              <a:t>Example: Normalization</a:t>
            </a:r>
            <a:endParaRPr lang="en-GB" sz="48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lnSpc>
                <a:spcPct val="90000"/>
              </a:lnSpc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5" name="Picture 8" descr="C14NF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578" r="23320"/>
          <a:stretch>
            <a:fillRect/>
          </a:stretch>
        </p:blipFill>
        <p:spPr bwMode="auto">
          <a:xfrm>
            <a:off x="228601" y="1295400"/>
            <a:ext cx="8868228" cy="5257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64606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4800" dirty="0" smtClean="0">
                <a:latin typeface="Times" pitchFamily="18" charset="0"/>
              </a:rPr>
              <a:t>Example: Normalization</a:t>
            </a:r>
            <a:endParaRPr lang="en-GB" sz="48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lnSpc>
                <a:spcPct val="90000"/>
              </a:lnSpc>
              <a:buNone/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FDs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8" name="Picture 5" descr="DS3-Figure 13-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44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27283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4800" dirty="0" smtClean="0">
                <a:latin typeface="Times" pitchFamily="18" charset="0"/>
              </a:rPr>
              <a:t>Example: Normalization</a:t>
            </a:r>
            <a:endParaRPr lang="en-GB" sz="48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lnSpc>
                <a:spcPct val="90000"/>
              </a:lnSpc>
              <a:buNone/>
            </a:pPr>
            <a:endParaRPr lang="en-US" sz="2400" b="1" dirty="0" smtClean="0">
              <a:latin typeface="Times" pitchFamily="18" charset="0"/>
              <a:cs typeface="Times" pitchFamily="18" charset="0"/>
            </a:endParaRPr>
          </a:p>
          <a:p>
            <a:pPr marL="57150" indent="0">
              <a:lnSpc>
                <a:spcPct val="90000"/>
              </a:lnSpc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fd1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propertyNo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 smtClean="0">
                <a:latin typeface="Times" pitchFamily="18" charset="0"/>
                <a:cs typeface="Times" pitchFamily="18" charset="0"/>
              </a:rPr>
              <a:t>iDate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 →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iTime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comments, </a:t>
            </a:r>
            <a:r>
              <a:rPr lang="en-US" sz="2400" dirty="0" err="1" smtClean="0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 smtClean="0">
                <a:latin typeface="Times" pitchFamily="18" charset="0"/>
                <a:cs typeface="Times" pitchFamily="18" charset="0"/>
              </a:rPr>
              <a:t>sName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 smtClean="0">
                <a:latin typeface="Times" pitchFamily="18" charset="0"/>
                <a:cs typeface="Times" pitchFamily="18" charset="0"/>
              </a:rPr>
              <a:t>carReg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(Primary key)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marL="57150" indent="0">
              <a:lnSpc>
                <a:spcPct val="90000"/>
              </a:lnSpc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fd2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propertyNo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→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pAddress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(Partial dependency)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fd3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→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sName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(Transitive dependency)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fd4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iDate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→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carReg</a:t>
            </a:r>
            <a:endParaRPr lang="en-US" sz="2400" dirty="0">
              <a:latin typeface="Times" pitchFamily="18" charset="0"/>
              <a:cs typeface="Times" pitchFamily="18" charset="0"/>
            </a:endParaRPr>
          </a:p>
          <a:p>
            <a:pPr marL="57150" indent="0">
              <a:lnSpc>
                <a:spcPct val="90000"/>
              </a:lnSpc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fd5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carReg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iDate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iTime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→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propertyNo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 smtClean="0">
                <a:latin typeface="Times" pitchFamily="18" charset="0"/>
                <a:cs typeface="Times" pitchFamily="18" charset="0"/>
              </a:rPr>
              <a:t>pAddress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, comments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sName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 (Candidate key)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fd6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iDate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iTime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→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propertyNo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pAddress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comments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(Candidate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key)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77819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4800" dirty="0" smtClean="0">
                <a:latin typeface="Times" pitchFamily="18" charset="0"/>
              </a:rPr>
              <a:t>Example: Normalization</a:t>
            </a:r>
            <a:endParaRPr lang="en-GB" sz="48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90000"/>
              </a:lnSpc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INF to 2NF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Property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(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propertyNo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pAddress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)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US" sz="2800" b="1" dirty="0" err="1">
                <a:latin typeface="Times" pitchFamily="18" charset="0"/>
                <a:cs typeface="Times" pitchFamily="18" charset="0"/>
              </a:rPr>
              <a:t>PropertyInspection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 (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propertyNo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iDate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iTime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comments,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sName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carReg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)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87172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4800" dirty="0" smtClean="0">
                <a:latin typeface="Times" pitchFamily="18" charset="0"/>
              </a:rPr>
              <a:t>Example: Normalization</a:t>
            </a:r>
            <a:endParaRPr lang="en-GB" sz="48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lnSpc>
                <a:spcPct val="90000"/>
              </a:lnSpc>
              <a:buNone/>
            </a:pPr>
            <a:r>
              <a:rPr lang="en-US" sz="2400" b="1" u="sng" dirty="0" smtClean="0">
                <a:latin typeface="Times" pitchFamily="18" charset="0"/>
                <a:cs typeface="Times" pitchFamily="18" charset="0"/>
              </a:rPr>
              <a:t>Property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 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fd2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propertyNo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 →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pAddress</a:t>
            </a:r>
            <a:endParaRPr lang="en-US" sz="2400" dirty="0">
              <a:latin typeface="Times" pitchFamily="18" charset="0"/>
              <a:cs typeface="Times" pitchFamily="18" charset="0"/>
            </a:endParaRPr>
          </a:p>
          <a:p>
            <a:pPr marL="57150" indent="0">
              <a:lnSpc>
                <a:spcPct val="90000"/>
              </a:lnSpc>
              <a:buNone/>
            </a:pPr>
            <a:r>
              <a:rPr lang="en-US" sz="2400" b="1" u="sng" dirty="0" err="1">
                <a:latin typeface="Times" pitchFamily="18" charset="0"/>
                <a:cs typeface="Times" pitchFamily="18" charset="0"/>
              </a:rPr>
              <a:t>PropertyInspection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 </a:t>
            </a:r>
            <a:endParaRPr lang="en-US" sz="2400" b="1" dirty="0" smtClean="0">
              <a:latin typeface="Times" pitchFamily="18" charset="0"/>
              <a:cs typeface="Times" pitchFamily="18" charset="0"/>
            </a:endParaRPr>
          </a:p>
          <a:p>
            <a:pPr marL="57150" indent="0">
              <a:lnSpc>
                <a:spcPct val="90000"/>
              </a:lnSpc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fd1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propertyNo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iDate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 →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iTime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comments,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sName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carReg</a:t>
            </a:r>
            <a:endParaRPr lang="en-US" sz="2400" dirty="0">
              <a:latin typeface="Times" pitchFamily="18" charset="0"/>
              <a:cs typeface="Times" pitchFamily="18" charset="0"/>
            </a:endParaRPr>
          </a:p>
          <a:p>
            <a:pPr marL="57150" indent="0">
              <a:lnSpc>
                <a:spcPct val="90000"/>
              </a:lnSpc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fd3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 →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sName</a:t>
            </a:r>
            <a:endParaRPr lang="en-US" sz="2400" dirty="0">
              <a:latin typeface="Times" pitchFamily="18" charset="0"/>
              <a:cs typeface="Times" pitchFamily="18" charset="0"/>
            </a:endParaRPr>
          </a:p>
          <a:p>
            <a:pPr marL="57150" indent="0">
              <a:lnSpc>
                <a:spcPct val="90000"/>
              </a:lnSpc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fd4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iDate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 →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carReg</a:t>
            </a:r>
            <a:endParaRPr lang="en-US" sz="2400" dirty="0">
              <a:latin typeface="Times" pitchFamily="18" charset="0"/>
              <a:cs typeface="Times" pitchFamily="18" charset="0"/>
            </a:endParaRPr>
          </a:p>
          <a:p>
            <a:pPr marL="57150" indent="0">
              <a:lnSpc>
                <a:spcPct val="90000"/>
              </a:lnSpc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fd5′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carReg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iDate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iTime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 →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propertyNo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comments,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sName</a:t>
            </a:r>
            <a:endParaRPr lang="en-US" sz="2400" dirty="0">
              <a:latin typeface="Times" pitchFamily="18" charset="0"/>
              <a:cs typeface="Times" pitchFamily="18" charset="0"/>
            </a:endParaRPr>
          </a:p>
          <a:p>
            <a:pPr marL="57150" indent="0">
              <a:lnSpc>
                <a:spcPct val="90000"/>
              </a:lnSpc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fd6′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iDate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iTime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 →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propertyNo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comments</a:t>
            </a:r>
          </a:p>
        </p:txBody>
      </p:sp>
    </p:spTree>
    <p:extLst>
      <p:ext uri="{BB962C8B-B14F-4D97-AF65-F5344CB8AC3E}">
        <p14:creationId xmlns="" xmlns:p14="http://schemas.microsoft.com/office/powerpoint/2010/main" val="11815649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4800" dirty="0" smtClean="0">
                <a:latin typeface="Times" pitchFamily="18" charset="0"/>
              </a:rPr>
              <a:t>Example: Normalization</a:t>
            </a:r>
            <a:endParaRPr lang="en-GB" sz="48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2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NF to 3NF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Property (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propertyNo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pAddress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)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Staff (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sName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)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US" sz="2800" b="1" dirty="0" err="1">
                <a:latin typeface="Times" pitchFamily="18" charset="0"/>
                <a:cs typeface="Times" pitchFamily="18" charset="0"/>
              </a:rPr>
              <a:t>PropertyInspect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 (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propertyNo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iDate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iTime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comments,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carReg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2017154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1-CSC271-CIITVC-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Lecture1-CSC271-CIITVC-2012</Template>
  <TotalTime>7022</TotalTime>
  <Words>1213</Words>
  <Application>Microsoft Office PowerPoint</Application>
  <PresentationFormat>On-screen Show (4:3)</PresentationFormat>
  <Paragraphs>381</Paragraphs>
  <Slides>32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Lecture1-CSC271-CIITVC-2012</vt:lpstr>
      <vt:lpstr>CSC271 Database Systems</vt:lpstr>
      <vt:lpstr>Summary: Previous Lecture</vt:lpstr>
      <vt:lpstr>Summary: Normalization</vt:lpstr>
      <vt:lpstr>Example: Normalization</vt:lpstr>
      <vt:lpstr>Example: Normalization</vt:lpstr>
      <vt:lpstr>Example: Normalization</vt:lpstr>
      <vt:lpstr>Example: Normalization</vt:lpstr>
      <vt:lpstr>Example: Normalization</vt:lpstr>
      <vt:lpstr>Example: Normalization</vt:lpstr>
      <vt:lpstr>Example: Normalization</vt:lpstr>
      <vt:lpstr>Example: Normalization</vt:lpstr>
      <vt:lpstr>Example: Normalization</vt:lpstr>
      <vt:lpstr>Building Logical Data Model</vt:lpstr>
      <vt:lpstr>Validate Relations Using Normalization</vt:lpstr>
      <vt:lpstr>Validate Relations Against User Transactions</vt:lpstr>
      <vt:lpstr>Check Integrity Constraints</vt:lpstr>
      <vt:lpstr>Check Integrity Constraints</vt:lpstr>
      <vt:lpstr>Review Logical DM With User</vt:lpstr>
      <vt:lpstr>Merge LDM into GLDM </vt:lpstr>
      <vt:lpstr>Merge LDM into GLDM </vt:lpstr>
      <vt:lpstr>Merge LDM into GLDM </vt:lpstr>
      <vt:lpstr>Relations in GLDM </vt:lpstr>
      <vt:lpstr>ER Diagram of GLDM </vt:lpstr>
      <vt:lpstr>Check for Future Growth</vt:lpstr>
      <vt:lpstr>Physical Database Design for Relational Databases </vt:lpstr>
      <vt:lpstr>Logical Vs. Physical Database Design </vt:lpstr>
      <vt:lpstr>Physical Database Design </vt:lpstr>
      <vt:lpstr>Physical Database Design </vt:lpstr>
      <vt:lpstr>Physical Database Design Methodology </vt:lpstr>
      <vt:lpstr>Physical Database Design Methodology </vt:lpstr>
      <vt:lpstr>Summary</vt:lpstr>
      <vt:lpstr>References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CSC271 Database Systems</dc:title>
  <dc:creator>ASIF</dc:creator>
  <cp:lastModifiedBy>vcomsats</cp:lastModifiedBy>
  <cp:revision>3219</cp:revision>
  <dcterms:created xsi:type="dcterms:W3CDTF">2012-05-16T18:43:11Z</dcterms:created>
  <dcterms:modified xsi:type="dcterms:W3CDTF">2013-06-10T07:51:33Z</dcterms:modified>
</cp:coreProperties>
</file>