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25" r:id="rId2"/>
    <p:sldId id="346" r:id="rId3"/>
    <p:sldId id="1002" r:id="rId4"/>
    <p:sldId id="930" r:id="rId5"/>
    <p:sldId id="1004" r:id="rId6"/>
    <p:sldId id="1005" r:id="rId7"/>
    <p:sldId id="1006" r:id="rId8"/>
    <p:sldId id="1007" r:id="rId9"/>
    <p:sldId id="1008" r:id="rId10"/>
    <p:sldId id="1009" r:id="rId11"/>
    <p:sldId id="1010" r:id="rId12"/>
    <p:sldId id="1011" r:id="rId13"/>
    <p:sldId id="1012" r:id="rId14"/>
    <p:sldId id="1013" r:id="rId15"/>
    <p:sldId id="1014" r:id="rId16"/>
    <p:sldId id="1015" r:id="rId17"/>
    <p:sldId id="1016" r:id="rId18"/>
    <p:sldId id="1017" r:id="rId19"/>
    <p:sldId id="1018" r:id="rId20"/>
    <p:sldId id="1019" r:id="rId21"/>
    <p:sldId id="1020" r:id="rId22"/>
    <p:sldId id="1021" r:id="rId23"/>
    <p:sldId id="1022" r:id="rId24"/>
    <p:sldId id="1023" r:id="rId25"/>
    <p:sldId id="1024" r:id="rId26"/>
    <p:sldId id="1025" r:id="rId27"/>
    <p:sldId id="1026" r:id="rId28"/>
    <p:sldId id="1028" r:id="rId29"/>
    <p:sldId id="1027" r:id="rId30"/>
    <p:sldId id="1029" r:id="rId31"/>
    <p:sldId id="1030" r:id="rId32"/>
    <p:sldId id="319" r:id="rId33"/>
    <p:sldId id="351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12" autoAdjust="0"/>
    <p:restoredTop sz="86501" autoAdjust="0"/>
  </p:normalViewPr>
  <p:slideViewPr>
    <p:cSldViewPr>
      <p:cViewPr>
        <p:scale>
          <a:sx n="50" d="100"/>
          <a:sy n="50" d="100"/>
        </p:scale>
        <p:origin x="-2070" y="-10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27</a:t>
            </a:r>
          </a:p>
        </p:txBody>
      </p:sp>
    </p:spTree>
    <p:extLst>
      <p:ext uri="{BB962C8B-B14F-4D97-AF65-F5344CB8AC3E}">
        <p14:creationId xmlns="" xmlns:p14="http://schemas.microsoft.com/office/powerpoint/2010/main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3600" dirty="0">
                <a:latin typeface="Times" pitchFamily="18" charset="0"/>
              </a:rPr>
              <a:t>Data Redundancy </a:t>
            </a:r>
            <a:r>
              <a:rPr lang="en-US" sz="3600" dirty="0" smtClean="0">
                <a:latin typeface="Times" pitchFamily="18" charset="0"/>
              </a:rPr>
              <a:t>&amp; </a:t>
            </a:r>
            <a:r>
              <a:rPr lang="en-US" sz="3600" dirty="0">
                <a:latin typeface="Times" pitchFamily="18" charset="0"/>
              </a:rPr>
              <a:t>Update Anomalies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1031" descr="DS3-Figure 13-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2194"/>
          <a:stretch>
            <a:fillRect/>
          </a:stretch>
        </p:blipFill>
        <p:spPr bwMode="auto">
          <a:xfrm>
            <a:off x="0" y="1447800"/>
            <a:ext cx="4953000" cy="259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32" descr="DS3-Figure 13-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7162800" cy="259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33" descr="DS3-Figure 13-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7831" r="35294"/>
          <a:stretch>
            <a:fillRect/>
          </a:stretch>
        </p:blipFill>
        <p:spPr bwMode="auto">
          <a:xfrm>
            <a:off x="5316255" y="1447800"/>
            <a:ext cx="3522945" cy="2362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02383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3600" dirty="0">
                <a:latin typeface="Times" pitchFamily="18" charset="0"/>
              </a:rPr>
              <a:t>Data Redundancy </a:t>
            </a:r>
            <a:r>
              <a:rPr lang="en-US" sz="3600" dirty="0" smtClean="0">
                <a:latin typeface="Times" pitchFamily="18" charset="0"/>
              </a:rPr>
              <a:t>&amp; </a:t>
            </a:r>
            <a:r>
              <a:rPr lang="en-US" sz="3600" dirty="0">
                <a:latin typeface="Times" pitchFamily="18" charset="0"/>
              </a:rPr>
              <a:t>Update Anomalies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Relations that contain redundant information may potentially suffer from update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anomalies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Types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of update anomalies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include: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Insertion</a:t>
            </a:r>
          </a:p>
          <a:p>
            <a:pPr lvl="2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Insert new staff/branch in StaffBranch relation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Deletion</a:t>
            </a:r>
          </a:p>
          <a:p>
            <a:pPr lvl="2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Delete SA9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from StaffBranch relation </a:t>
            </a: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Modification</a:t>
            </a:r>
          </a:p>
          <a:p>
            <a:pPr lvl="2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Update the address for branch number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B003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38015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Decomposition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We can avoid these anomalies by decomposing the original relation into the Staff and Branch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relations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There are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two important properties associated with decomposition of a larger relation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into smaller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relations: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lossless-join property ensures that any instance of the original relation can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be identiﬁed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from corresponding instances in the smaller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relations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dependency preservation property ensures that a constraint on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original relation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can be maintained by simply enforcing some constraint on each of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smaller relations. In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other words, we do not need to perform joins on the smaller relations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to check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whether a constraint on the original relation is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violated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25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Functional </a:t>
            </a:r>
            <a:r>
              <a:rPr lang="en-US" sz="5400" dirty="0" smtClean="0">
                <a:latin typeface="Times" pitchFamily="18" charset="0"/>
              </a:rPr>
              <a:t>Dependencies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Important concept associated with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normalization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Functional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dependency (FD)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describes relationship between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 and could be defined as: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For example, if A and B are attributes of relation R, B is functionally dependent on A (denoted A </a:t>
            </a:r>
            <a:r>
              <a:rPr lang="en-US" sz="2400" b="1" dirty="0" smtClean="0">
                <a:latin typeface="Times" pitchFamily="18" charset="0"/>
                <a:cs typeface="Times" pitchFamily="18" charset="0"/>
                <a:sym typeface="Symbol"/>
              </a:rPr>
              <a:t>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B), if each value of A in R is associated with exactly one value of B in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Functional dependency is a property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of the meaning or semantics of the attributes in a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relation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An alternative way to describe the relationship between attributes A and B is to say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that ‘A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functionally determines B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’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6073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Determinant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determinant of a functional dependency refers to the attribute or group of attributes on the left-hand side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arrow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6" descr="DS3-Figure 13-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95600"/>
            <a:ext cx="7467600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43765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>
                <a:latin typeface="Times" pitchFamily="18" charset="0"/>
              </a:rPr>
              <a:t>An Example Functional Dependency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10" descr="C13NF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4996" t="658"/>
          <a:stretch>
            <a:fillRect/>
          </a:stretch>
        </p:blipFill>
        <p:spPr>
          <a:xfrm>
            <a:off x="152400" y="1371600"/>
            <a:ext cx="8458200" cy="51816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54403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Observations: Example FD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relationship between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and position is one-to-one (1:1): for each </a:t>
            </a:r>
            <a:r>
              <a:rPr lang="en-US" sz="2800" b="1">
                <a:latin typeface="Times" pitchFamily="18" charset="0"/>
                <a:cs typeface="Times" pitchFamily="18" charset="0"/>
              </a:rPr>
              <a:t>staff </a:t>
            </a:r>
            <a:r>
              <a:rPr lang="en-US" sz="2800" b="1" smtClean="0">
                <a:latin typeface="Times" pitchFamily="18" charset="0"/>
                <a:cs typeface="Times" pitchFamily="18" charset="0"/>
              </a:rPr>
              <a:t>number there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only one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position 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other hand, the relationship between position and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is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one-to-many (1:*): there are several staff numbers associated with a given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position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purposes of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normalization we are interested in identifying functional dependencies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between attributes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a relation that have a one-to-one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relationship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functional dependency is a property of a relational schema (intension) and not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property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a particular instance of the schema (extension)</a:t>
            </a: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821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Example: FD for </a:t>
            </a:r>
            <a:r>
              <a:rPr lang="en-US" sz="5400" dirty="0">
                <a:latin typeface="Times" pitchFamily="18" charset="0"/>
              </a:rPr>
              <a:t>all Time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Consider the values shown in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and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sName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attributes of the Staff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Based on sample data, the following functional dependencies appear to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hold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→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sName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 (holds for all time)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800" b="1" dirty="0" err="1">
                <a:latin typeface="Times" pitchFamily="18" charset="0"/>
                <a:cs typeface="Times" pitchFamily="18" charset="0"/>
              </a:rPr>
              <a:t>sName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→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 (holds for the current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insatnce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44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Full Functional Dependency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Determinants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should have the minimal number of attributes necessary to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maintain 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functional dependency with the attribute(s) on the right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hand-side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Full functional dependency indicates that if A and B are attributes of a relation, B is fully functionally dependent on A, if B is functionally dependent on A, but not on any proper subset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 functional dependency A→ B is a full functional dependency if removal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any attribute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from A results in the dependency no longer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existing</a:t>
            </a: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→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branchNo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8822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800" dirty="0" smtClean="0">
                <a:latin typeface="Times" pitchFamily="18" charset="0"/>
              </a:rPr>
              <a:t>Partial Functional Dependency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Partial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functional dependency indicates that if A and B are attributes of a relation, B is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partially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functionally dependent on A, if B is functionally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dependent any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proper subset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functional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dependency A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→ B is a partially dependency if there is some attribute that can be removed from 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and yet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dependency still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holds</a:t>
            </a: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sName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→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branchNo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1686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Remaining activities/steps in building conceptual data model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Logical database design</a:t>
            </a:r>
          </a:p>
          <a:p>
            <a:pPr lvl="1" algn="just"/>
            <a:r>
              <a:rPr lang="en-US" b="1" dirty="0">
                <a:latin typeface="Times" pitchFamily="18" charset="0"/>
                <a:cs typeface="Times" pitchFamily="18" charset="0"/>
              </a:rPr>
              <a:t>Build and validate logical database design </a:t>
            </a:r>
          </a:p>
          <a:p>
            <a:pPr lvl="2" algn="just"/>
            <a:r>
              <a:rPr lang="en-US" b="1" dirty="0">
                <a:latin typeface="Times" pitchFamily="18" charset="0"/>
                <a:cs typeface="Times" pitchFamily="18" charset="0"/>
              </a:rPr>
              <a:t>Derive relations for logical data model</a:t>
            </a:r>
          </a:p>
          <a:p>
            <a:pPr lvl="2" algn="just"/>
            <a:r>
              <a:rPr lang="en-US" b="1" dirty="0">
                <a:latin typeface="Times" pitchFamily="18" charset="0"/>
                <a:cs typeface="Times" pitchFamily="18" charset="0"/>
              </a:rPr>
              <a:t>Validate relations using normalization</a:t>
            </a:r>
          </a:p>
          <a:p>
            <a:pPr algn="just"/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800" dirty="0" smtClean="0">
                <a:latin typeface="Times" pitchFamily="18" charset="0"/>
              </a:rPr>
              <a:t>Functional Dependency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In summary, the functional dependencies that we use in normalization have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following characteristics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There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is a one-to-one relationship between the attribute(s) on the left-hand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side (determinant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 and those on the right-hand side of a functional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dependency (opposite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direction,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can have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 one-to-one relationship or one-to-many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relationship)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They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hold for all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time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determinant has the minimal number of attributes necessary to maintain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dependency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with the attribute(s) on the right-hand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side (full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functional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dependency)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436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Transitive </a:t>
            </a:r>
            <a:r>
              <a:rPr lang="en-US" sz="5400" dirty="0" smtClean="0">
                <a:latin typeface="Times" pitchFamily="18" charset="0"/>
              </a:rPr>
              <a:t>Dependency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There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an additional type of functional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dependency called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 transitive dependency that we need to recognize because its existence in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relation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can potentially cause the types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update anomaly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Transitive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dependency describes a condition where A, B, and C are attributes of a relation such that if A → B and B → C, then C is transitively dependent on A via B (provided that A is not functionally dependent on B or C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6886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400" dirty="0" smtClean="0">
                <a:latin typeface="Times" pitchFamily="18" charset="0"/>
              </a:rPr>
              <a:t>Example: Transitive Dependency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Consider functional dependencies in the StaffBranch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→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sName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position, salary, 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bAddress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→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bAddress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Transitive dependency,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→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bAddress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exists on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via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0876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>
                <a:latin typeface="Times" pitchFamily="18" charset="0"/>
              </a:rPr>
              <a:t>Identifying Functional Dependencies 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Identifying all functional dependencies between a set of attributes is relatively simple if the meaning of each attribute and the relationships between the attributes are well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understood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This information should be provided by the enterprise in the form of discussions with users and/or documentation such as the users’ requirements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specification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What if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users are unavailable for consultation and/or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documentation is incomplete? 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D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atabase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designer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should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use their common sense and/or experience to provide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missing information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8130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>
                <a:latin typeface="Times" pitchFamily="18" charset="0"/>
              </a:rPr>
              <a:t>Identifying </a:t>
            </a:r>
            <a:r>
              <a:rPr lang="en-US" sz="4000" dirty="0" smtClean="0">
                <a:latin typeface="Times" pitchFamily="18" charset="0"/>
              </a:rPr>
              <a:t>FDs: </a:t>
            </a:r>
            <a:r>
              <a:rPr lang="en-US" sz="4000" dirty="0">
                <a:latin typeface="Times" pitchFamily="18" charset="0"/>
              </a:rPr>
              <a:t>StaffBranch </a:t>
            </a:r>
            <a:r>
              <a:rPr lang="en-US" sz="4000" dirty="0" smtClean="0">
                <a:latin typeface="Times" pitchFamily="18" charset="0"/>
              </a:rPr>
              <a:t>Relation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Examine semantics of attributes in StaffBranch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relation, assume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that position held and branch determine a member of staff’s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salary</a:t>
            </a: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→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sName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position, salary, 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bAddress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→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bAddress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bAddress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→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branchNo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position → salary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bAddress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position → salary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4955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>
                <a:latin typeface="Times" pitchFamily="18" charset="0"/>
              </a:rPr>
              <a:t>Identifying </a:t>
            </a:r>
            <a:r>
              <a:rPr lang="en-US" sz="4000" dirty="0" smtClean="0">
                <a:latin typeface="Times" pitchFamily="18" charset="0"/>
              </a:rPr>
              <a:t>FDs: Using Sample Data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Consider the data for attributes denoted A, B, C, D, and E in the Sample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Important to establish that sample data values shown in relation are representative of all possible values that can be held by attributes A, B, C, D,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</a:t>
            </a:r>
          </a:p>
          <a:p>
            <a:pPr marL="514350" indent="-457200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Assume that this is true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despite the relatively small amount of data shown in this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1447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>
                <a:latin typeface="Times" pitchFamily="18" charset="0"/>
              </a:rPr>
              <a:t>Identifying </a:t>
            </a:r>
            <a:r>
              <a:rPr lang="en-US" sz="4000" dirty="0" smtClean="0">
                <a:latin typeface="Times" pitchFamily="18" charset="0"/>
              </a:rPr>
              <a:t>FDs: Using Sample Data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219200"/>
            <a:ext cx="9020628" cy="381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20985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>
                <a:latin typeface="Times" pitchFamily="18" charset="0"/>
              </a:rPr>
              <a:t>Identifying </a:t>
            </a:r>
            <a:r>
              <a:rPr lang="en-US" sz="4000" dirty="0" smtClean="0">
                <a:latin typeface="Times" pitchFamily="18" charset="0"/>
              </a:rPr>
              <a:t>FDs: Using Sample Data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219200"/>
            <a:ext cx="9020628" cy="381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879975"/>
            <a:ext cx="9020628" cy="19526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912731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>
                <a:latin typeface="Times" pitchFamily="18" charset="0"/>
              </a:rPr>
              <a:t>Identifying </a:t>
            </a:r>
            <a:r>
              <a:rPr lang="en-US" sz="4000" dirty="0" smtClean="0">
                <a:latin typeface="Times" pitchFamily="18" charset="0"/>
              </a:rPr>
              <a:t>FDs: Using Sample Data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Functional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dependencies between attributes A to E in the Sample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91440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 </a:t>
            </a:r>
            <a:r>
              <a:rPr lang="en-US" sz="2400" b="1" dirty="0" smtClean="0">
                <a:latin typeface="Times" pitchFamily="18" charset="0"/>
                <a:cs typeface="Times" pitchFamily="18" charset="0"/>
                <a:sym typeface="Symbol"/>
              </a:rPr>
              <a:t>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C			(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fd1)</a:t>
            </a:r>
          </a:p>
          <a:p>
            <a:pPr marL="91440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 </a:t>
            </a:r>
            <a:r>
              <a:rPr lang="en-US" sz="2400" b="1" dirty="0" smtClean="0">
                <a:latin typeface="Times" pitchFamily="18" charset="0"/>
                <a:cs typeface="Times" pitchFamily="18" charset="0"/>
                <a:sym typeface="Symbol"/>
              </a:rPr>
              <a:t>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			(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fd2)</a:t>
            </a:r>
          </a:p>
          <a:p>
            <a:pPr marL="91440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  </a:t>
            </a:r>
            <a:r>
              <a:rPr lang="en-US" sz="2400" b="1" dirty="0" smtClean="0">
                <a:latin typeface="Times" pitchFamily="18" charset="0"/>
                <a:cs typeface="Times" pitchFamily="18" charset="0"/>
                <a:sym typeface="Symbol"/>
              </a:rPr>
              <a:t>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	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(fd3)</a:t>
            </a:r>
          </a:p>
          <a:p>
            <a:pPr marL="91440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B  </a:t>
            </a:r>
            <a:r>
              <a:rPr lang="en-US" sz="2400" b="1" dirty="0">
                <a:latin typeface="Times" pitchFamily="18" charset="0"/>
                <a:cs typeface="Times" pitchFamily="18" charset="0"/>
                <a:sym typeface="Symbol"/>
              </a:rPr>
              <a:t>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	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(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fd4)</a:t>
            </a:r>
          </a:p>
        </p:txBody>
      </p:sp>
    </p:spTree>
    <p:extLst>
      <p:ext uri="{BB962C8B-B14F-4D97-AF65-F5344CB8AC3E}">
        <p14:creationId xmlns="" xmlns:p14="http://schemas.microsoft.com/office/powerpoint/2010/main" val="30911766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Identifying </a:t>
            </a:r>
            <a:r>
              <a:rPr lang="en-US" sz="5400" dirty="0" smtClean="0">
                <a:latin typeface="Times" pitchFamily="18" charset="0"/>
              </a:rPr>
              <a:t>PKs Using FDs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Main purpose of identifying a set of functional dependencies for a relation is to specify the set of integrity constraints that must hold on 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An important integrity constraint to consider first is the identification of candidate keys, one of which is selected to be the primary key for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44585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Normalization</a:t>
            </a:r>
            <a:endParaRPr lang="en-US" sz="6600" dirty="0"/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Chapter 13</a:t>
            </a:r>
          </a:p>
        </p:txBody>
      </p:sp>
    </p:spTree>
    <p:extLst>
      <p:ext uri="{BB962C8B-B14F-4D97-AF65-F5344CB8AC3E}">
        <p14:creationId xmlns="" xmlns:p14="http://schemas.microsoft.com/office/powerpoint/2010/main" val="55522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Identifying </a:t>
            </a:r>
            <a:r>
              <a:rPr lang="en-US" sz="5400" dirty="0" smtClean="0">
                <a:latin typeface="Times" pitchFamily="18" charset="0"/>
              </a:rPr>
              <a:t>PKs Using FDs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StaffBranch relation has five functional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dependencies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The determinants are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bAddress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(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position), and (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bAddress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position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To identify all candidate key(s), identify the attribute (or group of attributes) that uniquely identifies each tuple in this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relation</a:t>
            </a:r>
          </a:p>
          <a:p>
            <a:pPr marL="514350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All attributes that are not part of a candidate key should be functionally dependent on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key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The only candidate key and therefore primary key for StaffBranch relation, is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as all other attributes of the relation are functionally dependent on 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</a:p>
          <a:p>
            <a:pPr marL="514350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Although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bAddress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(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position), and (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bAddress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position) are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determinants in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this relation, they are not candidate keys for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89500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Identifying </a:t>
            </a:r>
            <a:r>
              <a:rPr lang="en-US" sz="5400" dirty="0" smtClean="0">
                <a:latin typeface="Times" pitchFamily="18" charset="0"/>
              </a:rPr>
              <a:t>PKs Using FDs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Sample relation has four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FDs and 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determinants in the Sample relation are A, B, C, and (A, B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</a:t>
            </a:r>
          </a:p>
          <a:p>
            <a:pPr marL="514350" indent="-457200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However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the only determinant that functionally determines all the other attributes of the relation is (A, B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), hence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identified as the primary key for this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relation</a:t>
            </a:r>
          </a:p>
          <a:p>
            <a:pPr marL="514350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In particular, A functionally determines C, B functionally determines D, and (A, B)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functionally determines E </a:t>
            </a:r>
          </a:p>
          <a:p>
            <a:pPr marL="514350" indent="-457200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In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other words, the attributes that make up the determinant (A,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B) can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determine all the other attributes in the relation either separately as A or B or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together as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(A, B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 </a:t>
            </a:r>
          </a:p>
          <a:p>
            <a:pPr marL="514350" indent="-457200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A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essential characteristic for a candidate key of a relation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is that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the attributes of a determinant either individually or working together must be able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to functionally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determine all the other attributes in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14350" indent="-457200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5006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562600"/>
          </a:xfrm>
        </p:spPr>
        <p:txBody>
          <a:bodyPr/>
          <a:lstStyle/>
          <a:p>
            <a:pPr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Purpose of normalization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Data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redundancy and update anomalies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Functional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Dependencies</a:t>
            </a:r>
          </a:p>
          <a:p>
            <a:pPr lvl="1"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Partial, full, transitive</a:t>
            </a:r>
          </a:p>
          <a:p>
            <a:pPr lvl="1"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Identifying functional dependencies</a:t>
            </a:r>
          </a:p>
          <a:p>
            <a:pPr lvl="1"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Identifying primary keys using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functional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dependencies</a:t>
            </a:r>
          </a:p>
          <a:p>
            <a:pPr lvl="2" algn="just"/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="" xmlns:p14="http://schemas.microsoft.com/office/powerpoint/2010/main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Purpose of Normalization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Normalization is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a technique for producing a set of suitable relations that support the data requirements of an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enterprise</a:t>
            </a:r>
          </a:p>
        </p:txBody>
      </p:sp>
    </p:spTree>
    <p:extLst>
      <p:ext uri="{BB962C8B-B14F-4D97-AF65-F5344CB8AC3E}">
        <p14:creationId xmlns="" xmlns:p14="http://schemas.microsoft.com/office/powerpoint/2010/main" val="994187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 smtClean="0">
                <a:latin typeface="Times" pitchFamily="18" charset="0"/>
              </a:rPr>
              <a:t>Characteristic of Suitable Relations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characteristics of a suitable set of relations include the following: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minimal number of attributes necessary to support the data requirements of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enterprise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Attributes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with a close logical relationship (described as functional dependency) are found in the same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Minimal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redundancy with each attribute represented only once with the important exception of attributes that form all or part of foreign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keys,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which are essential for the joining of related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relations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3289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3600" dirty="0" smtClean="0">
                <a:latin typeface="Times" pitchFamily="18" charset="0"/>
              </a:rPr>
              <a:t>Benefits of  DB with Suitable Relations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beneﬁts of using a database that has a suitable set of relations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are: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E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asier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for the user to access and maintain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data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Take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up minimal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storage space on computer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3921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 smtClean="0">
                <a:latin typeface="Times" pitchFamily="18" charset="0"/>
              </a:rPr>
              <a:t>Normalization Supporting DB Design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13" descr="C13NF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964" b="4156"/>
          <a:stretch>
            <a:fillRect/>
          </a:stretch>
        </p:blipFill>
        <p:spPr bwMode="auto">
          <a:xfrm>
            <a:off x="0" y="1143000"/>
            <a:ext cx="8991599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67745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3600" dirty="0">
                <a:latin typeface="Times" pitchFamily="18" charset="0"/>
              </a:rPr>
              <a:t>Data Redundancy </a:t>
            </a:r>
            <a:r>
              <a:rPr lang="en-US" sz="3600" dirty="0" smtClean="0">
                <a:latin typeface="Times" pitchFamily="18" charset="0"/>
              </a:rPr>
              <a:t>&amp; </a:t>
            </a:r>
            <a:r>
              <a:rPr lang="en-US" sz="3600" dirty="0">
                <a:latin typeface="Times" pitchFamily="18" charset="0"/>
              </a:rPr>
              <a:t>Update Anomalies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Major aim of relational database design is to group attributes into relations to minimize data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redundancy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If this aim is achieved, the potential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beneﬁts for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implemented database include the following: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Updates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to the data stored in the database are achieved with a minimal number of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operations thus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reducing the opportunities for data inconsistencies occurring in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database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Reduction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in the ﬁle storage space required by the base relations thus minimizing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costs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9033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3600" dirty="0">
                <a:latin typeface="Times" pitchFamily="18" charset="0"/>
              </a:rPr>
              <a:t>Data Redundancy </a:t>
            </a:r>
            <a:r>
              <a:rPr lang="en-US" sz="3600" dirty="0" smtClean="0">
                <a:latin typeface="Times" pitchFamily="18" charset="0"/>
              </a:rPr>
              <a:t>&amp; </a:t>
            </a:r>
            <a:r>
              <a:rPr lang="en-US" sz="3600" dirty="0">
                <a:latin typeface="Times" pitchFamily="18" charset="0"/>
              </a:rPr>
              <a:t>Update Anomalies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Problems associated with data redundancy are illustrated by comparing the Staff and Branch relations with the StaffBranch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StaffBranch relation is an alternative format of the Staff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and Branch relations </a:t>
            </a:r>
          </a:p>
          <a:p>
            <a:pPr marL="40005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Staff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salary,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Branch 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bAddress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StaffBranch 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salary,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bAddress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0968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6550</TotalTime>
  <Words>1737</Words>
  <Application>Microsoft Office PowerPoint</Application>
  <PresentationFormat>On-screen Show (4:3)</PresentationFormat>
  <Paragraphs>373</Paragraphs>
  <Slides>33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Lecture1-CSC271-CIITVC-2012</vt:lpstr>
      <vt:lpstr>CSC271 Database Systems</vt:lpstr>
      <vt:lpstr>Summary: Previous Lecture</vt:lpstr>
      <vt:lpstr>Normalization</vt:lpstr>
      <vt:lpstr>Purpose of Normalization</vt:lpstr>
      <vt:lpstr>Characteristic of Suitable Relations</vt:lpstr>
      <vt:lpstr>Benefits of  DB with Suitable Relations</vt:lpstr>
      <vt:lpstr>Normalization Supporting DB Design</vt:lpstr>
      <vt:lpstr>Data Redundancy &amp; Update Anomalies</vt:lpstr>
      <vt:lpstr>Data Redundancy &amp; Update Anomalies</vt:lpstr>
      <vt:lpstr>Data Redundancy &amp; Update Anomalies</vt:lpstr>
      <vt:lpstr>Data Redundancy &amp; Update Anomalies</vt:lpstr>
      <vt:lpstr>Decomposition</vt:lpstr>
      <vt:lpstr>Functional Dependencies</vt:lpstr>
      <vt:lpstr>Determinant</vt:lpstr>
      <vt:lpstr>An Example Functional Dependency</vt:lpstr>
      <vt:lpstr>Observations: Example FD</vt:lpstr>
      <vt:lpstr>Example: FD for all Time</vt:lpstr>
      <vt:lpstr>Full Functional Dependency</vt:lpstr>
      <vt:lpstr>Partial Functional Dependency</vt:lpstr>
      <vt:lpstr>Functional Dependency</vt:lpstr>
      <vt:lpstr>Transitive Dependency</vt:lpstr>
      <vt:lpstr>Example: Transitive Dependency</vt:lpstr>
      <vt:lpstr>Identifying Functional Dependencies </vt:lpstr>
      <vt:lpstr>Identifying FDs: StaffBranch Relation</vt:lpstr>
      <vt:lpstr>Identifying FDs: Using Sample Data</vt:lpstr>
      <vt:lpstr>Identifying FDs: Using Sample Data</vt:lpstr>
      <vt:lpstr>Identifying FDs: Using Sample Data</vt:lpstr>
      <vt:lpstr>Identifying FDs: Using Sample Data</vt:lpstr>
      <vt:lpstr>Identifying PKs Using FDs</vt:lpstr>
      <vt:lpstr>Identifying PKs Using FDs</vt:lpstr>
      <vt:lpstr>Identifying PKs Using FDs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vcomsats</cp:lastModifiedBy>
  <cp:revision>2996</cp:revision>
  <dcterms:created xsi:type="dcterms:W3CDTF">2012-05-16T18:43:11Z</dcterms:created>
  <dcterms:modified xsi:type="dcterms:W3CDTF">2013-06-03T06:06:37Z</dcterms:modified>
</cp:coreProperties>
</file>