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25" r:id="rId2"/>
    <p:sldId id="346" r:id="rId3"/>
    <p:sldId id="930" r:id="rId4"/>
    <p:sldId id="931" r:id="rId5"/>
    <p:sldId id="961" r:id="rId6"/>
    <p:sldId id="962" r:id="rId7"/>
    <p:sldId id="932" r:id="rId8"/>
    <p:sldId id="963" r:id="rId9"/>
    <p:sldId id="964" r:id="rId10"/>
    <p:sldId id="965" r:id="rId11"/>
    <p:sldId id="966" r:id="rId12"/>
    <p:sldId id="968" r:id="rId13"/>
    <p:sldId id="967" r:id="rId14"/>
    <p:sldId id="971" r:id="rId15"/>
    <p:sldId id="969" r:id="rId16"/>
    <p:sldId id="970" r:id="rId17"/>
    <p:sldId id="972" r:id="rId18"/>
    <p:sldId id="973" r:id="rId19"/>
    <p:sldId id="974" r:id="rId20"/>
    <p:sldId id="975" r:id="rId21"/>
    <p:sldId id="976" r:id="rId22"/>
    <p:sldId id="977" r:id="rId23"/>
    <p:sldId id="978" r:id="rId24"/>
    <p:sldId id="979" r:id="rId25"/>
    <p:sldId id="980" r:id="rId26"/>
    <p:sldId id="981" r:id="rId27"/>
    <p:sldId id="982" r:id="rId28"/>
    <p:sldId id="983" r:id="rId29"/>
    <p:sldId id="984" r:id="rId30"/>
    <p:sldId id="985" r:id="rId31"/>
    <p:sldId id="986" r:id="rId32"/>
    <p:sldId id="988" r:id="rId33"/>
    <p:sldId id="989" r:id="rId34"/>
    <p:sldId id="990" r:id="rId35"/>
    <p:sldId id="987" r:id="rId36"/>
    <p:sldId id="991" r:id="rId37"/>
    <p:sldId id="993" r:id="rId38"/>
    <p:sldId id="994" r:id="rId39"/>
    <p:sldId id="992" r:id="rId40"/>
    <p:sldId id="996" r:id="rId41"/>
    <p:sldId id="995" r:id="rId42"/>
    <p:sldId id="998" r:id="rId43"/>
    <p:sldId id="997" r:id="rId44"/>
    <p:sldId id="999" r:id="rId45"/>
    <p:sldId id="1000" r:id="rId46"/>
    <p:sldId id="1001" r:id="rId47"/>
    <p:sldId id="319" r:id="rId48"/>
    <p:sldId id="35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86501" autoAdjust="0"/>
  </p:normalViewPr>
  <p:slideViewPr>
    <p:cSldViewPr>
      <p:cViewPr>
        <p:scale>
          <a:sx n="40" d="100"/>
          <a:sy n="40" d="100"/>
        </p:scale>
        <p:origin x="-2982" y="-1326"/>
      </p:cViewPr>
      <p:guideLst>
        <p:guide orient="horz" pos="2160"/>
        <p:guide pos="2880"/>
      </p:guideLst>
    </p:cSldViewPr>
  </p:slideViewPr>
  <p:outlineViewPr>
    <p:cViewPr>
      <p:scale>
        <a:sx n="33" d="100"/>
        <a:sy n="33" d="100"/>
      </p:scale>
      <p:origin x="0" y="33246"/>
    </p:cViewPr>
  </p:outlineViewPr>
  <p:notesTextViewPr>
    <p:cViewPr>
      <p:scale>
        <a:sx n="66" d="100"/>
        <a:sy n="66" d="100"/>
      </p:scale>
      <p:origin x="0" y="0"/>
    </p:cViewPr>
  </p:notesTextViewPr>
  <p:sorterViewPr>
    <p:cViewPr>
      <p:scale>
        <a:sx n="100" d="100"/>
        <a:sy n="100" d="100"/>
      </p:scale>
      <p:origin x="0" y="8394"/>
    </p:cViewPr>
  </p:sorterViewPr>
  <p:notesViewPr>
    <p:cSldViewPr>
      <p:cViewPr varScale="1">
        <p:scale>
          <a:sx n="53" d="100"/>
          <a:sy n="53" d="100"/>
        </p:scale>
        <p:origin x="-282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pitchFamily="34" charset="0"/>
              </a:defRPr>
            </a:lvl1pPr>
          </a:lstStyle>
          <a:p>
            <a:pPr>
              <a:defRPr/>
            </a:pPr>
            <a:fld id="{751E2CF5-2857-4D0F-B510-FC1B9A6FE6B8}" type="datetimeFigureOut">
              <a:rPr lang="en-US"/>
              <a:pPr>
                <a:defRPr/>
              </a:pPr>
              <a:t>5/30/2013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Arial" pitchFamily="34" charset="0"/>
              </a:defRPr>
            </a:lvl1pPr>
          </a:lstStyle>
          <a:p>
            <a:pPr>
              <a:defRPr/>
            </a:pPr>
            <a:fld id="{A12032E8-2833-4C6E-AA22-C2FB11280698}" type="slidenum">
              <a:rPr lang="en-US"/>
              <a:pPr>
                <a:defRPr/>
              </a:pPr>
              <a:t>‹#›</a:t>
            </a:fld>
            <a:endParaRPr lang="en-US" dirty="0"/>
          </a:p>
        </p:txBody>
      </p:sp>
    </p:spTree>
    <p:extLst>
      <p:ext uri="{BB962C8B-B14F-4D97-AF65-F5344CB8AC3E}">
        <p14:creationId xmlns="" xmlns:p14="http://schemas.microsoft.com/office/powerpoint/2010/main" val="8788078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23950" y="711200"/>
            <a:ext cx="4543425" cy="3408363"/>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947738" y="4332288"/>
            <a:ext cx="4975225" cy="41195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0899"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9091"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9091"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lstStyle>
            <a:lvl1pPr>
              <a:defRPr sz="50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A4C226-FD2D-48CE-8743-3356F0E7F2D8}" type="slidenum">
              <a:rPr lang="en-US"/>
              <a:pPr>
                <a:defRPr/>
              </a:pPr>
              <a:t>‹#›</a:t>
            </a:fld>
            <a:endParaRPr lang="en-US" dirty="0"/>
          </a:p>
        </p:txBody>
      </p:sp>
    </p:spTree>
    <p:extLst>
      <p:ext uri="{BB962C8B-B14F-4D97-AF65-F5344CB8AC3E}">
        <p14:creationId xmlns="" xmlns:p14="http://schemas.microsoft.com/office/powerpoint/2010/main" val="2252092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dirty="0" smtClean="0"/>
            </a:lvl1pPr>
          </a:lstStyle>
          <a:p>
            <a:pPr>
              <a:defRPr/>
            </a:pPr>
            <a:endParaRPr lang="en-US" dirty="0"/>
          </a:p>
          <a:p>
            <a:pPr>
              <a:defRPr/>
            </a:pPr>
            <a:r>
              <a:rPr lang="en-US" dirty="0"/>
              <a:t>CSC271 Database Systems</a:t>
            </a:r>
          </a:p>
          <a:p>
            <a:pPr>
              <a:defRPr/>
            </a:pPr>
            <a:endParaRPr lang="en-US" dirty="0"/>
          </a:p>
        </p:txBody>
      </p:sp>
      <p:sp>
        <p:nvSpPr>
          <p:cNvPr id="6"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4FD50D-E979-4BE6-8618-3B47CA459DEE}" type="slidenum">
              <a:rPr lang="en-US"/>
              <a:pPr>
                <a:defRPr/>
              </a:pPr>
              <a:t>‹#›</a:t>
            </a:fld>
            <a:endParaRPr lang="en-US" dirty="0"/>
          </a:p>
        </p:txBody>
      </p:sp>
    </p:spTree>
    <p:extLst>
      <p:ext uri="{BB962C8B-B14F-4D97-AF65-F5344CB8AC3E}">
        <p14:creationId xmlns="" xmlns:p14="http://schemas.microsoft.com/office/powerpoint/2010/main" val="28082385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smtClean="0"/>
            </a:lvl1pPr>
          </a:lstStyle>
          <a:p>
            <a:pPr>
              <a:defRPr/>
            </a:pPr>
            <a:endParaRPr lang="en-US" dirty="0"/>
          </a:p>
          <a:p>
            <a:pPr>
              <a:defRPr/>
            </a:pPr>
            <a:r>
              <a:rPr lang="en-US" dirty="0"/>
              <a:t>CSC271 Database Systems</a:t>
            </a:r>
          </a:p>
          <a:p>
            <a:pPr>
              <a:defRPr/>
            </a:pPr>
            <a:endParaRPr lang="en-US" dirty="0"/>
          </a:p>
        </p:txBody>
      </p:sp>
      <p:sp>
        <p:nvSpPr>
          <p:cNvPr id="5"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7FF7C0-F308-4C4F-BCB6-A3836A399355}" type="slidenum">
              <a:rPr lang="en-US"/>
              <a:pPr>
                <a:defRPr/>
              </a:pPr>
              <a:t>‹#›</a:t>
            </a:fld>
            <a:endParaRPr lang="en-US" dirty="0"/>
          </a:p>
        </p:txBody>
      </p:sp>
    </p:spTree>
    <p:extLst>
      <p:ext uri="{BB962C8B-B14F-4D97-AF65-F5344CB8AC3E}">
        <p14:creationId xmlns="" xmlns:p14="http://schemas.microsoft.com/office/powerpoint/2010/main" val="200734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smtClean="0"/>
            </a:lvl1pPr>
          </a:lstStyle>
          <a:p>
            <a:pPr>
              <a:defRPr/>
            </a:pPr>
            <a:r>
              <a:rPr lang="en-US" dirty="0"/>
              <a:t>CSC271 Database Systems</a:t>
            </a:r>
          </a:p>
        </p:txBody>
      </p:sp>
      <p:sp>
        <p:nvSpPr>
          <p:cNvPr id="5"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44DE7F-1002-435F-902D-2BA33C7366D8}" type="slidenum">
              <a:rPr lang="en-US"/>
              <a:pPr>
                <a:defRPr/>
              </a:pPr>
              <a:t>‹#›</a:t>
            </a:fld>
            <a:endParaRPr lang="en-US" dirty="0"/>
          </a:p>
        </p:txBody>
      </p:sp>
    </p:spTree>
    <p:extLst>
      <p:ext uri="{BB962C8B-B14F-4D97-AF65-F5344CB8AC3E}">
        <p14:creationId xmlns="" xmlns:p14="http://schemas.microsoft.com/office/powerpoint/2010/main" val="3126857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lvl1pPr>
              <a:defRPr sz="5000" b="1" baseline="0">
                <a:solidFill>
                  <a:srgbClr val="002060"/>
                </a:solidFill>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524000"/>
            <a:ext cx="9144000" cy="5334000"/>
          </a:xfrm>
        </p:spPr>
        <p:txBody>
          <a:bodyPr/>
          <a:lstStyle>
            <a:lvl1pPr marL="342900" indent="-342900">
              <a:buClr>
                <a:srgbClr val="002060"/>
              </a:buClr>
              <a:buSzPct val="70000"/>
              <a:buFont typeface="Wingdings" pitchFamily="2" charset="2"/>
              <a:buChar char="Ø"/>
              <a:defRPr sz="3600" baseline="0">
                <a:latin typeface="Verdana" pitchFamily="34" charset="0"/>
              </a:defRPr>
            </a:lvl1pPr>
            <a:lvl2pPr marL="742950" indent="-285750">
              <a:buClr>
                <a:srgbClr val="002060"/>
              </a:buClr>
              <a:buSzPct val="70000"/>
              <a:buFont typeface="Wingdings" pitchFamily="2" charset="2"/>
              <a:buChar char="v"/>
              <a:defRPr sz="3200" baseline="0">
                <a:latin typeface="Verdana" pitchFamily="34" charset="0"/>
              </a:defRPr>
            </a:lvl2pPr>
            <a:lvl3pPr marL="1143000" indent="-228600">
              <a:buClr>
                <a:srgbClr val="002060"/>
              </a:buClr>
              <a:buSzPct val="80000"/>
              <a:buFont typeface="Wingdings" pitchFamily="2" charset="2"/>
              <a:buChar char="§"/>
              <a:defRPr sz="2800" baseline="0">
                <a:latin typeface="Verdana" pitchFamily="34" charset="0"/>
              </a:defRPr>
            </a:lvl3pPr>
            <a:lvl4pPr marL="1600200" indent="-228600">
              <a:buClr>
                <a:srgbClr val="002060"/>
              </a:buClr>
              <a:buFont typeface="Arial" pitchFamily="34" charset="0"/>
              <a:buChar char="•"/>
              <a:defRPr sz="2400" baseline="0">
                <a:latin typeface="Verdana" pitchFamily="34" charset="0"/>
              </a:defRPr>
            </a:lvl4pPr>
            <a:lvl5pPr>
              <a:buClr>
                <a:srgbClr val="002060"/>
              </a:buClr>
              <a:defRPr sz="2000" baseline="0">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a:defRPr baseline="0" dirty="0" smtClean="0">
                <a:solidFill>
                  <a:srgbClr val="002060"/>
                </a:solidFill>
              </a:defRPr>
            </a:lvl1pPr>
          </a:lstStyle>
          <a:p>
            <a:pPr>
              <a:defRPr/>
            </a:pPr>
            <a:endParaRPr lang="en-US" dirty="0"/>
          </a:p>
        </p:txBody>
      </p:sp>
      <p:sp>
        <p:nvSpPr>
          <p:cNvPr id="10" name="Footer Placeholder 4"/>
          <p:cNvSpPr>
            <a:spLocks noGrp="1"/>
          </p:cNvSpPr>
          <p:nvPr>
            <p:ph type="ftr" sz="quarter" idx="11"/>
          </p:nvPr>
        </p:nvSpPr>
        <p:spPr/>
        <p:txBody>
          <a:bodyPr/>
          <a:lstStyle>
            <a:lvl1pPr>
              <a:defRPr baseline="0" dirty="0" smtClean="0">
                <a:solidFill>
                  <a:schemeClr val="tx1"/>
                </a:solidFill>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D2C8F9A1-738B-46A3-B94B-5F4DA1B48156}" type="slidenum">
              <a:rPr lang="en-US"/>
              <a:pPr>
                <a:defRPr/>
              </a:pPr>
              <a:t>‹#›</a:t>
            </a:fld>
            <a:endParaRPr lang="en-US" dirty="0"/>
          </a:p>
        </p:txBody>
      </p:sp>
    </p:spTree>
    <p:extLst>
      <p:ext uri="{BB962C8B-B14F-4D97-AF65-F5344CB8AC3E}">
        <p14:creationId xmlns="" xmlns:p14="http://schemas.microsoft.com/office/powerpoint/2010/main" val="299612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dirty="0"/>
              <a:t>CSC271 Database Systems</a:t>
            </a:r>
          </a:p>
        </p:txBody>
      </p:sp>
      <p:sp>
        <p:nvSpPr>
          <p:cNvPr id="4" name="Footer Placeholder 4"/>
          <p:cNvSpPr>
            <a:spLocks noGrp="1"/>
          </p:cNvSpPr>
          <p:nvPr>
            <p:ph type="ftr" sz="quarter" idx="11"/>
          </p:nvPr>
        </p:nvSpPr>
        <p:spPr/>
        <p:txBody>
          <a:bodyPr/>
          <a:lstStyle>
            <a:lvl1pPr>
              <a:defRPr/>
            </a:lvl1pPr>
          </a:lstStyle>
          <a:p>
            <a:pPr>
              <a:defRPr/>
            </a:pPr>
            <a:r>
              <a:rPr lang="en-US" dirty="0"/>
              <a:t>asifmuneer@comsats.edu.pk</a:t>
            </a:r>
          </a:p>
        </p:txBody>
      </p:sp>
      <p:sp>
        <p:nvSpPr>
          <p:cNvPr id="5" name="Slide Number Placeholder 5"/>
          <p:cNvSpPr>
            <a:spLocks noGrp="1"/>
          </p:cNvSpPr>
          <p:nvPr>
            <p:ph type="sldNum" sz="quarter" idx="12"/>
          </p:nvPr>
        </p:nvSpPr>
        <p:spPr/>
        <p:txBody>
          <a:bodyPr/>
          <a:lstStyle>
            <a:lvl1pPr>
              <a:defRPr/>
            </a:lvl1pPr>
          </a:lstStyle>
          <a:p>
            <a:pPr>
              <a:defRPr/>
            </a:pPr>
            <a:fld id="{AB6E70B0-A3C1-4D7B-BD5C-7915FD6EF451}" type="slidenum">
              <a:rPr lang="en-US"/>
              <a:pPr>
                <a:defRPr/>
              </a:pPr>
              <a:t>‹#›</a:t>
            </a:fld>
            <a:endParaRPr lang="en-US" dirty="0"/>
          </a:p>
        </p:txBody>
      </p:sp>
    </p:spTree>
    <p:extLst>
      <p:ext uri="{BB962C8B-B14F-4D97-AF65-F5344CB8AC3E}">
        <p14:creationId xmlns="" xmlns:p14="http://schemas.microsoft.com/office/powerpoint/2010/main" val="66766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smtClean="0"/>
            </a:lvl1pPr>
          </a:lstStyle>
          <a:p>
            <a:pPr>
              <a:defRPr/>
            </a:pPr>
            <a:endParaRPr lang="en-US" dirty="0"/>
          </a:p>
          <a:p>
            <a:pPr>
              <a:defRPr/>
            </a:pPr>
            <a:r>
              <a:rPr lang="en-US" dirty="0"/>
              <a:t>CSC271 Database Systems</a:t>
            </a:r>
          </a:p>
          <a:p>
            <a:pPr>
              <a:defRPr/>
            </a:pPr>
            <a:endParaRPr lang="en-US" dirty="0"/>
          </a:p>
        </p:txBody>
      </p:sp>
      <p:sp>
        <p:nvSpPr>
          <p:cNvPr id="5"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07911D-5FC3-42B9-89C1-77FC432C84B3}" type="slidenum">
              <a:rPr lang="en-US"/>
              <a:pPr>
                <a:defRPr/>
              </a:pPr>
              <a:t>‹#›</a:t>
            </a:fld>
            <a:endParaRPr lang="en-US" dirty="0"/>
          </a:p>
        </p:txBody>
      </p:sp>
    </p:spTree>
    <p:extLst>
      <p:ext uri="{BB962C8B-B14F-4D97-AF65-F5344CB8AC3E}">
        <p14:creationId xmlns="" xmlns:p14="http://schemas.microsoft.com/office/powerpoint/2010/main" val="213952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4419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dirty="0" smtClean="0"/>
            </a:lvl1pPr>
          </a:lstStyle>
          <a:p>
            <a:pPr>
              <a:defRPr/>
            </a:pPr>
            <a:r>
              <a:rPr lang="en-US" dirty="0"/>
              <a:t>CSC271 Database Systems</a:t>
            </a:r>
          </a:p>
        </p:txBody>
      </p:sp>
      <p:sp>
        <p:nvSpPr>
          <p:cNvPr id="6"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7EB286-AB7E-4942-BDF4-E7F49D86B637}" type="slidenum">
              <a:rPr lang="en-US"/>
              <a:pPr>
                <a:defRPr/>
              </a:pPr>
              <a:t>‹#›</a:t>
            </a:fld>
            <a:endParaRPr lang="en-US" dirty="0"/>
          </a:p>
        </p:txBody>
      </p:sp>
    </p:spTree>
    <p:extLst>
      <p:ext uri="{BB962C8B-B14F-4D97-AF65-F5344CB8AC3E}">
        <p14:creationId xmlns="" xmlns:p14="http://schemas.microsoft.com/office/powerpoint/2010/main" val="856792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dirty="0" smtClean="0"/>
            </a:lvl1pPr>
          </a:lstStyle>
          <a:p>
            <a:pPr>
              <a:defRPr/>
            </a:pPr>
            <a:r>
              <a:rPr lang="en-US" dirty="0"/>
              <a:t>CSC271 Database Systems</a:t>
            </a:r>
          </a:p>
        </p:txBody>
      </p:sp>
      <p:sp>
        <p:nvSpPr>
          <p:cNvPr id="8"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4652A9E-2ACC-45DD-B30B-5928106AF740}" type="slidenum">
              <a:rPr lang="en-US"/>
              <a:pPr>
                <a:defRPr/>
              </a:pPr>
              <a:t>‹#›</a:t>
            </a:fld>
            <a:endParaRPr lang="en-US" dirty="0"/>
          </a:p>
        </p:txBody>
      </p:sp>
    </p:spTree>
    <p:extLst>
      <p:ext uri="{BB962C8B-B14F-4D97-AF65-F5344CB8AC3E}">
        <p14:creationId xmlns="" xmlns:p14="http://schemas.microsoft.com/office/powerpoint/2010/main" val="22294271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dirty="0" smtClean="0"/>
            </a:lvl1pPr>
          </a:lstStyle>
          <a:p>
            <a:pPr>
              <a:defRPr/>
            </a:pPr>
            <a:endParaRPr lang="en-US" dirty="0"/>
          </a:p>
          <a:p>
            <a:pPr>
              <a:defRPr/>
            </a:pPr>
            <a:r>
              <a:rPr lang="en-US" dirty="0"/>
              <a:t>CSC271 Database Systems</a:t>
            </a:r>
          </a:p>
          <a:p>
            <a:pPr>
              <a:defRPr/>
            </a:pPr>
            <a:endParaRPr lang="en-US" dirty="0"/>
          </a:p>
        </p:txBody>
      </p:sp>
      <p:sp>
        <p:nvSpPr>
          <p:cNvPr id="4"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5B8979B-F86C-4E5D-8C73-C0F32233C3F0}" type="slidenum">
              <a:rPr lang="en-US"/>
              <a:pPr>
                <a:defRPr/>
              </a:pPr>
              <a:t>‹#›</a:t>
            </a:fld>
            <a:endParaRPr lang="en-US" dirty="0"/>
          </a:p>
        </p:txBody>
      </p:sp>
    </p:spTree>
    <p:extLst>
      <p:ext uri="{BB962C8B-B14F-4D97-AF65-F5344CB8AC3E}">
        <p14:creationId xmlns="" xmlns:p14="http://schemas.microsoft.com/office/powerpoint/2010/main" val="35082691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CSC271 Database Systems</a:t>
            </a:r>
          </a:p>
        </p:txBody>
      </p:sp>
      <p:sp>
        <p:nvSpPr>
          <p:cNvPr id="3" name="Footer Placeholder 4"/>
          <p:cNvSpPr>
            <a:spLocks noGrp="1"/>
          </p:cNvSpPr>
          <p:nvPr>
            <p:ph type="ftr" sz="quarter" idx="11"/>
          </p:nvPr>
        </p:nvSpPr>
        <p:spPr/>
        <p:txBody>
          <a:bodyPr/>
          <a:lstStyle>
            <a:lvl1pPr>
              <a:defRPr/>
            </a:lvl1pPr>
          </a:lstStyle>
          <a:p>
            <a:pPr>
              <a:defRPr/>
            </a:pPr>
            <a:r>
              <a:rPr lang="en-US" dirty="0"/>
              <a:t>asifmuneer@comsats.edu.pk</a:t>
            </a:r>
          </a:p>
        </p:txBody>
      </p:sp>
      <p:sp>
        <p:nvSpPr>
          <p:cNvPr id="4" name="Slide Number Placeholder 5"/>
          <p:cNvSpPr>
            <a:spLocks noGrp="1"/>
          </p:cNvSpPr>
          <p:nvPr>
            <p:ph type="sldNum" sz="quarter" idx="12"/>
          </p:nvPr>
        </p:nvSpPr>
        <p:spPr/>
        <p:txBody>
          <a:bodyPr/>
          <a:lstStyle>
            <a:lvl1pPr>
              <a:defRPr/>
            </a:lvl1pPr>
          </a:lstStyle>
          <a:p>
            <a:pPr>
              <a:defRPr/>
            </a:pPr>
            <a:fld id="{94890E3E-A041-4E7D-9206-8EE1A2212B01}" type="slidenum">
              <a:rPr lang="en-US"/>
              <a:pPr>
                <a:defRPr/>
              </a:pPr>
              <a:t>‹#›</a:t>
            </a:fld>
            <a:endParaRPr lang="en-US" dirty="0"/>
          </a:p>
        </p:txBody>
      </p:sp>
    </p:spTree>
    <p:extLst>
      <p:ext uri="{BB962C8B-B14F-4D97-AF65-F5344CB8AC3E}">
        <p14:creationId xmlns="" xmlns:p14="http://schemas.microsoft.com/office/powerpoint/2010/main" val="32279883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dirty="0" smtClean="0"/>
            </a:lvl1pPr>
          </a:lstStyle>
          <a:p>
            <a:pPr>
              <a:defRPr/>
            </a:pPr>
            <a:r>
              <a:rPr lang="en-US" dirty="0"/>
              <a:t>CSC271 Database Systems</a:t>
            </a:r>
          </a:p>
        </p:txBody>
      </p:sp>
      <p:sp>
        <p:nvSpPr>
          <p:cNvPr id="6" name="Footer Placeholder 4"/>
          <p:cNvSpPr>
            <a:spLocks noGrp="1"/>
          </p:cNvSpPr>
          <p:nvPr>
            <p:ph type="ftr" sz="quarter" idx="11"/>
          </p:nvPr>
        </p:nvSpPr>
        <p:spPr/>
        <p:txBody>
          <a:bodyPr/>
          <a:lstStyle>
            <a:lvl1pPr>
              <a:defRPr dirty="0" smtClean="0"/>
            </a:lvl1pPr>
          </a:lstStyle>
          <a:p>
            <a:pPr>
              <a:defRPr/>
            </a:pPr>
            <a:endParaRPr lang="en-US" dirty="0"/>
          </a:p>
          <a:p>
            <a:pPr>
              <a:defRPr/>
            </a:pPr>
            <a:r>
              <a:rPr lang="en-US" dirty="0"/>
              <a:t>asifmuneer@comsats.edu.pk</a:t>
            </a:r>
          </a:p>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FC0A67-AFCE-4981-9826-C35E5AE0B855}" type="slidenum">
              <a:rPr lang="en-US"/>
              <a:pPr>
                <a:defRPr/>
              </a:pPr>
              <a:t>‹#›</a:t>
            </a:fld>
            <a:endParaRPr lang="en-US" dirty="0"/>
          </a:p>
        </p:txBody>
      </p:sp>
    </p:spTree>
    <p:extLst>
      <p:ext uri="{BB962C8B-B14F-4D97-AF65-F5344CB8AC3E}">
        <p14:creationId xmlns="" xmlns:p14="http://schemas.microsoft.com/office/powerpoint/2010/main" val="646977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52400"/>
            <a:ext cx="91440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0" y="1600200"/>
            <a:ext cx="9144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rgbClr val="002060"/>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dirty="0" smtClean="0">
                <a:solidFill>
                  <a:schemeClr val="tx1"/>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42CA05-5763-4660-BAB7-CE27E64B31A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3" r:id="rId2"/>
    <p:sldLayoutId id="2147483671" r:id="rId3"/>
    <p:sldLayoutId id="2147483674" r:id="rId4"/>
    <p:sldLayoutId id="2147483675" r:id="rId5"/>
    <p:sldLayoutId id="2147483676" r:id="rId6"/>
    <p:sldLayoutId id="2147483677" r:id="rId7"/>
    <p:sldLayoutId id="2147483672" r:id="rId8"/>
    <p:sldLayoutId id="2147483678" r:id="rId9"/>
    <p:sldLayoutId id="2147483679" r:id="rId10"/>
    <p:sldLayoutId id="2147483680" r:id="rId11"/>
    <p:sldLayoutId id="2147483681" r:id="rId12"/>
  </p:sldLayoutIdLst>
  <p:timing>
    <p:tnLst>
      <p:par>
        <p:cTn id="1" dur="indefinite" restart="never" nodeType="tmRoot"/>
      </p:par>
    </p:tnLst>
  </p:timing>
  <p:txStyles>
    <p:titleStyle>
      <a:lvl1pPr algn="ctr" rtl="0" eaLnBrk="1" fontAlgn="base" hangingPunct="1">
        <a:spcBef>
          <a:spcPct val="0"/>
        </a:spcBef>
        <a:spcAft>
          <a:spcPct val="0"/>
        </a:spcAft>
        <a:defRPr lang="en-US" sz="5200" b="1" kern="1200" dirty="0">
          <a:solidFill>
            <a:srgbClr val="002060"/>
          </a:solidFill>
          <a:latin typeface="Arial Narrow" pitchFamily="34" charset="0"/>
          <a:ea typeface="+mj-ea"/>
          <a:cs typeface="+mj-cs"/>
        </a:defRPr>
      </a:lvl1pPr>
      <a:lvl2pPr algn="ctr" rtl="0" eaLnBrk="1" fontAlgn="base" hangingPunct="1">
        <a:spcBef>
          <a:spcPct val="0"/>
        </a:spcBef>
        <a:spcAft>
          <a:spcPct val="0"/>
        </a:spcAft>
        <a:defRPr sz="5200" b="1">
          <a:solidFill>
            <a:srgbClr val="002060"/>
          </a:solidFill>
          <a:latin typeface="Arial Narrow" pitchFamily="34" charset="0"/>
        </a:defRPr>
      </a:lvl2pPr>
      <a:lvl3pPr algn="ctr" rtl="0" eaLnBrk="1" fontAlgn="base" hangingPunct="1">
        <a:spcBef>
          <a:spcPct val="0"/>
        </a:spcBef>
        <a:spcAft>
          <a:spcPct val="0"/>
        </a:spcAft>
        <a:defRPr sz="5200" b="1">
          <a:solidFill>
            <a:srgbClr val="002060"/>
          </a:solidFill>
          <a:latin typeface="Arial Narrow" pitchFamily="34" charset="0"/>
        </a:defRPr>
      </a:lvl3pPr>
      <a:lvl4pPr algn="ctr" rtl="0" eaLnBrk="1" fontAlgn="base" hangingPunct="1">
        <a:spcBef>
          <a:spcPct val="0"/>
        </a:spcBef>
        <a:spcAft>
          <a:spcPct val="0"/>
        </a:spcAft>
        <a:defRPr sz="5200" b="1">
          <a:solidFill>
            <a:srgbClr val="002060"/>
          </a:solidFill>
          <a:latin typeface="Arial Narrow" pitchFamily="34" charset="0"/>
        </a:defRPr>
      </a:lvl4pPr>
      <a:lvl5pPr algn="ctr" rtl="0" eaLnBrk="1" fontAlgn="base" hangingPunct="1">
        <a:spcBef>
          <a:spcPct val="0"/>
        </a:spcBef>
        <a:spcAft>
          <a:spcPct val="0"/>
        </a:spcAft>
        <a:defRPr sz="5200" b="1">
          <a:solidFill>
            <a:srgbClr val="002060"/>
          </a:solidFill>
          <a:latin typeface="Arial Narrow"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dirty="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dirty="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dirty="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charset="0"/>
        <a:buChar char="•"/>
        <a:defRPr lang="en-US" sz="2400" kern="1200" dirty="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dirty="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pPr eaLnBrk="1" hangingPunct="1"/>
            <a:r>
              <a:rPr dirty="0"/>
              <a:t>CSC271 Database Systems</a:t>
            </a:r>
            <a:endParaRPr lang="en-GB" sz="4000" dirty="0">
              <a:solidFill>
                <a:schemeClr val="tx1"/>
              </a:solidFill>
            </a:endParaRPr>
          </a:p>
        </p:txBody>
      </p:sp>
      <p:sp>
        <p:nvSpPr>
          <p:cNvPr id="11267" name="Rectangle 3"/>
          <p:cNvSpPr>
            <a:spLocks noGrp="1" noChangeArrowheads="1"/>
          </p:cNvSpPr>
          <p:nvPr>
            <p:ph type="subTitle" idx="1"/>
          </p:nvPr>
        </p:nvSpPr>
        <p:spPr/>
        <p:txBody>
          <a:bodyPr/>
          <a:lstStyle/>
          <a:p>
            <a:pPr eaLnBrk="1" hangingPunct="1"/>
            <a:r>
              <a:rPr sz="4800" b="1" dirty="0" smtClean="0"/>
              <a:t>Lecture # 26</a:t>
            </a:r>
          </a:p>
        </p:txBody>
      </p:sp>
    </p:spTree>
    <p:extLst>
      <p:ext uri="{BB962C8B-B14F-4D97-AF65-F5344CB8AC3E}">
        <p14:creationId xmlns="" xmlns:p14="http://schemas.microsoft.com/office/powerpoint/2010/main" val="27994261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lgn="just">
              <a:lnSpc>
                <a:spcPct val="90000"/>
              </a:lnSpc>
            </a:pPr>
            <a:r>
              <a:rPr lang="en-US" sz="3200" b="1" dirty="0">
                <a:latin typeface="Times" pitchFamily="18" charset="0"/>
                <a:cs typeface="Times" pitchFamily="18" charset="0"/>
              </a:rPr>
              <a:t>Determine attribute </a:t>
            </a:r>
            <a:r>
              <a:rPr lang="en-US" sz="3200" b="1" dirty="0" smtClean="0">
                <a:latin typeface="Times" pitchFamily="18" charset="0"/>
                <a:cs typeface="Times" pitchFamily="18" charset="0"/>
              </a:rPr>
              <a:t>domains</a:t>
            </a:r>
          </a:p>
          <a:p>
            <a:pPr marL="914400" lvl="1" indent="-457200" algn="just">
              <a:lnSpc>
                <a:spcPct val="90000"/>
              </a:lnSpc>
            </a:pPr>
            <a:r>
              <a:rPr lang="en-US" sz="2800" b="1" dirty="0">
                <a:latin typeface="Times" pitchFamily="18" charset="0"/>
                <a:cs typeface="Times" pitchFamily="18" charset="0"/>
              </a:rPr>
              <a:t>A domain is a pool of values from which one or more attributes draw </a:t>
            </a:r>
            <a:r>
              <a:rPr lang="en-US" sz="2800" b="1" dirty="0" smtClean="0">
                <a:latin typeface="Times" pitchFamily="18" charset="0"/>
                <a:cs typeface="Times" pitchFamily="18" charset="0"/>
              </a:rPr>
              <a:t>their values e.g. </a:t>
            </a:r>
            <a:r>
              <a:rPr lang="en-US" sz="2800" b="1" dirty="0" err="1" smtClean="0">
                <a:latin typeface="Times" pitchFamily="18" charset="0"/>
                <a:cs typeface="Times" pitchFamily="18" charset="0"/>
              </a:rPr>
              <a:t>staffNo</a:t>
            </a:r>
            <a:r>
              <a:rPr lang="en-US" sz="2800" b="1" dirty="0" smtClean="0">
                <a:latin typeface="Times" pitchFamily="18" charset="0"/>
                <a:cs typeface="Times" pitchFamily="18" charset="0"/>
              </a:rPr>
              <a:t>, sex etc.</a:t>
            </a:r>
          </a:p>
          <a:p>
            <a:pPr marL="914400" lvl="1" indent="-457200" algn="just">
              <a:lnSpc>
                <a:spcPct val="90000"/>
              </a:lnSpc>
            </a:pPr>
            <a:r>
              <a:rPr lang="en-US" sz="2800" b="1" dirty="0">
                <a:latin typeface="Times" pitchFamily="18" charset="0"/>
                <a:cs typeface="Times" pitchFamily="18" charset="0"/>
              </a:rPr>
              <a:t>Document attribute domains</a:t>
            </a:r>
          </a:p>
          <a:p>
            <a:pPr marL="914400" lvl="1" indent="-457200" algn="just">
              <a:lnSpc>
                <a:spcPct val="90000"/>
              </a:lnSpc>
            </a:pPr>
            <a:endParaRPr lang="en-US" sz="28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35044064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lgn="just">
              <a:lnSpc>
                <a:spcPct val="90000"/>
              </a:lnSpc>
            </a:pPr>
            <a:r>
              <a:rPr lang="en-US" sz="2800" b="1" dirty="0">
                <a:latin typeface="Times" pitchFamily="18" charset="0"/>
                <a:cs typeface="Times" pitchFamily="18" charset="0"/>
              </a:rPr>
              <a:t>Determine candidate, primary, and alternate key </a:t>
            </a:r>
            <a:r>
              <a:rPr lang="en-US" sz="2800" b="1" dirty="0" smtClean="0">
                <a:latin typeface="Times" pitchFamily="18" charset="0"/>
                <a:cs typeface="Times" pitchFamily="18" charset="0"/>
              </a:rPr>
              <a:t>attributes</a:t>
            </a:r>
          </a:p>
          <a:p>
            <a:pPr marL="514350" indent="-457200" algn="just">
              <a:lnSpc>
                <a:spcPct val="90000"/>
              </a:lnSpc>
            </a:pPr>
            <a:r>
              <a:rPr lang="en-US" sz="2800" b="1" dirty="0" smtClean="0">
                <a:latin typeface="Times" pitchFamily="18" charset="0"/>
                <a:cs typeface="Times" pitchFamily="18" charset="0"/>
              </a:rPr>
              <a:t>Primary </a:t>
            </a:r>
            <a:r>
              <a:rPr lang="en-US" sz="2800" b="1" dirty="0">
                <a:latin typeface="Times" pitchFamily="18" charset="0"/>
                <a:cs typeface="Times" pitchFamily="18" charset="0"/>
              </a:rPr>
              <a:t>key </a:t>
            </a:r>
            <a:r>
              <a:rPr lang="en-US" sz="2800" b="1" dirty="0" smtClean="0">
                <a:latin typeface="Times" pitchFamily="18" charset="0"/>
                <a:cs typeface="Times" pitchFamily="18" charset="0"/>
              </a:rPr>
              <a:t>guidelines</a:t>
            </a:r>
          </a:p>
          <a:p>
            <a:pPr marL="914400" lvl="1" indent="-457200" algn="just">
              <a:lnSpc>
                <a:spcPct val="90000"/>
              </a:lnSpc>
            </a:pPr>
            <a:r>
              <a:rPr lang="en-US" sz="2400" b="1" dirty="0" smtClean="0">
                <a:latin typeface="Times" pitchFamily="18" charset="0"/>
                <a:cs typeface="Times" pitchFamily="18" charset="0"/>
              </a:rPr>
              <a:t>The CK with </a:t>
            </a:r>
            <a:r>
              <a:rPr lang="en-US" sz="2400" b="1" dirty="0">
                <a:latin typeface="Times" pitchFamily="18" charset="0"/>
                <a:cs typeface="Times" pitchFamily="18" charset="0"/>
              </a:rPr>
              <a:t>the minimal set of </a:t>
            </a:r>
            <a:r>
              <a:rPr lang="en-US" sz="2400" b="1" dirty="0" smtClean="0">
                <a:latin typeface="Times" pitchFamily="18" charset="0"/>
                <a:cs typeface="Times" pitchFamily="18" charset="0"/>
              </a:rPr>
              <a:t>attributes</a:t>
            </a:r>
            <a:endParaRPr lang="en-US" sz="2400" b="1" dirty="0">
              <a:latin typeface="Times" pitchFamily="18" charset="0"/>
              <a:cs typeface="Times" pitchFamily="18" charset="0"/>
            </a:endParaRPr>
          </a:p>
          <a:p>
            <a:pPr marL="914400" lvl="1" indent="-457200" algn="just">
              <a:lnSpc>
                <a:spcPct val="90000"/>
              </a:lnSpc>
            </a:pPr>
            <a:r>
              <a:rPr lang="en-US" sz="2400" b="1" dirty="0" smtClean="0">
                <a:latin typeface="Times" pitchFamily="18" charset="0"/>
                <a:cs typeface="Times" pitchFamily="18" charset="0"/>
              </a:rPr>
              <a:t>The CK that </a:t>
            </a:r>
            <a:r>
              <a:rPr lang="en-US" sz="2400" b="1" dirty="0">
                <a:latin typeface="Times" pitchFamily="18" charset="0"/>
                <a:cs typeface="Times" pitchFamily="18" charset="0"/>
              </a:rPr>
              <a:t>is least likely to have its values </a:t>
            </a:r>
            <a:r>
              <a:rPr lang="en-US" sz="2400" b="1" dirty="0" smtClean="0">
                <a:latin typeface="Times" pitchFamily="18" charset="0"/>
                <a:cs typeface="Times" pitchFamily="18" charset="0"/>
              </a:rPr>
              <a:t>changed</a:t>
            </a:r>
            <a:endParaRPr lang="en-US" sz="2400" b="1" dirty="0">
              <a:latin typeface="Times" pitchFamily="18" charset="0"/>
              <a:cs typeface="Times" pitchFamily="18" charset="0"/>
            </a:endParaRPr>
          </a:p>
          <a:p>
            <a:pPr marL="914400" lvl="1" indent="-457200" algn="just">
              <a:lnSpc>
                <a:spcPct val="90000"/>
              </a:lnSpc>
            </a:pPr>
            <a:r>
              <a:rPr lang="en-US" sz="2400" b="1" dirty="0" smtClean="0">
                <a:latin typeface="Times" pitchFamily="18" charset="0"/>
                <a:cs typeface="Times" pitchFamily="18" charset="0"/>
              </a:rPr>
              <a:t>The CK with </a:t>
            </a:r>
            <a:r>
              <a:rPr lang="en-US" sz="2400" b="1" dirty="0">
                <a:latin typeface="Times" pitchFamily="18" charset="0"/>
                <a:cs typeface="Times" pitchFamily="18" charset="0"/>
              </a:rPr>
              <a:t>fewest characters </a:t>
            </a:r>
            <a:r>
              <a:rPr lang="en-US" sz="2400" b="1" dirty="0" smtClean="0">
                <a:latin typeface="Times" pitchFamily="18" charset="0"/>
                <a:cs typeface="Times" pitchFamily="18" charset="0"/>
              </a:rPr>
              <a:t>(strings)</a:t>
            </a:r>
            <a:endParaRPr lang="en-US" sz="2400" b="1" dirty="0">
              <a:latin typeface="Times" pitchFamily="18" charset="0"/>
              <a:cs typeface="Times" pitchFamily="18" charset="0"/>
            </a:endParaRPr>
          </a:p>
          <a:p>
            <a:pPr marL="914400" lvl="1" indent="-457200" algn="just">
              <a:lnSpc>
                <a:spcPct val="90000"/>
              </a:lnSpc>
            </a:pPr>
            <a:r>
              <a:rPr lang="en-US" sz="2400" b="1" dirty="0">
                <a:latin typeface="Times" pitchFamily="18" charset="0"/>
                <a:cs typeface="Times" pitchFamily="18" charset="0"/>
              </a:rPr>
              <a:t>T</a:t>
            </a:r>
            <a:r>
              <a:rPr lang="en-US" sz="2400" b="1" dirty="0" smtClean="0">
                <a:latin typeface="Times" pitchFamily="18" charset="0"/>
                <a:cs typeface="Times" pitchFamily="18" charset="0"/>
              </a:rPr>
              <a:t>he CK </a:t>
            </a:r>
            <a:r>
              <a:rPr lang="en-US" sz="2400" b="1" dirty="0">
                <a:latin typeface="Times" pitchFamily="18" charset="0"/>
                <a:cs typeface="Times" pitchFamily="18" charset="0"/>
              </a:rPr>
              <a:t>with smallest maximum value </a:t>
            </a:r>
            <a:r>
              <a:rPr lang="en-US" sz="2400" b="1" dirty="0" smtClean="0">
                <a:latin typeface="Times" pitchFamily="18" charset="0"/>
                <a:cs typeface="Times" pitchFamily="18" charset="0"/>
              </a:rPr>
              <a:t>(numerical )</a:t>
            </a:r>
            <a:endParaRPr lang="en-US" sz="2400" b="1" dirty="0">
              <a:latin typeface="Times" pitchFamily="18" charset="0"/>
              <a:cs typeface="Times" pitchFamily="18" charset="0"/>
            </a:endParaRPr>
          </a:p>
          <a:p>
            <a:pPr marL="914400" lvl="1" indent="-457200" algn="just">
              <a:lnSpc>
                <a:spcPct val="90000"/>
              </a:lnSpc>
            </a:pPr>
            <a:r>
              <a:rPr lang="en-US" sz="2400" b="1" dirty="0" smtClean="0">
                <a:latin typeface="Times" pitchFamily="18" charset="0"/>
                <a:cs typeface="Times" pitchFamily="18" charset="0"/>
              </a:rPr>
              <a:t>The CK that </a:t>
            </a:r>
            <a:r>
              <a:rPr lang="en-US" sz="2400" b="1" dirty="0">
                <a:latin typeface="Times" pitchFamily="18" charset="0"/>
                <a:cs typeface="Times" pitchFamily="18" charset="0"/>
              </a:rPr>
              <a:t>is easiest to use from the users’ point of </a:t>
            </a:r>
            <a:r>
              <a:rPr lang="en-US" sz="2400" b="1" dirty="0" smtClean="0">
                <a:latin typeface="Times" pitchFamily="18" charset="0"/>
                <a:cs typeface="Times" pitchFamily="18" charset="0"/>
              </a:rPr>
              <a:t>view</a:t>
            </a:r>
          </a:p>
          <a:p>
            <a:pPr marL="514350" indent="-457200" algn="just">
              <a:lnSpc>
                <a:spcPct val="90000"/>
              </a:lnSpc>
            </a:pPr>
            <a:r>
              <a:rPr lang="en-US" sz="2800" b="1" dirty="0" smtClean="0">
                <a:latin typeface="Times" pitchFamily="18" charset="0"/>
                <a:cs typeface="Times" pitchFamily="18" charset="0"/>
              </a:rPr>
              <a:t>Strong and weak entities</a:t>
            </a:r>
          </a:p>
          <a:p>
            <a:pPr marL="514350" indent="-457200" algn="just">
              <a:lnSpc>
                <a:spcPct val="90000"/>
              </a:lnSpc>
            </a:pPr>
            <a:r>
              <a:rPr lang="en-US" sz="2800" b="1" dirty="0" smtClean="0">
                <a:latin typeface="Times" pitchFamily="18" charset="0"/>
                <a:cs typeface="Times" pitchFamily="18" charset="0"/>
              </a:rPr>
              <a:t>Document PK and AKs</a:t>
            </a:r>
            <a:endParaRPr lang="en-US" sz="28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29168801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pic>
        <p:nvPicPr>
          <p:cNvPr id="5" name="Picture 8" descr="C15NF05"/>
          <p:cNvPicPr>
            <a:picLocks noChangeAspect="1" noChangeArrowheads="1"/>
          </p:cNvPicPr>
          <p:nvPr/>
        </p:nvPicPr>
        <p:blipFill>
          <a:blip r:embed="rId3">
            <a:extLst>
              <a:ext uri="{28A0092B-C50C-407E-A947-70E740481C1C}">
                <a14:useLocalDpi xmlns="" xmlns:a14="http://schemas.microsoft.com/office/drawing/2010/main" val="0"/>
              </a:ext>
            </a:extLst>
          </a:blip>
          <a:srcRect l="282" b="4900"/>
          <a:stretch>
            <a:fillRect/>
          </a:stretch>
        </p:blipFill>
        <p:spPr bwMode="auto">
          <a:xfrm>
            <a:off x="228600" y="1066800"/>
            <a:ext cx="8868227"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418464562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lgn="just">
              <a:lnSpc>
                <a:spcPct val="90000"/>
              </a:lnSpc>
            </a:pPr>
            <a:r>
              <a:rPr lang="en-US" sz="3200" b="1" dirty="0">
                <a:latin typeface="Times" pitchFamily="18" charset="0"/>
                <a:cs typeface="Times" pitchFamily="18" charset="0"/>
              </a:rPr>
              <a:t>Consider use of enhanced modeling concepts (optional step</a:t>
            </a:r>
            <a:r>
              <a:rPr lang="en-US" sz="3200" b="1" dirty="0" smtClean="0">
                <a:latin typeface="Times" pitchFamily="18" charset="0"/>
                <a:cs typeface="Times" pitchFamily="18" charset="0"/>
              </a:rPr>
              <a:t>)</a:t>
            </a:r>
          </a:p>
          <a:p>
            <a:pPr marL="914400" lvl="1" indent="-457200" algn="just">
              <a:lnSpc>
                <a:spcPct val="90000"/>
              </a:lnSpc>
            </a:pPr>
            <a:r>
              <a:rPr lang="en-US" sz="2800" b="1" dirty="0" smtClean="0">
                <a:latin typeface="Times" pitchFamily="18" charset="0"/>
                <a:cs typeface="Times" pitchFamily="18" charset="0"/>
              </a:rPr>
              <a:t>As </a:t>
            </a:r>
            <a:r>
              <a:rPr lang="en-US" sz="2800" b="1" dirty="0">
                <a:latin typeface="Times" pitchFamily="18" charset="0"/>
                <a:cs typeface="Times" pitchFamily="18" charset="0"/>
              </a:rPr>
              <a:t>a useful ‘rule of thumb’ </a:t>
            </a:r>
            <a:r>
              <a:rPr lang="en-US" sz="2800" b="1" dirty="0" smtClean="0">
                <a:latin typeface="Times" pitchFamily="18" charset="0"/>
                <a:cs typeface="Times" pitchFamily="18" charset="0"/>
              </a:rPr>
              <a:t>when considering </a:t>
            </a:r>
            <a:r>
              <a:rPr lang="en-US" sz="2800" b="1" dirty="0">
                <a:latin typeface="Times" pitchFamily="18" charset="0"/>
                <a:cs typeface="Times" pitchFamily="18" charset="0"/>
              </a:rPr>
              <a:t>the use of these concepts, always attempt to represent the important </a:t>
            </a:r>
            <a:r>
              <a:rPr lang="en-US" sz="2800" b="1" dirty="0" smtClean="0">
                <a:latin typeface="Times" pitchFamily="18" charset="0"/>
                <a:cs typeface="Times" pitchFamily="18" charset="0"/>
              </a:rPr>
              <a:t>entities and </a:t>
            </a:r>
            <a:r>
              <a:rPr lang="en-US" sz="2800" b="1" dirty="0">
                <a:latin typeface="Times" pitchFamily="18" charset="0"/>
                <a:cs typeface="Times" pitchFamily="18" charset="0"/>
              </a:rPr>
              <a:t>their relationships as clearly as possible in the ER </a:t>
            </a:r>
            <a:r>
              <a:rPr lang="en-US" sz="2800" b="1" dirty="0" smtClean="0">
                <a:latin typeface="Times" pitchFamily="18" charset="0"/>
                <a:cs typeface="Times" pitchFamily="18" charset="0"/>
              </a:rPr>
              <a:t>diagram</a:t>
            </a:r>
          </a:p>
          <a:p>
            <a:pPr marL="914400" lvl="1" indent="-457200" algn="just">
              <a:lnSpc>
                <a:spcPct val="90000"/>
              </a:lnSpc>
            </a:pPr>
            <a:r>
              <a:rPr lang="en-US" sz="2800" b="1" dirty="0">
                <a:latin typeface="Times" pitchFamily="18" charset="0"/>
                <a:cs typeface="Times" pitchFamily="18" charset="0"/>
              </a:rPr>
              <a:t>Therefore, the use </a:t>
            </a:r>
            <a:r>
              <a:rPr lang="en-US" sz="2800" b="1" dirty="0" smtClean="0">
                <a:latin typeface="Times" pitchFamily="18" charset="0"/>
                <a:cs typeface="Times" pitchFamily="18" charset="0"/>
              </a:rPr>
              <a:t>of advanced </a:t>
            </a:r>
            <a:r>
              <a:rPr lang="en-US" sz="2800" b="1" dirty="0">
                <a:latin typeface="Times" pitchFamily="18" charset="0"/>
                <a:cs typeface="Times" pitchFamily="18" charset="0"/>
              </a:rPr>
              <a:t>modeling concepts should be guided by the readability of the ER diagram </a:t>
            </a:r>
            <a:r>
              <a:rPr lang="en-US" sz="2800" b="1" dirty="0" smtClean="0">
                <a:latin typeface="Times" pitchFamily="18" charset="0"/>
                <a:cs typeface="Times" pitchFamily="18" charset="0"/>
              </a:rPr>
              <a:t>and the </a:t>
            </a:r>
            <a:r>
              <a:rPr lang="en-US" sz="2800" b="1" dirty="0">
                <a:latin typeface="Times" pitchFamily="18" charset="0"/>
                <a:cs typeface="Times" pitchFamily="18" charset="0"/>
              </a:rPr>
              <a:t>clarity by which it models the important entities and </a:t>
            </a:r>
            <a:r>
              <a:rPr lang="en-US" sz="2800" b="1" dirty="0" smtClean="0">
                <a:latin typeface="Times" pitchFamily="18" charset="0"/>
                <a:cs typeface="Times" pitchFamily="18" charset="0"/>
              </a:rPr>
              <a:t>relationships</a:t>
            </a:r>
            <a:endParaRPr lang="en-US" sz="28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914400" lvl="1" indent="-457200" algn="just">
              <a:lnSpc>
                <a:spcPct val="90000"/>
              </a:lnSpc>
            </a:pPr>
            <a:endParaRPr lang="en-US" b="1" dirty="0" smtClean="0">
              <a:latin typeface="Times" pitchFamily="18" charset="0"/>
              <a:cs typeface="Times" pitchFamily="18" charset="0"/>
            </a:endParaRPr>
          </a:p>
          <a:p>
            <a:pPr marL="914400" lvl="1" indent="-457200" algn="just">
              <a:lnSpc>
                <a:spcPct val="90000"/>
              </a:lnSpc>
            </a:pPr>
            <a:endParaRPr lang="en-US"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28893710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a:latin typeface="Times" pitchFamily="18" charset="0"/>
              <a:cs typeface="Times" pitchFamily="18" charset="0"/>
            </a:endParaRPr>
          </a:p>
          <a:p>
            <a:pPr marL="914400" lvl="1" indent="-457200" algn="just">
              <a:lnSpc>
                <a:spcPct val="90000"/>
              </a:lnSpc>
            </a:pPr>
            <a:endParaRPr lang="en-US" b="1" dirty="0" smtClean="0">
              <a:latin typeface="Times" pitchFamily="18" charset="0"/>
              <a:cs typeface="Times" pitchFamily="18" charset="0"/>
            </a:endParaRPr>
          </a:p>
          <a:p>
            <a:pPr marL="914400" lvl="1" indent="-457200" algn="just">
              <a:lnSpc>
                <a:spcPct val="90000"/>
              </a:lnSpc>
            </a:pPr>
            <a:endParaRPr lang="en-US"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pic>
        <p:nvPicPr>
          <p:cNvPr id="5" name="Picture 8" descr="C15NF06"/>
          <p:cNvPicPr>
            <a:picLocks noChangeAspect="1" noChangeArrowheads="1"/>
          </p:cNvPicPr>
          <p:nvPr/>
        </p:nvPicPr>
        <p:blipFill>
          <a:blip r:embed="rId3">
            <a:extLst>
              <a:ext uri="{28A0092B-C50C-407E-A947-70E740481C1C}">
                <a14:useLocalDpi xmlns="" xmlns:a14="http://schemas.microsoft.com/office/drawing/2010/main" val="0"/>
              </a:ext>
            </a:extLst>
          </a:blip>
          <a:srcRect l="-61" b="4900"/>
          <a:stretch>
            <a:fillRect/>
          </a:stretch>
        </p:blipFill>
        <p:spPr bwMode="auto">
          <a:xfrm>
            <a:off x="152400" y="1066800"/>
            <a:ext cx="8763000" cy="5638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2119605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lgn="just">
              <a:lnSpc>
                <a:spcPct val="90000"/>
              </a:lnSpc>
            </a:pPr>
            <a:r>
              <a:rPr lang="en-US" sz="3200" b="1" dirty="0">
                <a:latin typeface="Times" pitchFamily="18" charset="0"/>
                <a:cs typeface="Times" pitchFamily="18" charset="0"/>
              </a:rPr>
              <a:t>Check model for </a:t>
            </a:r>
            <a:r>
              <a:rPr lang="en-US" sz="3200" b="1" dirty="0" smtClean="0">
                <a:latin typeface="Times" pitchFamily="18" charset="0"/>
                <a:cs typeface="Times" pitchFamily="18" charset="0"/>
              </a:rPr>
              <a:t>redundancy</a:t>
            </a:r>
          </a:p>
          <a:p>
            <a:pPr marL="914400" lvl="1" indent="-457200" algn="just">
              <a:lnSpc>
                <a:spcPct val="90000"/>
              </a:lnSpc>
            </a:pPr>
            <a:r>
              <a:rPr lang="en-US" sz="2800" b="1" dirty="0" smtClean="0">
                <a:latin typeface="Times" pitchFamily="18" charset="0"/>
                <a:cs typeface="Times" pitchFamily="18" charset="0"/>
              </a:rPr>
              <a:t>Re-examine </a:t>
            </a:r>
            <a:r>
              <a:rPr lang="en-US" sz="2800" b="1" dirty="0">
                <a:latin typeface="Times" pitchFamily="18" charset="0"/>
                <a:cs typeface="Times" pitchFamily="18" charset="0"/>
              </a:rPr>
              <a:t>one-to-one (1:1) </a:t>
            </a:r>
            <a:r>
              <a:rPr lang="en-US" sz="2800" b="1" dirty="0" smtClean="0">
                <a:latin typeface="Times" pitchFamily="18" charset="0"/>
                <a:cs typeface="Times" pitchFamily="18" charset="0"/>
              </a:rPr>
              <a:t>relationships</a:t>
            </a:r>
          </a:p>
          <a:p>
            <a:pPr marL="1314450" lvl="2" indent="-457200" algn="just">
              <a:lnSpc>
                <a:spcPct val="90000"/>
              </a:lnSpc>
            </a:pPr>
            <a:r>
              <a:rPr lang="en-US" sz="2400" b="1" dirty="0" smtClean="0">
                <a:latin typeface="Times" pitchFamily="18" charset="0"/>
                <a:cs typeface="Times" pitchFamily="18" charset="0"/>
              </a:rPr>
              <a:t>For example, Client and Renter entities</a:t>
            </a:r>
            <a:endParaRPr lang="en-US" sz="2400" b="1" dirty="0">
              <a:latin typeface="Times" pitchFamily="18" charset="0"/>
              <a:cs typeface="Times" pitchFamily="18" charset="0"/>
            </a:endParaRPr>
          </a:p>
          <a:p>
            <a:pPr marL="914400" lvl="1" indent="-457200" algn="just">
              <a:lnSpc>
                <a:spcPct val="90000"/>
              </a:lnSpc>
            </a:pPr>
            <a:r>
              <a:rPr lang="en-US" sz="2800" b="1" dirty="0" smtClean="0">
                <a:latin typeface="Times" pitchFamily="18" charset="0"/>
                <a:cs typeface="Times" pitchFamily="18" charset="0"/>
              </a:rPr>
              <a:t>Remove </a:t>
            </a:r>
            <a:r>
              <a:rPr lang="en-US" sz="2800" b="1" dirty="0">
                <a:latin typeface="Times" pitchFamily="18" charset="0"/>
                <a:cs typeface="Times" pitchFamily="18" charset="0"/>
              </a:rPr>
              <a:t>redundant </a:t>
            </a:r>
            <a:r>
              <a:rPr lang="en-US" sz="2800" b="1" dirty="0" smtClean="0">
                <a:latin typeface="Times" pitchFamily="18" charset="0"/>
                <a:cs typeface="Times" pitchFamily="18" charset="0"/>
              </a:rPr>
              <a:t>relationships</a:t>
            </a:r>
            <a:endParaRPr lang="en-US" sz="2800" b="1" dirty="0">
              <a:latin typeface="Times" pitchFamily="18" charset="0"/>
              <a:cs typeface="Times" pitchFamily="18" charset="0"/>
            </a:endParaRPr>
          </a:p>
          <a:p>
            <a:pPr marL="914400" lvl="1" indent="-457200" algn="just">
              <a:lnSpc>
                <a:spcPct val="90000"/>
              </a:lnSpc>
            </a:pPr>
            <a:r>
              <a:rPr lang="en-US" sz="2800" b="1" dirty="0" smtClean="0">
                <a:latin typeface="Times" pitchFamily="18" charset="0"/>
                <a:cs typeface="Times" pitchFamily="18" charset="0"/>
              </a:rPr>
              <a:t>Consider </a:t>
            </a:r>
            <a:r>
              <a:rPr lang="en-US" sz="2800" b="1" dirty="0">
                <a:latin typeface="Times" pitchFamily="18" charset="0"/>
                <a:cs typeface="Times" pitchFamily="18" charset="0"/>
              </a:rPr>
              <a:t>time </a:t>
            </a:r>
            <a:r>
              <a:rPr lang="en-US" sz="2800" b="1" dirty="0" smtClean="0">
                <a:latin typeface="Times" pitchFamily="18" charset="0"/>
                <a:cs typeface="Times" pitchFamily="18" charset="0"/>
              </a:rPr>
              <a:t>dimension</a:t>
            </a:r>
            <a:endParaRPr lang="en-US" sz="2800" b="1" dirty="0">
              <a:latin typeface="Times" pitchFamily="18" charset="0"/>
              <a:cs typeface="Times" pitchFamily="18" charset="0"/>
            </a:endParaRPr>
          </a:p>
          <a:p>
            <a:pPr marL="914400" lvl="1" indent="-457200" algn="just">
              <a:lnSpc>
                <a:spcPct val="90000"/>
              </a:lnSpc>
            </a:pPr>
            <a:endParaRPr lang="en-US" sz="2400" b="1" dirty="0">
              <a:latin typeface="Times" pitchFamily="18" charset="0"/>
              <a:cs typeface="Times" pitchFamily="18" charset="0"/>
            </a:endParaRPr>
          </a:p>
          <a:p>
            <a:pPr marL="914400" lvl="1" indent="-457200" algn="just">
              <a:lnSpc>
                <a:spcPct val="90000"/>
              </a:lnSpc>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20111342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pic>
        <p:nvPicPr>
          <p:cNvPr id="5" name="Picture 9" descr="C15NF07"/>
          <p:cNvPicPr>
            <a:picLocks noChangeAspect="1" noChangeArrowheads="1"/>
          </p:cNvPicPr>
          <p:nvPr/>
        </p:nvPicPr>
        <p:blipFill>
          <a:blip r:embed="rId3">
            <a:extLst>
              <a:ext uri="{28A0092B-C50C-407E-A947-70E740481C1C}">
                <a14:useLocalDpi xmlns="" xmlns:a14="http://schemas.microsoft.com/office/drawing/2010/main" val="0"/>
              </a:ext>
            </a:extLst>
          </a:blip>
          <a:srcRect t="-890" r="32806"/>
          <a:stretch>
            <a:fillRect/>
          </a:stretch>
        </p:blipFill>
        <p:spPr bwMode="auto">
          <a:xfrm>
            <a:off x="0" y="1700213"/>
            <a:ext cx="8839200" cy="477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400895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pic>
        <p:nvPicPr>
          <p:cNvPr id="7" name="Picture 7" descr="C15NF08"/>
          <p:cNvPicPr>
            <a:picLocks noChangeAspect="1" noChangeArrowheads="1"/>
          </p:cNvPicPr>
          <p:nvPr/>
        </p:nvPicPr>
        <p:blipFill>
          <a:blip r:embed="rId3">
            <a:extLst>
              <a:ext uri="{28A0092B-C50C-407E-A947-70E740481C1C}">
                <a14:useLocalDpi xmlns="" xmlns:a14="http://schemas.microsoft.com/office/drawing/2010/main" val="0"/>
              </a:ext>
            </a:extLst>
          </a:blip>
          <a:srcRect l="37387" t="679"/>
          <a:stretch>
            <a:fillRect/>
          </a:stretch>
        </p:blipFill>
        <p:spPr bwMode="auto">
          <a:xfrm>
            <a:off x="228600" y="1700213"/>
            <a:ext cx="8458200" cy="4624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8523593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3200" b="1" dirty="0">
                <a:latin typeface="Times" pitchFamily="18" charset="0"/>
                <a:cs typeface="Times" pitchFamily="18" charset="0"/>
              </a:rPr>
              <a:t>Validate conceptual model against user </a:t>
            </a:r>
            <a:r>
              <a:rPr lang="en-US" sz="3200" b="1" dirty="0" smtClean="0">
                <a:latin typeface="Times" pitchFamily="18" charset="0"/>
                <a:cs typeface="Times" pitchFamily="18" charset="0"/>
              </a:rPr>
              <a:t>transactions</a:t>
            </a:r>
          </a:p>
          <a:p>
            <a:pPr lvl="1" algn="just">
              <a:lnSpc>
                <a:spcPct val="90000"/>
              </a:lnSpc>
            </a:pPr>
            <a:r>
              <a:rPr lang="en-US" sz="2800" b="1" dirty="0">
                <a:latin typeface="Times" pitchFamily="18" charset="0"/>
                <a:cs typeface="Times" pitchFamily="18" charset="0"/>
              </a:rPr>
              <a:t>We examine two possible approaches to ensuring that the conceptual data model </a:t>
            </a:r>
            <a:r>
              <a:rPr lang="en-US" sz="2800" b="1" dirty="0" smtClean="0">
                <a:latin typeface="Times" pitchFamily="18" charset="0"/>
                <a:cs typeface="Times" pitchFamily="18" charset="0"/>
              </a:rPr>
              <a:t>supports the </a:t>
            </a:r>
            <a:r>
              <a:rPr lang="en-US" sz="2800" b="1" dirty="0">
                <a:latin typeface="Times" pitchFamily="18" charset="0"/>
                <a:cs typeface="Times" pitchFamily="18" charset="0"/>
              </a:rPr>
              <a:t>required transactions:</a:t>
            </a:r>
          </a:p>
          <a:p>
            <a:pPr lvl="1" algn="just">
              <a:lnSpc>
                <a:spcPct val="90000"/>
              </a:lnSpc>
            </a:pPr>
            <a:r>
              <a:rPr lang="en-US" sz="2800" b="1" dirty="0" smtClean="0">
                <a:latin typeface="Times" pitchFamily="18" charset="0"/>
                <a:cs typeface="Times" pitchFamily="18" charset="0"/>
              </a:rPr>
              <a:t>Describing </a:t>
            </a:r>
            <a:r>
              <a:rPr lang="en-US" sz="2800" b="1" dirty="0">
                <a:latin typeface="Times" pitchFamily="18" charset="0"/>
                <a:cs typeface="Times" pitchFamily="18" charset="0"/>
              </a:rPr>
              <a:t>the </a:t>
            </a:r>
            <a:r>
              <a:rPr lang="en-US" sz="2800" b="1" dirty="0" smtClean="0">
                <a:latin typeface="Times" pitchFamily="18" charset="0"/>
                <a:cs typeface="Times" pitchFamily="18" charset="0"/>
              </a:rPr>
              <a:t>transactions</a:t>
            </a:r>
          </a:p>
          <a:p>
            <a:pPr lvl="2" algn="just">
              <a:lnSpc>
                <a:spcPct val="90000"/>
              </a:lnSpc>
            </a:pPr>
            <a:r>
              <a:rPr lang="en-US" sz="2400" b="1" dirty="0">
                <a:latin typeface="Times" pitchFamily="18" charset="0"/>
                <a:cs typeface="Times" pitchFamily="18" charset="0"/>
              </a:rPr>
              <a:t>List the details of properties managed by a named </a:t>
            </a:r>
            <a:r>
              <a:rPr lang="en-US" sz="2400" b="1" dirty="0" smtClean="0">
                <a:latin typeface="Times" pitchFamily="18" charset="0"/>
                <a:cs typeface="Times" pitchFamily="18" charset="0"/>
              </a:rPr>
              <a:t>member of staff </a:t>
            </a:r>
            <a:r>
              <a:rPr lang="en-US" sz="2400" b="1" dirty="0">
                <a:latin typeface="Times" pitchFamily="18" charset="0"/>
                <a:cs typeface="Times" pitchFamily="18" charset="0"/>
              </a:rPr>
              <a:t>at the </a:t>
            </a:r>
            <a:r>
              <a:rPr lang="en-US" sz="2400" b="1" dirty="0" smtClean="0">
                <a:latin typeface="Times" pitchFamily="18" charset="0"/>
                <a:cs typeface="Times" pitchFamily="18" charset="0"/>
              </a:rPr>
              <a:t>branch</a:t>
            </a:r>
            <a:endParaRPr lang="en-US" sz="2400" b="1" dirty="0">
              <a:latin typeface="Times" pitchFamily="18" charset="0"/>
              <a:cs typeface="Times" pitchFamily="18" charset="0"/>
            </a:endParaRPr>
          </a:p>
          <a:p>
            <a:pPr lvl="1" algn="just">
              <a:lnSpc>
                <a:spcPct val="90000"/>
              </a:lnSpc>
            </a:pPr>
            <a:r>
              <a:rPr lang="en-US" sz="2800" b="1" dirty="0" smtClean="0">
                <a:latin typeface="Times" pitchFamily="18" charset="0"/>
                <a:cs typeface="Times" pitchFamily="18" charset="0"/>
              </a:rPr>
              <a:t>Using </a:t>
            </a:r>
            <a:r>
              <a:rPr lang="en-US" sz="2800" b="1" dirty="0">
                <a:latin typeface="Times" pitchFamily="18" charset="0"/>
                <a:cs typeface="Times" pitchFamily="18" charset="0"/>
              </a:rPr>
              <a:t>transaction </a:t>
            </a:r>
            <a:r>
              <a:rPr lang="en-US" sz="2800" b="1" dirty="0" smtClean="0">
                <a:latin typeface="Times" pitchFamily="18" charset="0"/>
                <a:cs typeface="Times" pitchFamily="18" charset="0"/>
              </a:rPr>
              <a:t>pathways</a:t>
            </a:r>
            <a:endParaRPr lang="en-US" sz="2800" b="1" dirty="0">
              <a:latin typeface="Times" pitchFamily="18" charset="0"/>
              <a:cs typeface="Times" pitchFamily="18" charset="0"/>
            </a:endParaRPr>
          </a:p>
          <a:p>
            <a:pPr lvl="1" algn="just">
              <a:lnSpc>
                <a:spcPct val="90000"/>
              </a:lnSpc>
            </a:pPr>
            <a:endParaRPr lang="en-US" sz="2800" b="1" dirty="0">
              <a:latin typeface="Times" pitchFamily="18" charset="0"/>
              <a:cs typeface="Times" pitchFamily="18" charset="0"/>
            </a:endParaRPr>
          </a:p>
          <a:p>
            <a:pPr algn="just">
              <a:lnSpc>
                <a:spcPct val="90000"/>
              </a:lnSpc>
            </a:pPr>
            <a:endParaRPr lang="en-US"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42793581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a:latin typeface="Times" pitchFamily="18" charset="0"/>
              <a:cs typeface="Times" pitchFamily="18" charset="0"/>
            </a:endParaRPr>
          </a:p>
          <a:p>
            <a:pPr algn="just">
              <a:lnSpc>
                <a:spcPct val="90000"/>
              </a:lnSpc>
            </a:pPr>
            <a:endParaRPr lang="en-US"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pic>
        <p:nvPicPr>
          <p:cNvPr id="5" name="Picture 8" descr="C15NF09"/>
          <p:cNvPicPr>
            <a:picLocks noChangeAspect="1" noChangeArrowheads="1"/>
          </p:cNvPicPr>
          <p:nvPr/>
        </p:nvPicPr>
        <p:blipFill>
          <a:blip r:embed="rId3">
            <a:extLst>
              <a:ext uri="{28A0092B-C50C-407E-A947-70E740481C1C}">
                <a14:useLocalDpi xmlns="" xmlns:a14="http://schemas.microsoft.com/office/drawing/2010/main" val="0"/>
              </a:ext>
            </a:extLst>
          </a:blip>
          <a:srcRect r="-868" b="4900"/>
          <a:stretch>
            <a:fillRect/>
          </a:stretch>
        </p:blipFill>
        <p:spPr bwMode="auto">
          <a:xfrm>
            <a:off x="0" y="1066800"/>
            <a:ext cx="9096828" cy="5791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41584619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76200"/>
            <a:ext cx="9144000" cy="990600"/>
          </a:xfrm>
        </p:spPr>
        <p:txBody>
          <a:bodyPr/>
          <a:lstStyle/>
          <a:p>
            <a:pPr eaLnBrk="1" hangingPunct="1"/>
            <a:r>
              <a:rPr lang="en-GB" dirty="0" smtClean="0">
                <a:latin typeface="Times" pitchFamily="18" charset="0"/>
              </a:rPr>
              <a:t>Summary: Previous Lecture</a:t>
            </a:r>
          </a:p>
        </p:txBody>
      </p:sp>
      <p:sp>
        <p:nvSpPr>
          <p:cNvPr id="47107" name="Rectangle 3"/>
          <p:cNvSpPr>
            <a:spLocks noGrp="1" noChangeArrowheads="1"/>
          </p:cNvSpPr>
          <p:nvPr>
            <p:ph idx="1"/>
          </p:nvPr>
        </p:nvSpPr>
        <p:spPr>
          <a:xfrm>
            <a:off x="0" y="1066800"/>
            <a:ext cx="9144000" cy="5791200"/>
          </a:xfrm>
        </p:spPr>
        <p:txBody>
          <a:bodyPr/>
          <a:lstStyle/>
          <a:p>
            <a:pPr algn="just"/>
            <a:r>
              <a:rPr lang="en-US" b="1" dirty="0">
                <a:latin typeface="Times" pitchFamily="18" charset="0"/>
                <a:cs typeface="Times" pitchFamily="18" charset="0"/>
              </a:rPr>
              <a:t>Enhanced Entity-Relationship (EER) model</a:t>
            </a:r>
          </a:p>
          <a:p>
            <a:pPr lvl="1" algn="just"/>
            <a:r>
              <a:rPr lang="en-US" b="1" dirty="0">
                <a:latin typeface="Times" pitchFamily="18" charset="0"/>
                <a:cs typeface="Times" pitchFamily="18" charset="0"/>
              </a:rPr>
              <a:t>Specialization/Generalization </a:t>
            </a:r>
          </a:p>
          <a:p>
            <a:pPr lvl="1" algn="just"/>
            <a:r>
              <a:rPr lang="en-US" b="1" dirty="0">
                <a:latin typeface="Times" pitchFamily="18" charset="0"/>
                <a:cs typeface="Times" pitchFamily="18" charset="0"/>
              </a:rPr>
              <a:t>Specialization/Generalization constraints</a:t>
            </a:r>
          </a:p>
          <a:p>
            <a:pPr lvl="1" algn="just"/>
            <a:r>
              <a:rPr lang="en-US" b="1" dirty="0">
                <a:latin typeface="Times" pitchFamily="18" charset="0"/>
                <a:cs typeface="Times" pitchFamily="18" charset="0"/>
              </a:rPr>
              <a:t>Aggregation</a:t>
            </a:r>
          </a:p>
          <a:p>
            <a:pPr lvl="1" algn="just"/>
            <a:r>
              <a:rPr lang="en-US" b="1" dirty="0">
                <a:latin typeface="Times" pitchFamily="18" charset="0"/>
                <a:cs typeface="Times" pitchFamily="18" charset="0"/>
              </a:rPr>
              <a:t>Composition</a:t>
            </a:r>
          </a:p>
          <a:p>
            <a:pPr lvl="1" algn="just"/>
            <a:r>
              <a:rPr lang="en-US" b="1" dirty="0">
                <a:latin typeface="Times" pitchFamily="18" charset="0"/>
                <a:cs typeface="Times" pitchFamily="18" charset="0"/>
              </a:rPr>
              <a:t>Application of EER concepts to DreamHome</a:t>
            </a:r>
          </a:p>
          <a:p>
            <a:pPr marL="0" indent="0" algn="just">
              <a:buNone/>
            </a:pPr>
            <a:endParaRPr lang="en-US" b="1" dirty="0">
              <a:latin typeface="Times" pitchFamily="18" charset="0"/>
              <a:cs typeface="Times" pitchFamily="18" charset="0"/>
            </a:endParaRPr>
          </a:p>
        </p:txBody>
      </p:sp>
    </p:spTree>
    <p:extLst>
      <p:ext uri="{BB962C8B-B14F-4D97-AF65-F5344CB8AC3E}">
        <p14:creationId xmlns="" xmlns:p14="http://schemas.microsoft.com/office/powerpoint/2010/main" val="267442659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3200" b="1" dirty="0">
                <a:latin typeface="Times" pitchFamily="18" charset="0"/>
                <a:cs typeface="Times" pitchFamily="18" charset="0"/>
              </a:rPr>
              <a:t>Review conceptual data model with </a:t>
            </a:r>
            <a:r>
              <a:rPr lang="en-US" sz="3200" b="1" dirty="0" smtClean="0">
                <a:latin typeface="Times" pitchFamily="18" charset="0"/>
                <a:cs typeface="Times" pitchFamily="18" charset="0"/>
              </a:rPr>
              <a:t>user</a:t>
            </a:r>
          </a:p>
          <a:p>
            <a:pPr lvl="1" algn="just">
              <a:lnSpc>
                <a:spcPct val="90000"/>
              </a:lnSpc>
            </a:pPr>
            <a:r>
              <a:rPr lang="en-US" sz="2800" b="1" dirty="0">
                <a:latin typeface="Times" pitchFamily="18" charset="0"/>
                <a:cs typeface="Times" pitchFamily="18" charset="0"/>
              </a:rPr>
              <a:t>To review the conceptual data model with the users to ensure that </a:t>
            </a:r>
            <a:r>
              <a:rPr lang="en-US" sz="2800" b="1" dirty="0" smtClean="0">
                <a:latin typeface="Times" pitchFamily="18" charset="0"/>
                <a:cs typeface="Times" pitchFamily="18" charset="0"/>
              </a:rPr>
              <a:t>they consider </a:t>
            </a:r>
            <a:r>
              <a:rPr lang="en-US" sz="2800" b="1" dirty="0">
                <a:latin typeface="Times" pitchFamily="18" charset="0"/>
                <a:cs typeface="Times" pitchFamily="18" charset="0"/>
              </a:rPr>
              <a:t>the model to be a ‘true’ representation of the data </a:t>
            </a:r>
            <a:r>
              <a:rPr lang="en-US" sz="2800" b="1" dirty="0" smtClean="0">
                <a:latin typeface="Times" pitchFamily="18" charset="0"/>
                <a:cs typeface="Times" pitchFamily="18" charset="0"/>
              </a:rPr>
              <a:t>requirements of </a:t>
            </a:r>
            <a:r>
              <a:rPr lang="en-US" sz="2800" b="1" dirty="0">
                <a:latin typeface="Times" pitchFamily="18" charset="0"/>
                <a:cs typeface="Times" pitchFamily="18" charset="0"/>
              </a:rPr>
              <a:t>the </a:t>
            </a:r>
            <a:r>
              <a:rPr lang="en-US" sz="2800" b="1" dirty="0" smtClean="0">
                <a:latin typeface="Times" pitchFamily="18" charset="0"/>
                <a:cs typeface="Times" pitchFamily="18" charset="0"/>
              </a:rPr>
              <a:t>enterprise</a:t>
            </a:r>
          </a:p>
          <a:p>
            <a:pPr lvl="1" algn="just">
              <a:lnSpc>
                <a:spcPct val="90000"/>
              </a:lnSpc>
            </a:pPr>
            <a:r>
              <a:rPr lang="en-US" sz="2800" b="1" dirty="0">
                <a:latin typeface="Times" pitchFamily="18" charset="0"/>
                <a:cs typeface="Times" pitchFamily="18" charset="0"/>
              </a:rPr>
              <a:t>If any anomalies are present in the data model, we must </a:t>
            </a:r>
            <a:r>
              <a:rPr lang="en-US" sz="2800" b="1" dirty="0" smtClean="0">
                <a:latin typeface="Times" pitchFamily="18" charset="0"/>
                <a:cs typeface="Times" pitchFamily="18" charset="0"/>
              </a:rPr>
              <a:t>make the </a:t>
            </a:r>
            <a:r>
              <a:rPr lang="en-US" sz="2800" b="1" dirty="0">
                <a:latin typeface="Times" pitchFamily="18" charset="0"/>
                <a:cs typeface="Times" pitchFamily="18" charset="0"/>
              </a:rPr>
              <a:t>appropriate changes, which may require repeating the previous </a:t>
            </a:r>
            <a:r>
              <a:rPr lang="en-US" sz="2800" b="1" dirty="0" smtClean="0">
                <a:latin typeface="Times" pitchFamily="18" charset="0"/>
                <a:cs typeface="Times" pitchFamily="18" charset="0"/>
              </a:rPr>
              <a:t>step</a:t>
            </a:r>
          </a:p>
          <a:p>
            <a:pPr lvl="1" algn="just">
              <a:lnSpc>
                <a:spcPct val="90000"/>
              </a:lnSpc>
            </a:pPr>
            <a:r>
              <a:rPr lang="en-US" sz="2800" b="1" dirty="0" smtClean="0">
                <a:latin typeface="Times" pitchFamily="18" charset="0"/>
                <a:cs typeface="Times" pitchFamily="18" charset="0"/>
              </a:rPr>
              <a:t>We </a:t>
            </a:r>
            <a:r>
              <a:rPr lang="en-US" sz="2800" b="1" dirty="0">
                <a:latin typeface="Times" pitchFamily="18" charset="0"/>
                <a:cs typeface="Times" pitchFamily="18" charset="0"/>
              </a:rPr>
              <a:t>repeat </a:t>
            </a:r>
            <a:r>
              <a:rPr lang="en-US" sz="2800" b="1" dirty="0" smtClean="0">
                <a:latin typeface="Times" pitchFamily="18" charset="0"/>
                <a:cs typeface="Times" pitchFamily="18" charset="0"/>
              </a:rPr>
              <a:t>this process </a:t>
            </a:r>
            <a:r>
              <a:rPr lang="en-US" sz="2800" b="1" dirty="0">
                <a:latin typeface="Times" pitchFamily="18" charset="0"/>
                <a:cs typeface="Times" pitchFamily="18" charset="0"/>
              </a:rPr>
              <a:t>until the user is prepared to ‘sign off’ the model as being a ‘true’ representation </a:t>
            </a:r>
            <a:r>
              <a:rPr lang="en-US" sz="2800" b="1" dirty="0" smtClean="0">
                <a:latin typeface="Times" pitchFamily="18" charset="0"/>
                <a:cs typeface="Times" pitchFamily="18" charset="0"/>
              </a:rPr>
              <a:t>of the </a:t>
            </a:r>
            <a:r>
              <a:rPr lang="en-US" sz="2800" b="1" dirty="0">
                <a:latin typeface="Times" pitchFamily="18" charset="0"/>
                <a:cs typeface="Times" pitchFamily="18" charset="0"/>
              </a:rPr>
              <a:t>part of the enterprise that we are modeling</a:t>
            </a:r>
          </a:p>
          <a:p>
            <a:pPr lvl="1" algn="just">
              <a:lnSpc>
                <a:spcPct val="90000"/>
              </a:lnSpc>
            </a:pPr>
            <a:endParaRPr lang="en-US" sz="2800" b="1" dirty="0">
              <a:latin typeface="Times" pitchFamily="18" charset="0"/>
              <a:cs typeface="Times" pitchFamily="18" charset="0"/>
            </a:endParaRPr>
          </a:p>
          <a:p>
            <a:pPr lvl="1" algn="just">
              <a:lnSpc>
                <a:spcPct val="90000"/>
              </a:lnSpc>
            </a:pPr>
            <a:endParaRPr lang="en-US" sz="2800" b="1" dirty="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b="1" dirty="0">
              <a:latin typeface="Times" pitchFamily="18" charset="0"/>
              <a:cs typeface="Times" pitchFamily="18" charset="0"/>
            </a:endParaRPr>
          </a:p>
          <a:p>
            <a:pPr marL="514350" indent="-457200"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4285990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r>
              <a:rPr lang="en-US" sz="4800" dirty="0" smtClean="0"/>
              <a:t>Logical Database Design (RDM)</a:t>
            </a:r>
            <a:endParaRPr lang="en-US" sz="4800" dirty="0"/>
          </a:p>
        </p:txBody>
      </p:sp>
      <p:sp>
        <p:nvSpPr>
          <p:cNvPr id="23555" name="Subtitle 2"/>
          <p:cNvSpPr>
            <a:spLocks noGrp="1"/>
          </p:cNvSpPr>
          <p:nvPr>
            <p:ph type="subTitle" idx="1"/>
          </p:nvPr>
        </p:nvSpPr>
        <p:spPr/>
        <p:txBody>
          <a:bodyPr/>
          <a:lstStyle/>
          <a:p>
            <a:pPr eaLnBrk="1" hangingPunct="1"/>
            <a:r>
              <a:rPr b="1" dirty="0" smtClean="0"/>
              <a:t>Chapter 16</a:t>
            </a:r>
          </a:p>
        </p:txBody>
      </p:sp>
    </p:spTree>
    <p:extLst>
      <p:ext uri="{BB962C8B-B14F-4D97-AF65-F5344CB8AC3E}">
        <p14:creationId xmlns="" xmlns:p14="http://schemas.microsoft.com/office/powerpoint/2010/main" val="898075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3200" b="1" dirty="0">
                <a:latin typeface="Times" pitchFamily="18" charset="0"/>
                <a:cs typeface="Times" pitchFamily="18" charset="0"/>
              </a:rPr>
              <a:t>Build and </a:t>
            </a:r>
            <a:r>
              <a:rPr lang="en-US" sz="3200" b="1" dirty="0" smtClean="0">
                <a:latin typeface="Times" pitchFamily="18" charset="0"/>
                <a:cs typeface="Times" pitchFamily="18" charset="0"/>
              </a:rPr>
              <a:t>validate logical data model</a:t>
            </a:r>
          </a:p>
          <a:p>
            <a:pPr lvl="1" algn="just">
              <a:lnSpc>
                <a:spcPct val="90000"/>
              </a:lnSpc>
            </a:pPr>
            <a:r>
              <a:rPr lang="en-US" sz="2800" b="1" dirty="0">
                <a:latin typeface="Times" pitchFamily="18" charset="0"/>
                <a:cs typeface="Times" pitchFamily="18" charset="0"/>
              </a:rPr>
              <a:t>To translate the conceptual data model into a </a:t>
            </a:r>
            <a:r>
              <a:rPr lang="en-US" sz="2800" b="1" dirty="0" smtClean="0">
                <a:latin typeface="Times" pitchFamily="18" charset="0"/>
                <a:cs typeface="Times" pitchFamily="18" charset="0"/>
              </a:rPr>
              <a:t>logical data </a:t>
            </a:r>
            <a:r>
              <a:rPr lang="en-US" sz="2800" b="1" dirty="0">
                <a:latin typeface="Times" pitchFamily="18" charset="0"/>
                <a:cs typeface="Times" pitchFamily="18" charset="0"/>
              </a:rPr>
              <a:t>model and </a:t>
            </a:r>
            <a:r>
              <a:rPr lang="en-US" sz="2800" b="1" dirty="0" smtClean="0">
                <a:latin typeface="Times" pitchFamily="18" charset="0"/>
                <a:cs typeface="Times" pitchFamily="18" charset="0"/>
              </a:rPr>
              <a:t>then to </a:t>
            </a:r>
            <a:r>
              <a:rPr lang="en-US" sz="2800" b="1" dirty="0">
                <a:latin typeface="Times" pitchFamily="18" charset="0"/>
                <a:cs typeface="Times" pitchFamily="18" charset="0"/>
              </a:rPr>
              <a:t>validate this model to </a:t>
            </a:r>
            <a:r>
              <a:rPr lang="en-US" sz="2800" b="1" dirty="0" smtClean="0">
                <a:latin typeface="Times" pitchFamily="18" charset="0"/>
                <a:cs typeface="Times" pitchFamily="18" charset="0"/>
              </a:rPr>
              <a:t>check that </a:t>
            </a:r>
            <a:r>
              <a:rPr lang="en-US" sz="2800" b="1" dirty="0">
                <a:latin typeface="Times" pitchFamily="18" charset="0"/>
                <a:cs typeface="Times" pitchFamily="18" charset="0"/>
              </a:rPr>
              <a:t>it is structurally correct and able </a:t>
            </a:r>
            <a:r>
              <a:rPr lang="en-US" sz="2800" b="1" dirty="0" smtClean="0">
                <a:latin typeface="Times" pitchFamily="18" charset="0"/>
                <a:cs typeface="Times" pitchFamily="18" charset="0"/>
              </a:rPr>
              <a:t>to support </a:t>
            </a:r>
            <a:r>
              <a:rPr lang="en-US" sz="2800" b="1" dirty="0">
                <a:latin typeface="Times" pitchFamily="18" charset="0"/>
                <a:cs typeface="Times" pitchFamily="18" charset="0"/>
              </a:rPr>
              <a:t>the required </a:t>
            </a:r>
            <a:r>
              <a:rPr lang="en-US" sz="2800" b="1" dirty="0" smtClean="0">
                <a:latin typeface="Times" pitchFamily="18" charset="0"/>
                <a:cs typeface="Times" pitchFamily="18" charset="0"/>
              </a:rPr>
              <a:t>transactions</a:t>
            </a:r>
            <a:endParaRPr lang="en-US" sz="2800" b="1" dirty="0">
              <a:latin typeface="Times" pitchFamily="18" charset="0"/>
              <a:cs typeface="Times" pitchFamily="18" charset="0"/>
            </a:endParaRPr>
          </a:p>
          <a:p>
            <a:pPr lvl="1" algn="just">
              <a:lnSpc>
                <a:spcPct val="90000"/>
              </a:lnSpc>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4116224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3200" b="1" dirty="0" smtClean="0">
                <a:latin typeface="Times" pitchFamily="18" charset="0"/>
                <a:cs typeface="Times" pitchFamily="18" charset="0"/>
              </a:rPr>
              <a:t>Activities included in building logical data model are:</a:t>
            </a:r>
          </a:p>
          <a:p>
            <a:pPr lvl="1" algn="just">
              <a:lnSpc>
                <a:spcPct val="90000"/>
              </a:lnSpc>
            </a:pPr>
            <a:r>
              <a:rPr lang="en-US" sz="2800" b="1" dirty="0" smtClean="0">
                <a:latin typeface="Times" pitchFamily="18" charset="0"/>
                <a:cs typeface="Times" pitchFamily="18" charset="0"/>
              </a:rPr>
              <a:t>Derive </a:t>
            </a:r>
            <a:r>
              <a:rPr lang="en-US" sz="2800" b="1" dirty="0">
                <a:latin typeface="Times" pitchFamily="18" charset="0"/>
                <a:cs typeface="Times" pitchFamily="18" charset="0"/>
              </a:rPr>
              <a:t>relations for logical data model</a:t>
            </a:r>
          </a:p>
          <a:p>
            <a:pPr lvl="1" algn="just">
              <a:lnSpc>
                <a:spcPct val="90000"/>
              </a:lnSpc>
            </a:pPr>
            <a:r>
              <a:rPr lang="en-US" sz="2800" b="1" dirty="0" smtClean="0">
                <a:latin typeface="Times" pitchFamily="18" charset="0"/>
                <a:cs typeface="Times" pitchFamily="18" charset="0"/>
              </a:rPr>
              <a:t>Validate </a:t>
            </a:r>
            <a:r>
              <a:rPr lang="en-US" sz="2800" b="1" dirty="0">
                <a:latin typeface="Times" pitchFamily="18" charset="0"/>
                <a:cs typeface="Times" pitchFamily="18" charset="0"/>
              </a:rPr>
              <a:t>relations using normalization</a:t>
            </a:r>
          </a:p>
          <a:p>
            <a:pPr lvl="1" algn="just">
              <a:lnSpc>
                <a:spcPct val="90000"/>
              </a:lnSpc>
            </a:pPr>
            <a:r>
              <a:rPr lang="en-US" sz="2800" b="1" dirty="0" smtClean="0">
                <a:latin typeface="Times" pitchFamily="18" charset="0"/>
                <a:cs typeface="Times" pitchFamily="18" charset="0"/>
              </a:rPr>
              <a:t>Validate </a:t>
            </a:r>
            <a:r>
              <a:rPr lang="en-US" sz="2800" b="1" dirty="0">
                <a:latin typeface="Times" pitchFamily="18" charset="0"/>
                <a:cs typeface="Times" pitchFamily="18" charset="0"/>
              </a:rPr>
              <a:t>relations against user transactions</a:t>
            </a:r>
          </a:p>
          <a:p>
            <a:pPr lvl="1" algn="just">
              <a:lnSpc>
                <a:spcPct val="90000"/>
              </a:lnSpc>
            </a:pPr>
            <a:r>
              <a:rPr lang="en-US" sz="2800" b="1" dirty="0" smtClean="0">
                <a:latin typeface="Times" pitchFamily="18" charset="0"/>
                <a:cs typeface="Times" pitchFamily="18" charset="0"/>
              </a:rPr>
              <a:t>Check </a:t>
            </a:r>
            <a:r>
              <a:rPr lang="en-US" sz="2800" b="1" dirty="0">
                <a:latin typeface="Times" pitchFamily="18" charset="0"/>
                <a:cs typeface="Times" pitchFamily="18" charset="0"/>
              </a:rPr>
              <a:t>integrity constraints</a:t>
            </a:r>
          </a:p>
          <a:p>
            <a:pPr lvl="1" algn="just">
              <a:lnSpc>
                <a:spcPct val="90000"/>
              </a:lnSpc>
            </a:pPr>
            <a:r>
              <a:rPr lang="en-US" sz="2800" b="1" dirty="0" smtClean="0">
                <a:latin typeface="Times" pitchFamily="18" charset="0"/>
                <a:cs typeface="Times" pitchFamily="18" charset="0"/>
              </a:rPr>
              <a:t>Review </a:t>
            </a:r>
            <a:r>
              <a:rPr lang="en-US" sz="2800" b="1" dirty="0">
                <a:latin typeface="Times" pitchFamily="18" charset="0"/>
                <a:cs typeface="Times" pitchFamily="18" charset="0"/>
              </a:rPr>
              <a:t>logical data model with user</a:t>
            </a:r>
          </a:p>
          <a:p>
            <a:pPr lvl="1" algn="just">
              <a:lnSpc>
                <a:spcPct val="90000"/>
              </a:lnSpc>
            </a:pPr>
            <a:r>
              <a:rPr lang="en-US" sz="2800" b="1" dirty="0" smtClean="0">
                <a:latin typeface="Times" pitchFamily="18" charset="0"/>
                <a:cs typeface="Times" pitchFamily="18" charset="0"/>
              </a:rPr>
              <a:t>Merge </a:t>
            </a:r>
            <a:r>
              <a:rPr lang="en-US" sz="2800" b="1" dirty="0">
                <a:latin typeface="Times" pitchFamily="18" charset="0"/>
                <a:cs typeface="Times" pitchFamily="18" charset="0"/>
              </a:rPr>
              <a:t>logical data models into global model (</a:t>
            </a:r>
            <a:r>
              <a:rPr lang="en-US" sz="2800" b="1" dirty="0" smtClean="0">
                <a:latin typeface="Times" pitchFamily="18" charset="0"/>
                <a:cs typeface="Times" pitchFamily="18" charset="0"/>
              </a:rPr>
              <a:t>optional)</a:t>
            </a:r>
            <a:endParaRPr lang="en-US" sz="2800" b="1" dirty="0">
              <a:latin typeface="Times" pitchFamily="18" charset="0"/>
              <a:cs typeface="Times" pitchFamily="18" charset="0"/>
            </a:endParaRPr>
          </a:p>
          <a:p>
            <a:pPr lvl="1" algn="just">
              <a:lnSpc>
                <a:spcPct val="90000"/>
              </a:lnSpc>
            </a:pPr>
            <a:r>
              <a:rPr lang="en-US" sz="2800" b="1" dirty="0" smtClean="0">
                <a:latin typeface="Times" pitchFamily="18" charset="0"/>
                <a:cs typeface="Times" pitchFamily="18" charset="0"/>
              </a:rPr>
              <a:t>Check </a:t>
            </a:r>
            <a:r>
              <a:rPr lang="en-US" sz="2800" b="1" dirty="0">
                <a:latin typeface="Times" pitchFamily="18" charset="0"/>
                <a:cs typeface="Times" pitchFamily="18" charset="0"/>
              </a:rPr>
              <a:t>for future growth</a:t>
            </a:r>
          </a:p>
          <a:p>
            <a:pPr marL="457200" lvl="1" indent="0" algn="just">
              <a:lnSpc>
                <a:spcPct val="90000"/>
              </a:lnSpc>
              <a:buNone/>
            </a:pPr>
            <a:endParaRPr lang="en-US" sz="2800" b="1" dirty="0" smtClean="0">
              <a:latin typeface="Times" pitchFamily="18" charset="0"/>
              <a:cs typeface="Times" pitchFamily="18" charset="0"/>
            </a:endParaRPr>
          </a:p>
        </p:txBody>
      </p:sp>
    </p:spTree>
    <p:extLst>
      <p:ext uri="{BB962C8B-B14F-4D97-AF65-F5344CB8AC3E}">
        <p14:creationId xmlns="" xmlns:p14="http://schemas.microsoft.com/office/powerpoint/2010/main" val="42533519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b="1" dirty="0" smtClean="0">
                <a:latin typeface="Times" pitchFamily="18" charset="0"/>
                <a:cs typeface="Times" pitchFamily="18" charset="0"/>
              </a:rPr>
              <a:t>Derive </a:t>
            </a:r>
            <a:r>
              <a:rPr lang="en-US" b="1" dirty="0">
                <a:latin typeface="Times" pitchFamily="18" charset="0"/>
                <a:cs typeface="Times" pitchFamily="18" charset="0"/>
              </a:rPr>
              <a:t>relations for logical data </a:t>
            </a:r>
            <a:r>
              <a:rPr lang="en-US" b="1" dirty="0" smtClean="0">
                <a:latin typeface="Times" pitchFamily="18" charset="0"/>
                <a:cs typeface="Times" pitchFamily="18" charset="0"/>
              </a:rPr>
              <a:t>model</a:t>
            </a:r>
          </a:p>
          <a:p>
            <a:pPr lvl="1" algn="just">
              <a:lnSpc>
                <a:spcPct val="90000"/>
              </a:lnSpc>
            </a:pPr>
            <a:r>
              <a:rPr lang="en-US" b="1" dirty="0">
                <a:latin typeface="Times" pitchFamily="18" charset="0"/>
                <a:cs typeface="Times" pitchFamily="18" charset="0"/>
              </a:rPr>
              <a:t>To create relations for the logical data model to represent the </a:t>
            </a:r>
            <a:r>
              <a:rPr lang="en-US" b="1" dirty="0" smtClean="0">
                <a:latin typeface="Times" pitchFamily="18" charset="0"/>
                <a:cs typeface="Times" pitchFamily="18" charset="0"/>
              </a:rPr>
              <a:t>entities, relationships</a:t>
            </a:r>
            <a:r>
              <a:rPr lang="en-US" b="1" dirty="0">
                <a:latin typeface="Times" pitchFamily="18" charset="0"/>
                <a:cs typeface="Times" pitchFamily="18" charset="0"/>
              </a:rPr>
              <a:t>, and attributes that have been </a:t>
            </a:r>
            <a:r>
              <a:rPr lang="en-US" b="1" dirty="0" smtClean="0">
                <a:latin typeface="Times" pitchFamily="18" charset="0"/>
                <a:cs typeface="Times" pitchFamily="18" charset="0"/>
              </a:rPr>
              <a:t>identiﬁed</a:t>
            </a:r>
          </a:p>
          <a:p>
            <a:pPr lvl="1" algn="just">
              <a:lnSpc>
                <a:spcPct val="90000"/>
              </a:lnSpc>
            </a:pPr>
            <a:r>
              <a:rPr lang="en-US" b="1" dirty="0" smtClean="0">
                <a:latin typeface="Times" pitchFamily="18" charset="0"/>
                <a:cs typeface="Times" pitchFamily="18" charset="0"/>
              </a:rPr>
              <a:t>Database Deﬁnition </a:t>
            </a:r>
            <a:r>
              <a:rPr lang="en-US" b="1" dirty="0">
                <a:latin typeface="Times" pitchFamily="18" charset="0"/>
                <a:cs typeface="Times" pitchFamily="18" charset="0"/>
              </a:rPr>
              <a:t>Language (DBDL) for relational </a:t>
            </a:r>
            <a:r>
              <a:rPr lang="en-US" b="1" dirty="0" smtClean="0">
                <a:latin typeface="Times" pitchFamily="18" charset="0"/>
                <a:cs typeface="Times" pitchFamily="18" charset="0"/>
              </a:rPr>
              <a:t>databases</a:t>
            </a:r>
          </a:p>
          <a:p>
            <a:pPr lvl="1" algn="just">
              <a:lnSpc>
                <a:spcPct val="90000"/>
              </a:lnSpc>
            </a:pPr>
            <a:r>
              <a:rPr lang="en-US" b="1" dirty="0">
                <a:latin typeface="Times" pitchFamily="18" charset="0"/>
                <a:cs typeface="Times" pitchFamily="18" charset="0"/>
              </a:rPr>
              <a:t>R</a:t>
            </a:r>
            <a:r>
              <a:rPr lang="en-US" b="1" dirty="0" smtClean="0">
                <a:latin typeface="Times" pitchFamily="18" charset="0"/>
                <a:cs typeface="Times" pitchFamily="18" charset="0"/>
              </a:rPr>
              <a:t>elation name followed </a:t>
            </a:r>
            <a:r>
              <a:rPr lang="en-US" b="1" dirty="0">
                <a:latin typeface="Times" pitchFamily="18" charset="0"/>
                <a:cs typeface="Times" pitchFamily="18" charset="0"/>
              </a:rPr>
              <a:t>by a list of the relation’s </a:t>
            </a:r>
            <a:r>
              <a:rPr lang="en-US" b="1" dirty="0" smtClean="0">
                <a:latin typeface="Times" pitchFamily="18" charset="0"/>
                <a:cs typeface="Times" pitchFamily="18" charset="0"/>
              </a:rPr>
              <a:t>attributes </a:t>
            </a:r>
            <a:r>
              <a:rPr lang="en-US" b="1" dirty="0">
                <a:latin typeface="Times" pitchFamily="18" charset="0"/>
                <a:cs typeface="Times" pitchFamily="18" charset="0"/>
              </a:rPr>
              <a:t>enclosed </a:t>
            </a:r>
            <a:r>
              <a:rPr lang="en-US" b="1" dirty="0" smtClean="0">
                <a:latin typeface="Times" pitchFamily="18" charset="0"/>
                <a:cs typeface="Times" pitchFamily="18" charset="0"/>
              </a:rPr>
              <a:t>in brackets</a:t>
            </a:r>
          </a:p>
          <a:p>
            <a:pPr lvl="1" algn="just">
              <a:lnSpc>
                <a:spcPct val="90000"/>
              </a:lnSpc>
            </a:pPr>
            <a:r>
              <a:rPr lang="en-US" b="1" dirty="0" smtClean="0">
                <a:latin typeface="Times" pitchFamily="18" charset="0"/>
                <a:cs typeface="Times" pitchFamily="18" charset="0"/>
              </a:rPr>
              <a:t>Identification of PK, AKs </a:t>
            </a:r>
            <a:r>
              <a:rPr lang="en-US" b="1" dirty="0">
                <a:latin typeface="Times" pitchFamily="18" charset="0"/>
                <a:cs typeface="Times" pitchFamily="18" charset="0"/>
              </a:rPr>
              <a:t>and </a:t>
            </a:r>
            <a:r>
              <a:rPr lang="en-US" b="1" dirty="0" smtClean="0">
                <a:latin typeface="Times" pitchFamily="18" charset="0"/>
                <a:cs typeface="Times" pitchFamily="18" charset="0"/>
              </a:rPr>
              <a:t>FKs</a:t>
            </a:r>
          </a:p>
          <a:p>
            <a:pPr lvl="1" algn="just">
              <a:lnSpc>
                <a:spcPct val="90000"/>
              </a:lnSpc>
            </a:pPr>
            <a:r>
              <a:rPr lang="en-US" b="1" dirty="0" smtClean="0">
                <a:latin typeface="Times" pitchFamily="18" charset="0"/>
                <a:cs typeface="Times" pitchFamily="18" charset="0"/>
              </a:rPr>
              <a:t>Placement of FKs (parent/child)</a:t>
            </a:r>
            <a:endParaRPr lang="en-US" b="1" dirty="0">
              <a:latin typeface="Times" pitchFamily="18" charset="0"/>
              <a:cs typeface="Times" pitchFamily="18" charset="0"/>
            </a:endParaRPr>
          </a:p>
        </p:txBody>
      </p:sp>
    </p:spTree>
    <p:extLst>
      <p:ext uri="{BB962C8B-B14F-4D97-AF65-F5344CB8AC3E}">
        <p14:creationId xmlns="" xmlns:p14="http://schemas.microsoft.com/office/powerpoint/2010/main" val="47854840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Relations </a:t>
            </a:r>
            <a:r>
              <a:rPr lang="en-US" sz="2800" b="1" dirty="0">
                <a:latin typeface="Times" pitchFamily="18" charset="0"/>
                <a:cs typeface="Times" pitchFamily="18" charset="0"/>
              </a:rPr>
              <a:t>are derived for the following structures that may occur in </a:t>
            </a:r>
            <a:r>
              <a:rPr lang="en-US" sz="2800" b="1" dirty="0" smtClean="0">
                <a:latin typeface="Times" pitchFamily="18" charset="0"/>
                <a:cs typeface="Times" pitchFamily="18" charset="0"/>
              </a:rPr>
              <a:t>a conceptual </a:t>
            </a:r>
            <a:r>
              <a:rPr lang="en-US" sz="2800" b="1" dirty="0">
                <a:latin typeface="Times" pitchFamily="18" charset="0"/>
                <a:cs typeface="Times" pitchFamily="18" charset="0"/>
              </a:rPr>
              <a:t>data </a:t>
            </a:r>
            <a:r>
              <a:rPr lang="en-US" sz="2800" b="1" dirty="0" smtClean="0">
                <a:latin typeface="Times" pitchFamily="18" charset="0"/>
                <a:cs typeface="Times" pitchFamily="18" charset="0"/>
              </a:rPr>
              <a:t>model:</a:t>
            </a:r>
          </a:p>
          <a:p>
            <a:pPr lvl="1" algn="just">
              <a:lnSpc>
                <a:spcPct val="90000"/>
              </a:lnSpc>
            </a:pPr>
            <a:r>
              <a:rPr lang="en-US" sz="2400" b="1" dirty="0">
                <a:latin typeface="Times" pitchFamily="18" charset="0"/>
                <a:cs typeface="Times" pitchFamily="18" charset="0"/>
              </a:rPr>
              <a:t>S</a:t>
            </a:r>
            <a:r>
              <a:rPr lang="en-US" sz="2400" b="1" dirty="0" smtClean="0">
                <a:latin typeface="Times" pitchFamily="18" charset="0"/>
                <a:cs typeface="Times" pitchFamily="18" charset="0"/>
              </a:rPr>
              <a:t>trong </a:t>
            </a:r>
            <a:r>
              <a:rPr lang="en-US" sz="2400" b="1" dirty="0">
                <a:latin typeface="Times" pitchFamily="18" charset="0"/>
                <a:cs typeface="Times" pitchFamily="18" charset="0"/>
              </a:rPr>
              <a:t>entity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a:latin typeface="Times" pitchFamily="18" charset="0"/>
                <a:cs typeface="Times" pitchFamily="18" charset="0"/>
              </a:rPr>
              <a:t>W</a:t>
            </a:r>
            <a:r>
              <a:rPr lang="en-US" sz="2400" b="1" dirty="0" smtClean="0">
                <a:latin typeface="Times" pitchFamily="18" charset="0"/>
                <a:cs typeface="Times" pitchFamily="18" charset="0"/>
              </a:rPr>
              <a:t>eak </a:t>
            </a:r>
            <a:r>
              <a:rPr lang="en-US" sz="2400" b="1" dirty="0">
                <a:latin typeface="Times" pitchFamily="18" charset="0"/>
                <a:cs typeface="Times" pitchFamily="18" charset="0"/>
              </a:rPr>
              <a:t>entity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One-to-many </a:t>
            </a:r>
            <a:r>
              <a:rPr lang="en-US" sz="2400" b="1" dirty="0">
                <a:latin typeface="Times" pitchFamily="18" charset="0"/>
                <a:cs typeface="Times" pitchFamily="18" charset="0"/>
              </a:rPr>
              <a:t>(1:*) binary relationship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One-to-one </a:t>
            </a:r>
            <a:r>
              <a:rPr lang="en-US" sz="2400" b="1" dirty="0">
                <a:latin typeface="Times" pitchFamily="18" charset="0"/>
                <a:cs typeface="Times" pitchFamily="18" charset="0"/>
              </a:rPr>
              <a:t>(1:1) binary relationship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One-to-one </a:t>
            </a:r>
            <a:r>
              <a:rPr lang="en-US" sz="2400" b="1" dirty="0">
                <a:latin typeface="Times" pitchFamily="18" charset="0"/>
                <a:cs typeface="Times" pitchFamily="18" charset="0"/>
              </a:rPr>
              <a:t>(1:1) recursive relationship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Superclass/subclass </a:t>
            </a:r>
            <a:r>
              <a:rPr lang="en-US" sz="2400" b="1" dirty="0">
                <a:latin typeface="Times" pitchFamily="18" charset="0"/>
                <a:cs typeface="Times" pitchFamily="18" charset="0"/>
              </a:rPr>
              <a:t>relationship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Many-to-many </a:t>
            </a:r>
            <a:r>
              <a:rPr lang="en-US" sz="2400" b="1" dirty="0">
                <a:latin typeface="Times" pitchFamily="18" charset="0"/>
                <a:cs typeface="Times" pitchFamily="18" charset="0"/>
              </a:rPr>
              <a:t>(*:*) binary relationship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Complex </a:t>
            </a:r>
            <a:r>
              <a:rPr lang="en-US" sz="2400" b="1" dirty="0">
                <a:latin typeface="Times" pitchFamily="18" charset="0"/>
                <a:cs typeface="Times" pitchFamily="18" charset="0"/>
              </a:rPr>
              <a:t>relationship </a:t>
            </a:r>
            <a:r>
              <a:rPr lang="en-US" sz="2400" b="1" dirty="0" smtClean="0">
                <a:latin typeface="Times" pitchFamily="18" charset="0"/>
                <a:cs typeface="Times" pitchFamily="18" charset="0"/>
              </a:rPr>
              <a:t>types</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Multi-valued attributes</a:t>
            </a: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34774125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Strong </a:t>
            </a:r>
            <a:r>
              <a:rPr lang="en-US" sz="2800" b="1" dirty="0">
                <a:latin typeface="Times" pitchFamily="18" charset="0"/>
                <a:cs typeface="Times" pitchFamily="18" charset="0"/>
              </a:rPr>
              <a:t>entity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For each strong entity in the data model, create a relation that includes all the simple attributes of that </a:t>
            </a:r>
            <a:r>
              <a:rPr lang="en-US" sz="2400" b="1" dirty="0" smtClean="0">
                <a:latin typeface="Times" pitchFamily="18" charset="0"/>
                <a:cs typeface="Times" pitchFamily="18" charset="0"/>
              </a:rPr>
              <a:t>entity</a:t>
            </a:r>
          </a:p>
          <a:p>
            <a:pPr lvl="1" algn="just">
              <a:lnSpc>
                <a:spcPct val="90000"/>
              </a:lnSpc>
            </a:pPr>
            <a:r>
              <a:rPr lang="en-US" sz="2400" b="1" dirty="0" smtClean="0">
                <a:latin typeface="Times" pitchFamily="18" charset="0"/>
                <a:cs typeface="Times" pitchFamily="18" charset="0"/>
              </a:rPr>
              <a:t>For </a:t>
            </a:r>
            <a:r>
              <a:rPr lang="en-US" sz="2400" b="1" dirty="0">
                <a:latin typeface="Times" pitchFamily="18" charset="0"/>
                <a:cs typeface="Times" pitchFamily="18" charset="0"/>
              </a:rPr>
              <a:t>composite attributes, include only the constituent simple </a:t>
            </a:r>
            <a:r>
              <a:rPr lang="en-US" sz="2400" b="1" dirty="0" smtClean="0">
                <a:latin typeface="Times" pitchFamily="18" charset="0"/>
                <a:cs typeface="Times" pitchFamily="18" charset="0"/>
              </a:rPr>
              <a:t>attributes</a:t>
            </a:r>
          </a:p>
          <a:p>
            <a:pPr marL="457200" lvl="1" indent="0" algn="just">
              <a:lnSpc>
                <a:spcPct val="90000"/>
              </a:lnSpc>
              <a:buNone/>
            </a:pPr>
            <a:endParaRPr lang="en-US" sz="2400" b="1" dirty="0" smtClean="0">
              <a:latin typeface="Times" pitchFamily="18" charset="0"/>
              <a:cs typeface="Times" pitchFamily="18" charset="0"/>
            </a:endParaRPr>
          </a:p>
          <a:p>
            <a:pPr marL="457200" lvl="1" indent="0" algn="just">
              <a:lnSpc>
                <a:spcPct val="90000"/>
              </a:lnSpc>
              <a:buNone/>
            </a:pPr>
            <a:r>
              <a:rPr lang="en-US" sz="2400" b="1" dirty="0" smtClean="0">
                <a:latin typeface="Times" pitchFamily="18" charset="0"/>
                <a:cs typeface="Times" pitchFamily="18" charset="0"/>
              </a:rPr>
              <a:t>Staff </a:t>
            </a:r>
            <a:r>
              <a:rPr lang="en-US" sz="2400" b="1" dirty="0">
                <a:latin typeface="Times" pitchFamily="18" charset="0"/>
                <a:cs typeface="Times" pitchFamily="18" charset="0"/>
              </a:rPr>
              <a:t>(</a:t>
            </a:r>
            <a:r>
              <a:rPr lang="en-US" sz="2400" dirty="0" err="1">
                <a:latin typeface="Times" pitchFamily="18" charset="0"/>
                <a:cs typeface="Times" pitchFamily="18" charset="0"/>
              </a:rPr>
              <a:t>staffNo</a:t>
            </a:r>
            <a:r>
              <a:rPr lang="en-US" sz="2400" dirty="0">
                <a:latin typeface="Times" pitchFamily="18" charset="0"/>
                <a:cs typeface="Times" pitchFamily="18" charset="0"/>
              </a:rPr>
              <a:t>, </a:t>
            </a:r>
            <a:r>
              <a:rPr lang="en-US" sz="2400" dirty="0" err="1">
                <a:latin typeface="Times" pitchFamily="18" charset="0"/>
                <a:cs typeface="Times" pitchFamily="18" charset="0"/>
              </a:rPr>
              <a:t>fName</a:t>
            </a:r>
            <a:r>
              <a:rPr lang="en-US" sz="2400" dirty="0">
                <a:latin typeface="Times" pitchFamily="18" charset="0"/>
                <a:cs typeface="Times" pitchFamily="18" charset="0"/>
              </a:rPr>
              <a:t>, </a:t>
            </a:r>
            <a:r>
              <a:rPr lang="en-US" sz="2400" dirty="0" err="1">
                <a:latin typeface="Times" pitchFamily="18" charset="0"/>
                <a:cs typeface="Times" pitchFamily="18" charset="0"/>
              </a:rPr>
              <a:t>lName</a:t>
            </a:r>
            <a:r>
              <a:rPr lang="en-US" sz="2400" dirty="0">
                <a:latin typeface="Times" pitchFamily="18" charset="0"/>
                <a:cs typeface="Times" pitchFamily="18" charset="0"/>
              </a:rPr>
              <a:t>, position, sex, DOB</a:t>
            </a:r>
            <a:r>
              <a:rPr lang="en-US" sz="2400" b="1" dirty="0">
                <a:latin typeface="Times" pitchFamily="18" charset="0"/>
                <a:cs typeface="Times" pitchFamily="18" charset="0"/>
              </a:rPr>
              <a:t>)</a:t>
            </a:r>
          </a:p>
          <a:p>
            <a:pPr marL="457200" lvl="1" indent="0" algn="just">
              <a:lnSpc>
                <a:spcPct val="90000"/>
              </a:lnSpc>
              <a:buNone/>
            </a:pPr>
            <a:r>
              <a:rPr lang="en-US" sz="2400" b="1" dirty="0">
                <a:latin typeface="Times" pitchFamily="18" charset="0"/>
                <a:cs typeface="Times" pitchFamily="18" charset="0"/>
              </a:rPr>
              <a:t>Primary Key </a:t>
            </a:r>
            <a:r>
              <a:rPr lang="en-US" sz="2400" dirty="0" err="1" smtClean="0">
                <a:latin typeface="Times" pitchFamily="18" charset="0"/>
                <a:cs typeface="Times" pitchFamily="18" charset="0"/>
              </a:rPr>
              <a:t>staffNo</a:t>
            </a:r>
            <a:endParaRPr lang="en-US" sz="2400" dirty="0">
              <a:latin typeface="Times" pitchFamily="18" charset="0"/>
              <a:cs typeface="Times" pitchFamily="18" charset="0"/>
            </a:endParaRPr>
          </a:p>
        </p:txBody>
      </p:sp>
    </p:spTree>
    <p:extLst>
      <p:ext uri="{BB962C8B-B14F-4D97-AF65-F5344CB8AC3E}">
        <p14:creationId xmlns="" xmlns:p14="http://schemas.microsoft.com/office/powerpoint/2010/main" val="8568430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Weak entity types</a:t>
            </a:r>
          </a:p>
          <a:p>
            <a:pPr lvl="1" algn="just">
              <a:lnSpc>
                <a:spcPct val="90000"/>
              </a:lnSpc>
            </a:pPr>
            <a:r>
              <a:rPr lang="en-US" sz="2400" b="1" dirty="0">
                <a:latin typeface="Times" pitchFamily="18" charset="0"/>
                <a:cs typeface="Times" pitchFamily="18" charset="0"/>
              </a:rPr>
              <a:t>For each weak entity in the data model, create a relation that includes all the simple attributes of that entity </a:t>
            </a:r>
          </a:p>
          <a:p>
            <a:pPr lvl="1" algn="just">
              <a:lnSpc>
                <a:spcPct val="90000"/>
              </a:lnSpc>
            </a:pPr>
            <a:r>
              <a:rPr lang="en-US" sz="2400" b="1" dirty="0">
                <a:latin typeface="Times" pitchFamily="18" charset="0"/>
                <a:cs typeface="Times" pitchFamily="18" charset="0"/>
              </a:rPr>
              <a:t>The primary key of a weak entity is partially or fully derived from each owner entity and so the identification of the primary key of a weak entity cannot be made until after all the relationships with the owner entities have been </a:t>
            </a:r>
            <a:r>
              <a:rPr lang="en-US" sz="2400" b="1" dirty="0" smtClean="0">
                <a:latin typeface="Times" pitchFamily="18" charset="0"/>
                <a:cs typeface="Times" pitchFamily="18" charset="0"/>
              </a:rPr>
              <a:t>mapped</a:t>
            </a:r>
          </a:p>
          <a:p>
            <a:pPr lvl="1" algn="just">
              <a:lnSpc>
                <a:spcPct val="90000"/>
              </a:lnSpc>
            </a:pPr>
            <a:endParaRPr lang="en-US" sz="2400" b="1" dirty="0">
              <a:latin typeface="Times" pitchFamily="18" charset="0"/>
              <a:cs typeface="Times" pitchFamily="18" charset="0"/>
            </a:endParaRPr>
          </a:p>
          <a:p>
            <a:pPr marL="857250" lvl="2" indent="0" algn="just">
              <a:lnSpc>
                <a:spcPct val="90000"/>
              </a:lnSpc>
              <a:buNone/>
            </a:pPr>
            <a:r>
              <a:rPr lang="en-US" sz="2400" b="1" dirty="0">
                <a:latin typeface="Times" pitchFamily="18" charset="0"/>
                <a:cs typeface="Times" pitchFamily="18" charset="0"/>
              </a:rPr>
              <a:t>Preference (</a:t>
            </a:r>
            <a:r>
              <a:rPr lang="en-US" sz="2400" dirty="0" err="1">
                <a:latin typeface="Times" pitchFamily="18" charset="0"/>
                <a:cs typeface="Times" pitchFamily="18" charset="0"/>
              </a:rPr>
              <a:t>prefType</a:t>
            </a:r>
            <a:r>
              <a:rPr lang="en-US" sz="2400" dirty="0">
                <a:latin typeface="Times" pitchFamily="18" charset="0"/>
                <a:cs typeface="Times" pitchFamily="18" charset="0"/>
              </a:rPr>
              <a:t>, </a:t>
            </a:r>
            <a:r>
              <a:rPr lang="en-US" sz="2400" dirty="0" err="1">
                <a:latin typeface="Times" pitchFamily="18" charset="0"/>
                <a:cs typeface="Times" pitchFamily="18" charset="0"/>
              </a:rPr>
              <a:t>maxRent</a:t>
            </a:r>
            <a:r>
              <a:rPr lang="en-US" sz="2400" b="1" dirty="0">
                <a:latin typeface="Times" pitchFamily="18" charset="0"/>
                <a:cs typeface="Times" pitchFamily="18" charset="0"/>
              </a:rPr>
              <a:t>)</a:t>
            </a:r>
          </a:p>
          <a:p>
            <a:pPr marL="857250" lvl="2" indent="0" algn="just">
              <a:lnSpc>
                <a:spcPct val="90000"/>
              </a:lnSpc>
              <a:buNone/>
            </a:pPr>
            <a:r>
              <a:rPr lang="en-US" sz="2400" b="1" dirty="0">
                <a:latin typeface="Times" pitchFamily="18" charset="0"/>
                <a:cs typeface="Times" pitchFamily="18" charset="0"/>
              </a:rPr>
              <a:t>Primary Key </a:t>
            </a:r>
            <a:r>
              <a:rPr lang="en-US" sz="2400" dirty="0">
                <a:latin typeface="Times" pitchFamily="18" charset="0"/>
                <a:cs typeface="Times" pitchFamily="18" charset="0"/>
              </a:rPr>
              <a:t>None (at present)</a:t>
            </a:r>
          </a:p>
          <a:p>
            <a:pPr lvl="1" algn="just">
              <a:lnSpc>
                <a:spcPct val="90000"/>
              </a:lnSpc>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11115355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Weak entity types</a:t>
            </a:r>
          </a:p>
          <a:p>
            <a:pPr lvl="1" algn="just">
              <a:lnSpc>
                <a:spcPct val="90000"/>
              </a:lnSpc>
            </a:pPr>
            <a:r>
              <a:rPr lang="en-US" sz="2400" b="1" dirty="0">
                <a:latin typeface="Times" pitchFamily="18" charset="0"/>
                <a:cs typeface="Times" pitchFamily="18" charset="0"/>
              </a:rPr>
              <a:t>For each weak entity in the data model, create a relation that includes all the simple attributes of that entity </a:t>
            </a:r>
          </a:p>
          <a:p>
            <a:pPr lvl="1" algn="just">
              <a:lnSpc>
                <a:spcPct val="90000"/>
              </a:lnSpc>
            </a:pPr>
            <a:r>
              <a:rPr lang="en-US" sz="2400" b="1" dirty="0">
                <a:latin typeface="Times" pitchFamily="18" charset="0"/>
                <a:cs typeface="Times" pitchFamily="18" charset="0"/>
              </a:rPr>
              <a:t>The primary key of a weak entity is partially or fully derived from each owner entity and so the identification of the primary key of a weak entity cannot be made until after all the relationships with the owner entities have been </a:t>
            </a:r>
            <a:r>
              <a:rPr lang="en-US" sz="2400" b="1" dirty="0" smtClean="0">
                <a:latin typeface="Times" pitchFamily="18" charset="0"/>
                <a:cs typeface="Times" pitchFamily="18" charset="0"/>
              </a:rPr>
              <a:t>mapped</a:t>
            </a:r>
          </a:p>
          <a:p>
            <a:pPr lvl="1" algn="just">
              <a:lnSpc>
                <a:spcPct val="90000"/>
              </a:lnSpc>
            </a:pPr>
            <a:endParaRPr lang="en-US" sz="2400" b="1" dirty="0">
              <a:latin typeface="Times" pitchFamily="18" charset="0"/>
              <a:cs typeface="Times" pitchFamily="18" charset="0"/>
            </a:endParaRPr>
          </a:p>
          <a:p>
            <a:pPr marL="857250" lvl="2" indent="0" algn="just">
              <a:lnSpc>
                <a:spcPct val="90000"/>
              </a:lnSpc>
              <a:buNone/>
            </a:pPr>
            <a:r>
              <a:rPr lang="en-US" sz="2400" b="1" dirty="0">
                <a:latin typeface="Times" pitchFamily="18" charset="0"/>
                <a:cs typeface="Times" pitchFamily="18" charset="0"/>
              </a:rPr>
              <a:t>Preference (</a:t>
            </a:r>
            <a:r>
              <a:rPr lang="en-US" sz="2400" dirty="0" err="1">
                <a:latin typeface="Times" pitchFamily="18" charset="0"/>
                <a:cs typeface="Times" pitchFamily="18" charset="0"/>
              </a:rPr>
              <a:t>prefType</a:t>
            </a:r>
            <a:r>
              <a:rPr lang="en-US" sz="2400" dirty="0">
                <a:latin typeface="Times" pitchFamily="18" charset="0"/>
                <a:cs typeface="Times" pitchFamily="18" charset="0"/>
              </a:rPr>
              <a:t>, </a:t>
            </a:r>
            <a:r>
              <a:rPr lang="en-US" sz="2400" dirty="0" err="1">
                <a:latin typeface="Times" pitchFamily="18" charset="0"/>
                <a:cs typeface="Times" pitchFamily="18" charset="0"/>
              </a:rPr>
              <a:t>maxRent</a:t>
            </a:r>
            <a:r>
              <a:rPr lang="en-US" sz="2400" b="1" dirty="0">
                <a:latin typeface="Times" pitchFamily="18" charset="0"/>
                <a:cs typeface="Times" pitchFamily="18" charset="0"/>
              </a:rPr>
              <a:t>)</a:t>
            </a:r>
          </a:p>
          <a:p>
            <a:pPr marL="857250" lvl="2" indent="0" algn="just">
              <a:lnSpc>
                <a:spcPct val="90000"/>
              </a:lnSpc>
              <a:buNone/>
            </a:pPr>
            <a:r>
              <a:rPr lang="en-US" sz="2400" b="1" dirty="0">
                <a:latin typeface="Times" pitchFamily="18" charset="0"/>
                <a:cs typeface="Times" pitchFamily="18" charset="0"/>
              </a:rPr>
              <a:t>Primary Key </a:t>
            </a:r>
            <a:r>
              <a:rPr lang="en-US" sz="2400" dirty="0">
                <a:latin typeface="Times" pitchFamily="18" charset="0"/>
                <a:cs typeface="Times" pitchFamily="18" charset="0"/>
              </a:rPr>
              <a:t>None (at present)</a:t>
            </a:r>
          </a:p>
          <a:p>
            <a:pPr lvl="1" algn="just">
              <a:lnSpc>
                <a:spcPct val="90000"/>
              </a:lnSpc>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308837216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One-to-many (1:*) binary relationship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For each 1:* binary relationship, the entity on the ‘one side’ of the relationship is designated as the parent entity and the entity on the ‘many side’ is designated as the child </a:t>
            </a:r>
            <a:r>
              <a:rPr lang="en-US" sz="2400" b="1" dirty="0" smtClean="0">
                <a:latin typeface="Times" pitchFamily="18" charset="0"/>
                <a:cs typeface="Times" pitchFamily="18" charset="0"/>
              </a:rPr>
              <a:t>entity</a:t>
            </a:r>
          </a:p>
          <a:p>
            <a:pPr lvl="1" algn="just">
              <a:lnSpc>
                <a:spcPct val="90000"/>
              </a:lnSpc>
            </a:pPr>
            <a:r>
              <a:rPr lang="en-US" sz="2400" b="1" dirty="0" smtClean="0">
                <a:latin typeface="Times" pitchFamily="18" charset="0"/>
                <a:cs typeface="Times" pitchFamily="18" charset="0"/>
              </a:rPr>
              <a:t>To </a:t>
            </a:r>
            <a:r>
              <a:rPr lang="en-US" sz="2400" b="1" dirty="0">
                <a:latin typeface="Times" pitchFamily="18" charset="0"/>
                <a:cs typeface="Times" pitchFamily="18" charset="0"/>
              </a:rPr>
              <a:t>represent this relationship, post a copy of the primary key attribute(s) of parent entity into the relation representing the child entity, to act as a foreign </a:t>
            </a:r>
            <a:r>
              <a:rPr lang="en-US" sz="2400" b="1" dirty="0" smtClean="0">
                <a:latin typeface="Times" pitchFamily="18" charset="0"/>
                <a:cs typeface="Times" pitchFamily="18" charset="0"/>
              </a:rPr>
              <a:t>key e.g. Staff , Client relationship etc.</a:t>
            </a:r>
          </a:p>
          <a:p>
            <a:pPr lvl="1" algn="just">
              <a:lnSpc>
                <a:spcPct val="90000"/>
              </a:lnSpc>
            </a:pPr>
            <a:r>
              <a:rPr lang="en-US" sz="2400" b="1" dirty="0">
                <a:latin typeface="Times" pitchFamily="18" charset="0"/>
                <a:cs typeface="Times" pitchFamily="18" charset="0"/>
              </a:rPr>
              <a:t>In the case where a 1:* relationship has one or more attributes, these attributes </a:t>
            </a:r>
            <a:r>
              <a:rPr lang="en-US" sz="2400" b="1" dirty="0" smtClean="0">
                <a:latin typeface="Times" pitchFamily="18" charset="0"/>
                <a:cs typeface="Times" pitchFamily="18" charset="0"/>
              </a:rPr>
              <a:t>should follow </a:t>
            </a:r>
            <a:r>
              <a:rPr lang="en-US" sz="2400" b="1" dirty="0">
                <a:latin typeface="Times" pitchFamily="18" charset="0"/>
                <a:cs typeface="Times" pitchFamily="18" charset="0"/>
              </a:rPr>
              <a:t>the posting of the primary key to the child </a:t>
            </a:r>
            <a:r>
              <a:rPr lang="en-US" sz="2400" b="1" dirty="0" smtClean="0">
                <a:latin typeface="Times" pitchFamily="18" charset="0"/>
                <a:cs typeface="Times" pitchFamily="18" charset="0"/>
              </a:rPr>
              <a:t>relation e.g. attribute </a:t>
            </a:r>
            <a:r>
              <a:rPr lang="en-US" sz="2400" b="1" dirty="0">
                <a:latin typeface="Times" pitchFamily="18" charset="0"/>
                <a:cs typeface="Times" pitchFamily="18" charset="0"/>
              </a:rPr>
              <a:t>called </a:t>
            </a:r>
            <a:r>
              <a:rPr lang="en-US" sz="2400" b="1" dirty="0" err="1" smtClean="0">
                <a:latin typeface="Times" pitchFamily="18" charset="0"/>
                <a:cs typeface="Times" pitchFamily="18" charset="0"/>
              </a:rPr>
              <a:t>dateRegister</a:t>
            </a:r>
            <a:r>
              <a:rPr lang="en-US" sz="2400" b="1" dirty="0" smtClean="0">
                <a:latin typeface="Times" pitchFamily="18" charset="0"/>
                <a:cs typeface="Times" pitchFamily="18" charset="0"/>
              </a:rPr>
              <a:t>  etc.</a:t>
            </a:r>
            <a:endParaRPr lang="en-US" sz="2400" b="1" dirty="0">
              <a:latin typeface="Times" pitchFamily="18" charset="0"/>
              <a:cs typeface="Times" pitchFamily="18" charset="0"/>
            </a:endParaRPr>
          </a:p>
          <a:p>
            <a:pPr marL="457200" lvl="1" indent="0" algn="just">
              <a:lnSpc>
                <a:spcPct val="90000"/>
              </a:lnSpc>
              <a:buNone/>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4716769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The tasks involved in building conceptual data model are</a:t>
            </a:r>
            <a:r>
              <a:rPr lang="en-US" sz="2400" b="1" dirty="0">
                <a:latin typeface="Times" pitchFamily="18" charset="0"/>
                <a:cs typeface="Times" pitchFamily="18" charset="0"/>
              </a:rPr>
              <a:t>:</a:t>
            </a:r>
          </a:p>
          <a:p>
            <a:pPr lvl="1" algn="just">
              <a:lnSpc>
                <a:spcPct val="90000"/>
              </a:lnSpc>
            </a:pPr>
            <a:r>
              <a:rPr lang="en-US" sz="2400" b="1" dirty="0">
                <a:latin typeface="Times" pitchFamily="18" charset="0"/>
                <a:cs typeface="Times" pitchFamily="18" charset="0"/>
              </a:rPr>
              <a:t>Identify entity types</a:t>
            </a:r>
          </a:p>
          <a:p>
            <a:pPr lvl="1" algn="just">
              <a:lnSpc>
                <a:spcPct val="90000"/>
              </a:lnSpc>
            </a:pPr>
            <a:r>
              <a:rPr lang="en-US" sz="2400" b="1" dirty="0">
                <a:latin typeface="Times" pitchFamily="18" charset="0"/>
                <a:cs typeface="Times" pitchFamily="18" charset="0"/>
              </a:rPr>
              <a:t>Identify relationship types</a:t>
            </a:r>
          </a:p>
          <a:p>
            <a:pPr lvl="1" algn="just">
              <a:lnSpc>
                <a:spcPct val="90000"/>
              </a:lnSpc>
            </a:pPr>
            <a:r>
              <a:rPr lang="en-US" sz="2400" b="1" dirty="0">
                <a:latin typeface="Times" pitchFamily="18" charset="0"/>
                <a:cs typeface="Times" pitchFamily="18" charset="0"/>
              </a:rPr>
              <a:t>Identify and associate attributes with entity or relationship types</a:t>
            </a:r>
          </a:p>
          <a:p>
            <a:pPr lvl="1" algn="just">
              <a:lnSpc>
                <a:spcPct val="90000"/>
              </a:lnSpc>
            </a:pPr>
            <a:r>
              <a:rPr lang="en-US" sz="2400" b="1" dirty="0">
                <a:latin typeface="Times" pitchFamily="18" charset="0"/>
                <a:cs typeface="Times" pitchFamily="18" charset="0"/>
              </a:rPr>
              <a:t>Determine attribute domains</a:t>
            </a:r>
          </a:p>
          <a:p>
            <a:pPr lvl="1" algn="just">
              <a:lnSpc>
                <a:spcPct val="90000"/>
              </a:lnSpc>
            </a:pPr>
            <a:r>
              <a:rPr lang="en-US" sz="2400" b="1" dirty="0">
                <a:latin typeface="Times" pitchFamily="18" charset="0"/>
                <a:cs typeface="Times" pitchFamily="18" charset="0"/>
              </a:rPr>
              <a:t>Determine candidate, primary, and alternate key attributes</a:t>
            </a:r>
          </a:p>
          <a:p>
            <a:pPr lvl="1" algn="just">
              <a:lnSpc>
                <a:spcPct val="90000"/>
              </a:lnSpc>
            </a:pPr>
            <a:r>
              <a:rPr lang="en-US" sz="2400" b="1" dirty="0">
                <a:latin typeface="Times" pitchFamily="18" charset="0"/>
                <a:cs typeface="Times" pitchFamily="18" charset="0"/>
              </a:rPr>
              <a:t>Consider use of enhanced modeling concepts (optional step)</a:t>
            </a:r>
          </a:p>
          <a:p>
            <a:pPr lvl="1" algn="just">
              <a:lnSpc>
                <a:spcPct val="90000"/>
              </a:lnSpc>
            </a:pPr>
            <a:r>
              <a:rPr lang="en-US" sz="2400" b="1" dirty="0">
                <a:latin typeface="Times" pitchFamily="18" charset="0"/>
                <a:cs typeface="Times" pitchFamily="18" charset="0"/>
              </a:rPr>
              <a:t>Check model for redundancy</a:t>
            </a:r>
          </a:p>
          <a:p>
            <a:pPr lvl="1" algn="just">
              <a:lnSpc>
                <a:spcPct val="90000"/>
              </a:lnSpc>
            </a:pPr>
            <a:r>
              <a:rPr lang="en-US" sz="2400" b="1" dirty="0">
                <a:latin typeface="Times" pitchFamily="18" charset="0"/>
                <a:cs typeface="Times" pitchFamily="18" charset="0"/>
              </a:rPr>
              <a:t>Validate conceptual model against user transactions</a:t>
            </a:r>
          </a:p>
          <a:p>
            <a:pPr lvl="1" algn="just">
              <a:lnSpc>
                <a:spcPct val="90000"/>
              </a:lnSpc>
            </a:pPr>
            <a:r>
              <a:rPr lang="en-US" sz="2400" b="1" dirty="0">
                <a:latin typeface="Times" pitchFamily="18" charset="0"/>
                <a:cs typeface="Times" pitchFamily="18" charset="0"/>
              </a:rPr>
              <a:t>Review conceptual data model with user</a:t>
            </a:r>
          </a:p>
        </p:txBody>
      </p:sp>
    </p:spTree>
    <p:extLst>
      <p:ext uri="{BB962C8B-B14F-4D97-AF65-F5344CB8AC3E}">
        <p14:creationId xmlns="" xmlns:p14="http://schemas.microsoft.com/office/powerpoint/2010/main" val="9941874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One-to-many (1:*) binary relationship </a:t>
            </a:r>
            <a:r>
              <a:rPr lang="en-US" sz="2800" b="1" dirty="0" smtClean="0">
                <a:latin typeface="Times" pitchFamily="18" charset="0"/>
                <a:cs typeface="Times" pitchFamily="18" charset="0"/>
              </a:rPr>
              <a:t>types</a:t>
            </a:r>
          </a:p>
          <a:p>
            <a:pPr algn="just">
              <a:lnSpc>
                <a:spcPct val="90000"/>
              </a:lnSpc>
            </a:pPr>
            <a:endParaRPr lang="en-US" sz="2800" b="1" dirty="0" smtClean="0">
              <a:latin typeface="Times" pitchFamily="18" charset="0"/>
              <a:cs typeface="Times" pitchFamily="18" charset="0"/>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00" y="2133600"/>
            <a:ext cx="8792028" cy="3429000"/>
          </a:xfrm>
          <a:prstGeom prst="rect">
            <a:avLst/>
          </a:prstGeom>
        </p:spPr>
      </p:pic>
    </p:spTree>
    <p:extLst>
      <p:ext uri="{BB962C8B-B14F-4D97-AF65-F5344CB8AC3E}">
        <p14:creationId xmlns="" xmlns:p14="http://schemas.microsoft.com/office/powerpoint/2010/main" val="6699327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One-to-one (1:1) binary relationship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Creating relations to represent a 1:1 relationship is more complex as the cardinality cannot be used to identify the parent and child entities in a </a:t>
            </a:r>
            <a:r>
              <a:rPr lang="en-US" sz="2400" b="1" dirty="0" smtClean="0">
                <a:latin typeface="Times" pitchFamily="18" charset="0"/>
                <a:cs typeface="Times" pitchFamily="18" charset="0"/>
              </a:rPr>
              <a:t>relationship </a:t>
            </a:r>
          </a:p>
          <a:p>
            <a:pPr lvl="1" algn="just">
              <a:lnSpc>
                <a:spcPct val="90000"/>
              </a:lnSpc>
            </a:pPr>
            <a:r>
              <a:rPr lang="en-US" sz="2400" b="1" dirty="0" smtClean="0">
                <a:latin typeface="Times" pitchFamily="18" charset="0"/>
                <a:cs typeface="Times" pitchFamily="18" charset="0"/>
              </a:rPr>
              <a:t>Instead</a:t>
            </a:r>
            <a:r>
              <a:rPr lang="en-US" sz="2400" b="1" dirty="0">
                <a:latin typeface="Times" pitchFamily="18" charset="0"/>
                <a:cs typeface="Times" pitchFamily="18" charset="0"/>
              </a:rPr>
              <a:t>, the participation constraints are used to decide whether it is best to represent the relationship by combining the entities involved into one relation or by creating two relations and posting a copy of the primary key from one relation to the </a:t>
            </a:r>
            <a:r>
              <a:rPr lang="en-US" sz="2400" b="1" dirty="0" smtClean="0">
                <a:latin typeface="Times" pitchFamily="18" charset="0"/>
                <a:cs typeface="Times" pitchFamily="18" charset="0"/>
              </a:rPr>
              <a:t>other, </a:t>
            </a:r>
            <a:r>
              <a:rPr lang="en-US" sz="2400" b="1" dirty="0">
                <a:latin typeface="Times" pitchFamily="18" charset="0"/>
                <a:cs typeface="Times" pitchFamily="18" charset="0"/>
              </a:rPr>
              <a:t>c</a:t>
            </a:r>
            <a:r>
              <a:rPr lang="en-US" sz="2400" b="1" dirty="0" smtClean="0">
                <a:latin typeface="Times" pitchFamily="18" charset="0"/>
                <a:cs typeface="Times" pitchFamily="18" charset="0"/>
              </a:rPr>
              <a:t>onsider </a:t>
            </a:r>
            <a:r>
              <a:rPr lang="en-US" sz="2400" b="1" dirty="0">
                <a:latin typeface="Times" pitchFamily="18" charset="0"/>
                <a:cs typeface="Times" pitchFamily="18" charset="0"/>
              </a:rPr>
              <a:t>the </a:t>
            </a:r>
            <a:r>
              <a:rPr lang="en-US" sz="2400" b="1" dirty="0" smtClean="0">
                <a:latin typeface="Times" pitchFamily="18" charset="0"/>
                <a:cs typeface="Times" pitchFamily="18" charset="0"/>
              </a:rPr>
              <a:t>following:</a:t>
            </a:r>
            <a:endParaRPr lang="en-US" sz="2400" b="1" dirty="0">
              <a:latin typeface="Times" pitchFamily="18" charset="0"/>
              <a:cs typeface="Times" pitchFamily="18" charset="0"/>
            </a:endParaRPr>
          </a:p>
          <a:p>
            <a:pPr lvl="2" algn="just">
              <a:lnSpc>
                <a:spcPct val="90000"/>
              </a:lnSpc>
            </a:pPr>
            <a:r>
              <a:rPr lang="en-US" sz="2000" b="1" dirty="0" smtClean="0">
                <a:latin typeface="Times" pitchFamily="18" charset="0"/>
                <a:cs typeface="Times" pitchFamily="18" charset="0"/>
              </a:rPr>
              <a:t>Mandatory </a:t>
            </a:r>
            <a:r>
              <a:rPr lang="en-US" sz="2000" b="1" dirty="0">
                <a:latin typeface="Times" pitchFamily="18" charset="0"/>
                <a:cs typeface="Times" pitchFamily="18" charset="0"/>
              </a:rPr>
              <a:t>participation on both sides of 1:1 </a:t>
            </a:r>
            <a:r>
              <a:rPr lang="en-US" sz="2000" b="1" dirty="0" smtClean="0">
                <a:latin typeface="Times" pitchFamily="18" charset="0"/>
                <a:cs typeface="Times" pitchFamily="18" charset="0"/>
              </a:rPr>
              <a:t>relationship</a:t>
            </a:r>
            <a:endParaRPr lang="en-US" sz="2000" b="1" dirty="0">
              <a:latin typeface="Times" pitchFamily="18" charset="0"/>
              <a:cs typeface="Times" pitchFamily="18" charset="0"/>
            </a:endParaRPr>
          </a:p>
          <a:p>
            <a:pPr lvl="2" algn="just">
              <a:lnSpc>
                <a:spcPct val="90000"/>
              </a:lnSpc>
            </a:pPr>
            <a:r>
              <a:rPr lang="en-US" sz="2000" b="1" dirty="0" smtClean="0">
                <a:latin typeface="Times" pitchFamily="18" charset="0"/>
                <a:cs typeface="Times" pitchFamily="18" charset="0"/>
              </a:rPr>
              <a:t>Mandatory </a:t>
            </a:r>
            <a:r>
              <a:rPr lang="en-US" sz="2000" b="1" dirty="0">
                <a:latin typeface="Times" pitchFamily="18" charset="0"/>
                <a:cs typeface="Times" pitchFamily="18" charset="0"/>
              </a:rPr>
              <a:t>participation on one side of 1:1 </a:t>
            </a:r>
            <a:r>
              <a:rPr lang="en-US" sz="2000" b="1" dirty="0" smtClean="0">
                <a:latin typeface="Times" pitchFamily="18" charset="0"/>
                <a:cs typeface="Times" pitchFamily="18" charset="0"/>
              </a:rPr>
              <a:t>relationship</a:t>
            </a:r>
            <a:endParaRPr lang="en-US" sz="2000" b="1" dirty="0">
              <a:latin typeface="Times" pitchFamily="18" charset="0"/>
              <a:cs typeface="Times" pitchFamily="18" charset="0"/>
            </a:endParaRPr>
          </a:p>
          <a:p>
            <a:pPr lvl="2" algn="just">
              <a:lnSpc>
                <a:spcPct val="90000"/>
              </a:lnSpc>
            </a:pPr>
            <a:r>
              <a:rPr lang="en-US" sz="2000" b="1" dirty="0" smtClean="0">
                <a:latin typeface="Times" pitchFamily="18" charset="0"/>
                <a:cs typeface="Times" pitchFamily="18" charset="0"/>
              </a:rPr>
              <a:t>Optional </a:t>
            </a:r>
            <a:r>
              <a:rPr lang="en-US" sz="2000" b="1" dirty="0">
                <a:latin typeface="Times" pitchFamily="18" charset="0"/>
                <a:cs typeface="Times" pitchFamily="18" charset="0"/>
              </a:rPr>
              <a:t>participation on both sides of 1:1 </a:t>
            </a:r>
            <a:r>
              <a:rPr lang="en-US" sz="2000" b="1" dirty="0" smtClean="0">
                <a:latin typeface="Times" pitchFamily="18" charset="0"/>
                <a:cs typeface="Times" pitchFamily="18" charset="0"/>
              </a:rPr>
              <a:t>relationship</a:t>
            </a:r>
            <a:endParaRPr lang="en-US" sz="2000" b="1" dirty="0">
              <a:latin typeface="Times" pitchFamily="18" charset="0"/>
              <a:cs typeface="Times" pitchFamily="18" charset="0"/>
            </a:endParaRPr>
          </a:p>
          <a:p>
            <a:pPr lvl="1" algn="just">
              <a:lnSpc>
                <a:spcPct val="90000"/>
              </a:lnSpc>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21887755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One-to-one (1:1) binary relationship </a:t>
            </a:r>
            <a:r>
              <a:rPr lang="en-US" sz="2800" b="1" dirty="0" smtClean="0">
                <a:latin typeface="Times" pitchFamily="18" charset="0"/>
                <a:cs typeface="Times" pitchFamily="18" charset="0"/>
              </a:rPr>
              <a:t>types</a:t>
            </a:r>
          </a:p>
          <a:p>
            <a:pPr lvl="1" algn="just">
              <a:lnSpc>
                <a:spcPct val="90000"/>
              </a:lnSpc>
            </a:pPr>
            <a:r>
              <a:rPr lang="en-US" sz="2400" b="1" dirty="0" smtClean="0">
                <a:latin typeface="Times" pitchFamily="18" charset="0"/>
                <a:cs typeface="Times" pitchFamily="18" charset="0"/>
              </a:rPr>
              <a:t>Mandatory </a:t>
            </a:r>
            <a:r>
              <a:rPr lang="en-US" sz="2400" b="1" dirty="0">
                <a:latin typeface="Times" pitchFamily="18" charset="0"/>
                <a:cs typeface="Times" pitchFamily="18" charset="0"/>
              </a:rPr>
              <a:t>participation on both sides of 1:1 </a:t>
            </a:r>
            <a:r>
              <a:rPr lang="en-US" sz="2400" b="1" dirty="0" smtClean="0">
                <a:latin typeface="Times" pitchFamily="18" charset="0"/>
                <a:cs typeface="Times" pitchFamily="18" charset="0"/>
              </a:rPr>
              <a:t>relationship</a:t>
            </a:r>
            <a:endParaRPr lang="en-US" sz="2400" b="1" dirty="0">
              <a:latin typeface="Times" pitchFamily="18" charset="0"/>
              <a:cs typeface="Times" pitchFamily="18" charset="0"/>
            </a:endParaRPr>
          </a:p>
          <a:p>
            <a:pPr lvl="2" algn="just">
              <a:lnSpc>
                <a:spcPct val="90000"/>
              </a:lnSpc>
            </a:pPr>
            <a:r>
              <a:rPr lang="en-US" sz="2000" b="1" dirty="0">
                <a:latin typeface="Times" pitchFamily="18" charset="0"/>
                <a:cs typeface="Times" pitchFamily="18" charset="0"/>
              </a:rPr>
              <a:t>Combine entities involved into one relation and choose one of the primary keys of original entities to be primary key of the new relation, while the other (if one exists) is used as an alternate </a:t>
            </a:r>
            <a:r>
              <a:rPr lang="en-US" sz="2000" b="1" dirty="0" smtClean="0">
                <a:latin typeface="Times" pitchFamily="18" charset="0"/>
                <a:cs typeface="Times" pitchFamily="18" charset="0"/>
              </a:rPr>
              <a:t>key</a:t>
            </a:r>
          </a:p>
          <a:p>
            <a:pPr lvl="2" algn="just">
              <a:lnSpc>
                <a:spcPct val="90000"/>
              </a:lnSpc>
            </a:pPr>
            <a:r>
              <a:rPr lang="en-US" sz="2000" b="1" dirty="0">
                <a:latin typeface="Times" pitchFamily="18" charset="0"/>
                <a:cs typeface="Times" pitchFamily="18" charset="0"/>
              </a:rPr>
              <a:t>Client States Preference relationship is an example of a 1:1 relationship with </a:t>
            </a:r>
            <a:r>
              <a:rPr lang="en-US" sz="2000" b="1" dirty="0" smtClean="0">
                <a:latin typeface="Times" pitchFamily="18" charset="0"/>
                <a:cs typeface="Times" pitchFamily="18" charset="0"/>
              </a:rPr>
              <a:t>mandatory participation </a:t>
            </a:r>
            <a:r>
              <a:rPr lang="en-US" sz="2000" b="1" dirty="0">
                <a:latin typeface="Times" pitchFamily="18" charset="0"/>
                <a:cs typeface="Times" pitchFamily="18" charset="0"/>
              </a:rPr>
              <a:t>on both </a:t>
            </a:r>
            <a:r>
              <a:rPr lang="en-US" sz="2000" b="1" dirty="0" smtClean="0">
                <a:latin typeface="Times" pitchFamily="18" charset="0"/>
                <a:cs typeface="Times" pitchFamily="18" charset="0"/>
              </a:rPr>
              <a:t>sides</a:t>
            </a:r>
          </a:p>
          <a:p>
            <a:pPr marL="914400" lvl="2" indent="0" algn="just">
              <a:lnSpc>
                <a:spcPct val="90000"/>
              </a:lnSpc>
              <a:buNone/>
            </a:pPr>
            <a:endParaRPr lang="en-US" sz="2000" b="1" dirty="0" smtClean="0">
              <a:latin typeface="Times" pitchFamily="18" charset="0"/>
              <a:cs typeface="Times" pitchFamily="18" charset="0"/>
            </a:endParaRPr>
          </a:p>
          <a:p>
            <a:pPr marL="914400" lvl="2" indent="0" algn="just">
              <a:lnSpc>
                <a:spcPct val="90000"/>
              </a:lnSpc>
              <a:buNone/>
            </a:pPr>
            <a:r>
              <a:rPr lang="en-US" sz="2000" b="1" dirty="0" smtClean="0">
                <a:latin typeface="Times" pitchFamily="18" charset="0"/>
                <a:cs typeface="Times" pitchFamily="18" charset="0"/>
              </a:rPr>
              <a:t>Client </a:t>
            </a:r>
            <a:r>
              <a:rPr lang="en-US" sz="2000" b="1" dirty="0">
                <a:latin typeface="Times" pitchFamily="18" charset="0"/>
                <a:cs typeface="Times" pitchFamily="18" charset="0"/>
              </a:rPr>
              <a:t>(</a:t>
            </a:r>
            <a:r>
              <a:rPr lang="en-US" sz="2000" b="1" dirty="0" err="1">
                <a:latin typeface="Times" pitchFamily="18" charset="0"/>
                <a:cs typeface="Times" pitchFamily="18" charset="0"/>
              </a:rPr>
              <a:t>clientNo</a:t>
            </a:r>
            <a:r>
              <a:rPr lang="en-US" sz="2000" b="1" dirty="0">
                <a:latin typeface="Times" pitchFamily="18" charset="0"/>
                <a:cs typeface="Times" pitchFamily="18" charset="0"/>
              </a:rPr>
              <a:t>, </a:t>
            </a:r>
            <a:r>
              <a:rPr lang="en-US" sz="2000" b="1" dirty="0" err="1">
                <a:latin typeface="Times" pitchFamily="18" charset="0"/>
                <a:cs typeface="Times" pitchFamily="18" charset="0"/>
              </a:rPr>
              <a:t>fName</a:t>
            </a:r>
            <a:r>
              <a:rPr lang="en-US" sz="2000" b="1" dirty="0">
                <a:latin typeface="Times" pitchFamily="18" charset="0"/>
                <a:cs typeface="Times" pitchFamily="18" charset="0"/>
              </a:rPr>
              <a:t>, </a:t>
            </a:r>
            <a:r>
              <a:rPr lang="en-US" sz="2000" b="1" dirty="0" err="1">
                <a:latin typeface="Times" pitchFamily="18" charset="0"/>
                <a:cs typeface="Times" pitchFamily="18" charset="0"/>
              </a:rPr>
              <a:t>lName</a:t>
            </a:r>
            <a:r>
              <a:rPr lang="en-US" sz="2000" b="1" dirty="0">
                <a:latin typeface="Times" pitchFamily="18" charset="0"/>
                <a:cs typeface="Times" pitchFamily="18" charset="0"/>
              </a:rPr>
              <a:t>, </a:t>
            </a:r>
            <a:r>
              <a:rPr lang="en-US" sz="2000" b="1" dirty="0" err="1">
                <a:latin typeface="Times" pitchFamily="18" charset="0"/>
                <a:cs typeface="Times" pitchFamily="18" charset="0"/>
              </a:rPr>
              <a:t>telNo</a:t>
            </a:r>
            <a:r>
              <a:rPr lang="en-US" sz="2000" b="1" dirty="0">
                <a:latin typeface="Times" pitchFamily="18" charset="0"/>
                <a:cs typeface="Times" pitchFamily="18" charset="0"/>
              </a:rPr>
              <a:t>, </a:t>
            </a:r>
            <a:r>
              <a:rPr lang="en-US" sz="2000" b="1" dirty="0" err="1">
                <a:latin typeface="Times" pitchFamily="18" charset="0"/>
                <a:cs typeface="Times" pitchFamily="18" charset="0"/>
              </a:rPr>
              <a:t>prefType</a:t>
            </a:r>
            <a:r>
              <a:rPr lang="en-US" sz="2000" b="1" dirty="0">
                <a:latin typeface="Times" pitchFamily="18" charset="0"/>
                <a:cs typeface="Times" pitchFamily="18" charset="0"/>
              </a:rPr>
              <a:t>, </a:t>
            </a:r>
            <a:r>
              <a:rPr lang="en-US" sz="2000" b="1" dirty="0" err="1">
                <a:latin typeface="Times" pitchFamily="18" charset="0"/>
                <a:cs typeface="Times" pitchFamily="18" charset="0"/>
              </a:rPr>
              <a:t>maxRent</a:t>
            </a:r>
            <a:r>
              <a:rPr lang="en-US" sz="2000" b="1" dirty="0">
                <a:latin typeface="Times" pitchFamily="18" charset="0"/>
                <a:cs typeface="Times" pitchFamily="18" charset="0"/>
              </a:rPr>
              <a:t>, </a:t>
            </a:r>
            <a:r>
              <a:rPr lang="en-US" sz="2000" b="1" dirty="0" err="1">
                <a:latin typeface="Times" pitchFamily="18" charset="0"/>
                <a:cs typeface="Times" pitchFamily="18" charset="0"/>
              </a:rPr>
              <a:t>staffNo</a:t>
            </a:r>
            <a:r>
              <a:rPr lang="en-US" sz="2000" b="1" dirty="0">
                <a:latin typeface="Times" pitchFamily="18" charset="0"/>
                <a:cs typeface="Times" pitchFamily="18" charset="0"/>
              </a:rPr>
              <a:t>)</a:t>
            </a:r>
          </a:p>
          <a:p>
            <a:pPr marL="914400" lvl="2" indent="0" algn="just">
              <a:lnSpc>
                <a:spcPct val="90000"/>
              </a:lnSpc>
              <a:buNone/>
            </a:pPr>
            <a:r>
              <a:rPr lang="en-US" sz="2000" b="1" dirty="0">
                <a:latin typeface="Times" pitchFamily="18" charset="0"/>
                <a:cs typeface="Times" pitchFamily="18" charset="0"/>
              </a:rPr>
              <a:t>Primary Key </a:t>
            </a:r>
            <a:r>
              <a:rPr lang="en-US" sz="2000" b="1" dirty="0" err="1">
                <a:latin typeface="Times" pitchFamily="18" charset="0"/>
                <a:cs typeface="Times" pitchFamily="18" charset="0"/>
              </a:rPr>
              <a:t>clientNo</a:t>
            </a:r>
            <a:endParaRPr lang="en-US" sz="2000" b="1" dirty="0">
              <a:latin typeface="Times" pitchFamily="18" charset="0"/>
              <a:cs typeface="Times" pitchFamily="18" charset="0"/>
            </a:endParaRPr>
          </a:p>
          <a:p>
            <a:pPr marL="914400" lvl="2" indent="0" algn="just">
              <a:lnSpc>
                <a:spcPct val="90000"/>
              </a:lnSpc>
              <a:buNone/>
            </a:pPr>
            <a:r>
              <a:rPr lang="en-US" sz="2000" b="1" dirty="0">
                <a:latin typeface="Times" pitchFamily="18" charset="0"/>
                <a:cs typeface="Times" pitchFamily="18" charset="0"/>
              </a:rPr>
              <a:t>Foreign Key </a:t>
            </a:r>
            <a:r>
              <a:rPr lang="en-US" sz="2000" b="1" dirty="0" err="1">
                <a:latin typeface="Times" pitchFamily="18" charset="0"/>
                <a:cs typeface="Times" pitchFamily="18" charset="0"/>
              </a:rPr>
              <a:t>staffNo</a:t>
            </a:r>
            <a:r>
              <a:rPr lang="en-US" sz="2000" b="1" dirty="0">
                <a:latin typeface="Times" pitchFamily="18" charset="0"/>
                <a:cs typeface="Times" pitchFamily="18" charset="0"/>
              </a:rPr>
              <a:t> references Staff(</a:t>
            </a:r>
            <a:r>
              <a:rPr lang="en-US" sz="2000" b="1" dirty="0" err="1">
                <a:latin typeface="Times" pitchFamily="18" charset="0"/>
                <a:cs typeface="Times" pitchFamily="18" charset="0"/>
              </a:rPr>
              <a:t>staffNo</a:t>
            </a:r>
            <a:r>
              <a:rPr lang="en-US" sz="2000" b="1" dirty="0">
                <a:latin typeface="Times" pitchFamily="18" charset="0"/>
                <a:cs typeface="Times" pitchFamily="18" charset="0"/>
              </a:rPr>
              <a:t>)</a:t>
            </a:r>
          </a:p>
          <a:p>
            <a:pPr lvl="2" algn="just">
              <a:lnSpc>
                <a:spcPct val="90000"/>
              </a:lnSpc>
            </a:pPr>
            <a:endParaRPr lang="en-US" sz="2000" b="1" dirty="0" smtClean="0">
              <a:latin typeface="Times" pitchFamily="18" charset="0"/>
              <a:cs typeface="Times" pitchFamily="18" charset="0"/>
            </a:endParaRPr>
          </a:p>
          <a:p>
            <a:pPr lvl="2" algn="just">
              <a:lnSpc>
                <a:spcPct val="90000"/>
              </a:lnSpc>
            </a:pPr>
            <a:r>
              <a:rPr lang="en-US" sz="2000" b="1" dirty="0" smtClean="0">
                <a:latin typeface="Times" pitchFamily="18" charset="0"/>
                <a:cs typeface="Times" pitchFamily="18" charset="0"/>
              </a:rPr>
              <a:t>In </a:t>
            </a:r>
            <a:r>
              <a:rPr lang="en-US" sz="2000" b="1" dirty="0">
                <a:latin typeface="Times" pitchFamily="18" charset="0"/>
                <a:cs typeface="Times" pitchFamily="18" charset="0"/>
              </a:rPr>
              <a:t>the case where a 1:1 relationship with mandatory participation on both sides has one </a:t>
            </a:r>
            <a:r>
              <a:rPr lang="en-US" sz="2000" b="1" dirty="0" smtClean="0">
                <a:latin typeface="Times" pitchFamily="18" charset="0"/>
                <a:cs typeface="Times" pitchFamily="18" charset="0"/>
              </a:rPr>
              <a:t>or more </a:t>
            </a:r>
            <a:r>
              <a:rPr lang="en-US" sz="2000" b="1" dirty="0">
                <a:latin typeface="Times" pitchFamily="18" charset="0"/>
                <a:cs typeface="Times" pitchFamily="18" charset="0"/>
              </a:rPr>
              <a:t>attributes, these attributes should also be included in the merged </a:t>
            </a:r>
            <a:r>
              <a:rPr lang="en-US" sz="2000" b="1" dirty="0" smtClean="0">
                <a:latin typeface="Times" pitchFamily="18" charset="0"/>
                <a:cs typeface="Times" pitchFamily="18" charset="0"/>
              </a:rPr>
              <a:t>relation e.g. States </a:t>
            </a:r>
            <a:r>
              <a:rPr lang="en-US" sz="2000" b="1" dirty="0">
                <a:latin typeface="Times" pitchFamily="18" charset="0"/>
                <a:cs typeface="Times" pitchFamily="18" charset="0"/>
              </a:rPr>
              <a:t>relationship had an attribute called </a:t>
            </a:r>
            <a:r>
              <a:rPr lang="en-US" sz="2000" b="1" dirty="0" err="1">
                <a:latin typeface="Times" pitchFamily="18" charset="0"/>
                <a:cs typeface="Times" pitchFamily="18" charset="0"/>
              </a:rPr>
              <a:t>dateStated</a:t>
            </a:r>
            <a:r>
              <a:rPr lang="en-US" sz="2000" b="1" dirty="0">
                <a:latin typeface="Times" pitchFamily="18" charset="0"/>
                <a:cs typeface="Times" pitchFamily="18" charset="0"/>
              </a:rPr>
              <a:t>  </a:t>
            </a:r>
            <a:r>
              <a:rPr lang="en-US" sz="2000" b="1" dirty="0" smtClean="0">
                <a:latin typeface="Times" pitchFamily="18" charset="0"/>
                <a:cs typeface="Times" pitchFamily="18" charset="0"/>
              </a:rPr>
              <a:t>etc.</a:t>
            </a:r>
            <a:endParaRPr lang="en-US" sz="2000" b="1" dirty="0">
              <a:latin typeface="Times" pitchFamily="18" charset="0"/>
              <a:cs typeface="Times" pitchFamily="18" charset="0"/>
            </a:endParaRPr>
          </a:p>
          <a:p>
            <a:pPr lvl="2" algn="just">
              <a:lnSpc>
                <a:spcPct val="90000"/>
              </a:lnSpc>
            </a:pPr>
            <a:endParaRPr lang="en-US" sz="2000" b="1" dirty="0">
              <a:latin typeface="Times" pitchFamily="18" charset="0"/>
              <a:cs typeface="Times" pitchFamily="18" charset="0"/>
            </a:endParaRPr>
          </a:p>
        </p:txBody>
      </p:sp>
    </p:spTree>
    <p:extLst>
      <p:ext uri="{BB962C8B-B14F-4D97-AF65-F5344CB8AC3E}">
        <p14:creationId xmlns="" xmlns:p14="http://schemas.microsoft.com/office/powerpoint/2010/main" val="18298061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a:latin typeface="Times" pitchFamily="18" charset="0"/>
                <a:cs typeface="Times" pitchFamily="18" charset="0"/>
              </a:rPr>
              <a:t>One-to-one (1:1) binary relationship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Mandatory participation on one side of a 1:1 relationship</a:t>
            </a:r>
          </a:p>
          <a:p>
            <a:pPr lvl="2" algn="just">
              <a:lnSpc>
                <a:spcPct val="90000"/>
              </a:lnSpc>
            </a:pPr>
            <a:r>
              <a:rPr lang="en-US" sz="2000" b="1" dirty="0">
                <a:latin typeface="Times" pitchFamily="18" charset="0"/>
                <a:cs typeface="Times" pitchFamily="18" charset="0"/>
              </a:rPr>
              <a:t>Identify parent and child entities using participation </a:t>
            </a:r>
            <a:r>
              <a:rPr lang="en-US" sz="2000" b="1" dirty="0" smtClean="0">
                <a:latin typeface="Times" pitchFamily="18" charset="0"/>
                <a:cs typeface="Times" pitchFamily="18" charset="0"/>
              </a:rPr>
              <a:t>constraints</a:t>
            </a:r>
          </a:p>
          <a:p>
            <a:pPr lvl="2" algn="just">
              <a:lnSpc>
                <a:spcPct val="90000"/>
              </a:lnSpc>
            </a:pPr>
            <a:r>
              <a:rPr lang="en-US" sz="2000" b="1" dirty="0" smtClean="0">
                <a:latin typeface="Times" pitchFamily="18" charset="0"/>
                <a:cs typeface="Times" pitchFamily="18" charset="0"/>
              </a:rPr>
              <a:t>Entity </a:t>
            </a:r>
            <a:r>
              <a:rPr lang="en-US" sz="2000" b="1" dirty="0">
                <a:latin typeface="Times" pitchFamily="18" charset="0"/>
                <a:cs typeface="Times" pitchFamily="18" charset="0"/>
              </a:rPr>
              <a:t>with optional participation in relationship is designated as parent entity, and entity with mandatory participation is designated as child </a:t>
            </a:r>
            <a:r>
              <a:rPr lang="en-US" sz="2000" b="1" dirty="0" smtClean="0">
                <a:latin typeface="Times" pitchFamily="18" charset="0"/>
                <a:cs typeface="Times" pitchFamily="18" charset="0"/>
              </a:rPr>
              <a:t>entity</a:t>
            </a:r>
          </a:p>
          <a:p>
            <a:pPr lvl="2" algn="just">
              <a:lnSpc>
                <a:spcPct val="90000"/>
              </a:lnSpc>
            </a:pPr>
            <a:r>
              <a:rPr lang="en-US" sz="2000" b="1" dirty="0" smtClean="0">
                <a:latin typeface="Times" pitchFamily="18" charset="0"/>
                <a:cs typeface="Times" pitchFamily="18" charset="0"/>
              </a:rPr>
              <a:t>A </a:t>
            </a:r>
            <a:r>
              <a:rPr lang="en-US" sz="2000" b="1" dirty="0">
                <a:latin typeface="Times" pitchFamily="18" charset="0"/>
                <a:cs typeface="Times" pitchFamily="18" charset="0"/>
              </a:rPr>
              <a:t>copy of primary key of the parent entity is placed in the relation representing the child </a:t>
            </a:r>
            <a:r>
              <a:rPr lang="en-US" sz="2000" b="1" dirty="0" smtClean="0">
                <a:latin typeface="Times" pitchFamily="18" charset="0"/>
                <a:cs typeface="Times" pitchFamily="18" charset="0"/>
              </a:rPr>
              <a:t>entity</a:t>
            </a:r>
          </a:p>
          <a:p>
            <a:pPr lvl="2" algn="just">
              <a:lnSpc>
                <a:spcPct val="90000"/>
              </a:lnSpc>
            </a:pPr>
            <a:r>
              <a:rPr lang="en-US" sz="2000" b="1" dirty="0" smtClean="0">
                <a:latin typeface="Times" pitchFamily="18" charset="0"/>
                <a:cs typeface="Times" pitchFamily="18" charset="0"/>
              </a:rPr>
              <a:t>If </a:t>
            </a:r>
            <a:r>
              <a:rPr lang="en-US" sz="2000" b="1" dirty="0">
                <a:latin typeface="Times" pitchFamily="18" charset="0"/>
                <a:cs typeface="Times" pitchFamily="18" charset="0"/>
              </a:rPr>
              <a:t>the relationship has one or more attributes, these attributes should follow the posting of the primary key to the child </a:t>
            </a:r>
            <a:r>
              <a:rPr lang="en-US" sz="2000" b="1" dirty="0" smtClean="0">
                <a:latin typeface="Times" pitchFamily="18" charset="0"/>
                <a:cs typeface="Times" pitchFamily="18" charset="0"/>
              </a:rPr>
              <a:t>relation</a:t>
            </a:r>
            <a:endParaRPr lang="en-US" sz="2000" b="1" dirty="0">
              <a:latin typeface="Times" pitchFamily="18" charset="0"/>
              <a:cs typeface="Times" pitchFamily="18" charset="0"/>
            </a:endParaRPr>
          </a:p>
          <a:p>
            <a:pPr lvl="2" algn="just">
              <a:lnSpc>
                <a:spcPct val="90000"/>
              </a:lnSpc>
            </a:pPr>
            <a:endParaRPr lang="en-US" sz="2000" b="1" dirty="0">
              <a:latin typeface="Times" pitchFamily="18" charset="0"/>
              <a:cs typeface="Times" pitchFamily="18"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66800" y="4520519"/>
            <a:ext cx="7715250" cy="2219325"/>
          </a:xfrm>
          <a:prstGeom prst="rect">
            <a:avLst/>
          </a:prstGeom>
        </p:spPr>
      </p:pic>
    </p:spTree>
    <p:extLst>
      <p:ext uri="{BB962C8B-B14F-4D97-AF65-F5344CB8AC3E}">
        <p14:creationId xmlns="" xmlns:p14="http://schemas.microsoft.com/office/powerpoint/2010/main" val="239249488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3200" b="1" dirty="0">
                <a:latin typeface="Times" pitchFamily="18" charset="0"/>
                <a:cs typeface="Times" pitchFamily="18" charset="0"/>
              </a:rPr>
              <a:t>One-to-one (1:1) binary relationship </a:t>
            </a:r>
            <a:r>
              <a:rPr lang="en-US" sz="32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Optional participation on both sides of a 1:1 relationship</a:t>
            </a:r>
          </a:p>
          <a:p>
            <a:pPr lvl="2" algn="just">
              <a:lnSpc>
                <a:spcPct val="90000"/>
              </a:lnSpc>
            </a:pPr>
            <a:r>
              <a:rPr lang="en-US" sz="2000" b="1" dirty="0">
                <a:latin typeface="Times" pitchFamily="18" charset="0"/>
                <a:cs typeface="Times" pitchFamily="18" charset="0"/>
              </a:rPr>
              <a:t>In this case, the designation of the parent and child entities is arbitrary unless we can find out more about the relationship that can help a decision to be made one way or the </a:t>
            </a:r>
            <a:r>
              <a:rPr lang="en-US" sz="2000" b="1" dirty="0" smtClean="0">
                <a:latin typeface="Times" pitchFamily="18" charset="0"/>
                <a:cs typeface="Times" pitchFamily="18" charset="0"/>
              </a:rPr>
              <a:t>other</a:t>
            </a:r>
          </a:p>
          <a:p>
            <a:pPr lvl="2" algn="just">
              <a:lnSpc>
                <a:spcPct val="90000"/>
              </a:lnSpc>
            </a:pPr>
            <a:r>
              <a:rPr lang="en-US" sz="2000" b="1" dirty="0">
                <a:latin typeface="Times" pitchFamily="18" charset="0"/>
                <a:cs typeface="Times" pitchFamily="18" charset="0"/>
              </a:rPr>
              <a:t>However, assume that the majority of cars, but not all, are used by staff and only a </a:t>
            </a:r>
            <a:r>
              <a:rPr lang="en-US" sz="2000" b="1" dirty="0" smtClean="0">
                <a:latin typeface="Times" pitchFamily="18" charset="0"/>
                <a:cs typeface="Times" pitchFamily="18" charset="0"/>
              </a:rPr>
              <a:t>minority of </a:t>
            </a:r>
            <a:r>
              <a:rPr lang="en-US" sz="2000" b="1" dirty="0">
                <a:latin typeface="Times" pitchFamily="18" charset="0"/>
                <a:cs typeface="Times" pitchFamily="18" charset="0"/>
              </a:rPr>
              <a:t>staff use </a:t>
            </a:r>
            <a:r>
              <a:rPr lang="en-US" sz="2000" b="1" dirty="0" smtClean="0">
                <a:latin typeface="Times" pitchFamily="18" charset="0"/>
                <a:cs typeface="Times" pitchFamily="18" charset="0"/>
              </a:rPr>
              <a:t>cars</a:t>
            </a:r>
          </a:p>
          <a:p>
            <a:pPr lvl="2" algn="just">
              <a:lnSpc>
                <a:spcPct val="90000"/>
              </a:lnSpc>
            </a:pPr>
            <a:r>
              <a:rPr lang="en-US" sz="2000" b="1" dirty="0" smtClean="0">
                <a:latin typeface="Times" pitchFamily="18" charset="0"/>
                <a:cs typeface="Times" pitchFamily="18" charset="0"/>
              </a:rPr>
              <a:t>The </a:t>
            </a:r>
            <a:r>
              <a:rPr lang="en-US" sz="2000" b="1" dirty="0">
                <a:latin typeface="Times" pitchFamily="18" charset="0"/>
                <a:cs typeface="Times" pitchFamily="18" charset="0"/>
              </a:rPr>
              <a:t>Car </a:t>
            </a:r>
            <a:r>
              <a:rPr lang="en-US" sz="2000" b="1" dirty="0" smtClean="0">
                <a:latin typeface="Times" pitchFamily="18" charset="0"/>
                <a:cs typeface="Times" pitchFamily="18" charset="0"/>
              </a:rPr>
              <a:t>entity in ‘Staff Uses Car</a:t>
            </a:r>
            <a:r>
              <a:rPr lang="en-US" sz="2000" b="1" smtClean="0">
                <a:latin typeface="Times" pitchFamily="18" charset="0"/>
                <a:cs typeface="Times" pitchFamily="18" charset="0"/>
              </a:rPr>
              <a:t>’ relationship, </a:t>
            </a:r>
            <a:r>
              <a:rPr lang="en-US" sz="2000" b="1" dirty="0">
                <a:latin typeface="Times" pitchFamily="18" charset="0"/>
                <a:cs typeface="Times" pitchFamily="18" charset="0"/>
              </a:rPr>
              <a:t>although optional, is closer to being mandatory </a:t>
            </a:r>
            <a:r>
              <a:rPr lang="en-US" sz="2000" b="1">
                <a:latin typeface="Times" pitchFamily="18" charset="0"/>
                <a:cs typeface="Times" pitchFamily="18" charset="0"/>
              </a:rPr>
              <a:t>than </a:t>
            </a:r>
            <a:r>
              <a:rPr lang="en-US" sz="2000" b="1" smtClean="0">
                <a:latin typeface="Times" pitchFamily="18" charset="0"/>
                <a:cs typeface="Times" pitchFamily="18" charset="0"/>
              </a:rPr>
              <a:t>the Staff </a:t>
            </a:r>
            <a:r>
              <a:rPr lang="en-US" sz="2000" b="1" dirty="0" smtClean="0">
                <a:latin typeface="Times" pitchFamily="18" charset="0"/>
                <a:cs typeface="Times" pitchFamily="18" charset="0"/>
              </a:rPr>
              <a:t>entity</a:t>
            </a:r>
          </a:p>
          <a:p>
            <a:pPr lvl="2" algn="just">
              <a:lnSpc>
                <a:spcPct val="90000"/>
              </a:lnSpc>
            </a:pPr>
            <a:r>
              <a:rPr lang="en-US" sz="2000" b="1" dirty="0" smtClean="0">
                <a:latin typeface="Times" pitchFamily="18" charset="0"/>
                <a:cs typeface="Times" pitchFamily="18" charset="0"/>
              </a:rPr>
              <a:t>We </a:t>
            </a:r>
            <a:r>
              <a:rPr lang="en-US" sz="2000" b="1" dirty="0">
                <a:latin typeface="Times" pitchFamily="18" charset="0"/>
                <a:cs typeface="Times" pitchFamily="18" charset="0"/>
              </a:rPr>
              <a:t>therefore designate Staff as the parent entity and Car as the child entity, </a:t>
            </a:r>
            <a:r>
              <a:rPr lang="en-US" sz="2000" b="1" dirty="0" smtClean="0">
                <a:latin typeface="Times" pitchFamily="18" charset="0"/>
                <a:cs typeface="Times" pitchFamily="18" charset="0"/>
              </a:rPr>
              <a:t>and post </a:t>
            </a:r>
            <a:r>
              <a:rPr lang="en-US" sz="2000" b="1" dirty="0">
                <a:latin typeface="Times" pitchFamily="18" charset="0"/>
                <a:cs typeface="Times" pitchFamily="18" charset="0"/>
              </a:rPr>
              <a:t>a copy of the primary key of the Staff entity (</a:t>
            </a:r>
            <a:r>
              <a:rPr lang="en-US" sz="2000" b="1" dirty="0" err="1">
                <a:latin typeface="Times" pitchFamily="18" charset="0"/>
                <a:cs typeface="Times" pitchFamily="18" charset="0"/>
              </a:rPr>
              <a:t>staffNo</a:t>
            </a:r>
            <a:r>
              <a:rPr lang="en-US" sz="2000" b="1" dirty="0">
                <a:latin typeface="Times" pitchFamily="18" charset="0"/>
                <a:cs typeface="Times" pitchFamily="18" charset="0"/>
              </a:rPr>
              <a:t>) into the Car </a:t>
            </a:r>
            <a:r>
              <a:rPr lang="en-US" sz="2000" b="1" dirty="0" smtClean="0">
                <a:latin typeface="Times" pitchFamily="18" charset="0"/>
                <a:cs typeface="Times" pitchFamily="18" charset="0"/>
              </a:rPr>
              <a:t>relation</a:t>
            </a:r>
            <a:endParaRPr lang="en-US" sz="1800" b="1" dirty="0">
              <a:latin typeface="Times" pitchFamily="18" charset="0"/>
              <a:cs typeface="Times" pitchFamily="18" charset="0"/>
            </a:endParaRPr>
          </a:p>
          <a:p>
            <a:pPr lvl="2" algn="just">
              <a:lnSpc>
                <a:spcPct val="90000"/>
              </a:lnSpc>
            </a:pPr>
            <a:endParaRPr lang="en-US" sz="1600" b="1" dirty="0">
              <a:latin typeface="Times" pitchFamily="18" charset="0"/>
              <a:cs typeface="Times" pitchFamily="18" charset="0"/>
            </a:endParaRPr>
          </a:p>
        </p:txBody>
      </p:sp>
    </p:spTree>
    <p:extLst>
      <p:ext uri="{BB962C8B-B14F-4D97-AF65-F5344CB8AC3E}">
        <p14:creationId xmlns="" xmlns:p14="http://schemas.microsoft.com/office/powerpoint/2010/main" val="26472058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One-to-one </a:t>
            </a:r>
            <a:r>
              <a:rPr lang="en-US" sz="2800" b="1" dirty="0">
                <a:latin typeface="Times" pitchFamily="18" charset="0"/>
                <a:cs typeface="Times" pitchFamily="18" charset="0"/>
              </a:rPr>
              <a:t>(1:1) recursive relationship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For a 1:1 recursive relationship, follow the rules for participation as described above for a 1:1 </a:t>
            </a:r>
            <a:r>
              <a:rPr lang="en-US" sz="2400" b="1" dirty="0" smtClean="0">
                <a:latin typeface="Times" pitchFamily="18" charset="0"/>
                <a:cs typeface="Times" pitchFamily="18" charset="0"/>
              </a:rPr>
              <a:t>relationship </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Mandatory </a:t>
            </a:r>
            <a:r>
              <a:rPr lang="en-US" sz="2400" b="1" dirty="0">
                <a:latin typeface="Times" pitchFamily="18" charset="0"/>
                <a:cs typeface="Times" pitchFamily="18" charset="0"/>
              </a:rPr>
              <a:t>participation on both sides, represent the recursive relationship as a single relation with two copies of the primary </a:t>
            </a:r>
            <a:r>
              <a:rPr lang="en-US" sz="2400" b="1" dirty="0" smtClean="0">
                <a:latin typeface="Times" pitchFamily="18" charset="0"/>
                <a:cs typeface="Times" pitchFamily="18" charset="0"/>
              </a:rPr>
              <a:t>key </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Mandatory </a:t>
            </a:r>
            <a:r>
              <a:rPr lang="en-US" sz="2400" b="1" dirty="0">
                <a:latin typeface="Times" pitchFamily="18" charset="0"/>
                <a:cs typeface="Times" pitchFamily="18" charset="0"/>
              </a:rPr>
              <a:t>participation on only one side, option to create a single relation with two copies of the primary key, or to create a new relation to represent the </a:t>
            </a:r>
            <a:r>
              <a:rPr lang="en-US" sz="2400" b="1" dirty="0" smtClean="0">
                <a:latin typeface="Times" pitchFamily="18" charset="0"/>
                <a:cs typeface="Times" pitchFamily="18" charset="0"/>
              </a:rPr>
              <a:t>relationship, the </a:t>
            </a:r>
            <a:r>
              <a:rPr lang="en-US" sz="2400" b="1" dirty="0">
                <a:latin typeface="Times" pitchFamily="18" charset="0"/>
                <a:cs typeface="Times" pitchFamily="18" charset="0"/>
              </a:rPr>
              <a:t>new relation would only have two attributes, both copies of the primary </a:t>
            </a:r>
            <a:r>
              <a:rPr lang="en-US" sz="2400" b="1" dirty="0" smtClean="0">
                <a:latin typeface="Times" pitchFamily="18" charset="0"/>
                <a:cs typeface="Times" pitchFamily="18" charset="0"/>
              </a:rPr>
              <a:t>key</a:t>
            </a:r>
          </a:p>
          <a:p>
            <a:pPr lvl="1" algn="just">
              <a:lnSpc>
                <a:spcPct val="90000"/>
              </a:lnSpc>
            </a:pPr>
            <a:r>
              <a:rPr lang="en-US" sz="2400" b="1" dirty="0" smtClean="0">
                <a:latin typeface="Times" pitchFamily="18" charset="0"/>
                <a:cs typeface="Times" pitchFamily="18" charset="0"/>
              </a:rPr>
              <a:t>As </a:t>
            </a:r>
            <a:r>
              <a:rPr lang="en-US" sz="2400" b="1" dirty="0">
                <a:latin typeface="Times" pitchFamily="18" charset="0"/>
                <a:cs typeface="Times" pitchFamily="18" charset="0"/>
              </a:rPr>
              <a:t>before, the copies of the primary keys act as foreign keys and have to be renamed to indicate the purpose of each in the </a:t>
            </a:r>
            <a:r>
              <a:rPr lang="en-US" sz="2400" b="1" dirty="0" smtClean="0">
                <a:latin typeface="Times" pitchFamily="18" charset="0"/>
                <a:cs typeface="Times" pitchFamily="18" charset="0"/>
              </a:rPr>
              <a:t>relation</a:t>
            </a:r>
            <a:endParaRPr lang="en-US" sz="2400" b="1" dirty="0">
              <a:latin typeface="Times" pitchFamily="18" charset="0"/>
              <a:cs typeface="Times" pitchFamily="18" charset="0"/>
            </a:endParaRPr>
          </a:p>
          <a:p>
            <a:pPr lvl="1" algn="just">
              <a:lnSpc>
                <a:spcPct val="90000"/>
              </a:lnSpc>
            </a:pPr>
            <a:r>
              <a:rPr lang="en-US" sz="2400" b="1" dirty="0" smtClean="0">
                <a:latin typeface="Times" pitchFamily="18" charset="0"/>
                <a:cs typeface="Times" pitchFamily="18" charset="0"/>
              </a:rPr>
              <a:t>Optional </a:t>
            </a:r>
            <a:r>
              <a:rPr lang="en-US" sz="2400" b="1" dirty="0">
                <a:latin typeface="Times" pitchFamily="18" charset="0"/>
                <a:cs typeface="Times" pitchFamily="18" charset="0"/>
              </a:rPr>
              <a:t>participation on both sides, again create a new relation as described </a:t>
            </a:r>
            <a:r>
              <a:rPr lang="en-US" sz="2400" b="1" dirty="0" smtClean="0">
                <a:latin typeface="Times" pitchFamily="18" charset="0"/>
                <a:cs typeface="Times" pitchFamily="18" charset="0"/>
              </a:rPr>
              <a:t>above </a:t>
            </a:r>
            <a:endParaRPr lang="en-US" sz="2400" b="1" dirty="0">
              <a:latin typeface="Times" pitchFamily="18" charset="0"/>
              <a:cs typeface="Times" pitchFamily="18" charset="0"/>
            </a:endParaRPr>
          </a:p>
          <a:p>
            <a:pPr lvl="1" algn="just">
              <a:lnSpc>
                <a:spcPct val="90000"/>
              </a:lnSpc>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362439165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Superclass/subclass </a:t>
            </a:r>
            <a:r>
              <a:rPr lang="en-US" sz="2800" b="1" dirty="0">
                <a:latin typeface="Times" pitchFamily="18" charset="0"/>
                <a:cs typeface="Times" pitchFamily="18" charset="0"/>
              </a:rPr>
              <a:t>relationship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Identify superclass entity as parent entity and subclass entity as the child </a:t>
            </a:r>
            <a:r>
              <a:rPr lang="en-US" sz="2400" b="1" dirty="0" smtClean="0">
                <a:latin typeface="Times" pitchFamily="18" charset="0"/>
                <a:cs typeface="Times" pitchFamily="18" charset="0"/>
              </a:rPr>
              <a:t>entity </a:t>
            </a:r>
          </a:p>
          <a:p>
            <a:pPr lvl="1" algn="just">
              <a:lnSpc>
                <a:spcPct val="90000"/>
              </a:lnSpc>
            </a:pPr>
            <a:r>
              <a:rPr lang="en-US" sz="2400" b="1" dirty="0" smtClean="0">
                <a:latin typeface="Times" pitchFamily="18" charset="0"/>
                <a:cs typeface="Times" pitchFamily="18" charset="0"/>
              </a:rPr>
              <a:t>There </a:t>
            </a:r>
            <a:r>
              <a:rPr lang="en-US" sz="2400" b="1" dirty="0">
                <a:latin typeface="Times" pitchFamily="18" charset="0"/>
                <a:cs typeface="Times" pitchFamily="18" charset="0"/>
              </a:rPr>
              <a:t>are various options on how to represent such a relationship as one or more </a:t>
            </a:r>
            <a:r>
              <a:rPr lang="en-US" sz="2400" b="1" dirty="0" smtClean="0">
                <a:latin typeface="Times" pitchFamily="18" charset="0"/>
                <a:cs typeface="Times" pitchFamily="18" charset="0"/>
              </a:rPr>
              <a:t>relations </a:t>
            </a:r>
            <a:endParaRPr lang="en-US" sz="2400" b="1" dirty="0">
              <a:latin typeface="Times" pitchFamily="18" charset="0"/>
              <a:cs typeface="Times" pitchFamily="18" charset="0"/>
            </a:endParaRPr>
          </a:p>
          <a:p>
            <a:pPr lvl="1" algn="just">
              <a:lnSpc>
                <a:spcPct val="90000"/>
              </a:lnSpc>
            </a:pPr>
            <a:r>
              <a:rPr lang="en-US" sz="2400" b="1" dirty="0">
                <a:latin typeface="Times" pitchFamily="18" charset="0"/>
                <a:cs typeface="Times" pitchFamily="18" charset="0"/>
              </a:rPr>
              <a:t>The selection of the most appropriate option is dependent on a number of factors such as the disjointness and participation constraints on the superclass/subclass relationship, whether the subclasses are involved in distinct relationships, and the number of participants in the superclass/subclass </a:t>
            </a:r>
            <a:r>
              <a:rPr lang="en-US" sz="2400" b="1" dirty="0" smtClean="0">
                <a:latin typeface="Times" pitchFamily="18" charset="0"/>
                <a:cs typeface="Times" pitchFamily="18" charset="0"/>
              </a:rPr>
              <a:t>relationship </a:t>
            </a: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20001829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Superclass/subclass </a:t>
            </a:r>
            <a:r>
              <a:rPr lang="en-US" sz="2800" b="1" dirty="0">
                <a:latin typeface="Times" pitchFamily="18" charset="0"/>
                <a:cs typeface="Times" pitchFamily="18" charset="0"/>
              </a:rPr>
              <a:t>relationship </a:t>
            </a:r>
            <a:r>
              <a:rPr lang="en-US" sz="2800" b="1" dirty="0" smtClean="0">
                <a:latin typeface="Times" pitchFamily="18" charset="0"/>
                <a:cs typeface="Times" pitchFamily="18" charset="0"/>
              </a:rPr>
              <a:t>types</a:t>
            </a:r>
          </a:p>
          <a:p>
            <a:pPr marL="0" indent="0" algn="just">
              <a:lnSpc>
                <a:spcPct val="90000"/>
              </a:lnSpc>
              <a:buNone/>
            </a:pPr>
            <a:endParaRPr lang="en-US" sz="2800" b="1" dirty="0" smtClean="0">
              <a:latin typeface="Times" pitchFamily="18" charset="0"/>
              <a:cs typeface="Times" pitchFamily="18" charset="0"/>
            </a:endParaRPr>
          </a:p>
        </p:txBody>
      </p:sp>
      <p:pic>
        <p:nvPicPr>
          <p:cNvPr id="5" name="Picture 1032" descr="C16NT01"/>
          <p:cNvPicPr>
            <a:picLocks noChangeAspect="1" noChangeArrowheads="1"/>
          </p:cNvPicPr>
          <p:nvPr/>
        </p:nvPicPr>
        <p:blipFill>
          <a:blip r:embed="rId3">
            <a:extLst>
              <a:ext uri="{28A0092B-C50C-407E-A947-70E740481C1C}">
                <a14:useLocalDpi xmlns="" xmlns:a14="http://schemas.microsoft.com/office/drawing/2010/main" val="0"/>
              </a:ext>
            </a:extLst>
          </a:blip>
          <a:srcRect l="-1132" t="16533"/>
          <a:stretch>
            <a:fillRect/>
          </a:stretch>
        </p:blipFill>
        <p:spPr>
          <a:xfrm>
            <a:off x="228600" y="1773238"/>
            <a:ext cx="8763000" cy="47799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91434162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endParaRPr lang="en-US" sz="2800" b="1" dirty="0" smtClean="0">
              <a:latin typeface="Times" pitchFamily="18" charset="0"/>
              <a:cs typeface="Times" pitchFamily="18" charset="0"/>
            </a:endParaRPr>
          </a:p>
        </p:txBody>
      </p:sp>
      <p:pic>
        <p:nvPicPr>
          <p:cNvPr id="7" name="Picture 5" descr="C16NF02"/>
          <p:cNvPicPr>
            <a:picLocks noChangeAspect="1" noChangeArrowheads="1"/>
          </p:cNvPicPr>
          <p:nvPr/>
        </p:nvPicPr>
        <p:blipFill>
          <a:blip r:embed="rId3">
            <a:extLst>
              <a:ext uri="{28A0092B-C50C-407E-A947-70E740481C1C}">
                <a14:useLocalDpi xmlns="" xmlns:a14="http://schemas.microsoft.com/office/drawing/2010/main" val="0"/>
              </a:ext>
            </a:extLst>
          </a:blip>
          <a:srcRect t="-943" r="17477"/>
          <a:stretch>
            <a:fillRect/>
          </a:stretch>
        </p:blipFill>
        <p:spPr>
          <a:xfrm>
            <a:off x="0" y="1066801"/>
            <a:ext cx="9144000" cy="57340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2189298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Many-to-many </a:t>
            </a:r>
            <a:r>
              <a:rPr lang="en-US" sz="2800" b="1" dirty="0">
                <a:latin typeface="Times" pitchFamily="18" charset="0"/>
                <a:cs typeface="Times" pitchFamily="18" charset="0"/>
              </a:rPr>
              <a:t>(*:*) binary relationship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Create a relation to represent the relationship and include any attributes that are part of the </a:t>
            </a:r>
            <a:r>
              <a:rPr lang="en-US" sz="2400" b="1" dirty="0" smtClean="0">
                <a:latin typeface="Times" pitchFamily="18" charset="0"/>
                <a:cs typeface="Times" pitchFamily="18" charset="0"/>
              </a:rPr>
              <a:t>relationship </a:t>
            </a:r>
          </a:p>
          <a:p>
            <a:pPr lvl="1" algn="just">
              <a:lnSpc>
                <a:spcPct val="90000"/>
              </a:lnSpc>
            </a:pPr>
            <a:r>
              <a:rPr lang="en-US" sz="2400" b="1" dirty="0" smtClean="0">
                <a:latin typeface="Times" pitchFamily="18" charset="0"/>
                <a:cs typeface="Times" pitchFamily="18" charset="0"/>
              </a:rPr>
              <a:t>We </a:t>
            </a:r>
            <a:r>
              <a:rPr lang="en-US" sz="2400" b="1" dirty="0">
                <a:latin typeface="Times" pitchFamily="18" charset="0"/>
                <a:cs typeface="Times" pitchFamily="18" charset="0"/>
              </a:rPr>
              <a:t>post a copy of the primary key attribute(s) of the entities that participate in the relationship into the new relation, to act as foreign </a:t>
            </a:r>
            <a:r>
              <a:rPr lang="en-US" sz="2400" b="1" dirty="0" smtClean="0">
                <a:latin typeface="Times" pitchFamily="18" charset="0"/>
                <a:cs typeface="Times" pitchFamily="18" charset="0"/>
              </a:rPr>
              <a:t>keys </a:t>
            </a:r>
          </a:p>
          <a:p>
            <a:pPr lvl="1" algn="just">
              <a:lnSpc>
                <a:spcPct val="90000"/>
              </a:lnSpc>
            </a:pPr>
            <a:r>
              <a:rPr lang="en-US" sz="2400" b="1" dirty="0" smtClean="0">
                <a:latin typeface="Times" pitchFamily="18" charset="0"/>
                <a:cs typeface="Times" pitchFamily="18" charset="0"/>
              </a:rPr>
              <a:t>These </a:t>
            </a:r>
            <a:r>
              <a:rPr lang="en-US" sz="2400" b="1" dirty="0">
                <a:latin typeface="Times" pitchFamily="18" charset="0"/>
                <a:cs typeface="Times" pitchFamily="18" charset="0"/>
              </a:rPr>
              <a:t>foreign keys will also form the primary key of the new relation, possibly in combination with some of the attributes of the </a:t>
            </a:r>
            <a:r>
              <a:rPr lang="en-US" sz="2400" b="1" dirty="0" smtClean="0">
                <a:latin typeface="Times" pitchFamily="18" charset="0"/>
                <a:cs typeface="Times" pitchFamily="18" charset="0"/>
              </a:rPr>
              <a:t>relationship </a:t>
            </a:r>
            <a:endParaRPr lang="en-US" sz="2400" b="1" dirty="0">
              <a:latin typeface="Times" pitchFamily="18" charset="0"/>
              <a:cs typeface="Times" pitchFamily="18" charset="0"/>
            </a:endParaRPr>
          </a:p>
          <a:p>
            <a:pPr lvl="1" algn="just">
              <a:lnSpc>
                <a:spcPct val="90000"/>
              </a:lnSpc>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30280620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a:t>
            </a:r>
            <a:r>
              <a:rPr lang="en-US" sz="4400" dirty="0" smtClean="0">
                <a:latin typeface="Times" pitchFamily="18" charset="0"/>
              </a:rPr>
              <a:t>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gn="just">
              <a:lnSpc>
                <a:spcPct val="90000"/>
              </a:lnSpc>
              <a:buFont typeface="Wingdings" pitchFamily="2" charset="2"/>
              <a:buChar char="Ø"/>
            </a:pPr>
            <a:r>
              <a:rPr lang="en-US" b="1" dirty="0">
                <a:latin typeface="Times" pitchFamily="18" charset="0"/>
                <a:cs typeface="Times" pitchFamily="18" charset="0"/>
              </a:rPr>
              <a:t>Identify relationship types</a:t>
            </a:r>
          </a:p>
          <a:p>
            <a:pPr lvl="1" algn="just">
              <a:lnSpc>
                <a:spcPct val="90000"/>
              </a:lnSpc>
            </a:pPr>
            <a:r>
              <a:rPr lang="en-US" sz="2800" b="1" dirty="0" smtClean="0">
                <a:latin typeface="Times" pitchFamily="18" charset="0"/>
                <a:cs typeface="Times" pitchFamily="18" charset="0"/>
              </a:rPr>
              <a:t>Use </a:t>
            </a:r>
            <a:r>
              <a:rPr lang="en-US" sz="2800" b="1" dirty="0">
                <a:latin typeface="Times" pitchFamily="18" charset="0"/>
                <a:cs typeface="Times" pitchFamily="18" charset="0"/>
              </a:rPr>
              <a:t>Entity–Relationship (ER) </a:t>
            </a:r>
            <a:r>
              <a:rPr lang="en-US" sz="2800" b="1" dirty="0" smtClean="0">
                <a:latin typeface="Times" pitchFamily="18" charset="0"/>
                <a:cs typeface="Times" pitchFamily="18" charset="0"/>
              </a:rPr>
              <a:t>diagrams</a:t>
            </a:r>
          </a:p>
          <a:p>
            <a:pPr lvl="1" algn="just">
              <a:lnSpc>
                <a:spcPct val="90000"/>
              </a:lnSpc>
            </a:pPr>
            <a:r>
              <a:rPr lang="en-US" sz="2800" b="1" dirty="0">
                <a:latin typeface="Times" pitchFamily="18" charset="0"/>
                <a:cs typeface="Times" pitchFamily="18" charset="0"/>
              </a:rPr>
              <a:t>Determine the multiplicity constraints of relationship types</a:t>
            </a:r>
          </a:p>
          <a:p>
            <a:pPr lvl="1" algn="just">
              <a:lnSpc>
                <a:spcPct val="90000"/>
              </a:lnSpc>
            </a:pPr>
            <a:r>
              <a:rPr lang="en-US" sz="2800" b="1" dirty="0" smtClean="0">
                <a:latin typeface="Times" pitchFamily="18" charset="0"/>
                <a:cs typeface="Times" pitchFamily="18" charset="0"/>
              </a:rPr>
              <a:t>Used </a:t>
            </a:r>
            <a:r>
              <a:rPr lang="en-US" sz="2800" b="1" dirty="0">
                <a:latin typeface="Times" pitchFamily="18" charset="0"/>
                <a:cs typeface="Times" pitchFamily="18" charset="0"/>
              </a:rPr>
              <a:t>to check and maintain data </a:t>
            </a:r>
            <a:r>
              <a:rPr lang="en-US" sz="2800" b="1" dirty="0" smtClean="0">
                <a:latin typeface="Times" pitchFamily="18" charset="0"/>
                <a:cs typeface="Times" pitchFamily="18" charset="0"/>
              </a:rPr>
              <a:t>quality</a:t>
            </a:r>
          </a:p>
          <a:p>
            <a:pPr lvl="1" algn="just">
              <a:lnSpc>
                <a:spcPct val="90000"/>
              </a:lnSpc>
            </a:pPr>
            <a:r>
              <a:rPr lang="en-US" sz="2800" b="1" dirty="0" smtClean="0">
                <a:latin typeface="Times" pitchFamily="18" charset="0"/>
                <a:cs typeface="Times" pitchFamily="18" charset="0"/>
              </a:rPr>
              <a:t>Results in better </a:t>
            </a:r>
            <a:r>
              <a:rPr lang="en-US" sz="2800" b="1" dirty="0">
                <a:latin typeface="Times" pitchFamily="18" charset="0"/>
                <a:cs typeface="Times" pitchFamily="18" charset="0"/>
              </a:rPr>
              <a:t>representation of the data requirements of the </a:t>
            </a:r>
            <a:r>
              <a:rPr lang="en-US" sz="2800" b="1" dirty="0" smtClean="0">
                <a:latin typeface="Times" pitchFamily="18" charset="0"/>
                <a:cs typeface="Times" pitchFamily="18" charset="0"/>
              </a:rPr>
              <a:t>enterprise</a:t>
            </a:r>
          </a:p>
          <a:p>
            <a:pPr lvl="1" algn="just">
              <a:lnSpc>
                <a:spcPct val="90000"/>
              </a:lnSpc>
            </a:pPr>
            <a:r>
              <a:rPr lang="en-US" sz="2800" b="1" dirty="0">
                <a:latin typeface="Times" pitchFamily="18" charset="0"/>
                <a:cs typeface="Times" pitchFamily="18" charset="0"/>
              </a:rPr>
              <a:t>Check for fan and chasm traps</a:t>
            </a:r>
          </a:p>
          <a:p>
            <a:pPr lvl="1" algn="just">
              <a:lnSpc>
                <a:spcPct val="90000"/>
              </a:lnSpc>
            </a:pPr>
            <a:r>
              <a:rPr lang="en-US" sz="2800" b="1" dirty="0">
                <a:latin typeface="Times" pitchFamily="18" charset="0"/>
                <a:cs typeface="Times" pitchFamily="18" charset="0"/>
              </a:rPr>
              <a:t>Document relationship </a:t>
            </a:r>
            <a:r>
              <a:rPr lang="en-US" sz="2800" b="1" dirty="0" smtClean="0">
                <a:latin typeface="Times" pitchFamily="18" charset="0"/>
                <a:cs typeface="Times" pitchFamily="18" charset="0"/>
              </a:rPr>
              <a:t>types</a:t>
            </a:r>
          </a:p>
          <a:p>
            <a:pPr lvl="1" algn="just">
              <a:lnSpc>
                <a:spcPct val="90000"/>
              </a:lnSpc>
            </a:pPr>
            <a:endParaRPr lang="en-US" sz="2800" b="1" dirty="0">
              <a:latin typeface="Times" pitchFamily="18" charset="0"/>
              <a:cs typeface="Times" pitchFamily="18" charset="0"/>
            </a:endParaRPr>
          </a:p>
          <a:p>
            <a:pPr lvl="1" algn="just">
              <a:lnSpc>
                <a:spcPct val="90000"/>
              </a:lnSpc>
            </a:pPr>
            <a:endParaRPr lang="en-US" sz="28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p:txBody>
      </p:sp>
    </p:spTree>
    <p:extLst>
      <p:ext uri="{BB962C8B-B14F-4D97-AF65-F5344CB8AC3E}">
        <p14:creationId xmlns="" xmlns:p14="http://schemas.microsoft.com/office/powerpoint/2010/main" val="18568107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Many-to-many </a:t>
            </a:r>
            <a:r>
              <a:rPr lang="en-US" sz="2800" b="1" dirty="0">
                <a:latin typeface="Times" pitchFamily="18" charset="0"/>
                <a:cs typeface="Times" pitchFamily="18" charset="0"/>
              </a:rPr>
              <a:t>(*:*) binary relationship </a:t>
            </a:r>
            <a:r>
              <a:rPr lang="en-US" sz="2800" b="1" dirty="0" smtClean="0">
                <a:latin typeface="Times" pitchFamily="18" charset="0"/>
                <a:cs typeface="Times" pitchFamily="18" charset="0"/>
              </a:rPr>
              <a:t>types</a:t>
            </a:r>
          </a:p>
          <a:p>
            <a:pPr marL="457200" lvl="1" indent="0" algn="just">
              <a:lnSpc>
                <a:spcPct val="90000"/>
              </a:lnSpc>
              <a:buNone/>
            </a:pPr>
            <a:endParaRPr lang="en-US" sz="2400" b="1" dirty="0">
              <a:latin typeface="Times" pitchFamily="18" charset="0"/>
              <a:cs typeface="Times" pitchFamily="18"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905000"/>
            <a:ext cx="9144000" cy="4648199"/>
          </a:xfrm>
          <a:prstGeom prst="rect">
            <a:avLst/>
          </a:prstGeom>
        </p:spPr>
      </p:pic>
    </p:spTree>
    <p:extLst>
      <p:ext uri="{BB962C8B-B14F-4D97-AF65-F5344CB8AC3E}">
        <p14:creationId xmlns="" xmlns:p14="http://schemas.microsoft.com/office/powerpoint/2010/main" val="148806441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Complex </a:t>
            </a:r>
            <a:r>
              <a:rPr lang="en-US" sz="2800" b="1" dirty="0">
                <a:latin typeface="Times" pitchFamily="18" charset="0"/>
                <a:cs typeface="Times" pitchFamily="18" charset="0"/>
              </a:rPr>
              <a:t>relationship </a:t>
            </a:r>
            <a:r>
              <a:rPr lang="en-US" sz="2800" b="1" dirty="0" smtClean="0">
                <a:latin typeface="Times" pitchFamily="18" charset="0"/>
                <a:cs typeface="Times" pitchFamily="18" charset="0"/>
              </a:rPr>
              <a:t>types</a:t>
            </a:r>
          </a:p>
          <a:p>
            <a:pPr lvl="1" algn="just">
              <a:lnSpc>
                <a:spcPct val="90000"/>
              </a:lnSpc>
            </a:pPr>
            <a:r>
              <a:rPr lang="en-US" sz="2400" b="1" dirty="0">
                <a:latin typeface="Times" pitchFamily="18" charset="0"/>
                <a:cs typeface="Times" pitchFamily="18" charset="0"/>
              </a:rPr>
              <a:t>Create a relation to represent the relationship and include any attributes that are part of the </a:t>
            </a:r>
            <a:r>
              <a:rPr lang="en-US" sz="2400" b="1" dirty="0" smtClean="0">
                <a:latin typeface="Times" pitchFamily="18" charset="0"/>
                <a:cs typeface="Times" pitchFamily="18" charset="0"/>
              </a:rPr>
              <a:t>relationship</a:t>
            </a:r>
          </a:p>
          <a:p>
            <a:pPr lvl="1" algn="just">
              <a:lnSpc>
                <a:spcPct val="90000"/>
              </a:lnSpc>
            </a:pPr>
            <a:r>
              <a:rPr lang="en-US" sz="2400" b="1" dirty="0" smtClean="0">
                <a:latin typeface="Times" pitchFamily="18" charset="0"/>
                <a:cs typeface="Times" pitchFamily="18" charset="0"/>
              </a:rPr>
              <a:t>Post </a:t>
            </a:r>
            <a:r>
              <a:rPr lang="en-US" sz="2400" b="1" dirty="0">
                <a:latin typeface="Times" pitchFamily="18" charset="0"/>
                <a:cs typeface="Times" pitchFamily="18" charset="0"/>
              </a:rPr>
              <a:t>a copy of the primary key attribute(s) of the entities that participate in the complex relationship into the new relation, to act as foreign </a:t>
            </a:r>
            <a:r>
              <a:rPr lang="en-US" sz="2400" b="1" dirty="0" smtClean="0">
                <a:latin typeface="Times" pitchFamily="18" charset="0"/>
                <a:cs typeface="Times" pitchFamily="18" charset="0"/>
              </a:rPr>
              <a:t>keys </a:t>
            </a:r>
          </a:p>
          <a:p>
            <a:pPr lvl="1" algn="just">
              <a:lnSpc>
                <a:spcPct val="90000"/>
              </a:lnSpc>
            </a:pPr>
            <a:r>
              <a:rPr lang="en-US" sz="2400" b="1" dirty="0" smtClean="0">
                <a:latin typeface="Times" pitchFamily="18" charset="0"/>
                <a:cs typeface="Times" pitchFamily="18" charset="0"/>
              </a:rPr>
              <a:t>Any </a:t>
            </a:r>
            <a:r>
              <a:rPr lang="en-US" sz="2400" b="1" dirty="0">
                <a:latin typeface="Times" pitchFamily="18" charset="0"/>
                <a:cs typeface="Times" pitchFamily="18" charset="0"/>
              </a:rPr>
              <a:t>foreign keys that represent a ‘many’ relationship (for example, 1..*, 0..*) generally will also form the primary key of this new relation, possibly in combination with some of the attributes of the </a:t>
            </a:r>
            <a:r>
              <a:rPr lang="en-US" sz="2400" b="1" dirty="0" smtClean="0">
                <a:latin typeface="Times" pitchFamily="18" charset="0"/>
                <a:cs typeface="Times" pitchFamily="18" charset="0"/>
              </a:rPr>
              <a:t>relationship</a:t>
            </a:r>
            <a:endParaRPr lang="en-US" sz="2400" b="1" dirty="0">
              <a:latin typeface="Times" pitchFamily="18" charset="0"/>
              <a:cs typeface="Times" pitchFamily="18" charset="0"/>
            </a:endParaRPr>
          </a:p>
          <a:p>
            <a:pPr lvl="1" algn="just">
              <a:lnSpc>
                <a:spcPct val="90000"/>
              </a:lnSpc>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30199190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Complex </a:t>
            </a:r>
            <a:r>
              <a:rPr lang="en-US" sz="2800" b="1" dirty="0">
                <a:latin typeface="Times" pitchFamily="18" charset="0"/>
                <a:cs typeface="Times" pitchFamily="18" charset="0"/>
              </a:rPr>
              <a:t>relationship </a:t>
            </a:r>
            <a:r>
              <a:rPr lang="en-US" sz="2800" b="1" dirty="0" smtClean="0">
                <a:latin typeface="Times" pitchFamily="18" charset="0"/>
                <a:cs typeface="Times" pitchFamily="18" charset="0"/>
              </a:rPr>
              <a:t>types</a:t>
            </a:r>
          </a:p>
          <a:p>
            <a:pPr marL="457200" lvl="1" indent="0" algn="just">
              <a:lnSpc>
                <a:spcPct val="90000"/>
              </a:lnSpc>
              <a:buNone/>
            </a:pPr>
            <a:endParaRPr lang="en-US" sz="2400" b="1" dirty="0">
              <a:latin typeface="Times" pitchFamily="18" charset="0"/>
              <a:cs typeface="Times" pitchFamily="18"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4775" y="1752600"/>
            <a:ext cx="8934450" cy="5048250"/>
          </a:xfrm>
          <a:prstGeom prst="rect">
            <a:avLst/>
          </a:prstGeom>
        </p:spPr>
      </p:pic>
    </p:spTree>
    <p:extLst>
      <p:ext uri="{BB962C8B-B14F-4D97-AF65-F5344CB8AC3E}">
        <p14:creationId xmlns="" xmlns:p14="http://schemas.microsoft.com/office/powerpoint/2010/main" val="174771277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Multi-valued attributes</a:t>
            </a:r>
          </a:p>
          <a:p>
            <a:pPr lvl="1" algn="just">
              <a:lnSpc>
                <a:spcPct val="90000"/>
              </a:lnSpc>
            </a:pPr>
            <a:r>
              <a:rPr lang="en-US" sz="2400" b="1" dirty="0">
                <a:latin typeface="Times" pitchFamily="18" charset="0"/>
                <a:cs typeface="Times" pitchFamily="18" charset="0"/>
              </a:rPr>
              <a:t>Create a new relation to represent multi-valued attribute and include primary key of entity in new relation, to act as a foreign </a:t>
            </a:r>
            <a:r>
              <a:rPr lang="en-US" sz="2400" b="1" dirty="0" smtClean="0">
                <a:latin typeface="Times" pitchFamily="18" charset="0"/>
                <a:cs typeface="Times" pitchFamily="18" charset="0"/>
              </a:rPr>
              <a:t>key</a:t>
            </a:r>
          </a:p>
          <a:p>
            <a:pPr lvl="1" algn="just">
              <a:lnSpc>
                <a:spcPct val="90000"/>
              </a:lnSpc>
            </a:pPr>
            <a:r>
              <a:rPr lang="en-US" sz="2400" b="1" dirty="0" smtClean="0">
                <a:latin typeface="Times" pitchFamily="18" charset="0"/>
                <a:cs typeface="Times" pitchFamily="18" charset="0"/>
              </a:rPr>
              <a:t>Unless </a:t>
            </a:r>
            <a:r>
              <a:rPr lang="en-US" sz="2400" b="1" dirty="0">
                <a:latin typeface="Times" pitchFamily="18" charset="0"/>
                <a:cs typeface="Times" pitchFamily="18" charset="0"/>
              </a:rPr>
              <a:t>the multi-valued attribute is itself an alternate key of the entity, the primary key of the new relation is the combination of the multi-valued attribute and the primary key of the </a:t>
            </a:r>
            <a:r>
              <a:rPr lang="en-US" sz="2400" b="1" dirty="0" smtClean="0">
                <a:latin typeface="Times" pitchFamily="18" charset="0"/>
                <a:cs typeface="Times" pitchFamily="18" charset="0"/>
              </a:rPr>
              <a:t>entity</a:t>
            </a:r>
          </a:p>
          <a:p>
            <a:pPr lvl="1" algn="just">
              <a:lnSpc>
                <a:spcPct val="90000"/>
              </a:lnSpc>
            </a:pPr>
            <a:endParaRPr lang="en-US" sz="2400" b="1" dirty="0">
              <a:latin typeface="Times" pitchFamily="18" charset="0"/>
              <a:cs typeface="Times" pitchFamily="18"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4191000"/>
            <a:ext cx="8868227" cy="2362200"/>
          </a:xfrm>
          <a:prstGeom prst="rect">
            <a:avLst/>
          </a:prstGeom>
        </p:spPr>
      </p:pic>
    </p:spTree>
    <p:extLst>
      <p:ext uri="{BB962C8B-B14F-4D97-AF65-F5344CB8AC3E}">
        <p14:creationId xmlns="" xmlns:p14="http://schemas.microsoft.com/office/powerpoint/2010/main" val="230701749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a:t>
            </a:r>
            <a:r>
              <a:rPr lang="en-US" sz="4800" dirty="0" smtClean="0">
                <a:latin typeface="Times" pitchFamily="18" charset="0"/>
              </a:rPr>
              <a:t>Logical</a:t>
            </a:r>
            <a:r>
              <a:rPr lang="en-US" sz="3600" dirty="0" smtClean="0">
                <a:latin typeface="Times" pitchFamily="18" charset="0"/>
              </a:rPr>
              <a:t> </a:t>
            </a:r>
            <a:r>
              <a:rPr lang="en-US" sz="4800" dirty="0">
                <a:latin typeface="Times" pitchFamily="18" charset="0"/>
              </a:rPr>
              <a:t>Data </a:t>
            </a:r>
            <a:r>
              <a:rPr lang="en-US" sz="4800" dirty="0" smtClean="0">
                <a:latin typeface="Times" pitchFamily="18" charset="0"/>
              </a:rPr>
              <a:t>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Multi-valued attributes</a:t>
            </a:r>
          </a:p>
          <a:p>
            <a:pPr lvl="1" algn="just">
              <a:lnSpc>
                <a:spcPct val="90000"/>
              </a:lnSpc>
            </a:pPr>
            <a:r>
              <a:rPr lang="en-US" sz="2400" b="1" dirty="0">
                <a:latin typeface="Times" pitchFamily="18" charset="0"/>
                <a:cs typeface="Times" pitchFamily="18" charset="0"/>
              </a:rPr>
              <a:t>Create a new relation to represent multi-valued attribute and include primary key of entity in new relation, to act as a foreign </a:t>
            </a:r>
            <a:r>
              <a:rPr lang="en-US" sz="2400" b="1" dirty="0" smtClean="0">
                <a:latin typeface="Times" pitchFamily="18" charset="0"/>
                <a:cs typeface="Times" pitchFamily="18" charset="0"/>
              </a:rPr>
              <a:t>key</a:t>
            </a:r>
          </a:p>
          <a:p>
            <a:pPr lvl="1" algn="just">
              <a:lnSpc>
                <a:spcPct val="90000"/>
              </a:lnSpc>
            </a:pPr>
            <a:r>
              <a:rPr lang="en-US" sz="2400" b="1" dirty="0" smtClean="0">
                <a:latin typeface="Times" pitchFamily="18" charset="0"/>
                <a:cs typeface="Times" pitchFamily="18" charset="0"/>
              </a:rPr>
              <a:t>Unless </a:t>
            </a:r>
            <a:r>
              <a:rPr lang="en-US" sz="2400" b="1" dirty="0">
                <a:latin typeface="Times" pitchFamily="18" charset="0"/>
                <a:cs typeface="Times" pitchFamily="18" charset="0"/>
              </a:rPr>
              <a:t>the multi-valued attribute is itself an alternate key of the entity, the primary key of the new relation is the combination of the multi-valued attribute and the primary key of the </a:t>
            </a:r>
            <a:r>
              <a:rPr lang="en-US" sz="2400" b="1" dirty="0" smtClean="0">
                <a:latin typeface="Times" pitchFamily="18" charset="0"/>
                <a:cs typeface="Times" pitchFamily="18" charset="0"/>
              </a:rPr>
              <a:t>entity</a:t>
            </a:r>
          </a:p>
          <a:p>
            <a:pPr lvl="1" algn="just">
              <a:lnSpc>
                <a:spcPct val="90000"/>
              </a:lnSpc>
            </a:pPr>
            <a:endParaRPr lang="en-US" sz="2400" b="1" dirty="0">
              <a:latin typeface="Times" pitchFamily="18" charset="0"/>
              <a:cs typeface="Times" pitchFamily="18"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8600" y="4191000"/>
            <a:ext cx="8868227" cy="2362200"/>
          </a:xfrm>
          <a:prstGeom prst="rect">
            <a:avLst/>
          </a:prstGeom>
        </p:spPr>
      </p:pic>
    </p:spTree>
    <p:extLst>
      <p:ext uri="{BB962C8B-B14F-4D97-AF65-F5344CB8AC3E}">
        <p14:creationId xmlns="" xmlns:p14="http://schemas.microsoft.com/office/powerpoint/2010/main" val="103344060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5400" dirty="0" smtClean="0">
                <a:latin typeface="Times" pitchFamily="18" charset="0"/>
              </a:rPr>
              <a:t>Relations: Staff User View</a:t>
            </a:r>
            <a:endParaRPr lang="en-GB" sz="5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90000"/>
              </a:lnSpc>
            </a:pPr>
            <a:endParaRPr lang="en-US" sz="2400" b="1" dirty="0">
              <a:latin typeface="Times" pitchFamily="18" charset="0"/>
              <a:cs typeface="Times" pitchFamily="18" charset="0"/>
            </a:endParaRPr>
          </a:p>
        </p:txBody>
      </p:sp>
      <p:pic>
        <p:nvPicPr>
          <p:cNvPr id="7" name="Picture 1035" descr="C16NF03"/>
          <p:cNvPicPr>
            <a:picLocks noChangeAspect="1" noChangeArrowheads="1"/>
          </p:cNvPicPr>
          <p:nvPr/>
        </p:nvPicPr>
        <p:blipFill>
          <a:blip r:embed="rId3">
            <a:extLst>
              <a:ext uri="{28A0092B-C50C-407E-A947-70E740481C1C}">
                <a14:useLocalDpi xmlns="" xmlns:a14="http://schemas.microsoft.com/office/drawing/2010/main" val="0"/>
              </a:ext>
            </a:extLst>
          </a:blip>
          <a:srcRect l="-99" b="4900"/>
          <a:stretch>
            <a:fillRect/>
          </a:stretch>
        </p:blipFill>
        <p:spPr bwMode="auto">
          <a:xfrm>
            <a:off x="0" y="1066801"/>
            <a:ext cx="9096827" cy="579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04192649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800" dirty="0">
                <a:latin typeface="Times" pitchFamily="18" charset="0"/>
              </a:rPr>
              <a:t>Building Logical Data Model</a:t>
            </a:r>
            <a:endParaRPr lang="en-GB" sz="48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2800" b="1" dirty="0" smtClean="0">
                <a:latin typeface="Times" pitchFamily="18" charset="0"/>
                <a:cs typeface="Times" pitchFamily="18" charset="0"/>
              </a:rPr>
              <a:t>Document relations and FK attributes</a:t>
            </a:r>
          </a:p>
          <a:p>
            <a:pPr algn="just">
              <a:lnSpc>
                <a:spcPct val="90000"/>
              </a:lnSpc>
            </a:pPr>
            <a:r>
              <a:rPr lang="en-US" sz="2800" b="1" dirty="0" smtClean="0">
                <a:latin typeface="Times" pitchFamily="18" charset="0"/>
                <a:cs typeface="Times" pitchFamily="18" charset="0"/>
              </a:rPr>
              <a:t>Validate </a:t>
            </a:r>
            <a:r>
              <a:rPr lang="en-US" sz="2800" b="1" dirty="0">
                <a:latin typeface="Times" pitchFamily="18" charset="0"/>
                <a:cs typeface="Times" pitchFamily="18" charset="0"/>
              </a:rPr>
              <a:t>relations using </a:t>
            </a:r>
            <a:r>
              <a:rPr lang="en-US" sz="2800" b="1" dirty="0" smtClean="0">
                <a:latin typeface="Times" pitchFamily="18" charset="0"/>
                <a:cs typeface="Times" pitchFamily="18" charset="0"/>
              </a:rPr>
              <a:t>normalization</a:t>
            </a:r>
          </a:p>
          <a:p>
            <a:pPr lvl="1" algn="just">
              <a:lnSpc>
                <a:spcPct val="90000"/>
              </a:lnSpc>
            </a:pPr>
            <a:r>
              <a:rPr lang="en-US" sz="2400" b="1" dirty="0">
                <a:latin typeface="Times" pitchFamily="18" charset="0"/>
                <a:cs typeface="Times" pitchFamily="18" charset="0"/>
              </a:rPr>
              <a:t>To validate the relations in the logical data model using </a:t>
            </a:r>
            <a:r>
              <a:rPr lang="en-US" sz="2400" b="1" dirty="0" smtClean="0">
                <a:latin typeface="Times" pitchFamily="18" charset="0"/>
                <a:cs typeface="Times" pitchFamily="18" charset="0"/>
              </a:rPr>
              <a:t>normalization</a:t>
            </a:r>
            <a:endParaRPr lang="en-US" sz="2400" b="1" dirty="0">
              <a:latin typeface="Times" pitchFamily="18" charset="0"/>
              <a:cs typeface="Times" pitchFamily="18" charset="0"/>
            </a:endParaRPr>
          </a:p>
          <a:p>
            <a:pPr lvl="1" algn="just">
              <a:lnSpc>
                <a:spcPct val="90000"/>
              </a:lnSpc>
            </a:pPr>
            <a:endParaRPr lang="en-US" sz="2400" b="1" dirty="0" smtClean="0">
              <a:latin typeface="Times" pitchFamily="18" charset="0"/>
              <a:cs typeface="Times" pitchFamily="18" charset="0"/>
            </a:endParaRPr>
          </a:p>
          <a:p>
            <a:pPr lvl="1" algn="just">
              <a:lnSpc>
                <a:spcPct val="90000"/>
              </a:lnSpc>
            </a:pPr>
            <a:endParaRPr lang="en-US" sz="2400" b="1" dirty="0">
              <a:latin typeface="Times" pitchFamily="18" charset="0"/>
              <a:cs typeface="Times" pitchFamily="18" charset="0"/>
            </a:endParaRPr>
          </a:p>
        </p:txBody>
      </p:sp>
    </p:spTree>
    <p:extLst>
      <p:ext uri="{BB962C8B-B14F-4D97-AF65-F5344CB8AC3E}">
        <p14:creationId xmlns="" xmlns:p14="http://schemas.microsoft.com/office/powerpoint/2010/main" val="346477107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76200"/>
            <a:ext cx="9144000" cy="990600"/>
          </a:xfrm>
        </p:spPr>
        <p:txBody>
          <a:bodyPr/>
          <a:lstStyle/>
          <a:p>
            <a:pPr eaLnBrk="1" hangingPunct="1"/>
            <a:r>
              <a:rPr lang="en-GB" dirty="0" smtClean="0">
                <a:latin typeface="Times" pitchFamily="18" charset="0"/>
              </a:rPr>
              <a:t>Summary</a:t>
            </a:r>
            <a:endParaRPr lang="en-GB" dirty="0" smtClean="0">
              <a:solidFill>
                <a:schemeClr val="tx1"/>
              </a:solidFill>
              <a:latin typeface="Times" pitchFamily="18" charset="0"/>
            </a:endParaRPr>
          </a:p>
        </p:txBody>
      </p:sp>
      <p:sp>
        <p:nvSpPr>
          <p:cNvPr id="55299" name="Rectangle 3"/>
          <p:cNvSpPr>
            <a:spLocks noGrp="1" noChangeArrowheads="1"/>
          </p:cNvSpPr>
          <p:nvPr>
            <p:ph idx="1"/>
          </p:nvPr>
        </p:nvSpPr>
        <p:spPr>
          <a:xfrm>
            <a:off x="0" y="1066800"/>
            <a:ext cx="9144000" cy="5562600"/>
          </a:xfrm>
        </p:spPr>
        <p:txBody>
          <a:bodyPr/>
          <a:lstStyle/>
          <a:p>
            <a:pPr algn="just"/>
            <a:r>
              <a:rPr lang="en-US" b="1" dirty="0" smtClean="0">
                <a:latin typeface="Times" pitchFamily="18" charset="0"/>
                <a:cs typeface="Times" pitchFamily="18" charset="0"/>
              </a:rPr>
              <a:t>Remaining activities/steps in building conceptual data model</a:t>
            </a:r>
          </a:p>
          <a:p>
            <a:pPr algn="just"/>
            <a:r>
              <a:rPr lang="en-US" b="1" dirty="0" smtClean="0">
                <a:latin typeface="Times" pitchFamily="18" charset="0"/>
                <a:cs typeface="Times" pitchFamily="18" charset="0"/>
              </a:rPr>
              <a:t>Logical database design</a:t>
            </a:r>
          </a:p>
          <a:p>
            <a:pPr lvl="1" algn="just"/>
            <a:r>
              <a:rPr lang="en-US" b="1" dirty="0" smtClean="0">
                <a:latin typeface="Times" pitchFamily="18" charset="0"/>
                <a:cs typeface="Times" pitchFamily="18" charset="0"/>
              </a:rPr>
              <a:t>Build and validate logical database design </a:t>
            </a:r>
          </a:p>
          <a:p>
            <a:pPr lvl="2" algn="just"/>
            <a:r>
              <a:rPr lang="en-US" b="1" dirty="0">
                <a:latin typeface="Times" pitchFamily="18" charset="0"/>
                <a:cs typeface="Times" pitchFamily="18" charset="0"/>
              </a:rPr>
              <a:t>Derive relations for logical data model</a:t>
            </a:r>
          </a:p>
          <a:p>
            <a:pPr lvl="2" algn="just"/>
            <a:r>
              <a:rPr lang="en-US" b="1" dirty="0">
                <a:latin typeface="Times" pitchFamily="18" charset="0"/>
                <a:cs typeface="Times" pitchFamily="18" charset="0"/>
              </a:rPr>
              <a:t>Validate relations using normalization</a:t>
            </a:r>
          </a:p>
          <a:p>
            <a:pPr marL="914400" lvl="2" indent="0" algn="just">
              <a:buNone/>
            </a:pPr>
            <a:endParaRPr lang="en-US" b="1" dirty="0" smtClean="0">
              <a:latin typeface="Times" pitchFamily="18" charset="0"/>
              <a:cs typeface="Times" pitchFamily="18" charset="0"/>
            </a:endParaRPr>
          </a:p>
          <a:p>
            <a:pPr lvl="2" algn="just"/>
            <a:endParaRPr lang="en-US" b="1" dirty="0">
              <a:latin typeface="Times" pitchFamily="18" charset="0"/>
              <a:cs typeface="Times" pitchFamily="18" charset="0"/>
            </a:endParaRPr>
          </a:p>
        </p:txBody>
      </p:sp>
    </p:spTree>
    <p:extLst>
      <p:ext uri="{BB962C8B-B14F-4D97-AF65-F5344CB8AC3E}">
        <p14:creationId xmlns="" xmlns:p14="http://schemas.microsoft.com/office/powerpoint/2010/main" val="56365224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GB" dirty="0" smtClean="0">
                <a:latin typeface="Times" pitchFamily="18" charset="0"/>
              </a:rPr>
              <a:t>References</a:t>
            </a:r>
            <a:endParaRPr lang="en-GB" dirty="0" smtClean="0">
              <a:solidFill>
                <a:schemeClr val="tx1"/>
              </a:solidFill>
              <a:latin typeface="Times" pitchFamily="18" charset="0"/>
            </a:endParaRPr>
          </a:p>
        </p:txBody>
      </p:sp>
      <p:sp>
        <p:nvSpPr>
          <p:cNvPr id="55299" name="Rectangle 3"/>
          <p:cNvSpPr>
            <a:spLocks noGrp="1" noChangeArrowheads="1"/>
          </p:cNvSpPr>
          <p:nvPr>
            <p:ph idx="1"/>
          </p:nvPr>
        </p:nvSpPr>
        <p:spPr/>
        <p:txBody>
          <a:bodyPr/>
          <a:lstStyle/>
          <a:p>
            <a:pPr algn="just" eaLnBrk="1" hangingPunct="1"/>
            <a:r>
              <a:rPr lang="en-GB" b="1" dirty="0" smtClean="0">
                <a:latin typeface="Times" pitchFamily="18" charset="0"/>
              </a:rPr>
              <a:t>All the material (slides, diagrams etc.) presented in this lecture is taken (with modifications) from the Pearson Education website :</a:t>
            </a:r>
          </a:p>
          <a:p>
            <a:pPr lvl="1"/>
            <a:r>
              <a:rPr lang="en-GB" b="1" dirty="0" smtClean="0">
                <a:latin typeface="Times" pitchFamily="18" charset="0"/>
              </a:rPr>
              <a:t>http://www.booksites.net/connbegg</a:t>
            </a:r>
          </a:p>
        </p:txBody>
      </p:sp>
    </p:spTree>
    <p:extLst>
      <p:ext uri="{BB962C8B-B14F-4D97-AF65-F5344CB8AC3E}">
        <p14:creationId xmlns="" xmlns:p14="http://schemas.microsoft.com/office/powerpoint/2010/main" val="34807021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GB" sz="5400" dirty="0" smtClean="0">
                <a:latin typeface="Times" pitchFamily="18" charset="0"/>
              </a:rPr>
              <a:t>Staff User View</a:t>
            </a:r>
            <a:endParaRPr lang="en-GB" sz="5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p:txBody>
      </p:sp>
      <p:pic>
        <p:nvPicPr>
          <p:cNvPr id="7" name="Picture 8" descr="C15NF02"/>
          <p:cNvPicPr>
            <a:picLocks noChangeAspect="1" noChangeArrowheads="1"/>
          </p:cNvPicPr>
          <p:nvPr/>
        </p:nvPicPr>
        <p:blipFill>
          <a:blip r:embed="rId3">
            <a:extLst>
              <a:ext uri="{28A0092B-C50C-407E-A947-70E740481C1C}">
                <a14:useLocalDpi xmlns="" xmlns:a14="http://schemas.microsoft.com/office/drawing/2010/main" val="0"/>
              </a:ext>
            </a:extLst>
          </a:blip>
          <a:srcRect l="456" b="6674"/>
          <a:stretch>
            <a:fillRect/>
          </a:stretch>
        </p:blipFill>
        <p:spPr bwMode="auto">
          <a:xfrm>
            <a:off x="0" y="1066800"/>
            <a:ext cx="89154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40247930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GB" sz="5400" dirty="0">
                <a:latin typeface="Times" pitchFamily="18" charset="0"/>
              </a:rPr>
              <a:t>Identify </a:t>
            </a:r>
            <a:r>
              <a:rPr lang="en-GB" sz="5400" dirty="0" smtClean="0">
                <a:latin typeface="Times" pitchFamily="18" charset="0"/>
              </a:rPr>
              <a:t>Relationship Types</a:t>
            </a:r>
            <a:endParaRPr lang="en-GB" sz="5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p:txBody>
      </p:sp>
      <p:pic>
        <p:nvPicPr>
          <p:cNvPr id="5" name="Picture 8" descr="C15NF03"/>
          <p:cNvPicPr>
            <a:picLocks noChangeAspect="1" noChangeArrowheads="1"/>
          </p:cNvPicPr>
          <p:nvPr/>
        </p:nvPicPr>
        <p:blipFill>
          <a:blip r:embed="rId3">
            <a:extLst>
              <a:ext uri="{28A0092B-C50C-407E-A947-70E740481C1C}">
                <a14:useLocalDpi xmlns="" xmlns:a14="http://schemas.microsoft.com/office/drawing/2010/main" val="0"/>
              </a:ext>
            </a:extLst>
          </a:blip>
          <a:srcRect t="-156" r="19762"/>
          <a:stretch>
            <a:fillRect/>
          </a:stretch>
        </p:blipFill>
        <p:spPr bwMode="auto">
          <a:xfrm>
            <a:off x="101358" y="1371600"/>
            <a:ext cx="8890242"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8042502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a:t>
            </a:r>
            <a:r>
              <a:rPr lang="en-US" sz="4400" dirty="0" smtClean="0">
                <a:latin typeface="Times" pitchFamily="18" charset="0"/>
              </a:rPr>
              <a:t>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r>
              <a:rPr lang="en-US" sz="3200" b="1" dirty="0">
                <a:latin typeface="Times" pitchFamily="18" charset="0"/>
                <a:cs typeface="Times" pitchFamily="18" charset="0"/>
              </a:rPr>
              <a:t>Identify and associate attributes with entity or relationship </a:t>
            </a:r>
            <a:r>
              <a:rPr lang="en-US" sz="3200" b="1" dirty="0" smtClean="0">
                <a:latin typeface="Times" pitchFamily="18" charset="0"/>
                <a:cs typeface="Times" pitchFamily="18" charset="0"/>
              </a:rPr>
              <a:t>types</a:t>
            </a:r>
          </a:p>
          <a:p>
            <a:pPr lvl="1" algn="just">
              <a:lnSpc>
                <a:spcPct val="90000"/>
              </a:lnSpc>
            </a:pPr>
            <a:r>
              <a:rPr lang="en-US" sz="2800" b="1" dirty="0">
                <a:latin typeface="Times" pitchFamily="18" charset="0"/>
                <a:cs typeface="Times" pitchFamily="18" charset="0"/>
              </a:rPr>
              <a:t>Simple/composite attributes</a:t>
            </a:r>
          </a:p>
          <a:p>
            <a:pPr lvl="1" algn="just">
              <a:lnSpc>
                <a:spcPct val="90000"/>
              </a:lnSpc>
            </a:pPr>
            <a:r>
              <a:rPr lang="en-US" sz="2800" b="1" dirty="0">
                <a:latin typeface="Times" pitchFamily="18" charset="0"/>
                <a:cs typeface="Times" pitchFamily="18" charset="0"/>
              </a:rPr>
              <a:t>Single/multi-valued attributes</a:t>
            </a:r>
          </a:p>
          <a:p>
            <a:pPr lvl="2" algn="just">
              <a:lnSpc>
                <a:spcPct val="90000"/>
              </a:lnSpc>
            </a:pPr>
            <a:r>
              <a:rPr lang="en-US" sz="2400" b="1" dirty="0" smtClean="0">
                <a:latin typeface="Times" pitchFamily="18" charset="0"/>
                <a:cs typeface="Times" pitchFamily="18" charset="0"/>
              </a:rPr>
              <a:t>Two approaches, separate entity or as a multi-valued</a:t>
            </a:r>
          </a:p>
          <a:p>
            <a:pPr lvl="1" algn="just">
              <a:lnSpc>
                <a:spcPct val="90000"/>
              </a:lnSpc>
            </a:pPr>
            <a:r>
              <a:rPr lang="en-US" sz="2800" b="1" dirty="0" smtClean="0">
                <a:latin typeface="Times" pitchFamily="18" charset="0"/>
                <a:cs typeface="Times" pitchFamily="18" charset="0"/>
              </a:rPr>
              <a:t>Derived attribute</a:t>
            </a:r>
          </a:p>
          <a:p>
            <a:pPr lvl="1" algn="just">
              <a:lnSpc>
                <a:spcPct val="90000"/>
              </a:lnSpc>
            </a:pPr>
            <a:r>
              <a:rPr lang="en-US" sz="2800" b="1" dirty="0" smtClean="0">
                <a:latin typeface="Times" pitchFamily="18" charset="0"/>
                <a:cs typeface="Times" pitchFamily="18" charset="0"/>
              </a:rPr>
              <a:t>Document attributes</a:t>
            </a: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5769518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a:latin typeface="Times" pitchFamily="18" charset="0"/>
              </a:rPr>
              <a:t>Building Conceptual</a:t>
            </a:r>
            <a:r>
              <a:rPr lang="en-US" sz="3200" dirty="0">
                <a:latin typeface="Times" pitchFamily="18" charset="0"/>
              </a:rPr>
              <a:t> </a:t>
            </a:r>
            <a:r>
              <a:rPr lang="en-US" sz="4400" dirty="0">
                <a:latin typeface="Times" pitchFamily="18" charset="0"/>
              </a:rPr>
              <a:t>Data </a:t>
            </a:r>
            <a:r>
              <a:rPr lang="en-US" sz="4400" dirty="0" smtClean="0">
                <a:latin typeface="Times" pitchFamily="18" charset="0"/>
              </a:rPr>
              <a:t>Model..</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endParaRPr lang="en-US" sz="28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pic>
        <p:nvPicPr>
          <p:cNvPr id="7" name="Picture 8" descr="C15NF04"/>
          <p:cNvPicPr>
            <a:picLocks noChangeAspect="1" noChangeArrowheads="1"/>
          </p:cNvPicPr>
          <p:nvPr/>
        </p:nvPicPr>
        <p:blipFill>
          <a:blip r:embed="rId3">
            <a:extLst>
              <a:ext uri="{28A0092B-C50C-407E-A947-70E740481C1C}">
                <a14:useLocalDpi xmlns="" xmlns:a14="http://schemas.microsoft.com/office/drawing/2010/main" val="0"/>
              </a:ext>
            </a:extLst>
          </a:blip>
          <a:srcRect l="102" b="8191"/>
          <a:stretch>
            <a:fillRect/>
          </a:stretch>
        </p:blipFill>
        <p:spPr bwMode="auto">
          <a:xfrm>
            <a:off x="152400" y="1066800"/>
            <a:ext cx="8839200" cy="5791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665296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0" y="76200"/>
            <a:ext cx="9144000" cy="990600"/>
          </a:xfrm>
        </p:spPr>
        <p:txBody>
          <a:bodyPr/>
          <a:lstStyle/>
          <a:p>
            <a:r>
              <a:rPr lang="en-US" sz="4400" dirty="0" smtClean="0">
                <a:latin typeface="Times" pitchFamily="18" charset="0"/>
              </a:rPr>
              <a:t>DreamHome Entities/Attributes</a:t>
            </a:r>
            <a:endParaRPr lang="en-GB" sz="4400" dirty="0">
              <a:latin typeface="Times" pitchFamily="18" charset="0"/>
            </a:endParaRPr>
          </a:p>
        </p:txBody>
      </p:sp>
      <p:sp>
        <p:nvSpPr>
          <p:cNvPr id="49155" name="Rectangle 1027"/>
          <p:cNvSpPr>
            <a:spLocks noGrp="1" noChangeArrowheads="1"/>
          </p:cNvSpPr>
          <p:nvPr>
            <p:ph idx="1"/>
          </p:nvPr>
        </p:nvSpPr>
        <p:spPr/>
        <p:txBody>
          <a:bodyPr/>
          <a:lstStyle/>
          <a:p>
            <a:pPr marL="0" indent="0" eaLnBrk="1" hangingPunct="1">
              <a:lnSpc>
                <a:spcPct val="90000"/>
              </a:lnSpc>
              <a:buNone/>
            </a:pPr>
            <a:endParaRPr lang="en-GB" sz="2400" b="1" dirty="0" smtClean="0">
              <a:latin typeface="Times" pitchFamily="18" charset="0"/>
            </a:endParaRPr>
          </a:p>
          <a:p>
            <a:pPr lvl="2">
              <a:lnSpc>
                <a:spcPct val="90000"/>
              </a:lnSpc>
            </a:pPr>
            <a:endParaRPr lang="en-GB" sz="2400" b="1" dirty="0">
              <a:latin typeface="Times" pitchFamily="18" charset="0"/>
            </a:endParaRPr>
          </a:p>
          <a:p>
            <a:pPr lvl="2">
              <a:lnSpc>
                <a:spcPct val="90000"/>
              </a:lnSpc>
            </a:pPr>
            <a:endParaRPr lang="en-GB" sz="2200" b="1" dirty="0" smtClean="0">
              <a:latin typeface="Times" pitchFamily="18" charset="0"/>
            </a:endParaRPr>
          </a:p>
          <a:p>
            <a:pPr lvl="2">
              <a:lnSpc>
                <a:spcPct val="90000"/>
              </a:lnSpc>
            </a:pPr>
            <a:endParaRPr lang="en-GB" sz="2200" b="1" dirty="0" smtClean="0">
              <a:latin typeface="Times" pitchFamily="18" charset="0"/>
            </a:endParaRPr>
          </a:p>
          <a:p>
            <a:pPr marL="457200" lvl="1" indent="0">
              <a:lnSpc>
                <a:spcPct val="90000"/>
              </a:lnSpc>
              <a:buNone/>
            </a:pPr>
            <a:endParaRPr lang="en-GB" sz="2600" b="1" dirty="0" smtClean="0">
              <a:latin typeface="Times" pitchFamily="18" charset="0"/>
            </a:endParaRPr>
          </a:p>
          <a:p>
            <a:pPr lvl="1">
              <a:lnSpc>
                <a:spcPct val="90000"/>
              </a:lnSpc>
            </a:pPr>
            <a:endParaRPr lang="en-GB" sz="2600" b="1" dirty="0" smtClean="0">
              <a:latin typeface="Times" pitchFamily="18" charset="0"/>
            </a:endParaRPr>
          </a:p>
          <a:p>
            <a:pPr>
              <a:lnSpc>
                <a:spcPct val="90000"/>
              </a:lnSpc>
            </a:pPr>
            <a:endParaRPr lang="en-GB" sz="2600" b="1" dirty="0" smtClean="0">
              <a:latin typeface="Times" pitchFamily="18" charset="0"/>
            </a:endParaRPr>
          </a:p>
          <a:p>
            <a:pPr lvl="1">
              <a:lnSpc>
                <a:spcPct val="90000"/>
              </a:lnSpc>
            </a:pPr>
            <a:endParaRPr lang="en-GB" sz="2600" b="1" dirty="0" smtClean="0">
              <a:latin typeface="Times" pitchFamily="18" charset="0"/>
            </a:endParaRPr>
          </a:p>
          <a:p>
            <a:pPr lvl="1">
              <a:lnSpc>
                <a:spcPct val="90000"/>
              </a:lnSpc>
            </a:pPr>
            <a:endParaRPr lang="en-GB" sz="1800" b="1" dirty="0">
              <a:latin typeface="Times" pitchFamily="18" charset="0"/>
            </a:endParaRPr>
          </a:p>
          <a:p>
            <a:pPr lvl="1" eaLnBrk="1" hangingPunct="1">
              <a:lnSpc>
                <a:spcPct val="90000"/>
              </a:lnSpc>
            </a:pPr>
            <a:endParaRPr lang="en-GB" b="1" dirty="0" smtClean="0">
              <a:latin typeface="Times" pitchFamily="18" charset="0"/>
            </a:endParaRPr>
          </a:p>
        </p:txBody>
      </p:sp>
      <p:sp>
        <p:nvSpPr>
          <p:cNvPr id="6" name="Rectangle 3"/>
          <p:cNvSpPr txBox="1">
            <a:spLocks noChangeArrowheads="1"/>
          </p:cNvSpPr>
          <p:nvPr/>
        </p:nvSpPr>
        <p:spPr bwMode="auto">
          <a:xfrm>
            <a:off x="-1" y="1066800"/>
            <a:ext cx="9096829"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002060"/>
              </a:buClr>
              <a:buSzPct val="70000"/>
              <a:buFont typeface="Wingdings" pitchFamily="2" charset="2"/>
              <a:buChar char="Ø"/>
              <a:defRPr lang="en-US" sz="3600" kern="1200" baseline="0">
                <a:solidFill>
                  <a:schemeClr val="tx1"/>
                </a:solidFill>
                <a:latin typeface="Verdana" pitchFamily="34" charset="0"/>
                <a:ea typeface="+mn-ea"/>
                <a:cs typeface="+mn-cs"/>
              </a:defRPr>
            </a:lvl1pPr>
            <a:lvl2pPr marL="742950" indent="-285750" algn="l" rtl="0" eaLnBrk="1" fontAlgn="base" hangingPunct="1">
              <a:spcBef>
                <a:spcPct val="20000"/>
              </a:spcBef>
              <a:spcAft>
                <a:spcPct val="0"/>
              </a:spcAft>
              <a:buClr>
                <a:srgbClr val="002060"/>
              </a:buClr>
              <a:buSzPct val="70000"/>
              <a:buFont typeface="Wingdings" pitchFamily="2" charset="2"/>
              <a:buChar char="v"/>
              <a:defRPr lang="en-US" sz="3200" kern="1200" baseline="0">
                <a:solidFill>
                  <a:schemeClr val="tx1"/>
                </a:solidFill>
                <a:latin typeface="Verdana" pitchFamily="34" charset="0"/>
                <a:ea typeface="+mn-ea"/>
                <a:cs typeface="+mn-cs"/>
              </a:defRPr>
            </a:lvl2pPr>
            <a:lvl3pPr marL="1143000" indent="-228600" algn="l" rtl="0" eaLnBrk="1" fontAlgn="base" hangingPunct="1">
              <a:spcBef>
                <a:spcPct val="20000"/>
              </a:spcBef>
              <a:spcAft>
                <a:spcPct val="0"/>
              </a:spcAft>
              <a:buClr>
                <a:srgbClr val="002060"/>
              </a:buClr>
              <a:buSzPct val="80000"/>
              <a:buFont typeface="Wingdings" pitchFamily="2" charset="2"/>
              <a:buChar char="§"/>
              <a:defRPr lang="en-US" sz="2800" kern="1200" baseline="0">
                <a:solidFill>
                  <a:schemeClr val="tx1"/>
                </a:solidFill>
                <a:latin typeface="Verdana" pitchFamily="34" charset="0"/>
                <a:ea typeface="+mn-ea"/>
                <a:cs typeface="+mn-cs"/>
              </a:defRPr>
            </a:lvl3pPr>
            <a:lvl4pPr marL="1600200" indent="-228600" algn="l" rtl="0" eaLnBrk="1" fontAlgn="base" hangingPunct="1">
              <a:spcBef>
                <a:spcPct val="20000"/>
              </a:spcBef>
              <a:spcAft>
                <a:spcPct val="0"/>
              </a:spcAft>
              <a:buClr>
                <a:srgbClr val="002060"/>
              </a:buClr>
              <a:buSzPct val="80000"/>
              <a:buFont typeface="Arial" pitchFamily="34" charset="0"/>
              <a:buChar char="•"/>
              <a:defRPr lang="en-US" sz="2400" kern="1200" baseline="0">
                <a:solidFill>
                  <a:schemeClr val="tx1"/>
                </a:solidFill>
                <a:latin typeface="Verdana" pitchFamily="34" charset="0"/>
                <a:ea typeface="+mn-ea"/>
                <a:cs typeface="+mn-cs"/>
              </a:defRPr>
            </a:lvl4pPr>
            <a:lvl5pPr marL="2057400" indent="-228600" algn="l" rtl="0" eaLnBrk="1" fontAlgn="base" hangingPunct="1">
              <a:spcBef>
                <a:spcPct val="20000"/>
              </a:spcBef>
              <a:spcAft>
                <a:spcPct val="0"/>
              </a:spcAft>
              <a:buClr>
                <a:srgbClr val="002060"/>
              </a:buClr>
              <a:buFont typeface="Arial" charset="0"/>
              <a:buChar char="»"/>
              <a:defRPr lang="en-US"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lnSpc>
                <a:spcPct val="90000"/>
              </a:lnSpc>
              <a:buNone/>
            </a:pPr>
            <a:r>
              <a:rPr lang="en-US" sz="2400" b="1" dirty="0">
                <a:latin typeface="Times" pitchFamily="18" charset="0"/>
                <a:cs typeface="Times" pitchFamily="18" charset="0"/>
              </a:rPr>
              <a:t>Staff </a:t>
            </a:r>
            <a:r>
              <a:rPr lang="en-US" sz="2400" dirty="0" err="1">
                <a:latin typeface="Times" pitchFamily="18" charset="0"/>
                <a:cs typeface="Times" pitchFamily="18" charset="0"/>
              </a:rPr>
              <a:t>staffNo</a:t>
            </a:r>
            <a:r>
              <a:rPr lang="en-US" sz="2400" dirty="0">
                <a:latin typeface="Times" pitchFamily="18" charset="0"/>
                <a:cs typeface="Times" pitchFamily="18" charset="0"/>
              </a:rPr>
              <a:t>, name (composite: </a:t>
            </a:r>
            <a:r>
              <a:rPr lang="en-US" sz="2400" dirty="0" err="1">
                <a:latin typeface="Times" pitchFamily="18" charset="0"/>
                <a:cs typeface="Times" pitchFamily="18" charset="0"/>
              </a:rPr>
              <a:t>fName</a:t>
            </a:r>
            <a:r>
              <a:rPr lang="en-US" sz="2400" dirty="0">
                <a:latin typeface="Times" pitchFamily="18" charset="0"/>
                <a:cs typeface="Times" pitchFamily="18" charset="0"/>
              </a:rPr>
              <a:t>, </a:t>
            </a:r>
            <a:r>
              <a:rPr lang="en-US" sz="2400" dirty="0" err="1">
                <a:latin typeface="Times" pitchFamily="18" charset="0"/>
                <a:cs typeface="Times" pitchFamily="18" charset="0"/>
              </a:rPr>
              <a:t>lName</a:t>
            </a:r>
            <a:r>
              <a:rPr lang="en-US" sz="2400" dirty="0">
                <a:latin typeface="Times" pitchFamily="18" charset="0"/>
                <a:cs typeface="Times" pitchFamily="18" charset="0"/>
              </a:rPr>
              <a:t>), position, sex, DOB</a:t>
            </a:r>
          </a:p>
          <a:p>
            <a:pPr marL="457200" lvl="1" indent="0" algn="just">
              <a:lnSpc>
                <a:spcPct val="90000"/>
              </a:lnSpc>
              <a:buNone/>
            </a:pPr>
            <a:r>
              <a:rPr lang="en-US" sz="2400" b="1" dirty="0" err="1">
                <a:latin typeface="Times" pitchFamily="18" charset="0"/>
                <a:cs typeface="Times" pitchFamily="18" charset="0"/>
              </a:rPr>
              <a:t>PropertyForRent</a:t>
            </a:r>
            <a:r>
              <a:rPr lang="en-US" sz="2400" b="1" dirty="0">
                <a:latin typeface="Times" pitchFamily="18" charset="0"/>
                <a:cs typeface="Times" pitchFamily="18" charset="0"/>
              </a:rPr>
              <a:t> </a:t>
            </a:r>
            <a:r>
              <a:rPr lang="en-US" sz="2400" dirty="0" err="1">
                <a:latin typeface="Times" pitchFamily="18" charset="0"/>
                <a:cs typeface="Times" pitchFamily="18" charset="0"/>
              </a:rPr>
              <a:t>propertyNo</a:t>
            </a:r>
            <a:r>
              <a:rPr lang="en-US" sz="2400" dirty="0">
                <a:latin typeface="Times" pitchFamily="18" charset="0"/>
                <a:cs typeface="Times" pitchFamily="18" charset="0"/>
              </a:rPr>
              <a:t>, address (composite: street, city, postcode), type, rooms, rent</a:t>
            </a:r>
          </a:p>
          <a:p>
            <a:pPr marL="457200" lvl="1" indent="0" algn="just">
              <a:lnSpc>
                <a:spcPct val="90000"/>
              </a:lnSpc>
              <a:buNone/>
            </a:pPr>
            <a:r>
              <a:rPr lang="en-US" sz="2400" b="1" dirty="0" err="1">
                <a:latin typeface="Times" pitchFamily="18" charset="0"/>
                <a:cs typeface="Times" pitchFamily="18" charset="0"/>
              </a:rPr>
              <a:t>PrivateOwner</a:t>
            </a:r>
            <a:r>
              <a:rPr lang="en-US" sz="2400" b="1" dirty="0">
                <a:latin typeface="Times" pitchFamily="18" charset="0"/>
                <a:cs typeface="Times" pitchFamily="18" charset="0"/>
              </a:rPr>
              <a:t> </a:t>
            </a:r>
            <a:r>
              <a:rPr lang="en-US" sz="2400" dirty="0" err="1">
                <a:latin typeface="Times" pitchFamily="18" charset="0"/>
                <a:cs typeface="Times" pitchFamily="18" charset="0"/>
              </a:rPr>
              <a:t>ownerNo</a:t>
            </a:r>
            <a:r>
              <a:rPr lang="en-US" sz="2400" dirty="0">
                <a:latin typeface="Times" pitchFamily="18" charset="0"/>
                <a:cs typeface="Times" pitchFamily="18" charset="0"/>
              </a:rPr>
              <a:t>, name (composite: </a:t>
            </a:r>
            <a:r>
              <a:rPr lang="en-US" sz="2400" dirty="0" err="1">
                <a:latin typeface="Times" pitchFamily="18" charset="0"/>
                <a:cs typeface="Times" pitchFamily="18" charset="0"/>
              </a:rPr>
              <a:t>fName</a:t>
            </a:r>
            <a:r>
              <a:rPr lang="en-US" sz="2400" dirty="0">
                <a:latin typeface="Times" pitchFamily="18" charset="0"/>
                <a:cs typeface="Times" pitchFamily="18" charset="0"/>
              </a:rPr>
              <a:t>, </a:t>
            </a:r>
            <a:r>
              <a:rPr lang="en-US" sz="2400" dirty="0" err="1">
                <a:latin typeface="Times" pitchFamily="18" charset="0"/>
                <a:cs typeface="Times" pitchFamily="18" charset="0"/>
              </a:rPr>
              <a:t>lName</a:t>
            </a:r>
            <a:r>
              <a:rPr lang="en-US" sz="2400" dirty="0">
                <a:latin typeface="Times" pitchFamily="18" charset="0"/>
                <a:cs typeface="Times" pitchFamily="18" charset="0"/>
              </a:rPr>
              <a:t>), address, </a:t>
            </a:r>
            <a:r>
              <a:rPr lang="en-US" sz="2400" dirty="0" err="1">
                <a:latin typeface="Times" pitchFamily="18" charset="0"/>
                <a:cs typeface="Times" pitchFamily="18" charset="0"/>
              </a:rPr>
              <a:t>telNo</a:t>
            </a:r>
            <a:endParaRPr lang="en-US" sz="2400" dirty="0">
              <a:latin typeface="Times" pitchFamily="18" charset="0"/>
              <a:cs typeface="Times" pitchFamily="18" charset="0"/>
            </a:endParaRPr>
          </a:p>
          <a:p>
            <a:pPr marL="457200" lvl="1" indent="0" algn="just">
              <a:lnSpc>
                <a:spcPct val="90000"/>
              </a:lnSpc>
              <a:buNone/>
            </a:pPr>
            <a:r>
              <a:rPr lang="en-US" sz="2400" b="1" dirty="0" err="1">
                <a:latin typeface="Times" pitchFamily="18" charset="0"/>
                <a:cs typeface="Times" pitchFamily="18" charset="0"/>
              </a:rPr>
              <a:t>BusinessOwner</a:t>
            </a:r>
            <a:r>
              <a:rPr lang="en-US" sz="2400" b="1" dirty="0">
                <a:latin typeface="Times" pitchFamily="18" charset="0"/>
                <a:cs typeface="Times" pitchFamily="18" charset="0"/>
              </a:rPr>
              <a:t> </a:t>
            </a:r>
            <a:r>
              <a:rPr lang="en-US" sz="2400" dirty="0" err="1">
                <a:latin typeface="Times" pitchFamily="18" charset="0"/>
                <a:cs typeface="Times" pitchFamily="18" charset="0"/>
              </a:rPr>
              <a:t>ownerNo</a:t>
            </a:r>
            <a:r>
              <a:rPr lang="en-US" sz="2400" dirty="0">
                <a:latin typeface="Times" pitchFamily="18" charset="0"/>
                <a:cs typeface="Times" pitchFamily="18" charset="0"/>
              </a:rPr>
              <a:t>, </a:t>
            </a:r>
            <a:r>
              <a:rPr lang="en-US" sz="2400" dirty="0" err="1">
                <a:latin typeface="Times" pitchFamily="18" charset="0"/>
                <a:cs typeface="Times" pitchFamily="18" charset="0"/>
              </a:rPr>
              <a:t>bName</a:t>
            </a:r>
            <a:r>
              <a:rPr lang="en-US" sz="2400" dirty="0">
                <a:latin typeface="Times" pitchFamily="18" charset="0"/>
                <a:cs typeface="Times" pitchFamily="18" charset="0"/>
              </a:rPr>
              <a:t>, </a:t>
            </a:r>
            <a:r>
              <a:rPr lang="en-US" sz="2400" dirty="0" err="1">
                <a:latin typeface="Times" pitchFamily="18" charset="0"/>
                <a:cs typeface="Times" pitchFamily="18" charset="0"/>
              </a:rPr>
              <a:t>bType</a:t>
            </a:r>
            <a:r>
              <a:rPr lang="en-US" sz="2400" dirty="0">
                <a:latin typeface="Times" pitchFamily="18" charset="0"/>
                <a:cs typeface="Times" pitchFamily="18" charset="0"/>
              </a:rPr>
              <a:t>, address, </a:t>
            </a:r>
            <a:r>
              <a:rPr lang="en-US" sz="2400" dirty="0" err="1">
                <a:latin typeface="Times" pitchFamily="18" charset="0"/>
                <a:cs typeface="Times" pitchFamily="18" charset="0"/>
              </a:rPr>
              <a:t>telNo</a:t>
            </a:r>
            <a:r>
              <a:rPr lang="en-US" sz="2400" dirty="0">
                <a:latin typeface="Times" pitchFamily="18" charset="0"/>
                <a:cs typeface="Times" pitchFamily="18" charset="0"/>
              </a:rPr>
              <a:t>, </a:t>
            </a:r>
            <a:r>
              <a:rPr lang="en-US" sz="2400" dirty="0" err="1">
                <a:latin typeface="Times" pitchFamily="18" charset="0"/>
                <a:cs typeface="Times" pitchFamily="18" charset="0"/>
              </a:rPr>
              <a:t>contactName</a:t>
            </a:r>
            <a:endParaRPr lang="en-US" sz="2400" dirty="0">
              <a:latin typeface="Times" pitchFamily="18" charset="0"/>
              <a:cs typeface="Times" pitchFamily="18" charset="0"/>
            </a:endParaRPr>
          </a:p>
          <a:p>
            <a:pPr marL="457200" lvl="1" indent="0" algn="just">
              <a:lnSpc>
                <a:spcPct val="90000"/>
              </a:lnSpc>
              <a:buNone/>
            </a:pPr>
            <a:r>
              <a:rPr lang="en-US" sz="2400" b="1" dirty="0">
                <a:latin typeface="Times" pitchFamily="18" charset="0"/>
                <a:cs typeface="Times" pitchFamily="18" charset="0"/>
              </a:rPr>
              <a:t>Client </a:t>
            </a:r>
            <a:r>
              <a:rPr lang="en-US" sz="2400" dirty="0" err="1">
                <a:latin typeface="Times" pitchFamily="18" charset="0"/>
                <a:cs typeface="Times" pitchFamily="18" charset="0"/>
              </a:rPr>
              <a:t>clientNo</a:t>
            </a:r>
            <a:r>
              <a:rPr lang="en-US" sz="2400" dirty="0">
                <a:latin typeface="Times" pitchFamily="18" charset="0"/>
                <a:cs typeface="Times" pitchFamily="18" charset="0"/>
              </a:rPr>
              <a:t>, name (composite: </a:t>
            </a:r>
            <a:r>
              <a:rPr lang="en-US" sz="2400" dirty="0" err="1">
                <a:latin typeface="Times" pitchFamily="18" charset="0"/>
                <a:cs typeface="Times" pitchFamily="18" charset="0"/>
              </a:rPr>
              <a:t>fName</a:t>
            </a:r>
            <a:r>
              <a:rPr lang="en-US" sz="2400" dirty="0">
                <a:latin typeface="Times" pitchFamily="18" charset="0"/>
                <a:cs typeface="Times" pitchFamily="18" charset="0"/>
              </a:rPr>
              <a:t>, </a:t>
            </a:r>
            <a:r>
              <a:rPr lang="en-US" sz="2400" dirty="0" err="1">
                <a:latin typeface="Times" pitchFamily="18" charset="0"/>
                <a:cs typeface="Times" pitchFamily="18" charset="0"/>
              </a:rPr>
              <a:t>lName</a:t>
            </a:r>
            <a:r>
              <a:rPr lang="en-US" sz="2400" dirty="0">
                <a:latin typeface="Times" pitchFamily="18" charset="0"/>
                <a:cs typeface="Times" pitchFamily="18" charset="0"/>
              </a:rPr>
              <a:t>), </a:t>
            </a:r>
            <a:r>
              <a:rPr lang="en-US" sz="2400" dirty="0" err="1" smtClean="0">
                <a:latin typeface="Times" pitchFamily="18" charset="0"/>
                <a:cs typeface="Times" pitchFamily="18" charset="0"/>
              </a:rPr>
              <a:t>telNo</a:t>
            </a:r>
            <a:r>
              <a:rPr lang="en-US" sz="2400" dirty="0" smtClean="0">
                <a:latin typeface="Times" pitchFamily="18" charset="0"/>
                <a:cs typeface="Times" pitchFamily="18" charset="0"/>
              </a:rPr>
              <a:t> </a:t>
            </a:r>
            <a:r>
              <a:rPr lang="en-US" sz="2400" b="1" dirty="0" smtClean="0">
                <a:latin typeface="Times" pitchFamily="18" charset="0"/>
                <a:cs typeface="Times" pitchFamily="18" charset="0"/>
              </a:rPr>
              <a:t>Preference </a:t>
            </a:r>
            <a:r>
              <a:rPr lang="en-US" sz="2400" dirty="0" err="1">
                <a:latin typeface="Times" pitchFamily="18" charset="0"/>
                <a:cs typeface="Times" pitchFamily="18" charset="0"/>
              </a:rPr>
              <a:t>prefType</a:t>
            </a:r>
            <a:r>
              <a:rPr lang="en-US" sz="2400" dirty="0">
                <a:latin typeface="Times" pitchFamily="18" charset="0"/>
                <a:cs typeface="Times" pitchFamily="18" charset="0"/>
              </a:rPr>
              <a:t>, </a:t>
            </a:r>
            <a:r>
              <a:rPr lang="en-US" sz="2400" dirty="0" err="1">
                <a:latin typeface="Times" pitchFamily="18" charset="0"/>
                <a:cs typeface="Times" pitchFamily="18" charset="0"/>
              </a:rPr>
              <a:t>maxRent</a:t>
            </a:r>
            <a:endParaRPr lang="en-US" sz="2400" dirty="0">
              <a:latin typeface="Times" pitchFamily="18" charset="0"/>
              <a:cs typeface="Times" pitchFamily="18" charset="0"/>
            </a:endParaRPr>
          </a:p>
          <a:p>
            <a:pPr marL="457200" lvl="1" indent="0" algn="just">
              <a:lnSpc>
                <a:spcPct val="90000"/>
              </a:lnSpc>
              <a:buNone/>
            </a:pPr>
            <a:r>
              <a:rPr lang="en-US" sz="2400" b="1" dirty="0">
                <a:latin typeface="Times" pitchFamily="18" charset="0"/>
                <a:cs typeface="Times" pitchFamily="18" charset="0"/>
              </a:rPr>
              <a:t>Lease </a:t>
            </a:r>
            <a:r>
              <a:rPr lang="en-US" sz="2400" dirty="0" err="1">
                <a:latin typeface="Times" pitchFamily="18" charset="0"/>
                <a:cs typeface="Times" pitchFamily="18" charset="0"/>
              </a:rPr>
              <a:t>leaseNo</a:t>
            </a:r>
            <a:r>
              <a:rPr lang="en-US" sz="2400" dirty="0">
                <a:latin typeface="Times" pitchFamily="18" charset="0"/>
                <a:cs typeface="Times" pitchFamily="18" charset="0"/>
              </a:rPr>
              <a:t>, </a:t>
            </a:r>
            <a:r>
              <a:rPr lang="en-US" sz="2400" dirty="0" err="1">
                <a:latin typeface="Times" pitchFamily="18" charset="0"/>
                <a:cs typeface="Times" pitchFamily="18" charset="0"/>
              </a:rPr>
              <a:t>paymentMethod</a:t>
            </a:r>
            <a:r>
              <a:rPr lang="en-US" sz="2400" dirty="0">
                <a:latin typeface="Times" pitchFamily="18" charset="0"/>
                <a:cs typeface="Times" pitchFamily="18" charset="0"/>
              </a:rPr>
              <a:t>, deposit (derived as </a:t>
            </a:r>
            <a:r>
              <a:rPr lang="en-US" sz="2400" dirty="0" err="1">
                <a:latin typeface="Times" pitchFamily="18" charset="0"/>
                <a:cs typeface="Times" pitchFamily="18" charset="0"/>
              </a:rPr>
              <a:t>PropertyForRent.rent</a:t>
            </a:r>
            <a:r>
              <a:rPr lang="en-US" sz="2400" dirty="0">
                <a:latin typeface="Times" pitchFamily="18" charset="0"/>
                <a:cs typeface="Times" pitchFamily="18" charset="0"/>
              </a:rPr>
              <a:t>*2</a:t>
            </a:r>
            <a:r>
              <a:rPr lang="en-US" sz="2400" dirty="0" smtClean="0">
                <a:latin typeface="Times" pitchFamily="18" charset="0"/>
                <a:cs typeface="Times" pitchFamily="18" charset="0"/>
              </a:rPr>
              <a:t>), </a:t>
            </a:r>
            <a:r>
              <a:rPr lang="en-US" sz="2400" dirty="0" err="1" smtClean="0">
                <a:latin typeface="Times" pitchFamily="18" charset="0"/>
                <a:cs typeface="Times" pitchFamily="18" charset="0"/>
              </a:rPr>
              <a:t>depositPaid</a:t>
            </a:r>
            <a:r>
              <a:rPr lang="en-US" sz="2400" dirty="0">
                <a:latin typeface="Times" pitchFamily="18" charset="0"/>
                <a:cs typeface="Times" pitchFamily="18" charset="0"/>
              </a:rPr>
              <a:t>, </a:t>
            </a:r>
            <a:r>
              <a:rPr lang="en-US" sz="2400" dirty="0" err="1">
                <a:latin typeface="Times" pitchFamily="18" charset="0"/>
                <a:cs typeface="Times" pitchFamily="18" charset="0"/>
              </a:rPr>
              <a:t>rentStart</a:t>
            </a:r>
            <a:r>
              <a:rPr lang="en-US" sz="2400" dirty="0">
                <a:latin typeface="Times" pitchFamily="18" charset="0"/>
                <a:cs typeface="Times" pitchFamily="18" charset="0"/>
              </a:rPr>
              <a:t>, </a:t>
            </a:r>
            <a:r>
              <a:rPr lang="en-US" sz="2400" dirty="0" err="1">
                <a:latin typeface="Times" pitchFamily="18" charset="0"/>
                <a:cs typeface="Times" pitchFamily="18" charset="0"/>
              </a:rPr>
              <a:t>rentFinish</a:t>
            </a:r>
            <a:r>
              <a:rPr lang="en-US" sz="2400" dirty="0">
                <a:latin typeface="Times" pitchFamily="18" charset="0"/>
                <a:cs typeface="Times" pitchFamily="18" charset="0"/>
              </a:rPr>
              <a:t>, duration (derived as </a:t>
            </a:r>
            <a:r>
              <a:rPr lang="en-US" sz="2400" dirty="0" err="1">
                <a:latin typeface="Times" pitchFamily="18" charset="0"/>
                <a:cs typeface="Times" pitchFamily="18" charset="0"/>
              </a:rPr>
              <a:t>rentFinish</a:t>
            </a:r>
            <a:r>
              <a:rPr lang="en-US" sz="2400" dirty="0">
                <a:latin typeface="Times" pitchFamily="18" charset="0"/>
                <a:cs typeface="Times" pitchFamily="18" charset="0"/>
              </a:rPr>
              <a:t> – </a:t>
            </a:r>
            <a:r>
              <a:rPr lang="en-US" sz="2400" dirty="0" err="1">
                <a:latin typeface="Times" pitchFamily="18" charset="0"/>
                <a:cs typeface="Times" pitchFamily="18" charset="0"/>
              </a:rPr>
              <a:t>rentStart</a:t>
            </a:r>
            <a:r>
              <a:rPr lang="en-US" sz="2400" dirty="0">
                <a:latin typeface="Times" pitchFamily="18" charset="0"/>
                <a:cs typeface="Times" pitchFamily="18" charset="0"/>
              </a:rPr>
              <a:t>)</a:t>
            </a:r>
          </a:p>
          <a:p>
            <a:pPr marL="457200" lvl="1" indent="0" algn="just">
              <a:lnSpc>
                <a:spcPct val="90000"/>
              </a:lnSpc>
              <a:buNone/>
            </a:pPr>
            <a:endParaRPr lang="en-US" sz="2400" b="1" dirty="0" smtClean="0">
              <a:latin typeface="Times" pitchFamily="18" charset="0"/>
              <a:cs typeface="Times" pitchFamily="18" charset="0"/>
            </a:endParaRPr>
          </a:p>
          <a:p>
            <a:pPr lvl="1" algn="just">
              <a:lnSpc>
                <a:spcPct val="90000"/>
              </a:lnSpc>
            </a:pPr>
            <a:endParaRPr lang="en-US"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algn="just">
              <a:lnSpc>
                <a:spcPct val="90000"/>
              </a:lnSpc>
            </a:pPr>
            <a:endParaRPr lang="en-US" sz="3200" b="1" dirty="0">
              <a:latin typeface="Times" pitchFamily="18" charset="0"/>
              <a:cs typeface="Times" pitchFamily="18" charset="0"/>
            </a:endParaRPr>
          </a:p>
          <a:p>
            <a:pPr lvl="1" algn="just">
              <a:lnSpc>
                <a:spcPct val="90000"/>
              </a:lnSpc>
            </a:pPr>
            <a:endParaRPr lang="en-US" sz="2800" b="1" dirty="0" smtClean="0">
              <a:latin typeface="Times" pitchFamily="18" charset="0"/>
              <a:cs typeface="Times" pitchFamily="18" charset="0"/>
            </a:endParaRPr>
          </a:p>
          <a:p>
            <a:pPr lvl="1" algn="just">
              <a:lnSpc>
                <a:spcPct val="90000"/>
              </a:lnSpc>
            </a:pPr>
            <a:endParaRPr lang="en-US" sz="2000" b="1" dirty="0">
              <a:latin typeface="Times" pitchFamily="18" charset="0"/>
              <a:cs typeface="Times" pitchFamily="18" charset="0"/>
            </a:endParaRPr>
          </a:p>
          <a:p>
            <a:pPr marL="0" indent="0" algn="just">
              <a:lnSpc>
                <a:spcPct val="90000"/>
              </a:lnSpc>
              <a:buNone/>
            </a:pPr>
            <a:endParaRPr lang="en-US" sz="2800" b="1" dirty="0">
              <a:latin typeface="Times" pitchFamily="18" charset="0"/>
              <a:cs typeface="Times" pitchFamily="18" charset="0"/>
            </a:endParaRPr>
          </a:p>
        </p:txBody>
      </p:sp>
    </p:spTree>
    <p:extLst>
      <p:ext uri="{BB962C8B-B14F-4D97-AF65-F5344CB8AC3E}">
        <p14:creationId xmlns="" xmlns:p14="http://schemas.microsoft.com/office/powerpoint/2010/main" val="139159208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cture1-CSC271-CIITVC-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Lecture1-CSC271-CIITVC-2012</Template>
  <TotalTime>6423</TotalTime>
  <Words>2368</Words>
  <Application>Microsoft Office PowerPoint</Application>
  <PresentationFormat>On-screen Show (4:3)</PresentationFormat>
  <Paragraphs>671</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Lecture1-CSC271-CIITVC-2012</vt:lpstr>
      <vt:lpstr>CSC271 Database Systems</vt:lpstr>
      <vt:lpstr>Summary: Previous Lecture</vt:lpstr>
      <vt:lpstr>Building Conceptual Data Model</vt:lpstr>
      <vt:lpstr>Building Conceptual Data Model..</vt:lpstr>
      <vt:lpstr>Staff User View</vt:lpstr>
      <vt:lpstr>Identify Relationship Types</vt:lpstr>
      <vt:lpstr>Building Conceptual Data Model..</vt:lpstr>
      <vt:lpstr>Building Conceptual Data Model..</vt:lpstr>
      <vt:lpstr>DreamHome Entities/Attributes</vt:lpstr>
      <vt:lpstr>Building Conceptual Data Model..</vt:lpstr>
      <vt:lpstr>Building Conceptual Data Model..</vt:lpstr>
      <vt:lpstr>Building Conceptual Data Model..</vt:lpstr>
      <vt:lpstr>Building Conceptual Data Model..</vt:lpstr>
      <vt:lpstr>Building Conceptual Data Model..</vt:lpstr>
      <vt:lpstr>Building Conceptual Data Model..</vt:lpstr>
      <vt:lpstr>Building Conceptual Data Model..</vt:lpstr>
      <vt:lpstr>Building Conceptual Data Model..</vt:lpstr>
      <vt:lpstr>Building Conceptual Data Model..</vt:lpstr>
      <vt:lpstr>Building Conceptual Data Model..</vt:lpstr>
      <vt:lpstr>Building Conceptual Data Model..</vt:lpstr>
      <vt:lpstr>Logical Database Design (RDM)</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Building Logical Data Model</vt:lpstr>
      <vt:lpstr>Relations: Staff User View</vt:lpstr>
      <vt:lpstr>Building Logical Data Model</vt:lpstr>
      <vt:lpstr>Summary</vt:lpstr>
      <vt:lpstr>References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CSC271 Database Systems</dc:title>
  <dc:creator>ASIF</dc:creator>
  <cp:lastModifiedBy>vcomsats</cp:lastModifiedBy>
  <cp:revision>2880</cp:revision>
  <dcterms:created xsi:type="dcterms:W3CDTF">2012-05-16T18:43:11Z</dcterms:created>
  <dcterms:modified xsi:type="dcterms:W3CDTF">2013-05-30T07:25:51Z</dcterms:modified>
</cp:coreProperties>
</file>