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5" r:id="rId2"/>
    <p:sldId id="346" r:id="rId3"/>
    <p:sldId id="929" r:id="rId4"/>
    <p:sldId id="930" r:id="rId5"/>
    <p:sldId id="931" r:id="rId6"/>
    <p:sldId id="932" r:id="rId7"/>
    <p:sldId id="933" r:id="rId8"/>
    <p:sldId id="934" r:id="rId9"/>
    <p:sldId id="935" r:id="rId10"/>
    <p:sldId id="936" r:id="rId11"/>
    <p:sldId id="937" r:id="rId12"/>
    <p:sldId id="938" r:id="rId13"/>
    <p:sldId id="939" r:id="rId14"/>
    <p:sldId id="940" r:id="rId15"/>
    <p:sldId id="941" r:id="rId16"/>
    <p:sldId id="942" r:id="rId17"/>
    <p:sldId id="943" r:id="rId18"/>
    <p:sldId id="944" r:id="rId19"/>
    <p:sldId id="945" r:id="rId20"/>
    <p:sldId id="946" r:id="rId21"/>
    <p:sldId id="947" r:id="rId22"/>
    <p:sldId id="948" r:id="rId23"/>
    <p:sldId id="949" r:id="rId24"/>
    <p:sldId id="950" r:id="rId25"/>
    <p:sldId id="951" r:id="rId26"/>
    <p:sldId id="952" r:id="rId27"/>
    <p:sldId id="953" r:id="rId28"/>
    <p:sldId id="954" r:id="rId29"/>
    <p:sldId id="955" r:id="rId30"/>
    <p:sldId id="956" r:id="rId31"/>
    <p:sldId id="957" r:id="rId32"/>
    <p:sldId id="958" r:id="rId33"/>
    <p:sldId id="959" r:id="rId34"/>
    <p:sldId id="960" r:id="rId35"/>
    <p:sldId id="319" r:id="rId36"/>
    <p:sldId id="35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86501" autoAdjust="0"/>
  </p:normalViewPr>
  <p:slideViewPr>
    <p:cSldViewPr>
      <p:cViewPr>
        <p:scale>
          <a:sx n="60" d="100"/>
          <a:sy n="60" d="100"/>
        </p:scale>
        <p:origin x="-2382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4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751E2CF5-2857-4D0F-B510-FC1B9A6FE6B8}" type="datetimeFigureOut">
              <a:rPr lang="en-US"/>
              <a:pPr>
                <a:defRPr/>
              </a:pPr>
              <a:t>5/27/2013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A12032E8-2833-4C6E-AA22-C2FB11280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8807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543425" cy="34083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332288"/>
            <a:ext cx="4975225" cy="41195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sz="5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C226-FD2D-48CE-8743-3356F0E7F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209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D50D-E979-4BE6-8618-3B47CA459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823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F7C0-F308-4C4F-BCB6-A3836A399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734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DE7F-1002-435F-902D-2BA33C736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68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>
            <a:lvl1pPr>
              <a:defRPr sz="5000" b="1" baseline="0">
                <a:solidFill>
                  <a:srgbClr val="002060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>
            <a:lvl1pPr marL="342900" indent="-342900">
              <a:buClr>
                <a:srgbClr val="002060"/>
              </a:buClr>
              <a:buSzPct val="70000"/>
              <a:buFont typeface="Wingdings" pitchFamily="2" charset="2"/>
              <a:buChar char="Ø"/>
              <a:defRPr sz="3600" baseline="0">
                <a:latin typeface="Verdana" pitchFamily="34" charset="0"/>
              </a:defRPr>
            </a:lvl1pPr>
            <a:lvl2pPr marL="742950" indent="-285750">
              <a:buClr>
                <a:srgbClr val="002060"/>
              </a:buClr>
              <a:buSzPct val="70000"/>
              <a:buFont typeface="Wingdings" pitchFamily="2" charset="2"/>
              <a:buChar char="v"/>
              <a:defRPr sz="3200" baseline="0">
                <a:latin typeface="Verdana" pitchFamily="34" charset="0"/>
              </a:defRPr>
            </a:lvl2pPr>
            <a:lvl3pPr marL="1143000" indent="-228600">
              <a:buClr>
                <a:srgbClr val="002060"/>
              </a:buClr>
              <a:buSzPct val="80000"/>
              <a:buFont typeface="Wingdings" pitchFamily="2" charset="2"/>
              <a:buChar char="§"/>
              <a:defRPr sz="2800" baseline="0">
                <a:latin typeface="Verdana" pitchFamily="34" charset="0"/>
              </a:defRPr>
            </a:lvl3pPr>
            <a:lvl4pPr marL="1600200" indent="-228600">
              <a:buClr>
                <a:srgbClr val="002060"/>
              </a:buClr>
              <a:buFont typeface="Arial" pitchFamily="34" charset="0"/>
              <a:buChar char="•"/>
              <a:defRPr sz="2400" baseline="0">
                <a:latin typeface="Verdana" pitchFamily="34" charset="0"/>
              </a:defRPr>
            </a:lvl4pPr>
            <a:lvl5pPr>
              <a:buClr>
                <a:srgbClr val="002060"/>
              </a:buClr>
              <a:defRPr sz="2000" baseline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F9A1-738B-46A3-B94B-5F4DA1B48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61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asifmuneer@comsats.edu.pk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70B0-A3C1-4D7B-BD5C-7915FD6EF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766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911D-5FC3-42B9-89C1-77FC432C8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952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B286-AB7E-4942-BDF4-E7F49D86B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679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2A9E-2ACC-45DD-B30B-5928106AF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942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979B-F86C-4E5D-8C73-C0F32233C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826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asifmuneer@comsats.edu.pk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0E3E-A041-4E7D-9206-8EE1A2212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798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0A67-AFCE-4981-9826-C35E5AE0B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69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2CA05-5763-4660-BAB7-CE27E64B3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71" r:id="rId3"/>
    <p:sldLayoutId id="2147483674" r:id="rId4"/>
    <p:sldLayoutId id="2147483675" r:id="rId5"/>
    <p:sldLayoutId id="2147483676" r:id="rId6"/>
    <p:sldLayoutId id="2147483677" r:id="rId7"/>
    <p:sldLayoutId id="2147483672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5200" b="1" kern="1200" dirty="0">
          <a:solidFill>
            <a:srgbClr val="002060"/>
          </a:solidFill>
          <a:latin typeface="Arial Narrow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Ø"/>
        <a:defRPr lang="en-US" sz="36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v"/>
        <a:defRPr lang="en-US" sz="32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Wingdings" pitchFamily="2" charset="2"/>
        <a:buChar char="§"/>
        <a:defRPr lang="en-US" sz="28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Arial" charset="0"/>
        <a:buChar char="•"/>
        <a:defRPr lang="en-US" sz="24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»"/>
        <a:defRPr lang="en-US" sz="20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dirty="0"/>
              <a:t>CSC271 Database Systems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sz="4800" b="1" dirty="0" smtClean="0"/>
              <a:t>Lecture # 25</a:t>
            </a:r>
          </a:p>
        </p:txBody>
      </p:sp>
    </p:spTree>
    <p:extLst>
      <p:ext uri="{BB962C8B-B14F-4D97-AF65-F5344CB8AC3E}">
        <p14:creationId xmlns="" xmlns:p14="http://schemas.microsoft.com/office/powerpoint/2010/main" val="279942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800" dirty="0" smtClean="0">
                <a:latin typeface="Times" pitchFamily="18" charset="0"/>
              </a:rPr>
              <a:t>Specialization/Generalization..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410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4040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800" dirty="0" smtClean="0">
                <a:latin typeface="Times" pitchFamily="18" charset="0"/>
              </a:rPr>
              <a:t>Specialization/Generalization..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00050"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There are two important reasons for introducing the concepts of superclasses and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subclasses into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an ER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model</a:t>
            </a:r>
          </a:p>
          <a:p>
            <a:pPr marL="803275" lvl="1" indent="-346075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Firstly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, it avoids describing similar concepts more than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once, thereby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saving time for the designer and making the ER diagram more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readable </a:t>
            </a:r>
          </a:p>
          <a:p>
            <a:pPr marL="803275" lvl="1" indent="-346075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Secondly, it adds more semantic information to the design in a form that is familiar to many people e.g. the assertions that ‘Manager IS-A member of staff’ and ‘ﬂat IS-A type of property’, communicates signiﬁcant semantic content in a concise form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219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800" dirty="0" smtClean="0">
                <a:latin typeface="Times" pitchFamily="18" charset="0"/>
              </a:rPr>
              <a:t>Specialization/Generalization..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00050"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There are two important reasons for introducing the concepts of superclasses and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subclasses into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an ER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model</a:t>
            </a:r>
          </a:p>
          <a:p>
            <a:pPr marL="803275" lvl="1" indent="-346075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Firstly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, it avoids describing similar concepts more than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once, thereby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saving time for the designer and making the ER diagram more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readable </a:t>
            </a:r>
          </a:p>
          <a:p>
            <a:pPr marL="803275" lvl="1" indent="-346075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Secondly, it adds more semantic information to the design in a form that is familiar to many people e.g. the assertions that ‘Manager IS-A member of staff’ and ‘ﬂat IS-A type of property’, communicates signiﬁcant semantic content in a concise form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299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800" dirty="0" smtClean="0">
                <a:latin typeface="Times" pitchFamily="18" charset="0"/>
              </a:rPr>
              <a:t>Specialization/Generalization..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latin typeface="Times" pitchFamily="18" charset="0"/>
              </a:rPr>
              <a:t>Attribute </a:t>
            </a:r>
            <a:r>
              <a:rPr lang="en-GB" sz="3200" b="1" dirty="0" smtClean="0">
                <a:latin typeface="Times" pitchFamily="18" charset="0"/>
              </a:rPr>
              <a:t>Inheritance</a:t>
            </a:r>
          </a:p>
          <a:p>
            <a:pPr lvl="1" algn="just"/>
            <a:r>
              <a:rPr lang="en-US" sz="2800" b="1" dirty="0" smtClean="0">
                <a:latin typeface="Times" pitchFamily="18" charset="0"/>
              </a:rPr>
              <a:t>An </a:t>
            </a:r>
            <a:r>
              <a:rPr lang="en-US" sz="2800" b="1" dirty="0">
                <a:latin typeface="Times" pitchFamily="18" charset="0"/>
              </a:rPr>
              <a:t>entity in a subclass represents the same ‘real world’ object as </a:t>
            </a:r>
            <a:r>
              <a:rPr lang="en-US" sz="2800" b="1" dirty="0" smtClean="0">
                <a:latin typeface="Times" pitchFamily="18" charset="0"/>
              </a:rPr>
              <a:t>in the </a:t>
            </a:r>
            <a:r>
              <a:rPr lang="en-US" sz="2800" b="1" dirty="0">
                <a:latin typeface="Times" pitchFamily="18" charset="0"/>
              </a:rPr>
              <a:t>superclass, and may possess subclass-speciﬁc attributes, as well as those </a:t>
            </a:r>
            <a:r>
              <a:rPr lang="en-US" sz="2800" b="1" dirty="0" smtClean="0">
                <a:latin typeface="Times" pitchFamily="18" charset="0"/>
              </a:rPr>
              <a:t>associated with </a:t>
            </a:r>
            <a:r>
              <a:rPr lang="en-US" sz="2800" b="1" dirty="0">
                <a:latin typeface="Times" pitchFamily="18" charset="0"/>
              </a:rPr>
              <a:t>the </a:t>
            </a:r>
            <a:r>
              <a:rPr lang="en-US" sz="2800" b="1" dirty="0" smtClean="0">
                <a:latin typeface="Times" pitchFamily="18" charset="0"/>
              </a:rPr>
              <a:t>superclass</a:t>
            </a:r>
            <a:endParaRPr lang="en-US" sz="2800" b="1" dirty="0">
              <a:latin typeface="Times" pitchFamily="18" charset="0"/>
            </a:endParaRPr>
          </a:p>
          <a:p>
            <a:pPr lvl="1" algn="just"/>
            <a:r>
              <a:rPr lang="en-US" sz="2800" b="1" dirty="0">
                <a:latin typeface="Times" pitchFamily="18" charset="0"/>
              </a:rPr>
              <a:t>A subclass is an entity in its own right and so it may also have one or more </a:t>
            </a:r>
            <a:r>
              <a:rPr lang="en-US" sz="2800" b="1" dirty="0" smtClean="0">
                <a:latin typeface="Times" pitchFamily="18" charset="0"/>
              </a:rPr>
              <a:t>subclasses</a:t>
            </a:r>
            <a:endParaRPr lang="en-US" sz="2800" b="1" dirty="0">
              <a:latin typeface="Times" pitchFamily="18" charset="0"/>
            </a:endParaRPr>
          </a:p>
          <a:p>
            <a:pPr marL="457200" lvl="1" indent="0" algn="just">
              <a:buNone/>
            </a:pPr>
            <a:endParaRPr lang="en-US" sz="2800" b="1" dirty="0">
              <a:latin typeface="Times" pitchFamily="18" charset="0"/>
            </a:endParaRPr>
          </a:p>
          <a:p>
            <a:pPr lvl="1"/>
            <a:endParaRPr lang="en-GB" sz="2800" b="1" dirty="0">
              <a:latin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227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800" dirty="0" smtClean="0">
                <a:latin typeface="Times" pitchFamily="18" charset="0"/>
              </a:rPr>
              <a:t>Specialization/Generalization..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latin typeface="Times" pitchFamily="18" charset="0"/>
              </a:rPr>
              <a:t>Attribute </a:t>
            </a:r>
            <a:r>
              <a:rPr lang="en-GB" sz="3200" b="1" dirty="0" smtClean="0">
                <a:latin typeface="Times" pitchFamily="18" charset="0"/>
              </a:rPr>
              <a:t>Inheritance</a:t>
            </a:r>
          </a:p>
          <a:p>
            <a:pPr lvl="1" algn="just"/>
            <a:r>
              <a:rPr lang="en-US" sz="2800" b="1" dirty="0">
                <a:latin typeface="Times" pitchFamily="18" charset="0"/>
              </a:rPr>
              <a:t>An entity and its subclasses and their subclasses, and so on, is called a type </a:t>
            </a:r>
            <a:r>
              <a:rPr lang="en-US" sz="2800" b="1" dirty="0" smtClean="0">
                <a:latin typeface="Times" pitchFamily="18" charset="0"/>
              </a:rPr>
              <a:t>hierarchy</a:t>
            </a:r>
            <a:endParaRPr lang="en-US" sz="2800" b="1" dirty="0">
              <a:latin typeface="Times" pitchFamily="18" charset="0"/>
            </a:endParaRPr>
          </a:p>
          <a:p>
            <a:pPr lvl="1" algn="just"/>
            <a:r>
              <a:rPr lang="en-US" sz="2800" b="1" dirty="0">
                <a:latin typeface="Times" pitchFamily="18" charset="0"/>
              </a:rPr>
              <a:t>Type hierarchies are known by a variety of names including: </a:t>
            </a:r>
            <a:endParaRPr lang="en-US" sz="2800" b="1" dirty="0" smtClean="0">
              <a:latin typeface="Times" pitchFamily="18" charset="0"/>
            </a:endParaRPr>
          </a:p>
          <a:p>
            <a:pPr lvl="2" algn="just"/>
            <a:r>
              <a:rPr lang="en-US" sz="2400" b="1" dirty="0">
                <a:latin typeface="Times" pitchFamily="18" charset="0"/>
              </a:rPr>
              <a:t>S</a:t>
            </a:r>
            <a:r>
              <a:rPr lang="en-US" sz="2400" b="1" dirty="0" smtClean="0">
                <a:latin typeface="Times" pitchFamily="18" charset="0"/>
              </a:rPr>
              <a:t>pecialization </a:t>
            </a:r>
            <a:r>
              <a:rPr lang="en-US" sz="2400" b="1" dirty="0">
                <a:latin typeface="Times" pitchFamily="18" charset="0"/>
              </a:rPr>
              <a:t>hierarchy</a:t>
            </a:r>
          </a:p>
          <a:p>
            <a:pPr lvl="2" algn="just"/>
            <a:r>
              <a:rPr lang="en-US" sz="2400" b="1" dirty="0">
                <a:latin typeface="Times" pitchFamily="18" charset="0"/>
              </a:rPr>
              <a:t>G</a:t>
            </a:r>
            <a:r>
              <a:rPr lang="en-US" sz="2400" b="1" dirty="0" smtClean="0">
                <a:latin typeface="Times" pitchFamily="18" charset="0"/>
              </a:rPr>
              <a:t>eneralization </a:t>
            </a:r>
            <a:r>
              <a:rPr lang="en-US" sz="2400" b="1" dirty="0">
                <a:latin typeface="Times" pitchFamily="18" charset="0"/>
              </a:rPr>
              <a:t>hierarchy </a:t>
            </a:r>
            <a:endParaRPr lang="en-US" sz="2400" b="1" dirty="0" smtClean="0">
              <a:latin typeface="Times" pitchFamily="18" charset="0"/>
            </a:endParaRPr>
          </a:p>
          <a:p>
            <a:pPr lvl="2" algn="just"/>
            <a:r>
              <a:rPr lang="en-US" sz="2400" b="1" dirty="0" smtClean="0">
                <a:latin typeface="Times" pitchFamily="18" charset="0"/>
              </a:rPr>
              <a:t>IS-A hierarchy</a:t>
            </a:r>
          </a:p>
          <a:p>
            <a:pPr lvl="1" algn="just"/>
            <a:r>
              <a:rPr lang="en-US" sz="2800" b="1" dirty="0">
                <a:latin typeface="Times" pitchFamily="18" charset="0"/>
              </a:rPr>
              <a:t>A subclass with more than one superclass is called a shared </a:t>
            </a:r>
            <a:r>
              <a:rPr lang="en-US" sz="2800" b="1" dirty="0" smtClean="0">
                <a:latin typeface="Times" pitchFamily="18" charset="0"/>
              </a:rPr>
              <a:t>subclass (multiple inheritance)</a:t>
            </a:r>
            <a:endParaRPr lang="en-US" sz="2800" b="1" dirty="0">
              <a:latin typeface="Times" pitchFamily="18" charset="0"/>
            </a:endParaRPr>
          </a:p>
          <a:p>
            <a:pPr lvl="1" algn="just"/>
            <a:endParaRPr lang="en-US" sz="3200" b="1" dirty="0">
              <a:latin typeface="Times" pitchFamily="18" charset="0"/>
            </a:endParaRPr>
          </a:p>
          <a:p>
            <a:pPr lvl="1"/>
            <a:endParaRPr lang="en-GB" sz="2800" b="1" dirty="0">
              <a:latin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118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800" dirty="0" smtClean="0">
                <a:latin typeface="Times" pitchFamily="18" charset="0"/>
              </a:rPr>
              <a:t>Specialization/Generalization..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3200" b="1" dirty="0">
                <a:latin typeface="Times" pitchFamily="18" charset="0"/>
                <a:cs typeface="Times New Roman" pitchFamily="18" charset="0"/>
              </a:rPr>
              <a:t>Specialization</a:t>
            </a:r>
            <a:r>
              <a:rPr lang="en-GB" b="1" dirty="0">
                <a:latin typeface="Times" pitchFamily="18" charset="0"/>
              </a:rPr>
              <a:t> </a:t>
            </a:r>
          </a:p>
          <a:p>
            <a:pPr lvl="1" algn="just">
              <a:lnSpc>
                <a:spcPct val="90000"/>
              </a:lnSpc>
            </a:pPr>
            <a:r>
              <a:rPr lang="en-AU" sz="2800" b="1" dirty="0" smtClean="0">
                <a:latin typeface="Times" pitchFamily="18" charset="0"/>
                <a:cs typeface="Times New Roman" pitchFamily="18" charset="0"/>
              </a:rPr>
              <a:t>The process </a:t>
            </a:r>
            <a:r>
              <a:rPr lang="en-AU" sz="2800" b="1" dirty="0">
                <a:latin typeface="Times" pitchFamily="18" charset="0"/>
                <a:cs typeface="Times New Roman" pitchFamily="18" charset="0"/>
              </a:rPr>
              <a:t>of maximizing differences between members of an entity by identifying their distinguishing </a:t>
            </a:r>
            <a:r>
              <a:rPr lang="en-AU" sz="2800" b="1" dirty="0" smtClean="0">
                <a:latin typeface="Times" pitchFamily="18" charset="0"/>
                <a:cs typeface="Times New Roman" pitchFamily="18" charset="0"/>
              </a:rPr>
              <a:t>characteristics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</a:rPr>
              <a:t>Specialization is a top-down approach to deﬁning a set of superclasses and </a:t>
            </a:r>
            <a:r>
              <a:rPr lang="en-US" sz="2800" b="1" dirty="0" smtClean="0">
                <a:latin typeface="Times" pitchFamily="18" charset="0"/>
              </a:rPr>
              <a:t>their related subclasses</a:t>
            </a:r>
            <a:endParaRPr lang="en-US" sz="2800" b="1" dirty="0">
              <a:latin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</a:rPr>
              <a:t>The set of subclasses is deﬁned on the basis of some </a:t>
            </a:r>
            <a:r>
              <a:rPr lang="en-US" sz="2800" b="1" dirty="0" smtClean="0">
                <a:latin typeface="Times" pitchFamily="18" charset="0"/>
              </a:rPr>
              <a:t>distinguishing characteristics </a:t>
            </a:r>
            <a:r>
              <a:rPr lang="en-US" sz="2800" b="1" dirty="0">
                <a:latin typeface="Times" pitchFamily="18" charset="0"/>
              </a:rPr>
              <a:t>of the entities in the </a:t>
            </a:r>
            <a:r>
              <a:rPr lang="en-US" sz="2800" b="1" dirty="0" smtClean="0">
                <a:latin typeface="Times" pitchFamily="18" charset="0"/>
              </a:rPr>
              <a:t>superclass</a:t>
            </a:r>
            <a:endParaRPr lang="en-US" sz="2800" b="1" dirty="0">
              <a:latin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GB" b="1" dirty="0">
              <a:latin typeface="Times" pitchFamily="18" charset="0"/>
            </a:endParaRPr>
          </a:p>
          <a:p>
            <a:pPr lvl="1" algn="just"/>
            <a:endParaRPr lang="en-US" sz="3200" b="1" dirty="0">
              <a:latin typeface="Times" pitchFamily="18" charset="0"/>
            </a:endParaRPr>
          </a:p>
          <a:p>
            <a:pPr lvl="1"/>
            <a:endParaRPr lang="en-GB" sz="2800" b="1" dirty="0">
              <a:latin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80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800" dirty="0" smtClean="0">
                <a:latin typeface="Times" pitchFamily="18" charset="0"/>
              </a:rPr>
              <a:t>Specialization/Generalization..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endParaRPr lang="en-US" sz="3200" b="1" dirty="0">
              <a:latin typeface="Times" pitchFamily="18" charset="0"/>
            </a:endParaRPr>
          </a:p>
          <a:p>
            <a:pPr lvl="1"/>
            <a:endParaRPr lang="en-GB" sz="2800" b="1" dirty="0">
              <a:latin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9" descr="DS3-Figure 12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9200"/>
            <a:ext cx="8915401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3090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800" dirty="0" smtClean="0">
                <a:latin typeface="Times" pitchFamily="18" charset="0"/>
              </a:rPr>
              <a:t>Diagrammatic Representation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</a:rPr>
              <a:t>The </a:t>
            </a:r>
            <a:r>
              <a:rPr lang="en-US" sz="2800" b="1" dirty="0">
                <a:latin typeface="Times" pitchFamily="18" charset="0"/>
              </a:rPr>
              <a:t>subclasses are attached by lines to a triangle that points </a:t>
            </a:r>
            <a:r>
              <a:rPr lang="en-US" sz="2800" b="1" dirty="0" smtClean="0">
                <a:latin typeface="Times" pitchFamily="18" charset="0"/>
              </a:rPr>
              <a:t>toward the superclass</a:t>
            </a:r>
          </a:p>
          <a:p>
            <a:pPr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</a:rPr>
              <a:t>The </a:t>
            </a:r>
            <a:r>
              <a:rPr lang="en-US" sz="2800" b="1" dirty="0">
                <a:latin typeface="Times" pitchFamily="18" charset="0"/>
              </a:rPr>
              <a:t>label below the specialization/generalization triangle, </a:t>
            </a:r>
            <a:r>
              <a:rPr lang="en-US" sz="2800" b="1" dirty="0" smtClean="0">
                <a:latin typeface="Times" pitchFamily="18" charset="0"/>
              </a:rPr>
              <a:t>shown as</a:t>
            </a:r>
            <a:r>
              <a:rPr lang="en-US" sz="2800" b="1" dirty="0">
                <a:latin typeface="Times" pitchFamily="18" charset="0"/>
              </a:rPr>
              <a:t> </a:t>
            </a:r>
            <a:r>
              <a:rPr lang="en-US" sz="2800" b="1" dirty="0" smtClean="0">
                <a:latin typeface="Times" pitchFamily="18" charset="0"/>
              </a:rPr>
              <a:t>{Optional</a:t>
            </a:r>
            <a:r>
              <a:rPr lang="en-US" sz="2800" b="1" dirty="0">
                <a:latin typeface="Times" pitchFamily="18" charset="0"/>
              </a:rPr>
              <a:t>, And}, describes the constraints on the relationship between </a:t>
            </a:r>
            <a:r>
              <a:rPr lang="en-US" sz="2800" b="1" dirty="0" smtClean="0">
                <a:latin typeface="Times" pitchFamily="18" charset="0"/>
              </a:rPr>
              <a:t>the superclass and its subclasses</a:t>
            </a:r>
          </a:p>
          <a:p>
            <a:pPr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</a:rPr>
              <a:t>Attributes that are speciﬁc to a given subclass are listed in the lower section of </a:t>
            </a:r>
            <a:r>
              <a:rPr lang="en-US" sz="2800" b="1" dirty="0" smtClean="0">
                <a:latin typeface="Times" pitchFamily="18" charset="0"/>
              </a:rPr>
              <a:t>the rectangle </a:t>
            </a:r>
            <a:r>
              <a:rPr lang="en-US" sz="2800" b="1" dirty="0">
                <a:latin typeface="Times" pitchFamily="18" charset="0"/>
              </a:rPr>
              <a:t>representing that </a:t>
            </a:r>
            <a:r>
              <a:rPr lang="en-US" sz="2800" b="1" dirty="0" smtClean="0">
                <a:latin typeface="Times" pitchFamily="18" charset="0"/>
              </a:rPr>
              <a:t>subclass</a:t>
            </a:r>
          </a:p>
          <a:p>
            <a:pPr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</a:rPr>
              <a:t>Attributes that are common to all subclasses are listed in the lower section of </a:t>
            </a:r>
            <a:r>
              <a:rPr lang="en-US" sz="2800" b="1" dirty="0" smtClean="0">
                <a:latin typeface="Times" pitchFamily="18" charset="0"/>
              </a:rPr>
              <a:t>the rectangle </a:t>
            </a:r>
            <a:r>
              <a:rPr lang="en-US" sz="2800" b="1" dirty="0">
                <a:latin typeface="Times" pitchFamily="18" charset="0"/>
              </a:rPr>
              <a:t>representing the superclass</a:t>
            </a: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b="1" dirty="0">
              <a:latin typeface="Times" pitchFamily="18" charset="0"/>
            </a:endParaRPr>
          </a:p>
          <a:p>
            <a:pPr lvl="1" algn="just"/>
            <a:endParaRPr lang="en-US" sz="3200" b="1" dirty="0">
              <a:latin typeface="Times" pitchFamily="18" charset="0"/>
            </a:endParaRPr>
          </a:p>
          <a:p>
            <a:pPr lvl="1"/>
            <a:endParaRPr lang="en-GB" sz="2800" b="1" dirty="0">
              <a:latin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810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800" dirty="0" smtClean="0">
                <a:latin typeface="Times" pitchFamily="18" charset="0"/>
              </a:rPr>
              <a:t>Specialization/Generalization..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endParaRPr lang="en-US" sz="3200" b="1" dirty="0">
              <a:latin typeface="Times" pitchFamily="18" charset="0"/>
            </a:endParaRPr>
          </a:p>
          <a:p>
            <a:pPr lvl="1"/>
            <a:endParaRPr lang="en-GB" sz="2800" b="1" dirty="0">
              <a:latin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8" name="Picture 9" descr="DS3-Figure 12-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9916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7236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800" dirty="0" smtClean="0">
                <a:latin typeface="Times" pitchFamily="18" charset="0"/>
              </a:rPr>
              <a:t>Specialization/Generalization..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endParaRPr lang="en-US" sz="3200" b="1" dirty="0">
              <a:latin typeface="Times" pitchFamily="18" charset="0"/>
            </a:endParaRPr>
          </a:p>
          <a:p>
            <a:pPr lvl="1"/>
            <a:endParaRPr lang="en-GB" sz="2800" b="1" dirty="0">
              <a:latin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9" descr="DS3-Figure 12-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6800"/>
            <a:ext cx="9096829" cy="563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4197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Summary: Previous Lecture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Structural 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constraints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Multiplicity </a:t>
            </a:r>
          </a:p>
          <a:p>
            <a:pPr lvl="2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Cardinality</a:t>
            </a:r>
          </a:p>
          <a:p>
            <a:pPr lvl="2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Participation</a:t>
            </a:r>
            <a:endParaRPr lang="en-US" b="1" dirty="0">
              <a:latin typeface="Times" pitchFamily="18" charset="0"/>
              <a:cs typeface="Times" pitchFamily="18" charset="0"/>
            </a:endParaRP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Connection traps</a:t>
            </a:r>
          </a:p>
          <a:p>
            <a:pPr lvl="2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Fan traps</a:t>
            </a:r>
          </a:p>
          <a:p>
            <a:pPr lvl="2" algn="just"/>
            <a:r>
              <a:rPr lang="en-US" b="1" dirty="0">
                <a:latin typeface="Times" pitchFamily="18" charset="0"/>
                <a:cs typeface="Times" pitchFamily="18" charset="0"/>
              </a:rPr>
              <a:t>Chasm traps</a:t>
            </a:r>
          </a:p>
          <a:p>
            <a:pPr marL="0" indent="0" algn="just">
              <a:buNone/>
            </a:pP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42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3600" dirty="0" smtClean="0">
                <a:latin typeface="Times" pitchFamily="18" charset="0"/>
              </a:rPr>
              <a:t>Constraints: Specialization/Generalization</a:t>
            </a:r>
            <a:endParaRPr lang="en-GB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3200" b="1" dirty="0">
                <a:latin typeface="Times" pitchFamily="18" charset="0"/>
                <a:cs typeface="Times New Roman" pitchFamily="18" charset="0"/>
              </a:rPr>
              <a:t>Participation</a:t>
            </a:r>
            <a:r>
              <a:rPr lang="en-GB" sz="3200" dirty="0">
                <a:latin typeface="Times" pitchFamily="18" charset="0"/>
              </a:rPr>
              <a:t> </a:t>
            </a:r>
            <a:r>
              <a:rPr lang="en-GB" sz="3200" b="1" dirty="0">
                <a:latin typeface="Times" pitchFamily="18" charset="0"/>
              </a:rPr>
              <a:t>constraint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 New Roman" pitchFamily="18" charset="0"/>
              </a:rPr>
              <a:t>Determines whether every member in the superclass must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participate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as a member of a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subclass</a:t>
            </a: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AU" sz="2800" b="1" dirty="0" smtClean="0">
                <a:latin typeface="Times" pitchFamily="18" charset="0"/>
                <a:cs typeface="Times New Roman" pitchFamily="18" charset="0"/>
              </a:rPr>
              <a:t>May </a:t>
            </a:r>
            <a:r>
              <a:rPr lang="en-AU" sz="2800" b="1" dirty="0">
                <a:latin typeface="Times" pitchFamily="18" charset="0"/>
                <a:cs typeface="Times New Roman" pitchFamily="18" charset="0"/>
              </a:rPr>
              <a:t>be </a:t>
            </a:r>
            <a:r>
              <a:rPr lang="en-AU" sz="2800" b="1" i="1" dirty="0">
                <a:latin typeface="Times" pitchFamily="18" charset="0"/>
                <a:cs typeface="Times New Roman" pitchFamily="18" charset="0"/>
              </a:rPr>
              <a:t>mandatory</a:t>
            </a:r>
            <a:r>
              <a:rPr lang="en-AU" sz="2800" b="1" dirty="0">
                <a:latin typeface="Times" pitchFamily="18" charset="0"/>
                <a:cs typeface="Times New Roman" pitchFamily="18" charset="0"/>
              </a:rPr>
              <a:t> or </a:t>
            </a:r>
            <a:r>
              <a:rPr lang="en-AU" sz="2800" b="1" i="1" dirty="0" smtClean="0">
                <a:latin typeface="Times" pitchFamily="18" charset="0"/>
                <a:cs typeface="Times New Roman" pitchFamily="18" charset="0"/>
              </a:rPr>
              <a:t>optional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</a:rPr>
              <a:t>A </a:t>
            </a:r>
            <a:r>
              <a:rPr lang="en-US" sz="2800" b="1" dirty="0">
                <a:latin typeface="Times" pitchFamily="18" charset="0"/>
              </a:rPr>
              <a:t>superclass/subclass </a:t>
            </a:r>
            <a:r>
              <a:rPr lang="en-US" sz="2800" b="1" dirty="0" smtClean="0">
                <a:latin typeface="Times" pitchFamily="18" charset="0"/>
              </a:rPr>
              <a:t>relationship with mandatory participation </a:t>
            </a:r>
            <a:r>
              <a:rPr lang="en-US" sz="2800" b="1" dirty="0">
                <a:latin typeface="Times" pitchFamily="18" charset="0"/>
              </a:rPr>
              <a:t>speciﬁes that every member in </a:t>
            </a:r>
            <a:r>
              <a:rPr lang="en-US" sz="2800" b="1" dirty="0" smtClean="0">
                <a:latin typeface="Times" pitchFamily="18" charset="0"/>
              </a:rPr>
              <a:t>the superclass </a:t>
            </a:r>
            <a:r>
              <a:rPr lang="en-US" sz="2800" b="1" dirty="0">
                <a:latin typeface="Times" pitchFamily="18" charset="0"/>
              </a:rPr>
              <a:t>must </a:t>
            </a:r>
            <a:r>
              <a:rPr lang="en-US" sz="2800" b="1" dirty="0" smtClean="0">
                <a:latin typeface="Times" pitchFamily="18" charset="0"/>
              </a:rPr>
              <a:t>also be </a:t>
            </a:r>
            <a:r>
              <a:rPr lang="en-US" sz="2800" b="1" dirty="0">
                <a:latin typeface="Times" pitchFamily="18" charset="0"/>
              </a:rPr>
              <a:t>a member of a subclass e.g. contract of employment</a:t>
            </a:r>
          </a:p>
          <a:p>
            <a:pPr lvl="1" algn="just">
              <a:lnSpc>
                <a:spcPct val="90000"/>
              </a:lnSpc>
            </a:pPr>
            <a:r>
              <a:rPr lang="en-US" sz="2800" b="1" smtClean="0">
                <a:latin typeface="Times" pitchFamily="18" charset="0"/>
              </a:rPr>
              <a:t>A superclass/subclass </a:t>
            </a:r>
            <a:r>
              <a:rPr lang="en-US" sz="2800" b="1" dirty="0">
                <a:latin typeface="Times" pitchFamily="18" charset="0"/>
              </a:rPr>
              <a:t>relationship with optional participation speciﬁes that a member </a:t>
            </a:r>
            <a:r>
              <a:rPr lang="en-US" sz="2800" b="1" dirty="0" smtClean="0">
                <a:latin typeface="Times" pitchFamily="18" charset="0"/>
              </a:rPr>
              <a:t>of a </a:t>
            </a:r>
            <a:r>
              <a:rPr lang="en-US" sz="2800" b="1" dirty="0">
                <a:latin typeface="Times" pitchFamily="18" charset="0"/>
              </a:rPr>
              <a:t>superclass need not belong to any of its </a:t>
            </a:r>
            <a:r>
              <a:rPr lang="en-US" sz="2800" b="1" dirty="0" smtClean="0">
                <a:latin typeface="Times" pitchFamily="18" charset="0"/>
              </a:rPr>
              <a:t>subclasses e.g. job role </a:t>
            </a:r>
            <a:endParaRPr lang="en-US" sz="2800" b="1" dirty="0">
              <a:latin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GB" sz="28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598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3600" dirty="0" smtClean="0">
                <a:latin typeface="Times" pitchFamily="18" charset="0"/>
              </a:rPr>
              <a:t>Constraints: Specialization/Generalization</a:t>
            </a:r>
            <a:endParaRPr lang="en-GB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3200" b="1" dirty="0">
                <a:latin typeface="Times" pitchFamily="18" charset="0"/>
                <a:cs typeface="Times New Roman" pitchFamily="18" charset="0"/>
              </a:rPr>
              <a:t>Disjoint </a:t>
            </a:r>
            <a:r>
              <a:rPr lang="en-AU" sz="3200" b="1" dirty="0" smtClean="0">
                <a:latin typeface="Times" pitchFamily="18" charset="0"/>
                <a:cs typeface="Times New Roman" pitchFamily="18" charset="0"/>
              </a:rPr>
              <a:t>constraint</a:t>
            </a:r>
            <a:endParaRPr lang="en-AU" sz="32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 New Roman" pitchFamily="18" charset="0"/>
              </a:rPr>
              <a:t>Describes the relationship between members of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the subclasses and indicates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whether it is possible for a member of a superclass to be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a member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of one, or more than one,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subclass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 New Roman" pitchFamily="18" charset="0"/>
              </a:rPr>
              <a:t>The disjoint constraint only applies when a superclass has more than one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subclass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If the subclasses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are disjoint, then an entity occurrence can be a member of only one of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the subclasses</a:t>
            </a:r>
          </a:p>
        </p:txBody>
      </p:sp>
    </p:spTree>
    <p:extLst>
      <p:ext uri="{BB962C8B-B14F-4D97-AF65-F5344CB8AC3E}">
        <p14:creationId xmlns="" xmlns:p14="http://schemas.microsoft.com/office/powerpoint/2010/main" val="17534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3600" dirty="0" smtClean="0">
                <a:latin typeface="Times" pitchFamily="18" charset="0"/>
              </a:rPr>
              <a:t>Constraints: Specialization/Generalization</a:t>
            </a:r>
            <a:endParaRPr lang="en-GB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3200" b="1" dirty="0">
                <a:latin typeface="Times" pitchFamily="18" charset="0"/>
                <a:cs typeface="Times New Roman" pitchFamily="18" charset="0"/>
              </a:rPr>
              <a:t>Disjoint </a:t>
            </a:r>
            <a:r>
              <a:rPr lang="en-AU" sz="3200" b="1" dirty="0" smtClean="0">
                <a:latin typeface="Times" pitchFamily="18" charset="0"/>
                <a:cs typeface="Times New Roman" pitchFamily="18" charset="0"/>
              </a:rPr>
              <a:t>constraint</a:t>
            </a:r>
            <a:endParaRPr lang="en-AU" sz="32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 New Roman" pitchFamily="18" charset="0"/>
              </a:rPr>
              <a:t>To represent a disjoint superclass/subclass relationship, ‘Or’ is placed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next to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the participation constraint within the curly brackets e.g. contract of employment specialization/generalization is disjoint,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which means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that a member of staff must have a full-time permanent or a part-time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temporary contract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, but not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both</a:t>
            </a: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GB" sz="28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598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3600" dirty="0" smtClean="0">
                <a:latin typeface="Times" pitchFamily="18" charset="0"/>
              </a:rPr>
              <a:t>Constraints: Specialization/Generalization</a:t>
            </a:r>
            <a:endParaRPr lang="en-GB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3200" b="1" dirty="0">
                <a:latin typeface="Times" pitchFamily="18" charset="0"/>
                <a:cs typeface="Times New Roman" pitchFamily="18" charset="0"/>
              </a:rPr>
              <a:t>Disjoint </a:t>
            </a:r>
            <a:r>
              <a:rPr lang="en-AU" sz="3200" b="1" dirty="0" smtClean="0">
                <a:latin typeface="Times" pitchFamily="18" charset="0"/>
                <a:cs typeface="Times New Roman" pitchFamily="18" charset="0"/>
              </a:rPr>
              <a:t>constraint</a:t>
            </a:r>
            <a:endParaRPr lang="en-AU" sz="32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 New Roman" pitchFamily="18" charset="0"/>
              </a:rPr>
              <a:t>If subclasses of a specialization/generalization are not disjoint (called </a:t>
            </a:r>
            <a:r>
              <a:rPr lang="en-US" sz="2800" b="1" dirty="0" err="1">
                <a:latin typeface="Times" pitchFamily="18" charset="0"/>
                <a:cs typeface="Times New Roman" pitchFamily="18" charset="0"/>
              </a:rPr>
              <a:t>nondisjoint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), then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an entity occurrence may be a member of more than one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subclass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To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represent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a </a:t>
            </a:r>
            <a:r>
              <a:rPr lang="en-US" sz="2800" b="1" dirty="0" err="1" smtClean="0">
                <a:latin typeface="Times" pitchFamily="18" charset="0"/>
                <a:cs typeface="Times New Roman" pitchFamily="18" charset="0"/>
              </a:rPr>
              <a:t>nondisjoint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superclass/subclass relationship, ‘And’ is placed next to the participation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constraint within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the curly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brackets 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For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example,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job role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specialization/ generalization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is </a:t>
            </a:r>
            <a:r>
              <a:rPr lang="en-US" sz="2800" b="1" dirty="0" err="1">
                <a:latin typeface="Times" pitchFamily="18" charset="0"/>
                <a:cs typeface="Times New Roman" pitchFamily="18" charset="0"/>
              </a:rPr>
              <a:t>nondisjoint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, which means that an entity occurrence can be a member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of both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the Manager,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and </a:t>
            </a:r>
            <a:r>
              <a:rPr lang="en-US" sz="2800" b="1" dirty="0" err="1" smtClean="0">
                <a:latin typeface="Times" pitchFamily="18" charset="0"/>
                <a:cs typeface="Times New Roman" pitchFamily="18" charset="0"/>
              </a:rPr>
              <a:t>SalesPersonnel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 subclasses (shared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subclass </a:t>
            </a:r>
            <a:r>
              <a:rPr lang="en-US" sz="2800" b="1" dirty="0" err="1" smtClean="0">
                <a:latin typeface="Times" pitchFamily="18" charset="0"/>
                <a:cs typeface="Times New Roman" pitchFamily="18" charset="0"/>
              </a:rPr>
              <a:t>SalesManager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GB" sz="28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9331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3600" dirty="0" smtClean="0">
                <a:latin typeface="Times" pitchFamily="18" charset="0"/>
              </a:rPr>
              <a:t>Constraints: Specialization/Generalization</a:t>
            </a:r>
            <a:endParaRPr lang="en-GB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3200" b="1" dirty="0">
                <a:latin typeface="Times" pitchFamily="18" charset="0"/>
                <a:cs typeface="Times New Roman" pitchFamily="18" charset="0"/>
              </a:rPr>
              <a:t>Disjoint </a:t>
            </a:r>
            <a:r>
              <a:rPr lang="en-AU" sz="3200" b="1" dirty="0" smtClean="0">
                <a:latin typeface="Times" pitchFamily="18" charset="0"/>
                <a:cs typeface="Times New Roman" pitchFamily="18" charset="0"/>
              </a:rPr>
              <a:t>constraint</a:t>
            </a:r>
            <a:endParaRPr lang="en-AU" sz="32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 New Roman" pitchFamily="18" charset="0"/>
              </a:rPr>
              <a:t>Note that it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is not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necessary to include the disjoint constraint for hierarchies that have a single subclass at a given level and for this reason only the participation constraint is shown for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the </a:t>
            </a:r>
            <a:r>
              <a:rPr lang="en-US" sz="2800" b="1" dirty="0" err="1" smtClean="0">
                <a:latin typeface="Times" pitchFamily="18" charset="0"/>
                <a:cs typeface="Times New Roman" pitchFamily="18" charset="0"/>
              </a:rPr>
              <a:t>SalesManager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and </a:t>
            </a:r>
            <a:r>
              <a:rPr lang="en-US" sz="2800" b="1" dirty="0" err="1">
                <a:latin typeface="Times" pitchFamily="18" charset="0"/>
                <a:cs typeface="Times New Roman" pitchFamily="18" charset="0"/>
              </a:rPr>
              <a:t>AssistantSecretary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 subclasses</a:t>
            </a: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GB" sz="28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517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400" dirty="0" smtClean="0">
                <a:latin typeface="Times" pitchFamily="18" charset="0"/>
              </a:rPr>
              <a:t>Categories</a:t>
            </a:r>
            <a:r>
              <a:rPr lang="en-GB" sz="4400" dirty="0">
                <a:latin typeface="Times" pitchFamily="18" charset="0"/>
              </a:rPr>
              <a:t>: </a:t>
            </a:r>
            <a:r>
              <a:rPr lang="en-GB" sz="4400" dirty="0" smtClean="0">
                <a:latin typeface="Times" pitchFamily="18" charset="0"/>
              </a:rPr>
              <a:t>Disjoint/Participation</a:t>
            </a:r>
            <a:endParaRPr lang="en-GB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 New Roman" pitchFamily="18" charset="0"/>
              </a:rPr>
              <a:t>The disjoint and participation constraints </a:t>
            </a:r>
            <a:r>
              <a:rPr lang="en-US" sz="3200" b="1" dirty="0" smtClean="0">
                <a:latin typeface="Times" pitchFamily="18" charset="0"/>
                <a:cs typeface="Times New Roman" pitchFamily="18" charset="0"/>
              </a:rPr>
              <a:t>of specialization </a:t>
            </a:r>
            <a:r>
              <a:rPr lang="en-US" sz="3200" b="1" dirty="0">
                <a:latin typeface="Times" pitchFamily="18" charset="0"/>
                <a:cs typeface="Times New Roman" pitchFamily="18" charset="0"/>
              </a:rPr>
              <a:t>and generalization </a:t>
            </a:r>
            <a:r>
              <a:rPr lang="en-US" sz="3200" b="1" dirty="0" smtClean="0">
                <a:latin typeface="Times" pitchFamily="18" charset="0"/>
                <a:cs typeface="Times New Roman" pitchFamily="18" charset="0"/>
              </a:rPr>
              <a:t>are distinct</a:t>
            </a:r>
            <a:r>
              <a:rPr lang="en-US" sz="3200" b="1" dirty="0">
                <a:latin typeface="Times" pitchFamily="18" charset="0"/>
                <a:cs typeface="Times New Roman" pitchFamily="18" charset="0"/>
              </a:rPr>
              <a:t>, giving rise to four categories</a:t>
            </a:r>
            <a:r>
              <a:rPr lang="en-US" sz="3200" b="1" dirty="0" smtClean="0">
                <a:latin typeface="Times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AU" sz="2800" b="1" dirty="0" smtClean="0">
                <a:latin typeface="Times" pitchFamily="18" charset="0"/>
                <a:cs typeface="Times New Roman" pitchFamily="18" charset="0"/>
              </a:rPr>
              <a:t>Mandatory </a:t>
            </a:r>
            <a:r>
              <a:rPr lang="en-AU" sz="2800" b="1" dirty="0">
                <a:latin typeface="Times" pitchFamily="18" charset="0"/>
                <a:cs typeface="Times New Roman" pitchFamily="18" charset="0"/>
              </a:rPr>
              <a:t>and </a:t>
            </a:r>
            <a:r>
              <a:rPr lang="en-AU" sz="2800" b="1" dirty="0" smtClean="0">
                <a:latin typeface="Times" pitchFamily="18" charset="0"/>
                <a:cs typeface="Times New Roman" pitchFamily="18" charset="0"/>
              </a:rPr>
              <a:t>disjoint (Or)</a:t>
            </a:r>
            <a:endParaRPr lang="en-AU" sz="2800" b="1" dirty="0">
              <a:latin typeface="Times" pitchFamily="18" charset="0"/>
              <a:cs typeface="Times New Roman" pitchFamily="18" charset="0"/>
            </a:endParaRPr>
          </a:p>
          <a:p>
            <a:pPr lvl="1"/>
            <a:r>
              <a:rPr lang="en-AU" sz="2800" b="1" dirty="0" smtClean="0">
                <a:latin typeface="Times" pitchFamily="18" charset="0"/>
                <a:cs typeface="Times New Roman" pitchFamily="18" charset="0"/>
              </a:rPr>
              <a:t>Optional </a:t>
            </a:r>
            <a:r>
              <a:rPr lang="en-AU" sz="2800" b="1" dirty="0">
                <a:latin typeface="Times" pitchFamily="18" charset="0"/>
                <a:cs typeface="Times New Roman" pitchFamily="18" charset="0"/>
              </a:rPr>
              <a:t>and </a:t>
            </a:r>
            <a:r>
              <a:rPr lang="en-AU" sz="2800" b="1" dirty="0" smtClean="0">
                <a:latin typeface="Times" pitchFamily="18" charset="0"/>
                <a:cs typeface="Times New Roman" pitchFamily="18" charset="0"/>
              </a:rPr>
              <a:t>disjoint (Or)</a:t>
            </a:r>
            <a:endParaRPr lang="en-AU" sz="2800" b="1" dirty="0">
              <a:latin typeface="Times" pitchFamily="18" charset="0"/>
              <a:cs typeface="Times New Roman" pitchFamily="18" charset="0"/>
            </a:endParaRPr>
          </a:p>
          <a:p>
            <a:pPr lvl="1"/>
            <a:r>
              <a:rPr lang="en-AU" sz="2800" b="1" dirty="0" smtClean="0">
                <a:latin typeface="Times" pitchFamily="18" charset="0"/>
                <a:cs typeface="Times New Roman" pitchFamily="18" charset="0"/>
              </a:rPr>
              <a:t>Mandatory </a:t>
            </a:r>
            <a:r>
              <a:rPr lang="en-AU" sz="2800" b="1" dirty="0">
                <a:latin typeface="Times" pitchFamily="18" charset="0"/>
                <a:cs typeface="Times New Roman" pitchFamily="18" charset="0"/>
              </a:rPr>
              <a:t>and </a:t>
            </a:r>
            <a:r>
              <a:rPr lang="en-AU" sz="2800" b="1" dirty="0" err="1" smtClean="0">
                <a:latin typeface="Times" pitchFamily="18" charset="0"/>
                <a:cs typeface="Times New Roman" pitchFamily="18" charset="0"/>
              </a:rPr>
              <a:t>nondisjoint</a:t>
            </a:r>
            <a:r>
              <a:rPr lang="en-AU" sz="2800" b="1" dirty="0" smtClean="0">
                <a:latin typeface="Times" pitchFamily="18" charset="0"/>
                <a:cs typeface="Times New Roman" pitchFamily="18" charset="0"/>
              </a:rPr>
              <a:t> (And)</a:t>
            </a:r>
            <a:endParaRPr lang="en-AU" sz="2800" b="1" dirty="0">
              <a:latin typeface="Times" pitchFamily="18" charset="0"/>
              <a:cs typeface="Times New Roman" pitchFamily="18" charset="0"/>
            </a:endParaRPr>
          </a:p>
          <a:p>
            <a:pPr lvl="1"/>
            <a:r>
              <a:rPr lang="en-AU" sz="2800" b="1" dirty="0" smtClean="0">
                <a:latin typeface="Times" pitchFamily="18" charset="0"/>
                <a:cs typeface="Times New Roman" pitchFamily="18" charset="0"/>
              </a:rPr>
              <a:t>Optional </a:t>
            </a:r>
            <a:r>
              <a:rPr lang="en-AU" sz="2800" b="1" dirty="0">
                <a:latin typeface="Times" pitchFamily="18" charset="0"/>
                <a:cs typeface="Times New Roman" pitchFamily="18" charset="0"/>
              </a:rPr>
              <a:t>and </a:t>
            </a:r>
            <a:r>
              <a:rPr lang="en-AU" sz="2800" b="1" dirty="0" err="1" smtClean="0">
                <a:latin typeface="Times" pitchFamily="18" charset="0"/>
                <a:cs typeface="Times New Roman" pitchFamily="18" charset="0"/>
              </a:rPr>
              <a:t>nondisjoint</a:t>
            </a:r>
            <a:r>
              <a:rPr lang="en-AU" sz="2800" b="1" dirty="0" smtClean="0">
                <a:latin typeface="Times" pitchFamily="18" charset="0"/>
                <a:cs typeface="Times New Roman" pitchFamily="18" charset="0"/>
              </a:rPr>
              <a:t> </a:t>
            </a:r>
            <a:r>
              <a:rPr lang="en-AU" sz="2800" b="1" dirty="0">
                <a:latin typeface="Times" pitchFamily="18" charset="0"/>
                <a:cs typeface="Times New Roman" pitchFamily="18" charset="0"/>
              </a:rPr>
              <a:t>(And)</a:t>
            </a: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GB" sz="28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003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DreamHome Branch View</a:t>
            </a:r>
            <a:endParaRPr lang="en-GB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GB" sz="2800" b="1" dirty="0">
              <a:latin typeface="Times" pitchFamily="18" charset="0"/>
            </a:endParaRPr>
          </a:p>
        </p:txBody>
      </p:sp>
      <p:pic>
        <p:nvPicPr>
          <p:cNvPr id="5" name="Picture 5" descr="C12N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99" t="-934"/>
          <a:stretch>
            <a:fillRect/>
          </a:stretch>
        </p:blipFill>
        <p:spPr bwMode="auto">
          <a:xfrm>
            <a:off x="152400" y="1219200"/>
            <a:ext cx="8839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54738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DreamHome Branch View</a:t>
            </a:r>
            <a:endParaRPr lang="en-GB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GB" sz="2800" b="1" dirty="0">
              <a:latin typeface="Times" pitchFamily="18" charset="0"/>
            </a:endParaRPr>
          </a:p>
        </p:txBody>
      </p:sp>
      <p:pic>
        <p:nvPicPr>
          <p:cNvPr id="7" name="Picture 4" descr="DS3-Figure 12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5764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DreamHome Branch View</a:t>
            </a:r>
            <a:endParaRPr lang="en-GB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GB" sz="2800" b="1" dirty="0">
              <a:latin typeface="Times" pitchFamily="18" charset="0"/>
            </a:endParaRPr>
          </a:p>
        </p:txBody>
      </p:sp>
      <p:pic>
        <p:nvPicPr>
          <p:cNvPr id="8" name="Picture 5" descr="C12NF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158" r="29570"/>
          <a:stretch>
            <a:fillRect/>
          </a:stretch>
        </p:blipFill>
        <p:spPr bwMode="auto">
          <a:xfrm>
            <a:off x="152400" y="1295400"/>
            <a:ext cx="8944428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31839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DreamHome Branch View</a:t>
            </a:r>
            <a:endParaRPr lang="en-GB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n-GB" sz="2800" b="1" dirty="0">
              <a:latin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262"/>
            <a:ext cx="9096828" cy="5900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1915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Enhanced Entity-Relationship Modeling</a:t>
            </a:r>
            <a:endParaRPr lang="en-US" sz="4000" dirty="0"/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b="1" dirty="0" smtClean="0"/>
              <a:t>Chapter 12</a:t>
            </a:r>
          </a:p>
        </p:txBody>
      </p:sp>
    </p:spTree>
    <p:extLst>
      <p:ext uri="{BB962C8B-B14F-4D97-AF65-F5344CB8AC3E}">
        <p14:creationId xmlns="" xmlns:p14="http://schemas.microsoft.com/office/powerpoint/2010/main" val="7600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Aggregation</a:t>
            </a:r>
            <a:endParaRPr lang="en-GB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1430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 New Roman" pitchFamily="18" charset="0"/>
              </a:rPr>
              <a:t>Represents a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‘has-a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’ or ‘is-part-of’ relationship between entity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types, where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one represents the ‘whole’ and the other the ‘part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’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 New Roman" pitchFamily="18" charset="0"/>
              </a:rPr>
              <a:t>A relationship represents an association between two entity types that are 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conceptually at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the same 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level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 New Roman" pitchFamily="18" charset="0"/>
              </a:rPr>
              <a:t>O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ne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entity represents a larger entity (the ‘whole’), consisting of smaller entities (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the ‘parts’)</a:t>
            </a: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 New Roman" pitchFamily="18" charset="0"/>
              </a:rPr>
              <a:t>Aggregation does not change the meaning of navigation across the relationship 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between the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whole and its parts, nor does it link the lifetimes of the whole and its 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parts e.g. the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Has relationship, which relates the Branch entity (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the ‘whole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’) to the Staff entity (the ‘part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’)</a:t>
            </a: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086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Aggregation</a:t>
            </a:r>
            <a:endParaRPr lang="en-GB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1430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4696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5400" dirty="0">
                <a:latin typeface="Times" pitchFamily="18" charset="0"/>
              </a:rPr>
              <a:t>Composition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1430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 New Roman" pitchFamily="18" charset="0"/>
              </a:rPr>
              <a:t>A speciﬁc form of aggregation that represents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an association between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entities, where there is a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strong ownership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and 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coincidental lifetime </a:t>
            </a:r>
            <a:r>
              <a:rPr lang="en-US" sz="2800" b="1" dirty="0">
                <a:latin typeface="Times" pitchFamily="18" charset="0"/>
                <a:cs typeface="Times New Roman" pitchFamily="18" charset="0"/>
              </a:rPr>
              <a:t>between the ‘whole’ and the ‘part</a:t>
            </a:r>
            <a:r>
              <a:rPr lang="en-US" sz="2800" b="1" dirty="0" smtClean="0">
                <a:latin typeface="Times" pitchFamily="18" charset="0"/>
                <a:cs typeface="Times New Roman" pitchFamily="18" charset="0"/>
              </a:rPr>
              <a:t>’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‘whole’ is responsible for the disposition of the ‘parts’, 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which means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that the composition must manage the creation and destruction of its ‘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parts’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In other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words, an object may only be part of one composite at a 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time</a:t>
            </a:r>
            <a:endParaRPr lang="en-US" sz="2400" b="1" dirty="0">
              <a:latin typeface="Times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927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5400" dirty="0">
                <a:latin typeface="Times" pitchFamily="18" charset="0"/>
              </a:rPr>
              <a:t>Composition</a:t>
            </a:r>
            <a:endParaRPr lang="en-GB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1430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686800" cy="533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4800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Important</a:t>
            </a:r>
            <a:endParaRPr lang="en-GB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1430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b="1" dirty="0">
                <a:latin typeface="Times" pitchFamily="18" charset="0"/>
                <a:cs typeface="Times New Roman" pitchFamily="18" charset="0"/>
              </a:rPr>
              <a:t>If we remember that the major aim of a data model is to unambiguously and </a:t>
            </a:r>
            <a:r>
              <a:rPr lang="en-US" b="1" dirty="0" smtClean="0">
                <a:latin typeface="Times" pitchFamily="18" charset="0"/>
                <a:cs typeface="Times New Roman" pitchFamily="18" charset="0"/>
              </a:rPr>
              <a:t>accurately communicate </a:t>
            </a:r>
            <a:r>
              <a:rPr lang="en-US" b="1" dirty="0">
                <a:latin typeface="Times" pitchFamily="18" charset="0"/>
                <a:cs typeface="Times New Roman" pitchFamily="18" charset="0"/>
              </a:rPr>
              <a:t>an understanding of the enterprise </a:t>
            </a:r>
            <a:r>
              <a:rPr lang="en-US" b="1" dirty="0" smtClean="0">
                <a:latin typeface="Times" pitchFamily="18" charset="0"/>
                <a:cs typeface="Times New Roman" pitchFamily="18" charset="0"/>
              </a:rPr>
              <a:t>data </a:t>
            </a:r>
          </a:p>
          <a:p>
            <a:pPr lvl="1" algn="just">
              <a:lnSpc>
                <a:spcPct val="90000"/>
              </a:lnSpc>
            </a:pPr>
            <a:r>
              <a:rPr lang="en-US" b="1" dirty="0" smtClean="0">
                <a:latin typeface="Times" pitchFamily="18" charset="0"/>
                <a:cs typeface="Times New Roman" pitchFamily="18" charset="0"/>
              </a:rPr>
              <a:t>We </a:t>
            </a:r>
            <a:r>
              <a:rPr lang="en-US" b="1" dirty="0">
                <a:latin typeface="Times" pitchFamily="18" charset="0"/>
                <a:cs typeface="Times New Roman" pitchFamily="18" charset="0"/>
              </a:rPr>
              <a:t>should only use the </a:t>
            </a:r>
            <a:r>
              <a:rPr lang="en-US" b="1" dirty="0" smtClean="0">
                <a:latin typeface="Times" pitchFamily="18" charset="0"/>
                <a:cs typeface="Times New Roman" pitchFamily="18" charset="0"/>
              </a:rPr>
              <a:t>additional concepts </a:t>
            </a:r>
            <a:r>
              <a:rPr lang="en-US" b="1" dirty="0">
                <a:latin typeface="Times" pitchFamily="18" charset="0"/>
                <a:cs typeface="Times New Roman" pitchFamily="18" charset="0"/>
              </a:rPr>
              <a:t>of aggregation and composition when the enterprise data is too complex to </a:t>
            </a:r>
            <a:r>
              <a:rPr lang="en-US" b="1" dirty="0" smtClean="0">
                <a:latin typeface="Times" pitchFamily="18" charset="0"/>
                <a:cs typeface="Times New Roman" pitchFamily="18" charset="0"/>
              </a:rPr>
              <a:t>easily represent </a:t>
            </a:r>
            <a:r>
              <a:rPr lang="en-US" b="1" dirty="0">
                <a:latin typeface="Times" pitchFamily="18" charset="0"/>
                <a:cs typeface="Times New Roman" pitchFamily="18" charset="0"/>
              </a:rPr>
              <a:t>using only the basic concepts of the ER </a:t>
            </a:r>
            <a:r>
              <a:rPr lang="en-US" b="1" dirty="0" smtClean="0">
                <a:latin typeface="Times" pitchFamily="18" charset="0"/>
                <a:cs typeface="Times New Roman" pitchFamily="18" charset="0"/>
              </a:rPr>
              <a:t>model</a:t>
            </a:r>
            <a:endParaRPr lang="en-US" b="1" dirty="0">
              <a:latin typeface="Time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736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Enhanced Entity-Relationship (EER) model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Specialization/Generalization 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Specialization/Generalization 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constraints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Aggregation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Composition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Application of EER concepts to 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DreamHome</a:t>
            </a: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65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References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b="1" dirty="0" smtClean="0">
                <a:latin typeface="Times" pitchFamily="18" charset="0"/>
              </a:rPr>
              <a:t>All the material (slides, diagrams etc.) presented in this lecture is taken (with modifications) from the Pearson Education website :</a:t>
            </a:r>
          </a:p>
          <a:p>
            <a:pPr lvl="1"/>
            <a:r>
              <a:rPr lang="en-GB" b="1" dirty="0" smtClean="0">
                <a:latin typeface="Times" pitchFamily="18" charset="0"/>
              </a:rPr>
              <a:t>http://www.booksites.net/connbegg</a:t>
            </a:r>
          </a:p>
        </p:txBody>
      </p:sp>
    </p:spTree>
    <p:extLst>
      <p:ext uri="{BB962C8B-B14F-4D97-AF65-F5344CB8AC3E}">
        <p14:creationId xmlns="" xmlns:p14="http://schemas.microsoft.com/office/powerpoint/2010/main" val="3480702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000" dirty="0" smtClean="0">
                <a:latin typeface="Times" pitchFamily="18" charset="0"/>
              </a:rPr>
              <a:t>Enhanced </a:t>
            </a:r>
            <a:r>
              <a:rPr lang="en-GB" sz="4000" dirty="0">
                <a:latin typeface="Times" pitchFamily="18" charset="0"/>
              </a:rPr>
              <a:t>Entity-Relationship Model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Since 1980s there has been an increase in emergence of new database applications with more demanding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requirements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Basic concepts of ER modeling are not sufficient to represent requirements of newer, more complex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applications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Response is development of additional ‘semantic’ modeling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concepts</a:t>
            </a:r>
          </a:p>
        </p:txBody>
      </p:sp>
    </p:spTree>
    <p:extLst>
      <p:ext uri="{BB962C8B-B14F-4D97-AF65-F5344CB8AC3E}">
        <p14:creationId xmlns="" xmlns:p14="http://schemas.microsoft.com/office/powerpoint/2010/main" val="994187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3600" dirty="0" smtClean="0">
                <a:latin typeface="Times" pitchFamily="18" charset="0"/>
              </a:rPr>
              <a:t>Enhanced </a:t>
            </a:r>
            <a:r>
              <a:rPr lang="en-GB" sz="3600" dirty="0">
                <a:latin typeface="Times" pitchFamily="18" charset="0"/>
              </a:rPr>
              <a:t>Entity-Relationship </a:t>
            </a:r>
            <a:r>
              <a:rPr lang="en-GB" sz="3600" dirty="0" smtClean="0">
                <a:latin typeface="Times" pitchFamily="18" charset="0"/>
              </a:rPr>
              <a:t>Model..</a:t>
            </a:r>
            <a:endParaRPr lang="en-GB" sz="36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ER model supported with additional semantic concepts is called the Enhanced Entity–Relationship (EER)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model</a:t>
            </a:r>
          </a:p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Examples of additional concepts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of the EER model, namely specialization/generalization, aggregation, and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composition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810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800" dirty="0" smtClean="0">
                <a:latin typeface="Times" pitchFamily="18" charset="0"/>
              </a:rPr>
              <a:t>Specialization/Generalization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Superclass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An entity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type that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includes one or more distinct subgroupings of its occurrences,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which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require to be represented in a data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model</a:t>
            </a:r>
          </a:p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Subclass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A distinct subgrouping of occurrences of an entity type, which require to be represented in a data model</a:t>
            </a:r>
          </a:p>
          <a:p>
            <a:pPr algn="just">
              <a:lnSpc>
                <a:spcPct val="90000"/>
              </a:lnSpc>
            </a:pP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For example,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the Staff superclass may have subclasses as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Manager, SalesPersonnel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, and Secretary etc.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951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800" dirty="0" smtClean="0">
                <a:latin typeface="Times" pitchFamily="18" charset="0"/>
              </a:rPr>
              <a:t>Specialization/Generalization..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Each member of a subclass is also a member of the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superclass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In other words, the entity in the subclass is the same entity in the superclass, but has a distinct role e.g. Manager/Supervisor is also a Staff etc.</a:t>
            </a:r>
          </a:p>
          <a:p>
            <a:pPr algn="just">
              <a:lnSpc>
                <a:spcPct val="90000"/>
              </a:lnSpc>
            </a:pPr>
            <a:r>
              <a:rPr lang="en-US" b="1" dirty="0">
                <a:latin typeface="Times" pitchFamily="18" charset="0"/>
                <a:cs typeface="Times" pitchFamily="18" charset="0"/>
              </a:rPr>
              <a:t>The relationship between a superclass and a subclass is one-to-one (1:1) and is called a superclass/subclass relationship </a:t>
            </a: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699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800" dirty="0" smtClean="0">
                <a:latin typeface="Times" pitchFamily="18" charset="0"/>
              </a:rPr>
              <a:t>Specialization/Generalization..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Some superclasses may contain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overlapping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subclasses, e.g. a member of staff who is both a Manager and a member of Sales Personnel </a:t>
            </a:r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N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ot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every member of a superclass need be a member of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a subclass,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e.g. members of staff without a distinct job role such as a Manager or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a member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of Sales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Personnel</a:t>
            </a: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022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800" dirty="0" smtClean="0">
                <a:latin typeface="Times" pitchFamily="18" charset="0"/>
              </a:rPr>
              <a:t>Specialization/Generalization..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Superclasses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and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subclasses are used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to avoid describing different types of staff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with possibly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different attributes within a single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entity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For example, Sales Personnel may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have special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attributes such as 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salesArea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and </a:t>
            </a:r>
            <a:r>
              <a:rPr lang="en-US" sz="2800" b="1" dirty="0" err="1" smtClean="0">
                <a:latin typeface="Times" pitchFamily="18" charset="0"/>
                <a:cs typeface="Times" pitchFamily="18" charset="0"/>
              </a:rPr>
              <a:t>carAllowance</a:t>
            </a: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By using a single entity will result in a lot of nulls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Similarly some relationships are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only associated with particular types of staff (subclasses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), e.g. SalesPersonnel Uses Car etc.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744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-CSC271-CIITVC-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Lecture1-CSC271-CIITVC-2012</Template>
  <TotalTime>5721</TotalTime>
  <Words>1488</Words>
  <Application>Microsoft Office PowerPoint</Application>
  <PresentationFormat>On-screen Show (4:3)</PresentationFormat>
  <Paragraphs>453</Paragraphs>
  <Slides>36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Lecture1-CSC271-CIITVC-2012</vt:lpstr>
      <vt:lpstr>CSC271 Database Systems</vt:lpstr>
      <vt:lpstr>Summary: Previous Lecture</vt:lpstr>
      <vt:lpstr>Enhanced Entity-Relationship Modeling</vt:lpstr>
      <vt:lpstr>Enhanced Entity-Relationship Model</vt:lpstr>
      <vt:lpstr>Enhanced Entity-Relationship Model..</vt:lpstr>
      <vt:lpstr>Specialization/Generalization</vt:lpstr>
      <vt:lpstr>Specialization/Generalization..</vt:lpstr>
      <vt:lpstr>Specialization/Generalization..</vt:lpstr>
      <vt:lpstr>Specialization/Generalization..</vt:lpstr>
      <vt:lpstr>Specialization/Generalization..</vt:lpstr>
      <vt:lpstr>Specialization/Generalization..</vt:lpstr>
      <vt:lpstr>Specialization/Generalization..</vt:lpstr>
      <vt:lpstr>Specialization/Generalization..</vt:lpstr>
      <vt:lpstr>Specialization/Generalization..</vt:lpstr>
      <vt:lpstr>Specialization/Generalization..</vt:lpstr>
      <vt:lpstr>Specialization/Generalization..</vt:lpstr>
      <vt:lpstr>Diagrammatic Representation</vt:lpstr>
      <vt:lpstr>Specialization/Generalization..</vt:lpstr>
      <vt:lpstr>Specialization/Generalization..</vt:lpstr>
      <vt:lpstr>Constraints: Specialization/Generalization</vt:lpstr>
      <vt:lpstr>Constraints: Specialization/Generalization</vt:lpstr>
      <vt:lpstr>Constraints: Specialization/Generalization</vt:lpstr>
      <vt:lpstr>Constraints: Specialization/Generalization</vt:lpstr>
      <vt:lpstr>Constraints: Specialization/Generalization</vt:lpstr>
      <vt:lpstr>Categories: Disjoint/Participation</vt:lpstr>
      <vt:lpstr>DreamHome Branch View</vt:lpstr>
      <vt:lpstr>DreamHome Branch View</vt:lpstr>
      <vt:lpstr>DreamHome Branch View</vt:lpstr>
      <vt:lpstr>DreamHome Branch View</vt:lpstr>
      <vt:lpstr>Aggregation</vt:lpstr>
      <vt:lpstr>Aggregation</vt:lpstr>
      <vt:lpstr>Composition</vt:lpstr>
      <vt:lpstr>Composition</vt:lpstr>
      <vt:lpstr>Important</vt:lpstr>
      <vt:lpstr>Summary</vt:lpstr>
      <vt:lpstr>References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CSC271 Database Systems</dc:title>
  <dc:creator>ASIF</dc:creator>
  <cp:lastModifiedBy>vcomsats</cp:lastModifiedBy>
  <cp:revision>2729</cp:revision>
  <dcterms:created xsi:type="dcterms:W3CDTF">2012-05-16T18:43:11Z</dcterms:created>
  <dcterms:modified xsi:type="dcterms:W3CDTF">2013-05-27T04:29:06Z</dcterms:modified>
</cp:coreProperties>
</file>