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5" r:id="rId2"/>
    <p:sldId id="346" r:id="rId3"/>
    <p:sldId id="929" r:id="rId4"/>
    <p:sldId id="930" r:id="rId5"/>
    <p:sldId id="931" r:id="rId6"/>
    <p:sldId id="932" r:id="rId7"/>
    <p:sldId id="933" r:id="rId8"/>
    <p:sldId id="934" r:id="rId9"/>
    <p:sldId id="935" r:id="rId10"/>
    <p:sldId id="936" r:id="rId11"/>
    <p:sldId id="937" r:id="rId12"/>
    <p:sldId id="938" r:id="rId13"/>
    <p:sldId id="939" r:id="rId14"/>
    <p:sldId id="940" r:id="rId15"/>
    <p:sldId id="941" r:id="rId16"/>
    <p:sldId id="942" r:id="rId17"/>
    <p:sldId id="943" r:id="rId18"/>
    <p:sldId id="944" r:id="rId19"/>
    <p:sldId id="319" r:id="rId20"/>
    <p:sldId id="35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86501" autoAdjust="0"/>
  </p:normalViewPr>
  <p:slideViewPr>
    <p:cSldViewPr>
      <p:cViewPr>
        <p:scale>
          <a:sx n="60" d="100"/>
          <a:sy n="60" d="100"/>
        </p:scale>
        <p:origin x="-936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4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751E2CF5-2857-4D0F-B510-FC1B9A6FE6B8}" type="datetimeFigureOut">
              <a:rPr lang="en-US"/>
              <a:pPr>
                <a:defRPr/>
              </a:pPr>
              <a:t>6/22/2012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A12032E8-2833-4C6E-AA22-C2FB11280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8807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543425" cy="34083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332288"/>
            <a:ext cx="4975225" cy="41195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sz="5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C226-FD2D-48CE-8743-3356F0E7F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209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D50D-E979-4BE6-8618-3B47CA459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823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F7C0-F308-4C4F-BCB6-A3836A399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734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DE7F-1002-435F-902D-2BA33C736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68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>
            <a:lvl1pPr>
              <a:defRPr sz="5000" b="1" baseline="0">
                <a:solidFill>
                  <a:srgbClr val="002060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>
            <a:lvl1pPr marL="342900" indent="-342900">
              <a:buClr>
                <a:srgbClr val="002060"/>
              </a:buClr>
              <a:buSzPct val="70000"/>
              <a:buFont typeface="Wingdings" pitchFamily="2" charset="2"/>
              <a:buChar char="Ø"/>
              <a:defRPr sz="3600" baseline="0">
                <a:latin typeface="Verdana" pitchFamily="34" charset="0"/>
              </a:defRPr>
            </a:lvl1pPr>
            <a:lvl2pPr marL="742950" indent="-285750">
              <a:buClr>
                <a:srgbClr val="002060"/>
              </a:buClr>
              <a:buSzPct val="70000"/>
              <a:buFont typeface="Wingdings" pitchFamily="2" charset="2"/>
              <a:buChar char="v"/>
              <a:defRPr sz="3200" baseline="0">
                <a:latin typeface="Verdana" pitchFamily="34" charset="0"/>
              </a:defRPr>
            </a:lvl2pPr>
            <a:lvl3pPr marL="1143000" indent="-228600">
              <a:buClr>
                <a:srgbClr val="002060"/>
              </a:buClr>
              <a:buSzPct val="80000"/>
              <a:buFont typeface="Wingdings" pitchFamily="2" charset="2"/>
              <a:buChar char="§"/>
              <a:defRPr sz="2800" baseline="0">
                <a:latin typeface="Verdana" pitchFamily="34" charset="0"/>
              </a:defRPr>
            </a:lvl3pPr>
            <a:lvl4pPr marL="1600200" indent="-228600">
              <a:buClr>
                <a:srgbClr val="002060"/>
              </a:buClr>
              <a:buFont typeface="Arial" pitchFamily="34" charset="0"/>
              <a:buChar char="•"/>
              <a:defRPr sz="2400" baseline="0">
                <a:latin typeface="Verdana" pitchFamily="34" charset="0"/>
              </a:defRPr>
            </a:lvl4pPr>
            <a:lvl5pPr>
              <a:buClr>
                <a:srgbClr val="002060"/>
              </a:buClr>
              <a:defRPr sz="2000" baseline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F9A1-738B-46A3-B94B-5F4DA1B48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61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asifmuneer@comsats.edu.pk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70B0-A3C1-4D7B-BD5C-7915FD6EF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66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911D-5FC3-42B9-89C1-77FC432C8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952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B286-AB7E-4942-BDF4-E7F49D86B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679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2A9E-2ACC-45DD-B30B-5928106AF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42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979B-F86C-4E5D-8C73-C0F32233C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826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asifmuneer@comsats.edu.pk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0E3E-A041-4E7D-9206-8EE1A2212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798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0A67-AFCE-4981-9826-C35E5AE0B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69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2CA05-5763-4660-BAB7-CE27E64B3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71" r:id="rId3"/>
    <p:sldLayoutId id="2147483674" r:id="rId4"/>
    <p:sldLayoutId id="2147483675" r:id="rId5"/>
    <p:sldLayoutId id="2147483676" r:id="rId6"/>
    <p:sldLayoutId id="2147483677" r:id="rId7"/>
    <p:sldLayoutId id="2147483672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5200" b="1" kern="1200" dirty="0">
          <a:solidFill>
            <a:srgbClr val="002060"/>
          </a:solidFill>
          <a:latin typeface="Arial Narrow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Ø"/>
        <a:defRPr lang="en-US" sz="36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v"/>
        <a:defRPr lang="en-US" sz="32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Wingdings" pitchFamily="2" charset="2"/>
        <a:buChar char="§"/>
        <a:defRPr lang="en-US" sz="28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Arial" charset="0"/>
        <a:buChar char="•"/>
        <a:defRPr lang="en-US" sz="24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»"/>
        <a:defRPr lang="en-US" sz="20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dirty="0"/>
              <a:t>CSC271 Database Systems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sz="4800" b="1" dirty="0" smtClean="0"/>
              <a:t>Lecture # 24</a:t>
            </a:r>
          </a:p>
        </p:txBody>
      </p:sp>
    </p:spTree>
    <p:extLst>
      <p:ext uri="{BB962C8B-B14F-4D97-AF65-F5344CB8AC3E}">
        <p14:creationId xmlns:p14="http://schemas.microsoft.com/office/powerpoint/2010/main" xmlns="" val="279942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Fan </a:t>
            </a:r>
            <a:r>
              <a:rPr lang="en-US" sz="5400" dirty="0" smtClean="0">
                <a:latin typeface="Times" pitchFamily="18" charset="0"/>
              </a:rPr>
              <a:t>Traps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Where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a model represents a relationship between entity types, but pathway between certain entity occurrences is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ambiguous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A fan trap may exist where two or more 1:* relationships fan out from the same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entity as shown in the following example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8" descr="DS3-Figure 11-1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545" y="4038600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9499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Fan </a:t>
            </a:r>
            <a:r>
              <a:rPr lang="en-US" sz="5400" dirty="0" smtClean="0">
                <a:latin typeface="Times" pitchFamily="18" charset="0"/>
              </a:rPr>
              <a:t>Traps..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At which branch office does staff number SG37 work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?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8" descr="DS3-Figure 11-19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686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4129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Resolving Fan Trap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Reconstruction of the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original ER model to represent the correct association between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these entities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8" descr="DS3-Figure 11-2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8763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917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Fan Trap </a:t>
            </a:r>
            <a:r>
              <a:rPr lang="en-US" sz="5400" dirty="0" smtClean="0">
                <a:latin typeface="Times" pitchFamily="18" charset="0"/>
              </a:rPr>
              <a:t>Resolved?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At which branch office does staff number SG37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work, same question again?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8" name="Picture 9" descr="DS3-Figure 11-20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458200" cy="4267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34678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Chasm Traps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Where a model suggests the existence of a relationship between entity types, but pathway does not exist between certain entity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occurrences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A chasm trap may occur where there are one or more relationships with a minimum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multiplicity of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zero (that is optional participation) forming part of the pathway between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related entities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9" descr="DS3-Figure 11-2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5400"/>
            <a:ext cx="8305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9642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Chasm Traps..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At which branch office is property PA14 available?</a:t>
            </a:r>
          </a:p>
        </p:txBody>
      </p:sp>
      <p:pic>
        <p:nvPicPr>
          <p:cNvPr id="7" name="Picture 8" descr="DS3-Figure 11-2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382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2603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Resolving Chasm </a:t>
            </a:r>
            <a:r>
              <a:rPr lang="en-US" sz="5400" dirty="0" smtClean="0">
                <a:latin typeface="Times" pitchFamily="18" charset="0"/>
              </a:rPr>
              <a:t>Trap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Identify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the missing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relationship that represents the true association between entities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8" name="Picture 9" descr="DS3-Figure 11-2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458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3981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Chasm </a:t>
            </a:r>
            <a:r>
              <a:rPr lang="en-US" sz="5400" dirty="0" smtClean="0">
                <a:latin typeface="Times" pitchFamily="18" charset="0"/>
              </a:rPr>
              <a:t>Trap Resolved?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At which branch office is property PA14 available,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same question again?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9" descr="DS3-Figure 11-2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90725"/>
            <a:ext cx="86106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4603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5400" dirty="0" smtClean="0">
                <a:latin typeface="Times" pitchFamily="18" charset="0"/>
              </a:rPr>
              <a:t>Sample ER-Diagram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8" descr="DS3-Figure 1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915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2552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/>
          <a:lstStyle/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Structural constraints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Multiplicity </a:t>
            </a:r>
          </a:p>
          <a:p>
            <a:pPr lvl="2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Cardinality/Participation</a:t>
            </a:r>
            <a:endParaRPr lang="en-US" b="1" dirty="0">
              <a:latin typeface="Times" pitchFamily="18" charset="0"/>
              <a:cs typeface="Times" pitchFamily="18" charset="0"/>
            </a:endParaRP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Connection traps</a:t>
            </a:r>
          </a:p>
          <a:p>
            <a:pPr lvl="2" algn="just"/>
            <a:r>
              <a:rPr lang="en-US" b="1">
                <a:latin typeface="Times" pitchFamily="18" charset="0"/>
                <a:cs typeface="Times" pitchFamily="18" charset="0"/>
              </a:rPr>
              <a:t>Fan/Chasm </a:t>
            </a:r>
            <a:r>
              <a:rPr lang="en-US" b="1" smtClean="0">
                <a:latin typeface="Times" pitchFamily="18" charset="0"/>
                <a:cs typeface="Times" pitchFamily="18" charset="0"/>
              </a:rPr>
              <a:t>traps</a:t>
            </a: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65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Summary: Previous Lecture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/>
            <a:r>
              <a:rPr lang="en-US" b="1" dirty="0">
                <a:latin typeface="Times" pitchFamily="18" charset="0"/>
                <a:cs typeface="Times" pitchFamily="18" charset="0"/>
              </a:rPr>
              <a:t>Classification of entities</a:t>
            </a:r>
          </a:p>
          <a:p>
            <a:pPr lvl="1" algn="just"/>
            <a:r>
              <a:rPr lang="en-US" b="1" dirty="0">
                <a:latin typeface="Times" pitchFamily="18" charset="0"/>
                <a:cs typeface="Times" pitchFamily="18" charset="0"/>
              </a:rPr>
              <a:t>Attributes on relationships</a:t>
            </a:r>
          </a:p>
          <a:p>
            <a:pPr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Structural constraints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Multiplicity </a:t>
            </a:r>
          </a:p>
          <a:p>
            <a:pPr lvl="2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Binary/Complex relationships</a:t>
            </a:r>
          </a:p>
          <a:p>
            <a:pPr marL="0" indent="0" algn="just">
              <a:buNone/>
            </a:pP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42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References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b="1" dirty="0" smtClean="0">
                <a:latin typeface="Times" pitchFamily="18" charset="0"/>
              </a:rPr>
              <a:t>All the material (slides, diagrams etc.) presented in this lecture is taken (with modifications) from the Pearson Education website :</a:t>
            </a:r>
          </a:p>
          <a:p>
            <a:pPr lvl="1"/>
            <a:r>
              <a:rPr lang="en-GB" b="1" dirty="0" smtClean="0">
                <a:latin typeface="Times" pitchFamily="18" charset="0"/>
              </a:rPr>
              <a:t>http://www.booksites.net/connbegg</a:t>
            </a:r>
          </a:p>
        </p:txBody>
      </p:sp>
    </p:spTree>
    <p:extLst>
      <p:ext uri="{BB962C8B-B14F-4D97-AF65-F5344CB8AC3E}">
        <p14:creationId xmlns:p14="http://schemas.microsoft.com/office/powerpoint/2010/main" xmlns="" val="3480702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000" dirty="0">
                <a:latin typeface="Times" pitchFamily="18" charset="0"/>
              </a:rPr>
              <a:t>Summary of </a:t>
            </a:r>
            <a:r>
              <a:rPr lang="en-US" sz="4000" dirty="0" smtClean="0">
                <a:latin typeface="Times" pitchFamily="18" charset="0"/>
              </a:rPr>
              <a:t>Multiplicity Constraints</a:t>
            </a:r>
            <a:endParaRPr lang="en-US" sz="40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just">
              <a:lnSpc>
                <a:spcPct val="90000"/>
              </a:lnSpc>
              <a:buNone/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6" descr="DS3-Table 11-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" t="12500"/>
          <a:stretch>
            <a:fillRect/>
          </a:stretch>
        </p:blipFill>
        <p:spPr bwMode="auto">
          <a:xfrm>
            <a:off x="228600" y="1371600"/>
            <a:ext cx="8686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4481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Structural Constraints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b="1" dirty="0">
                <a:latin typeface="Times" pitchFamily="18" charset="0"/>
                <a:cs typeface="Times" pitchFamily="18" charset="0"/>
              </a:rPr>
              <a:t>Multiplicity actually consists of two separate constraints known as </a:t>
            </a:r>
            <a:endParaRPr lang="en-US" b="1" dirty="0" smtClean="0"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b="1" dirty="0" smtClean="0">
                <a:latin typeface="Times" pitchFamily="18" charset="0"/>
                <a:cs typeface="Times" pitchFamily="18" charset="0"/>
              </a:rPr>
              <a:t>Cardinality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b="1" dirty="0">
                <a:latin typeface="Times" pitchFamily="18" charset="0"/>
                <a:cs typeface="Times" pitchFamily="18" charset="0"/>
              </a:rPr>
              <a:t>P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articipation</a:t>
            </a: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96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Cardinality 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Describes maximum number of possible relationship occurrences for an entity participating in a given relationship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type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The cardinality of a binary relationship is what we previously referred to as a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one-to-one (1:1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), one-to-many (1:*), and many-to-many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(*:*)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cardinality of a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relationship appears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as the maximum values for the multiplicity ranges on either side of the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relationship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315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Participation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Determines whether all or only some entity occurrences participate in a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relationship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The participation constraint represents whether all entity occurrences are involved in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 particular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relationship (referred to as mandatory participation) or only some (referred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to as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optional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participation)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The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participation of entities in a relationship appears as the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minimum values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for the multiplicity ranges on either side of the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relationship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Optional participation is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represented as a minimum value of 0 while mandatory participation is shown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as a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minimum value of 1</a:t>
            </a:r>
          </a:p>
          <a:p>
            <a:pPr marL="914400" lvl="1" indent="-457200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467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800" dirty="0">
                <a:latin typeface="Times" pitchFamily="18" charset="0"/>
              </a:rPr>
              <a:t>Cardinality </a:t>
            </a:r>
            <a:r>
              <a:rPr lang="en-US" sz="4800" dirty="0" smtClean="0">
                <a:latin typeface="Times" pitchFamily="18" charset="0"/>
              </a:rPr>
              <a:t>and Participation</a:t>
            </a:r>
            <a:endParaRPr lang="en-US" sz="48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1029" descr="DS3-Figure 11-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8969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Problems with ER Models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Problems may arise when designing a conceptual data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(creating an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ER) model called connection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traps</a:t>
            </a: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914400" lvl="1" indent="-457200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Normally occur due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to a misinterpretation of the meaning of certain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relationships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marL="514350" indent="-457200" algn="just">
              <a:lnSpc>
                <a:spcPct val="90000"/>
              </a:lnSpc>
            </a:pPr>
            <a:r>
              <a:rPr lang="en-US" b="1" dirty="0">
                <a:latin typeface="Times" pitchFamily="18" charset="0"/>
                <a:cs typeface="Times" pitchFamily="18" charset="0"/>
              </a:rPr>
              <a:t>Two main types of connection traps 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are: </a:t>
            </a:r>
          </a:p>
          <a:p>
            <a:pPr marL="1314450" lvl="2" indent="-457200" algn="just">
              <a:lnSpc>
                <a:spcPct val="90000"/>
              </a:lnSpc>
            </a:pPr>
            <a:r>
              <a:rPr lang="en-US" b="1" dirty="0" smtClean="0">
                <a:latin typeface="Times" pitchFamily="18" charset="0"/>
                <a:cs typeface="Times" pitchFamily="18" charset="0"/>
              </a:rPr>
              <a:t>Fan 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traps </a:t>
            </a:r>
            <a:endParaRPr lang="en-US" b="1" dirty="0" smtClean="0">
              <a:latin typeface="Times" pitchFamily="18" charset="0"/>
              <a:cs typeface="Times" pitchFamily="18" charset="0"/>
            </a:endParaRPr>
          </a:p>
          <a:p>
            <a:pPr marL="1314450" lvl="2" indent="-457200" algn="just">
              <a:lnSpc>
                <a:spcPct val="90000"/>
              </a:lnSpc>
            </a:pPr>
            <a:r>
              <a:rPr lang="en-US" b="1" dirty="0">
                <a:latin typeface="Times" pitchFamily="18" charset="0"/>
                <a:cs typeface="Times" pitchFamily="18" charset="0"/>
              </a:rPr>
              <a:t>C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hasm traps</a:t>
            </a: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71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Connection Traps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In general, to identify connection traps we must ensure that the meaning of a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relationship is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fully understood and clearly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deﬁned</a:t>
            </a:r>
          </a:p>
          <a:p>
            <a:pPr marL="514350" indent="-457200"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If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we do not understand the relationships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we may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create a model that is not a true representation of the ‘real world’</a:t>
            </a:r>
          </a:p>
        </p:txBody>
      </p:sp>
    </p:spTree>
    <p:extLst>
      <p:ext uri="{BB962C8B-B14F-4D97-AF65-F5344CB8AC3E}">
        <p14:creationId xmlns:p14="http://schemas.microsoft.com/office/powerpoint/2010/main" xmlns="" val="1450680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-CSC271-CIITVC-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Lecture1-CSC271-CIITVC-2012</Template>
  <TotalTime>5768</TotalTime>
  <Words>514</Words>
  <Application>Microsoft Office PowerPoint</Application>
  <PresentationFormat>On-screen Show (4:3)</PresentationFormat>
  <Paragraphs>188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Lecture1-CSC271-CIITVC-2012</vt:lpstr>
      <vt:lpstr>CSC271 Database Systems</vt:lpstr>
      <vt:lpstr>Summary: Previous Lecture</vt:lpstr>
      <vt:lpstr>Summary of Multiplicity Constraints</vt:lpstr>
      <vt:lpstr>Structural Constraints</vt:lpstr>
      <vt:lpstr>Cardinality </vt:lpstr>
      <vt:lpstr>Participation</vt:lpstr>
      <vt:lpstr>Cardinality and Participation</vt:lpstr>
      <vt:lpstr>Problems with ER Models</vt:lpstr>
      <vt:lpstr>Connection Traps</vt:lpstr>
      <vt:lpstr>Fan Traps</vt:lpstr>
      <vt:lpstr>Fan Traps..</vt:lpstr>
      <vt:lpstr>Resolving Fan Trap</vt:lpstr>
      <vt:lpstr>Fan Trap Resolved?</vt:lpstr>
      <vt:lpstr>Chasm Traps</vt:lpstr>
      <vt:lpstr>Chasm Traps..</vt:lpstr>
      <vt:lpstr>Resolving Chasm Trap</vt:lpstr>
      <vt:lpstr>Chasm Trap Resolved?</vt:lpstr>
      <vt:lpstr>Sample ER-Diagram</vt:lpstr>
      <vt:lpstr>Summary</vt:lpstr>
      <vt:lpstr>References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CSC271 Database Systems</dc:title>
  <dc:creator>ASIF</dc:creator>
  <cp:lastModifiedBy>NTS</cp:lastModifiedBy>
  <cp:revision>2726</cp:revision>
  <dcterms:created xsi:type="dcterms:W3CDTF">2012-05-16T18:43:11Z</dcterms:created>
  <dcterms:modified xsi:type="dcterms:W3CDTF">2012-06-22T09:05:30Z</dcterms:modified>
</cp:coreProperties>
</file>