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325" r:id="rId2"/>
    <p:sldId id="346" r:id="rId3"/>
    <p:sldId id="784" r:id="rId4"/>
    <p:sldId id="821" r:id="rId5"/>
    <p:sldId id="831" r:id="rId6"/>
    <p:sldId id="842" r:id="rId7"/>
    <p:sldId id="832" r:id="rId8"/>
    <p:sldId id="833" r:id="rId9"/>
    <p:sldId id="834" r:id="rId10"/>
    <p:sldId id="835" r:id="rId11"/>
    <p:sldId id="836" r:id="rId12"/>
    <p:sldId id="839" r:id="rId13"/>
    <p:sldId id="837" r:id="rId14"/>
    <p:sldId id="838" r:id="rId15"/>
    <p:sldId id="840" r:id="rId16"/>
    <p:sldId id="841" r:id="rId17"/>
    <p:sldId id="843" r:id="rId18"/>
    <p:sldId id="844" r:id="rId19"/>
    <p:sldId id="845" r:id="rId20"/>
    <p:sldId id="846" r:id="rId21"/>
    <p:sldId id="847" r:id="rId22"/>
    <p:sldId id="848" r:id="rId23"/>
    <p:sldId id="849" r:id="rId24"/>
    <p:sldId id="850" r:id="rId25"/>
    <p:sldId id="851" r:id="rId26"/>
    <p:sldId id="852" r:id="rId27"/>
    <p:sldId id="853" r:id="rId28"/>
    <p:sldId id="854" r:id="rId29"/>
    <p:sldId id="855" r:id="rId30"/>
    <p:sldId id="856" r:id="rId31"/>
    <p:sldId id="319" r:id="rId32"/>
    <p:sldId id="351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912" autoAdjust="0"/>
    <p:restoredTop sz="86501" autoAdjust="0"/>
  </p:normalViewPr>
  <p:slideViewPr>
    <p:cSldViewPr>
      <p:cViewPr varScale="1">
        <p:scale>
          <a:sx n="46" d="100"/>
          <a:sy n="46" d="100"/>
        </p:scale>
        <p:origin x="-1344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46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8394"/>
    </p:cViewPr>
  </p:sorterViewPr>
  <p:notesViewPr>
    <p:cSldViewPr>
      <p:cViewPr varScale="1">
        <p:scale>
          <a:sx n="53" d="100"/>
          <a:sy n="53" d="100"/>
        </p:scale>
        <p:origin x="-2820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fld id="{751E2CF5-2857-4D0F-B510-FC1B9A6FE6B8}" type="datetimeFigureOut">
              <a:rPr lang="en-US"/>
              <a:pPr>
                <a:defRPr/>
              </a:pPr>
              <a:t>6/20/2012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fld id="{A12032E8-2833-4C6E-AA22-C2FB112806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788078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23950" y="711200"/>
            <a:ext cx="4543425" cy="34083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738" y="4332288"/>
            <a:ext cx="4975225" cy="4119562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229600" cy="1470025"/>
          </a:xfrm>
        </p:spPr>
        <p:txBody>
          <a:bodyPr/>
          <a:lstStyle>
            <a:lvl1pPr>
              <a:defRPr sz="50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4C226-FD2D-48CE-8743-3356F0E7F2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52092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CSC271 Database Systems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asifmuneer@comsats.edu.pk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FD50D-E979-4BE6-8618-3B47CA459D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08238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CSC271 Database Systems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asifmuneer@comsats.edu.pk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FF7C0-F308-4C4F-BCB6-A3836A399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07346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/>
              <a:t>CSC271 Database Systems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asifmuneer@comsats.edu.pk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4DE7F-1002-435F-902D-2BA33C7366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2685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/>
          <a:lstStyle>
            <a:lvl1pPr>
              <a:defRPr sz="5000" b="1" baseline="0">
                <a:solidFill>
                  <a:srgbClr val="002060"/>
                </a:solidFill>
                <a:latin typeface="Arial Narrow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/>
          <a:lstStyle>
            <a:lvl1pPr marL="342900" indent="-342900">
              <a:buClr>
                <a:srgbClr val="002060"/>
              </a:buClr>
              <a:buSzPct val="70000"/>
              <a:buFont typeface="Wingdings" pitchFamily="2" charset="2"/>
              <a:buChar char="Ø"/>
              <a:defRPr sz="3600" baseline="0">
                <a:latin typeface="Verdana" pitchFamily="34" charset="0"/>
              </a:defRPr>
            </a:lvl1pPr>
            <a:lvl2pPr marL="742950" indent="-285750">
              <a:buClr>
                <a:srgbClr val="002060"/>
              </a:buClr>
              <a:buSzPct val="70000"/>
              <a:buFont typeface="Wingdings" pitchFamily="2" charset="2"/>
              <a:buChar char="v"/>
              <a:defRPr sz="3200" baseline="0">
                <a:latin typeface="Verdana" pitchFamily="34" charset="0"/>
              </a:defRPr>
            </a:lvl2pPr>
            <a:lvl3pPr marL="1143000" indent="-228600">
              <a:buClr>
                <a:srgbClr val="002060"/>
              </a:buClr>
              <a:buSzPct val="80000"/>
              <a:buFont typeface="Wingdings" pitchFamily="2" charset="2"/>
              <a:buChar char="§"/>
              <a:defRPr sz="2800" baseline="0">
                <a:latin typeface="Verdana" pitchFamily="34" charset="0"/>
              </a:defRPr>
            </a:lvl3pPr>
            <a:lvl4pPr marL="1600200" indent="-228600">
              <a:buClr>
                <a:srgbClr val="002060"/>
              </a:buClr>
              <a:buFont typeface="Arial" pitchFamily="34" charset="0"/>
              <a:buChar char="•"/>
              <a:defRPr sz="2400" baseline="0">
                <a:latin typeface="Verdana" pitchFamily="34" charset="0"/>
              </a:defRPr>
            </a:lvl4pPr>
            <a:lvl5pPr>
              <a:buClr>
                <a:srgbClr val="002060"/>
              </a:buClr>
              <a:defRPr sz="2000" baseline="0">
                <a:latin typeface="Verdan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 dirty="0" smtClean="0"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 dirty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8F9A1-738B-46A3-B94B-5F4DA1B481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9612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CSC271 Database Systems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asifmuneer@comsats.edu.pk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E70B0-A3C1-4D7B-BD5C-7915FD6EF4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6766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CSC271 Database Systems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asifmuneer@comsats.edu.pk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7911D-5FC3-42B9-89C1-77FC432C84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39527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343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419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/>
              <a:t>CSC271 Database Systems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asifmuneer@comsats.edu.pk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EB286-AB7E-4942-BDF4-E7F49D86B6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56792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/>
              <a:t>CSC271 Database Systems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asifmuneer@comsats.edu.pk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52A9E-2ACC-45DD-B30B-5928106AF7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29427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CSC271 Database Systems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asifmuneer@comsats.edu.pk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8979B-F86C-4E5D-8C73-C0F32233C3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08269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CSC271 Database Systems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asifmuneer@comsats.edu.pk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90E3E-A041-4E7D-9206-8EE1A2212B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27988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/>
              <a:t>CSC271 Database Systems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asifmuneer@comsats.edu.pk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C0A67-AFCE-4981-9826-C35E5AE0B8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4697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0" y="1600200"/>
            <a:ext cx="91440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rgbClr val="00206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aseline="0" dirty="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442CA05-5763-4660-BAB7-CE27E64B31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3" r:id="rId2"/>
    <p:sldLayoutId id="2147483671" r:id="rId3"/>
    <p:sldLayoutId id="2147483674" r:id="rId4"/>
    <p:sldLayoutId id="2147483675" r:id="rId5"/>
    <p:sldLayoutId id="2147483676" r:id="rId6"/>
    <p:sldLayoutId id="2147483677" r:id="rId7"/>
    <p:sldLayoutId id="2147483672" r:id="rId8"/>
    <p:sldLayoutId id="2147483678" r:id="rId9"/>
    <p:sldLayoutId id="2147483679" r:id="rId10"/>
    <p:sldLayoutId id="2147483680" r:id="rId11"/>
    <p:sldLayoutId id="214748368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lang="en-US" sz="5200" b="1" kern="1200" dirty="0">
          <a:solidFill>
            <a:srgbClr val="002060"/>
          </a:solidFill>
          <a:latin typeface="Arial Narrow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70000"/>
        <a:buFont typeface="Wingdings" pitchFamily="2" charset="2"/>
        <a:buChar char="Ø"/>
        <a:defRPr lang="en-US" sz="36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70000"/>
        <a:buFont typeface="Wingdings" pitchFamily="2" charset="2"/>
        <a:buChar char="v"/>
        <a:defRPr lang="en-US" sz="32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80000"/>
        <a:buFont typeface="Wingdings" pitchFamily="2" charset="2"/>
        <a:buChar char="§"/>
        <a:defRPr lang="en-US" sz="28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80000"/>
        <a:buFont typeface="Arial" charset="0"/>
        <a:buChar char="•"/>
        <a:defRPr lang="en-US" sz="24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Font typeface="Arial" charset="0"/>
        <a:buChar char="»"/>
        <a:defRPr lang="en-US" sz="20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dirty="0"/>
              <a:t>CSC271 Database Systems</a:t>
            </a:r>
            <a:endParaRPr lang="en-GB" sz="4000" dirty="0">
              <a:solidFill>
                <a:schemeClr val="tx1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sz="4800" b="1" dirty="0" smtClean="0"/>
              <a:t>Lecture # 22</a:t>
            </a:r>
          </a:p>
        </p:txBody>
      </p:sp>
    </p:spTree>
    <p:extLst>
      <p:ext uri="{BB962C8B-B14F-4D97-AF65-F5344CB8AC3E}">
        <p14:creationId xmlns:p14="http://schemas.microsoft.com/office/powerpoint/2010/main" xmlns="" val="27994261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US" sz="3200" dirty="0">
                <a:latin typeface="Times" pitchFamily="18" charset="0"/>
              </a:rPr>
              <a:t>Diagrammatic </a:t>
            </a:r>
            <a:r>
              <a:rPr lang="en-US" sz="3200" dirty="0" smtClean="0">
                <a:latin typeface="Times" pitchFamily="18" charset="0"/>
              </a:rPr>
              <a:t>Representation: Entity Types</a:t>
            </a:r>
            <a:endParaRPr lang="en-US" sz="32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1" y="1066800"/>
            <a:ext cx="9096829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Each entity type is shown as a rectangle labeled with the name of the entity, which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is normally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a singular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noun </a:t>
            </a:r>
          </a:p>
          <a:p>
            <a:pPr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In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UML, the ﬁrst letter of each word in the entity name is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upper case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7" name="Picture 8" descr="DS3-Figure 11-0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232150"/>
            <a:ext cx="5105400" cy="294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1152949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US" sz="5400" dirty="0">
                <a:latin typeface="Times" pitchFamily="18" charset="0"/>
              </a:rPr>
              <a:t>Relationship Types</a:t>
            </a: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1" y="1066800"/>
            <a:ext cx="9096829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Relationship type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 set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of meaningful associations among entity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types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Relationship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occurrence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 uniquely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identifiable association, which includes one occurrence from each participating entity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type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5057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US" sz="5400" dirty="0">
                <a:latin typeface="Times" pitchFamily="18" charset="0"/>
              </a:rPr>
              <a:t>Relationship Types</a:t>
            </a: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1" y="1066800"/>
            <a:ext cx="9096829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Each relationship type is shown as a line connecting the associated entity types, labeled with the name of the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relationship 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Normally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, a relationship is named using a verb (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for example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, Supervises or Manages) or a short phrase including a verb (for example, </a:t>
            </a:r>
            <a:r>
              <a:rPr lang="en-US" sz="2800" b="1" dirty="0" err="1">
                <a:latin typeface="Times" pitchFamily="18" charset="0"/>
                <a:cs typeface="Times" pitchFamily="18" charset="0"/>
              </a:rPr>
              <a:t>LeasedBy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)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Again, the ﬁrst letter of each word in the relationship name is shown in upper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case</a:t>
            </a:r>
          </a:p>
        </p:txBody>
      </p:sp>
    </p:spTree>
    <p:extLst>
      <p:ext uri="{BB962C8B-B14F-4D97-AF65-F5344CB8AC3E}">
        <p14:creationId xmlns:p14="http://schemas.microsoft.com/office/powerpoint/2010/main" xmlns="" val="37991289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1066800"/>
          </a:xfrm>
        </p:spPr>
        <p:txBody>
          <a:bodyPr/>
          <a:lstStyle/>
          <a:p>
            <a:r>
              <a:rPr lang="en-US" sz="3600" dirty="0">
                <a:latin typeface="Times" pitchFamily="18" charset="0"/>
              </a:rPr>
              <a:t>Diagrammatic </a:t>
            </a:r>
            <a:r>
              <a:rPr lang="en-US" sz="3600" dirty="0" smtClean="0">
                <a:latin typeface="Times" pitchFamily="18" charset="0"/>
              </a:rPr>
              <a:t>Representation: Relationship Types</a:t>
            </a:r>
            <a:endParaRPr lang="en-US" sz="36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1" y="1066800"/>
            <a:ext cx="9096829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Whenever possible, a relationship name should be unique for a given ER model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A relationship is only labeled in one direction, which normally means that the name of the relationship only makes sense in one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direction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8" name="Picture 6" descr="DS3-Figure 11-0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344862"/>
            <a:ext cx="6248400" cy="343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323104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US" sz="4000" dirty="0" smtClean="0">
                <a:latin typeface="Times" pitchFamily="18" charset="0"/>
              </a:rPr>
              <a:t>Semantic Net of Has Relationship Type</a:t>
            </a:r>
            <a:endParaRPr lang="en-US" sz="40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1" y="1066800"/>
            <a:ext cx="9096829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 semantic net is an object-level model, uses different symbols to entities and the relationships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7" name="Picture 1029" descr="DS3-Figure 11-0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8200" y="2743200"/>
            <a:ext cx="73152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8353506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US" sz="4800" dirty="0" smtClean="0">
                <a:latin typeface="Times" pitchFamily="18" charset="0"/>
              </a:rPr>
              <a:t>Degree of  Relationship Type</a:t>
            </a:r>
            <a:endParaRPr lang="en-US" sz="48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1" y="1066800"/>
            <a:ext cx="9096829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Degree of a Relationship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The number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of participating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entity types in a relationship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Relationship of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degree :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Two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is binary 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Three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is ternary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Four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is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quaternary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The term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‘complex relationship’ is used to describe relationships with degrees higher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than binary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34794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US" sz="5400" dirty="0">
                <a:latin typeface="Times" pitchFamily="18" charset="0"/>
              </a:rPr>
              <a:t>Binary </a:t>
            </a:r>
            <a:r>
              <a:rPr lang="en-US" sz="5400" dirty="0" smtClean="0">
                <a:latin typeface="Times" pitchFamily="18" charset="0"/>
              </a:rPr>
              <a:t>Relationship: </a:t>
            </a:r>
            <a:r>
              <a:rPr lang="en-US" sz="5400" dirty="0" err="1">
                <a:latin typeface="Times" pitchFamily="18" charset="0"/>
              </a:rPr>
              <a:t>POwns</a:t>
            </a:r>
            <a:endParaRPr lang="en-US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1" y="1066800"/>
            <a:ext cx="9096829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just">
              <a:lnSpc>
                <a:spcPct val="90000"/>
              </a:lnSpc>
              <a:buNone/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7" name="Picture 5" descr="DS3-Figure 11-0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750" y="2743200"/>
            <a:ext cx="779145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727851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US" sz="4400" dirty="0" smtClean="0">
                <a:latin typeface="Times" pitchFamily="18" charset="0"/>
              </a:rPr>
              <a:t>Ternary Relationship: Registers</a:t>
            </a:r>
            <a:endParaRPr lang="en-US" sz="4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1" y="1066800"/>
            <a:ext cx="9096829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just">
              <a:lnSpc>
                <a:spcPct val="90000"/>
              </a:lnSpc>
              <a:buNone/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8" name="Picture 5" descr="DS3-Figure 11-0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09800"/>
            <a:ext cx="7315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6746444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US" sz="4000" dirty="0">
                <a:latin typeface="Times" pitchFamily="18" charset="0"/>
              </a:rPr>
              <a:t>Quaternary </a:t>
            </a:r>
            <a:r>
              <a:rPr lang="en-US" sz="4000" dirty="0" smtClean="0">
                <a:latin typeface="Times" pitchFamily="18" charset="0"/>
              </a:rPr>
              <a:t>Relationship: Arranges</a:t>
            </a:r>
            <a:endParaRPr lang="en-US" sz="40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1" y="1066800"/>
            <a:ext cx="9096829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just">
              <a:lnSpc>
                <a:spcPct val="90000"/>
              </a:lnSpc>
              <a:buNone/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7" name="Picture 5" descr="DS3-Figure 11-0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0" y="1905000"/>
            <a:ext cx="7543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7794653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US" sz="5400" dirty="0">
                <a:latin typeface="Times" pitchFamily="18" charset="0"/>
              </a:rPr>
              <a:t>Recursive Relationship</a:t>
            </a: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1" y="1066800"/>
            <a:ext cx="9096829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Relationship type where same entity type participates more than once in different roles</a:t>
            </a:r>
          </a:p>
          <a:p>
            <a:pPr algn="just">
              <a:lnSpc>
                <a:spcPct val="90000"/>
              </a:lnSpc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Relationships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may be given role names to indicate purpose that each participating entity type plays in a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relationship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Sometimes also called unary relationships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31816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Summary: Previous Lecture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/>
          <a:lstStyle/>
          <a:p>
            <a:pPr algn="just"/>
            <a:r>
              <a:rPr lang="en-US" b="1" dirty="0">
                <a:latin typeface="Times" pitchFamily="18" charset="0"/>
                <a:cs typeface="Times" pitchFamily="18" charset="0"/>
              </a:rPr>
              <a:t>Applying Database SDLC on DreamHome </a:t>
            </a:r>
          </a:p>
          <a:p>
            <a:pPr lvl="1" algn="just"/>
            <a:r>
              <a:rPr lang="en-US" sz="2800" b="1" dirty="0">
                <a:latin typeface="Times" pitchFamily="18" charset="0"/>
                <a:cs typeface="Times" pitchFamily="18" charset="0"/>
              </a:rPr>
              <a:t>Database planning</a:t>
            </a:r>
          </a:p>
          <a:p>
            <a:pPr lvl="1" algn="just"/>
            <a:r>
              <a:rPr lang="en-US" sz="2800" b="1" dirty="0">
                <a:latin typeface="Times" pitchFamily="18" charset="0"/>
                <a:cs typeface="Times" pitchFamily="18" charset="0"/>
              </a:rPr>
              <a:t>System definition</a:t>
            </a:r>
          </a:p>
          <a:p>
            <a:pPr lvl="1" algn="just"/>
            <a:r>
              <a:rPr lang="en-US" sz="2800" b="1" dirty="0">
                <a:latin typeface="Times" pitchFamily="18" charset="0"/>
                <a:cs typeface="Times" pitchFamily="18" charset="0"/>
              </a:rPr>
              <a:t>Requirements collection and analysis</a:t>
            </a:r>
          </a:p>
          <a:p>
            <a:pPr lvl="1" algn="just"/>
            <a:r>
              <a:rPr lang="en-US" sz="2800" b="1" dirty="0">
                <a:latin typeface="Times" pitchFamily="18" charset="0"/>
                <a:cs typeface="Times" pitchFamily="18" charset="0"/>
              </a:rPr>
              <a:t>Database design</a:t>
            </a:r>
          </a:p>
          <a:p>
            <a:pPr lvl="1" algn="just"/>
            <a:r>
              <a:rPr lang="en-US" sz="2800" b="1" dirty="0">
                <a:latin typeface="Times" pitchFamily="18" charset="0"/>
                <a:cs typeface="Times" pitchFamily="18" charset="0"/>
              </a:rPr>
              <a:t>Design methodology</a:t>
            </a:r>
          </a:p>
          <a:p>
            <a:pPr lvl="2" algn="just"/>
            <a:r>
              <a:rPr lang="en-US" sz="2400" b="1" dirty="0">
                <a:latin typeface="Times" pitchFamily="18" charset="0"/>
                <a:cs typeface="Times" pitchFamily="18" charset="0"/>
              </a:rPr>
              <a:t>Conceptual database design</a:t>
            </a:r>
          </a:p>
          <a:p>
            <a:pPr marL="0" indent="0" algn="just">
              <a:buNone/>
            </a:pPr>
            <a:endParaRPr lang="en-US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44265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US" sz="4400" dirty="0" smtClean="0">
                <a:latin typeface="Times" pitchFamily="18" charset="0"/>
              </a:rPr>
              <a:t>Example: Recursive </a:t>
            </a:r>
            <a:r>
              <a:rPr lang="en-US" sz="4400" dirty="0">
                <a:latin typeface="Times" pitchFamily="18" charset="0"/>
              </a:rPr>
              <a:t>Relationship</a:t>
            </a: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1" y="1066800"/>
            <a:ext cx="9096829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5" name="Picture 5" descr="DS3-Figure 11-0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00200"/>
            <a:ext cx="76962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393101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US" sz="4400" dirty="0">
                <a:latin typeface="Times" pitchFamily="18" charset="0"/>
              </a:rPr>
              <a:t>Role Names </a:t>
            </a:r>
            <a:r>
              <a:rPr lang="en-US" sz="4400" dirty="0" smtClean="0">
                <a:latin typeface="Times" pitchFamily="18" charset="0"/>
              </a:rPr>
              <a:t>in Distinct Relationships</a:t>
            </a:r>
            <a:endParaRPr lang="en-US" sz="4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1" y="1066800"/>
            <a:ext cx="9096829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7" name="Picture 5" descr="DS3-Figure 11-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00200"/>
            <a:ext cx="84582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1382713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US" sz="5400" dirty="0" smtClean="0">
                <a:latin typeface="Times" pitchFamily="18" charset="0"/>
              </a:rPr>
              <a:t>Attributes</a:t>
            </a:r>
            <a:endParaRPr lang="en-US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1" y="1066800"/>
            <a:ext cx="9096829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Attribute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 property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of an entity or a relationship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type, </a:t>
            </a:r>
            <a:r>
              <a:rPr lang="en-US" sz="2800" b="1" smtClean="0">
                <a:latin typeface="Times" pitchFamily="18" charset="0"/>
                <a:cs typeface="Times" pitchFamily="18" charset="0"/>
              </a:rPr>
              <a:t>e.g. a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Staff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entity type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may be described by the staffNo, name, position, and salary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attributes 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The attributes hold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values that describe each entity occurrence and represent the main part of the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data stored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in the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database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A relationship type that associates entities can also have attributes similar to those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of an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entity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type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Attribute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Domain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The set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of allowable values for one or more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attributes 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59807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US" sz="5400" dirty="0" smtClean="0">
                <a:latin typeface="Times" pitchFamily="18" charset="0"/>
              </a:rPr>
              <a:t>Attributes..</a:t>
            </a:r>
            <a:endParaRPr lang="en-US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1" y="1066800"/>
            <a:ext cx="9096829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Attribute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Domain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For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example, the number of rooms associated with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 property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is between 1 and 15 for each entity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occurrence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Attributes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may share a domain. For example, the address attributes of the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Branch, </a:t>
            </a:r>
            <a:r>
              <a:rPr lang="en-US" sz="2800" b="1" dirty="0" err="1" smtClean="0">
                <a:latin typeface="Times" pitchFamily="18" charset="0"/>
                <a:cs typeface="Times" pitchFamily="18" charset="0"/>
              </a:rPr>
              <a:t>PrivateOwner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, and </a:t>
            </a:r>
            <a:r>
              <a:rPr lang="en-US" sz="2800" b="1" dirty="0" err="1">
                <a:latin typeface="Times" pitchFamily="18" charset="0"/>
                <a:cs typeface="Times" pitchFamily="18" charset="0"/>
              </a:rPr>
              <a:t>BusinessOwner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 entity types share the same domain of all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possible addresses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Domains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can also be composed of domains. For example, the domain for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the address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attribute of the Branch entity is made up of subdomains: street, city, and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postcode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01946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US" sz="5400" dirty="0" smtClean="0">
                <a:latin typeface="Times" pitchFamily="18" charset="0"/>
              </a:rPr>
              <a:t>Attributes..</a:t>
            </a:r>
            <a:endParaRPr lang="en-US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1" y="1066800"/>
            <a:ext cx="9096829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Simple Attribute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Attribute composed of a single component with an independent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existence e.g. position and salary etc.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Also called atomic attributes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Composite Attribute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Attribute composed of multiple components, each with an independent existence e.g. the address attribute of the Branch entity with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the value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(163 Main St, Glasgow, G11 9QX) can be subdivided into street (163 Main St),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city (Glasgow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), and postcode (G11 9QX)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attributes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endParaRPr lang="en-US" sz="2800" b="1" dirty="0" smtClean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2861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US" sz="5400" dirty="0" smtClean="0">
                <a:latin typeface="Times" pitchFamily="18" charset="0"/>
              </a:rPr>
              <a:t>Attributes..</a:t>
            </a:r>
            <a:endParaRPr lang="en-US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1" y="1066800"/>
            <a:ext cx="9096829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Single-valued Attribute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Attribute that holds a single value for each occurrence of an entity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type e.g. branchNo, staffNo etc.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Multi-valued Attribute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Attribute that holds multiple values for each occurrence of an entity type e.g. each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occurrence of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the Branch entity type can have multiple values for the telNo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attribute etc.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multi-valued attribute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may have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a set of numbers with upper and lower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limits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endParaRPr lang="en-US" sz="2800" b="1" dirty="0" smtClean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87103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US" sz="5400" dirty="0" smtClean="0">
                <a:latin typeface="Times" pitchFamily="18" charset="0"/>
              </a:rPr>
              <a:t>Attributes..</a:t>
            </a:r>
            <a:endParaRPr lang="en-US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1" y="1066800"/>
            <a:ext cx="9096829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Derived Attribute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Attribute that represents a value that is derivable from value of a related attribute, or set of attributes, not necessarily in the same entity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type</a:t>
            </a:r>
          </a:p>
          <a:p>
            <a:pPr lvl="2" algn="just">
              <a:lnSpc>
                <a:spcPct val="90000"/>
              </a:lnSpc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For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example, the value for the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duration attribute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of the Lease entity is calculated from the </a:t>
            </a:r>
            <a:r>
              <a:rPr lang="en-US" sz="2400" b="1" dirty="0" err="1">
                <a:latin typeface="Times" pitchFamily="18" charset="0"/>
                <a:cs typeface="Times" pitchFamily="18" charset="0"/>
              </a:rPr>
              <a:t>rentStart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 and </a:t>
            </a:r>
            <a:r>
              <a:rPr lang="en-US" sz="2400" b="1" dirty="0" err="1">
                <a:latin typeface="Times" pitchFamily="18" charset="0"/>
                <a:cs typeface="Times" pitchFamily="18" charset="0"/>
              </a:rPr>
              <a:t>rentFinish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 attributes also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of the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Lease entity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type</a:t>
            </a:r>
          </a:p>
          <a:p>
            <a:pPr lvl="2" algn="just">
              <a:lnSpc>
                <a:spcPct val="90000"/>
              </a:lnSpc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For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example, consider an attribute called deposit of the Lease entity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type, the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value of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the deposit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attribute is calculated as twice the monthly rent for a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property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endParaRPr lang="en-US" sz="2800" b="1" dirty="0" smtClean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58545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US" sz="5400" dirty="0">
                <a:latin typeface="Times" pitchFamily="18" charset="0"/>
              </a:rPr>
              <a:t>Keys</a:t>
            </a: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1" y="1066800"/>
            <a:ext cx="9096829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Candidate Key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Minimal set of attributes that uniquely identifies each occurrence of an entity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type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Primary Key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Candidate key selected to uniquely identify each occurrence of an entity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type e.g. staffNo, NIN etc.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The choice of primary key for an entity is based on considerations of attribute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length, the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minimal number of attributes required, and the future certainty of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uniqueness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NIN will be the alternate key if we select staffNo as PK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endParaRPr lang="en-US" sz="2800" b="1" dirty="0" smtClean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0560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US" sz="5400" dirty="0" smtClean="0">
                <a:latin typeface="Times" pitchFamily="18" charset="0"/>
              </a:rPr>
              <a:t>Keys..</a:t>
            </a:r>
            <a:endParaRPr lang="en-US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1" y="1066800"/>
            <a:ext cx="9096829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Composite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Key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A candidate key that consists of two or more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attributes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For example,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consider an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entity called Advert with </a:t>
            </a:r>
            <a:r>
              <a:rPr lang="en-US" sz="2800" b="1" dirty="0" err="1">
                <a:latin typeface="Times" pitchFamily="18" charset="0"/>
                <a:cs typeface="Times" pitchFamily="18" charset="0"/>
              </a:rPr>
              <a:t>propertyNo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 (property number), </a:t>
            </a:r>
            <a:r>
              <a:rPr lang="en-US" sz="2800" b="1" dirty="0" err="1">
                <a:latin typeface="Times" pitchFamily="18" charset="0"/>
                <a:cs typeface="Times" pitchFamily="18" charset="0"/>
              </a:rPr>
              <a:t>newspaperName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800" b="1" dirty="0" err="1">
                <a:latin typeface="Times" pitchFamily="18" charset="0"/>
                <a:cs typeface="Times" pitchFamily="18" charset="0"/>
              </a:rPr>
              <a:t>dateAdvert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and cost attributes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Many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properties are advertised in many newspapers on a given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date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To uniquely identify each occurrence of the Advert entity type requires values for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the </a:t>
            </a:r>
            <a:r>
              <a:rPr lang="en-US" sz="2800" b="1" dirty="0" err="1" smtClean="0">
                <a:latin typeface="Times" pitchFamily="18" charset="0"/>
                <a:cs typeface="Times" pitchFamily="18" charset="0"/>
              </a:rPr>
              <a:t>propertyNo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800" b="1" dirty="0" err="1">
                <a:latin typeface="Times" pitchFamily="18" charset="0"/>
                <a:cs typeface="Times" pitchFamily="18" charset="0"/>
              </a:rPr>
              <a:t>newspaperName,and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 </a:t>
            </a:r>
            <a:r>
              <a:rPr lang="en-US" sz="2800" b="1" dirty="0" err="1">
                <a:latin typeface="Times" pitchFamily="18" charset="0"/>
                <a:cs typeface="Times" pitchFamily="18" charset="0"/>
              </a:rPr>
              <a:t>dateAdvert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attributes (composite key)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endParaRPr lang="en-US" sz="2800" b="1" dirty="0" smtClean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89860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US" sz="3600" dirty="0" smtClean="0">
                <a:latin typeface="Times" pitchFamily="18" charset="0"/>
              </a:rPr>
              <a:t>Diagrammatic Representation: Attributes</a:t>
            </a:r>
            <a:endParaRPr lang="en-US" sz="36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1" y="1066800"/>
            <a:ext cx="9096829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If an entity type is to be displayed with its attributes, we divide the rectangle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representing the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entity in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two parts </a:t>
            </a:r>
          </a:p>
          <a:p>
            <a:pPr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The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upper part of the rectangle displays the name of the entity and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the lower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part lists the names of the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attributes</a:t>
            </a:r>
          </a:p>
          <a:p>
            <a:pPr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Name of an attribute in lower, if multiword, first letter of second or onwards is upper case</a:t>
            </a:r>
          </a:p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{PK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} tag for PK, {PPK} in case of composite key, {AK} for AK</a:t>
            </a:r>
          </a:p>
          <a:p>
            <a:pPr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Composite attribute with indentation</a:t>
            </a:r>
          </a:p>
          <a:p>
            <a:pPr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Multivalued attribute with a range [1..*]</a:t>
            </a:r>
          </a:p>
          <a:p>
            <a:pPr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Derived attribute with a ‘/’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endParaRPr lang="en-US" b="1" dirty="0" smtClean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42953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Entity Relationship Modeling</a:t>
            </a:r>
            <a:endParaRPr lang="en-US" dirty="0"/>
          </a:p>
        </p:txBody>
      </p:sp>
      <p:sp>
        <p:nvSpPr>
          <p:cNvPr id="2355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b="1" dirty="0" smtClean="0"/>
              <a:t>Chapter 11</a:t>
            </a:r>
          </a:p>
        </p:txBody>
      </p:sp>
    </p:spTree>
    <p:extLst>
      <p:ext uri="{BB962C8B-B14F-4D97-AF65-F5344CB8AC3E}">
        <p14:creationId xmlns:p14="http://schemas.microsoft.com/office/powerpoint/2010/main" xmlns="" val="349653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US" sz="3600" dirty="0" smtClean="0">
                <a:latin typeface="Times" pitchFamily="18" charset="0"/>
              </a:rPr>
              <a:t>Diagrammatic Representation: Attributes</a:t>
            </a:r>
            <a:endParaRPr lang="en-US" sz="36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1" y="1066800"/>
            <a:ext cx="9096829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90000"/>
              </a:lnSpc>
              <a:buNone/>
            </a:pPr>
            <a:endParaRPr lang="en-US" b="1" dirty="0" smtClean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5" name="Picture 1032" descr="DS3-Figure 11-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600200"/>
            <a:ext cx="9096828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9303733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Summary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0" y="1143000"/>
            <a:ext cx="9144000" cy="5562600"/>
          </a:xfrm>
        </p:spPr>
        <p:txBody>
          <a:bodyPr/>
          <a:lstStyle/>
          <a:p>
            <a:pPr algn="just"/>
            <a:r>
              <a:rPr lang="en-US" b="1" dirty="0" smtClean="0">
                <a:latin typeface="Times" pitchFamily="18" charset="0"/>
                <a:cs typeface="Times" pitchFamily="18" charset="0"/>
              </a:rPr>
              <a:t>Database design using ER modeling</a:t>
            </a:r>
          </a:p>
          <a:p>
            <a:pPr algn="just"/>
            <a:r>
              <a:rPr lang="en-US" b="1" dirty="0" smtClean="0">
                <a:latin typeface="Times" pitchFamily="18" charset="0"/>
                <a:cs typeface="Times" pitchFamily="18" charset="0"/>
              </a:rPr>
              <a:t>Concepts of ER model</a:t>
            </a:r>
          </a:p>
          <a:p>
            <a:pPr lvl="1" algn="just"/>
            <a:r>
              <a:rPr lang="en-US" b="1" dirty="0" smtClean="0">
                <a:latin typeface="Times" pitchFamily="18" charset="0"/>
                <a:cs typeface="Times" pitchFamily="18" charset="0"/>
              </a:rPr>
              <a:t>Entities</a:t>
            </a:r>
          </a:p>
          <a:p>
            <a:pPr lvl="1" algn="just"/>
            <a:r>
              <a:rPr lang="en-US" b="1" dirty="0" smtClean="0">
                <a:latin typeface="Times" pitchFamily="18" charset="0"/>
                <a:cs typeface="Times" pitchFamily="18" charset="0"/>
              </a:rPr>
              <a:t>Relationships </a:t>
            </a:r>
          </a:p>
          <a:p>
            <a:pPr lvl="1" algn="just"/>
            <a:r>
              <a:rPr lang="en-US" b="1" dirty="0" smtClean="0">
                <a:latin typeface="Times" pitchFamily="18" charset="0"/>
                <a:cs typeface="Times" pitchFamily="18" charset="0"/>
              </a:rPr>
              <a:t>Attributes</a:t>
            </a:r>
          </a:p>
          <a:p>
            <a:pPr lvl="1" algn="just"/>
            <a:endParaRPr lang="en-US" b="1" dirty="0" smtClean="0">
              <a:latin typeface="Times" pitchFamily="18" charset="0"/>
              <a:cs typeface="Times" pitchFamily="18" charset="0"/>
            </a:endParaRPr>
          </a:p>
          <a:p>
            <a:pPr lvl="1" algn="just"/>
            <a:endParaRPr lang="en-US" sz="2800" b="1" dirty="0" smtClean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36522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References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GB" b="1" dirty="0" smtClean="0">
                <a:latin typeface="Times" pitchFamily="18" charset="0"/>
              </a:rPr>
              <a:t>All the material (slides, diagrams etc.) presented in this lecture is taken (with modifications) from the Pearson Education website :</a:t>
            </a:r>
          </a:p>
          <a:p>
            <a:pPr lvl="1"/>
            <a:r>
              <a:rPr lang="en-GB" b="1" dirty="0" smtClean="0">
                <a:latin typeface="Times" pitchFamily="18" charset="0"/>
              </a:rPr>
              <a:t>http://www.booksites.net/connbegg</a:t>
            </a:r>
          </a:p>
        </p:txBody>
      </p:sp>
    </p:spTree>
    <p:extLst>
      <p:ext uri="{BB962C8B-B14F-4D97-AF65-F5344CB8AC3E}">
        <p14:creationId xmlns:p14="http://schemas.microsoft.com/office/powerpoint/2010/main" xmlns="" val="34807021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GB" sz="4400" dirty="0" smtClean="0">
                <a:latin typeface="Times" pitchFamily="18" charset="0"/>
              </a:rPr>
              <a:t>Difficulties in Database Design</a:t>
            </a:r>
            <a:endParaRPr lang="en-GB" sz="4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1" y="1066800"/>
            <a:ext cx="9096829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One of the most difﬁcult aspects of database design is the fact that designers,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programmers, and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end-users tend to view data and its use in different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ways</a:t>
            </a:r>
          </a:p>
          <a:p>
            <a:pPr lvl="1" algn="just">
              <a:lnSpc>
                <a:spcPct val="90000"/>
              </a:lnSpc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Unfortunately, unless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we gain a common understanding that reﬂects how the enterprise operates,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the design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we produce will fail to meet the users’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requirements </a:t>
            </a:r>
          </a:p>
          <a:p>
            <a:pPr lvl="1" algn="just">
              <a:lnSpc>
                <a:spcPct val="90000"/>
              </a:lnSpc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To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ensure that we get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a precise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understanding of the nature of the data and how it is used by the enterprise,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we need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to have a model for communication that is non-technical and free of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ambiguities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Solution is the Entity–Relationship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(ER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)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12985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GB" sz="4400" dirty="0" smtClean="0">
                <a:latin typeface="Times" pitchFamily="18" charset="0"/>
              </a:rPr>
              <a:t>ER-Diagram Notations</a:t>
            </a:r>
            <a:endParaRPr lang="en-GB" sz="4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1" y="1066800"/>
            <a:ext cx="9096829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Different notations are available to represent each concept diagrammatically e.g.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Chen notation, Crow’s Feet notation, UML etc.</a:t>
            </a:r>
          </a:p>
          <a:p>
            <a:pPr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We will use UML  due to following reasons:</a:t>
            </a:r>
          </a:p>
          <a:p>
            <a:pPr lvl="1" algn="just">
              <a:lnSpc>
                <a:spcPct val="90000"/>
              </a:lnSpc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The Object Management Group (OMG) is currently looking at the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standardization of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UML and it is anticipated that UML will be the de facto standard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modeling language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in the near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future </a:t>
            </a:r>
          </a:p>
          <a:p>
            <a:pPr lvl="1" algn="just">
              <a:lnSpc>
                <a:spcPct val="90000"/>
              </a:lnSpc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Although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we use the UML notation for drawing ER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models, we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continue to describe the concepts of ER models using traditional database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terminology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endParaRPr lang="en-US" sz="20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92010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Sample ER-Diagram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1" y="1066800"/>
            <a:ext cx="9096829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5" name="Picture 8" descr="DS3-Figure 11-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447800"/>
            <a:ext cx="89154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134716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US" sz="5400" dirty="0" smtClean="0">
                <a:latin typeface="Times" pitchFamily="18" charset="0"/>
              </a:rPr>
              <a:t>Concepts of the ER Model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1" y="1066800"/>
            <a:ext cx="9096829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The basic concepts of the ER model are: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Entity types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Relationship types 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Attributes</a:t>
            </a:r>
          </a:p>
          <a:p>
            <a:pPr lvl="1" algn="just">
              <a:lnSpc>
                <a:spcPct val="90000"/>
              </a:lnSpc>
            </a:pPr>
            <a:endParaRPr lang="en-US" sz="20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58559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US" sz="5400" dirty="0">
                <a:latin typeface="Times" pitchFamily="18" charset="0"/>
              </a:rPr>
              <a:t>Entity </a:t>
            </a:r>
            <a:r>
              <a:rPr lang="en-US" sz="5400" dirty="0" smtClean="0">
                <a:latin typeface="Times" pitchFamily="18" charset="0"/>
              </a:rPr>
              <a:t>Types</a:t>
            </a:r>
            <a:endParaRPr lang="en-US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1" y="1066800"/>
            <a:ext cx="9096829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Entity type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 group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of objects with same properties,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which are 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identified by enterprise as having an independent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existence (physical or conceptual)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Entity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occurrence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 uniquely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identifiable object of an entity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type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72557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r>
              <a:rPr lang="en-US" sz="5400" dirty="0">
                <a:latin typeface="Times" pitchFamily="18" charset="0"/>
              </a:rPr>
              <a:t>Examples of Entity Types</a:t>
            </a: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1" y="1066800"/>
            <a:ext cx="9096829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90000"/>
              </a:lnSpc>
              <a:buNone/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5" name="Picture 6" descr="DS3-Figure 11-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0" y="1752600"/>
            <a:ext cx="74676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167966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ecture1-CSC271-CIITVC-20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Lecture1-CSC271-CIITVC-2012</Template>
  <TotalTime>5100</TotalTime>
  <Words>1309</Words>
  <Application>Microsoft Office PowerPoint</Application>
  <PresentationFormat>On-screen Show (4:3)</PresentationFormat>
  <Paragraphs>346</Paragraphs>
  <Slides>32</Slides>
  <Notes>31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Lecture1-CSC271-CIITVC-2012</vt:lpstr>
      <vt:lpstr>CSC271 Database Systems</vt:lpstr>
      <vt:lpstr>Summary: Previous Lecture</vt:lpstr>
      <vt:lpstr>Entity Relationship Modeling</vt:lpstr>
      <vt:lpstr>Difficulties in Database Design</vt:lpstr>
      <vt:lpstr>ER-Diagram Notations</vt:lpstr>
      <vt:lpstr>Sample ER-Diagram</vt:lpstr>
      <vt:lpstr>Concepts of the ER Model</vt:lpstr>
      <vt:lpstr>Entity Types</vt:lpstr>
      <vt:lpstr>Examples of Entity Types</vt:lpstr>
      <vt:lpstr>Diagrammatic Representation: Entity Types</vt:lpstr>
      <vt:lpstr>Relationship Types</vt:lpstr>
      <vt:lpstr>Relationship Types</vt:lpstr>
      <vt:lpstr>Diagrammatic Representation: Relationship Types</vt:lpstr>
      <vt:lpstr>Semantic Net of Has Relationship Type</vt:lpstr>
      <vt:lpstr>Degree of  Relationship Type</vt:lpstr>
      <vt:lpstr>Binary Relationship: POwns</vt:lpstr>
      <vt:lpstr>Ternary Relationship: Registers</vt:lpstr>
      <vt:lpstr>Quaternary Relationship: Arranges</vt:lpstr>
      <vt:lpstr>Recursive Relationship</vt:lpstr>
      <vt:lpstr>Example: Recursive Relationship</vt:lpstr>
      <vt:lpstr>Role Names in Distinct Relationships</vt:lpstr>
      <vt:lpstr>Attributes</vt:lpstr>
      <vt:lpstr>Attributes..</vt:lpstr>
      <vt:lpstr>Attributes..</vt:lpstr>
      <vt:lpstr>Attributes..</vt:lpstr>
      <vt:lpstr>Attributes..</vt:lpstr>
      <vt:lpstr>Keys</vt:lpstr>
      <vt:lpstr>Keys..</vt:lpstr>
      <vt:lpstr>Diagrammatic Representation: Attributes</vt:lpstr>
      <vt:lpstr>Diagrammatic Representation: Attributes</vt:lpstr>
      <vt:lpstr>Summary</vt:lpstr>
      <vt:lpstr>References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CSC271 Database Systems</dc:title>
  <dc:creator>ASIF</dc:creator>
  <cp:lastModifiedBy>NTS</cp:lastModifiedBy>
  <cp:revision>2443</cp:revision>
  <dcterms:created xsi:type="dcterms:W3CDTF">2012-05-16T18:43:11Z</dcterms:created>
  <dcterms:modified xsi:type="dcterms:W3CDTF">2012-06-20T09:11:18Z</dcterms:modified>
</cp:coreProperties>
</file>