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5" r:id="rId2"/>
    <p:sldId id="346" r:id="rId3"/>
    <p:sldId id="784" r:id="rId4"/>
    <p:sldId id="821" r:id="rId5"/>
    <p:sldId id="831" r:id="rId6"/>
    <p:sldId id="842" r:id="rId7"/>
    <p:sldId id="832" r:id="rId8"/>
    <p:sldId id="833" r:id="rId9"/>
    <p:sldId id="834" r:id="rId10"/>
    <p:sldId id="835" r:id="rId11"/>
    <p:sldId id="836" r:id="rId12"/>
    <p:sldId id="839" r:id="rId13"/>
    <p:sldId id="837" r:id="rId14"/>
    <p:sldId id="838" r:id="rId15"/>
    <p:sldId id="840" r:id="rId16"/>
    <p:sldId id="841" r:id="rId17"/>
    <p:sldId id="843" r:id="rId18"/>
    <p:sldId id="844" r:id="rId19"/>
    <p:sldId id="845" r:id="rId20"/>
    <p:sldId id="846" r:id="rId21"/>
    <p:sldId id="847" r:id="rId22"/>
    <p:sldId id="848" r:id="rId23"/>
    <p:sldId id="849" r:id="rId24"/>
    <p:sldId id="850" r:id="rId25"/>
    <p:sldId id="851" r:id="rId26"/>
    <p:sldId id="852" r:id="rId27"/>
    <p:sldId id="853" r:id="rId28"/>
    <p:sldId id="854" r:id="rId29"/>
    <p:sldId id="855" r:id="rId30"/>
    <p:sldId id="856" r:id="rId31"/>
    <p:sldId id="319" r:id="rId32"/>
    <p:sldId id="35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86501" autoAdjust="0"/>
  </p:normalViewPr>
  <p:slideViewPr>
    <p:cSldViewPr>
      <p:cViewPr varScale="1">
        <p:scale>
          <a:sx n="46" d="100"/>
          <a:sy n="46" d="100"/>
        </p:scale>
        <p:origin x="-134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22</a:t>
            </a:r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200" dirty="0">
                <a:latin typeface="Times" pitchFamily="18" charset="0"/>
              </a:rPr>
              <a:t>Diagrammatic </a:t>
            </a:r>
            <a:r>
              <a:rPr lang="en-US" sz="3200" dirty="0" smtClean="0">
                <a:latin typeface="Times" pitchFamily="18" charset="0"/>
              </a:rPr>
              <a:t>Representation: Entity Types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Each entity type is shown as a rectangle labeled with the name of the entity, which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is normally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 singular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noun 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UML, the ﬁrst letter of each word in the entity name 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upper case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8" descr="DS3-Figure 11-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32150"/>
            <a:ext cx="51054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15294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Relationship Types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Relationship type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set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meaningful associations among 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Relationship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occurrence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uniquely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identifiable association, which includes one occurrence from each participating 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057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Relationship Types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Each relationship type is shown as a line connecting the associated entity types, labeled with the name of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relationship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Normally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a relationship is named using a verb (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for example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Supervises or Manages) or a short phrase including a verb (for example,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LeasedBy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Again, the ﬁrst letter of each word in the relationship name is shown in upper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xmlns="" val="379912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en-US" sz="3600" dirty="0">
                <a:latin typeface="Times" pitchFamily="18" charset="0"/>
              </a:rPr>
              <a:t>Diagrammatic </a:t>
            </a:r>
            <a:r>
              <a:rPr lang="en-US" sz="3600" dirty="0" smtClean="0">
                <a:latin typeface="Times" pitchFamily="18" charset="0"/>
              </a:rPr>
              <a:t>Representation: Relationship Types</a:t>
            </a:r>
            <a:endParaRPr lang="en-US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Whenever possible, a relationship name should be unique for a given ER model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 relationship is only labeled in one direction, which normally means that the name of the relationship only makes sense in one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direction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6" descr="DS3-Figure 11-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44862"/>
            <a:ext cx="6248400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2310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 smtClean="0">
                <a:latin typeface="Times" pitchFamily="18" charset="0"/>
              </a:rPr>
              <a:t>Semantic Net of Has Relationship Type</a:t>
            </a:r>
            <a:endParaRPr lang="en-US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semantic net is an object-level model, uses different symbols to entities and the relationships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029" descr="DS3-Figure 11-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7315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5350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Degree of  Relationship Type</a:t>
            </a:r>
            <a:endParaRPr lang="en-US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Degree of a Relationship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number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participating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entity types in a relationship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Relationship of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degree 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Two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binary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Three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ternary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Four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quaternary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term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‘complex relationship’ is used to describe relationships with degrees higher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than binary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479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Binary </a:t>
            </a:r>
            <a:r>
              <a:rPr lang="en-US" sz="5400" dirty="0" smtClean="0">
                <a:latin typeface="Times" pitchFamily="18" charset="0"/>
              </a:rPr>
              <a:t>Relationship: </a:t>
            </a:r>
            <a:r>
              <a:rPr lang="en-US" sz="5400" dirty="0" err="1">
                <a:latin typeface="Times" pitchFamily="18" charset="0"/>
              </a:rPr>
              <a:t>POwns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5" descr="DS3-Figure 11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" y="2743200"/>
            <a:ext cx="77914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72785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400" dirty="0" smtClean="0">
                <a:latin typeface="Times" pitchFamily="18" charset="0"/>
              </a:rPr>
              <a:t>Ternary Relationship: Registers</a:t>
            </a:r>
            <a:endParaRPr lang="en-US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5" descr="DS3-Figure 11-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315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74644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Quaternary </a:t>
            </a:r>
            <a:r>
              <a:rPr lang="en-US" sz="4000" dirty="0" smtClean="0">
                <a:latin typeface="Times" pitchFamily="18" charset="0"/>
              </a:rPr>
              <a:t>Relationship: Arranges</a:t>
            </a:r>
            <a:endParaRPr lang="en-US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5" descr="DS3-Figure 11-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946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Recursive Relationship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Relationship type where same entity type participates more than once in different roles</a:t>
            </a: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Relationships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may be given role names to indicate purpose that each participating entity type plays in 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relationship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Sometimes also called unary relationships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181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Applying Database SDLC on DreamHome 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Database planning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System definition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Requirements collection and analysis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Database design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Design methodology</a:t>
            </a:r>
          </a:p>
          <a:p>
            <a:pPr lvl="2" algn="just"/>
            <a:r>
              <a:rPr lang="en-US" sz="2400" b="1" dirty="0">
                <a:latin typeface="Times" pitchFamily="18" charset="0"/>
                <a:cs typeface="Times" pitchFamily="18" charset="0"/>
              </a:rPr>
              <a:t>Conceptual database design</a:t>
            </a:r>
          </a:p>
          <a:p>
            <a:pPr marL="0" indent="0" algn="just"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400" dirty="0" smtClean="0">
                <a:latin typeface="Times" pitchFamily="18" charset="0"/>
              </a:rPr>
              <a:t>Example: Recursive </a:t>
            </a:r>
            <a:r>
              <a:rPr lang="en-US" sz="4400" dirty="0">
                <a:latin typeface="Times" pitchFamily="18" charset="0"/>
              </a:rPr>
              <a:t>Relationship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5" descr="DS3-Figure 11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69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39310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400" dirty="0">
                <a:latin typeface="Times" pitchFamily="18" charset="0"/>
              </a:rPr>
              <a:t>Role Names </a:t>
            </a:r>
            <a:r>
              <a:rPr lang="en-US" sz="4400" dirty="0" smtClean="0">
                <a:latin typeface="Times" pitchFamily="18" charset="0"/>
              </a:rPr>
              <a:t>in Distinct Relationships</a:t>
            </a:r>
            <a:endParaRPr lang="en-US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5" descr="DS3-Figure 11-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8271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Attributes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Attribute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property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an entity or a relationship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type, </a:t>
            </a:r>
            <a:r>
              <a:rPr lang="en-US" sz="2800" b="1" smtClean="0">
                <a:latin typeface="Times" pitchFamily="18" charset="0"/>
                <a:cs typeface="Times" pitchFamily="18" charset="0"/>
              </a:rPr>
              <a:t>e.g. 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Staff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entity type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may be described by the staffNo, name, position, and salary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attributes hold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values that describe each entity occurrence and represent the main part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 stored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 relationship type that associates entities can also have attributes similar to those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of an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Attribute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Domain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set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allowable values for one or more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980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Attributes..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Attribute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Domain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example, the number of rooms associated with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property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between 1 and 15 for each 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occurrence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may share a domain. For example, the address attributes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Branch,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PrivateOwner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and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BusinessOwner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entity types share the same domain of all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possible addresses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Domains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can also be composed of domains. For example, the domain for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address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attribute of the Branch entity is made up of subdomains: street, city,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postcode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194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Attributes..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Simple Attribute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Attribute composed of a single component with an independent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existence e.g. position and salary etc.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Also called atomic attributes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Composite Attribute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Attribute composed of multiple components, each with an independent existence e.g. the address attribute of the Branch entity with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value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(163 Main St, Glasgow, G11 9QX) can be subdivided into street (163 Main St),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city (Glasgow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), and postcode (G11 9QX)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Attributes..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Single-valued Attribute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Attribute that holds a single value for each occurrence of an 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 e.g. branchNo, staffNo etc.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Multi-valued Attribute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Attribute that holds multiple values for each occurrence of an entity type e.g. each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occurrence of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Branch entity type can have multiple values for the telNo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 etc.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multi-valued attribute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may have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 set of numbers with upper and lower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limits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710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Attributes..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Derived Attribute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Attribute that represents a value that is derivable from value of a related attribute, or set of attributes, not necessarily in the same 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</a:t>
            </a:r>
          </a:p>
          <a:p>
            <a:pPr lvl="2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example, the value for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duration attribute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of the Lease entity is calculated from the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rentStart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and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rentFinish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attributes also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of 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Lease entity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type</a:t>
            </a:r>
          </a:p>
          <a:p>
            <a:pPr lvl="2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example, consider an attribute called deposit of the Lease entity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type, 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value of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deposit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attribute is calculated as twice the monthly rent for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property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854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Keys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Candidate Key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Minimal set of attributes that uniquely identifies each occurrence of an 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Primary Key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Candidate key selected to uniquely identify each occurrence of an 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 e.g. staffNo, NIN etc.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choice of primary key for an entity is based on considerations of attribute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length, 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minimal number of attributes required, and the future certainty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uniqueness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NIN will be the alternate key if we select staffNo as PK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56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Keys..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Composite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Key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 candidate key that consists of two or more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For example,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consider an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entity called Advert with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(property number),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newspaperName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dateAdvert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and cost attributes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Many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properties are advertised in many newspapers on a given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To uniquely identify each occurrence of the Advert entity type requires values for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newspaperName,and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dateAdvert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 (composite key)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86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 smtClean="0">
                <a:latin typeface="Times" pitchFamily="18" charset="0"/>
              </a:rPr>
              <a:t>Diagrammatic Representation: Attributes</a:t>
            </a:r>
            <a:endParaRPr lang="en-US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an entity type is to be displayed with its attributes, we divide the rectangle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representing 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entity in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two parts 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upper part of the rectangle displays the name of the entity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lower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part lists the names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Name of an attribute in lower, if multiword, first letter of second or onwards is upper case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{PK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} tag for PK, {PPK} in case of composite key, {AK} for AK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Composite attribute with indentation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Multivalued attribute with a range [1..*]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Derived attribute with a ‘/’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295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Entity Relationship Modeling</a:t>
            </a:r>
            <a:endParaRPr lang="en-US"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11</a:t>
            </a:r>
          </a:p>
        </p:txBody>
      </p:sp>
    </p:spTree>
    <p:extLst>
      <p:ext uri="{BB962C8B-B14F-4D97-AF65-F5344CB8AC3E}">
        <p14:creationId xmlns:p14="http://schemas.microsoft.com/office/powerpoint/2010/main" xmlns="" val="34965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 smtClean="0">
                <a:latin typeface="Times" pitchFamily="18" charset="0"/>
              </a:rPr>
              <a:t>Diagrammatic Representation: Attributes</a:t>
            </a:r>
            <a:endParaRPr lang="en-US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1032" descr="DS3-Figure 11-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09682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30373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Database design using ER modeling</a:t>
            </a:r>
          </a:p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Concepts of ER model</a:t>
            </a:r>
          </a:p>
          <a:p>
            <a:pPr lvl="1"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Entities</a:t>
            </a:r>
          </a:p>
          <a:p>
            <a:pPr lvl="1"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Relationships </a:t>
            </a:r>
          </a:p>
          <a:p>
            <a:pPr lvl="1"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Attributes</a:t>
            </a:r>
          </a:p>
          <a:p>
            <a:pPr lvl="1" algn="just"/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Difficulties in Database Design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One of the most difﬁcult aspects of database design is the fact that designers,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programmers, and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end-users tend to view data and its use in different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ways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Unfortunately, unless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we gain a common understanding that reﬂects how the enterprise operates,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design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we produce will fail to meet the users’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requirements 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ensure that we get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 precise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understanding of the nature of the data and how it is used by the enterprise,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we need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to have a model for communication that is non-technical and free of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ambiguities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Solution is the Entity–Relationship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(ER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298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ER-Diagram Notations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Different notations are available to represent each concept diagrammatically e.g.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Chen notation, Crow’s Feet notation, UML etc.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We will use UML  due to following reasons: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The Object Management Group (OMG) is currently looking at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standardization of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UML and it is anticipated that UML will be the de facto standard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modeling language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in the near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future 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Although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we use the UML notation for drawing ER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models, we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continue to describe the concepts of ER models using traditional database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terminology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0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201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Sample ER-Diagram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8" descr="DS3-Figure 11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8915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471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Concepts of the ER Model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basic concepts of the ER model are: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Entity types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Relationship types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</a:t>
            </a:r>
          </a:p>
          <a:p>
            <a:pPr lvl="1" algn="just">
              <a:lnSpc>
                <a:spcPct val="90000"/>
              </a:lnSpc>
            </a:pPr>
            <a:endParaRPr lang="en-US" sz="20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855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Entity </a:t>
            </a:r>
            <a:r>
              <a:rPr lang="en-US" sz="5400" dirty="0" smtClean="0">
                <a:latin typeface="Times" pitchFamily="18" charset="0"/>
              </a:rPr>
              <a:t>Types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Entity type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group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objects with same properties,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which are 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identified by enterprise as having an independent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existence (physical or conceptual)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Entity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occurrence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uniquely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identifiable object of an entity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type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255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Examples of Entity Types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6" descr="DS3-Figure 11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467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796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5100</TotalTime>
  <Words>1309</Words>
  <Application>Microsoft Office PowerPoint</Application>
  <PresentationFormat>On-screen Show (4:3)</PresentationFormat>
  <Paragraphs>346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Lecture1-CSC271-CIITVC-2012</vt:lpstr>
      <vt:lpstr>CSC271 Database Systems</vt:lpstr>
      <vt:lpstr>Summary: Previous Lecture</vt:lpstr>
      <vt:lpstr>Entity Relationship Modeling</vt:lpstr>
      <vt:lpstr>Difficulties in Database Design</vt:lpstr>
      <vt:lpstr>ER-Diagram Notations</vt:lpstr>
      <vt:lpstr>Sample ER-Diagram</vt:lpstr>
      <vt:lpstr>Concepts of the ER Model</vt:lpstr>
      <vt:lpstr>Entity Types</vt:lpstr>
      <vt:lpstr>Examples of Entity Types</vt:lpstr>
      <vt:lpstr>Diagrammatic Representation: Entity Types</vt:lpstr>
      <vt:lpstr>Relationship Types</vt:lpstr>
      <vt:lpstr>Relationship Types</vt:lpstr>
      <vt:lpstr>Diagrammatic Representation: Relationship Types</vt:lpstr>
      <vt:lpstr>Semantic Net of Has Relationship Type</vt:lpstr>
      <vt:lpstr>Degree of  Relationship Type</vt:lpstr>
      <vt:lpstr>Binary Relationship: POwns</vt:lpstr>
      <vt:lpstr>Ternary Relationship: Registers</vt:lpstr>
      <vt:lpstr>Quaternary Relationship: Arranges</vt:lpstr>
      <vt:lpstr>Recursive Relationship</vt:lpstr>
      <vt:lpstr>Example: Recursive Relationship</vt:lpstr>
      <vt:lpstr>Role Names in Distinct Relationships</vt:lpstr>
      <vt:lpstr>Attributes</vt:lpstr>
      <vt:lpstr>Attributes..</vt:lpstr>
      <vt:lpstr>Attributes..</vt:lpstr>
      <vt:lpstr>Attributes..</vt:lpstr>
      <vt:lpstr>Attributes..</vt:lpstr>
      <vt:lpstr>Keys</vt:lpstr>
      <vt:lpstr>Keys..</vt:lpstr>
      <vt:lpstr>Diagrammatic Representation: Attributes</vt:lpstr>
      <vt:lpstr>Diagrammatic Representation: Attributes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2443</cp:revision>
  <dcterms:created xsi:type="dcterms:W3CDTF">2012-05-16T18:43:11Z</dcterms:created>
  <dcterms:modified xsi:type="dcterms:W3CDTF">2012-06-20T09:11:18Z</dcterms:modified>
</cp:coreProperties>
</file>