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25" r:id="rId2"/>
    <p:sldId id="346" r:id="rId3"/>
    <p:sldId id="794" r:id="rId4"/>
    <p:sldId id="807" r:id="rId5"/>
    <p:sldId id="808" r:id="rId6"/>
    <p:sldId id="809" r:id="rId7"/>
    <p:sldId id="810" r:id="rId8"/>
    <p:sldId id="811" r:id="rId9"/>
    <p:sldId id="812" r:id="rId10"/>
    <p:sldId id="795" r:id="rId11"/>
    <p:sldId id="813" r:id="rId12"/>
    <p:sldId id="814" r:id="rId13"/>
    <p:sldId id="815" r:id="rId14"/>
    <p:sldId id="816" r:id="rId15"/>
    <p:sldId id="817" r:id="rId16"/>
    <p:sldId id="819" r:id="rId17"/>
    <p:sldId id="831" r:id="rId18"/>
    <p:sldId id="818" r:id="rId19"/>
    <p:sldId id="820" r:id="rId20"/>
    <p:sldId id="784" r:id="rId21"/>
    <p:sldId id="821" r:id="rId22"/>
    <p:sldId id="822" r:id="rId23"/>
    <p:sldId id="823" r:id="rId24"/>
    <p:sldId id="826" r:id="rId25"/>
    <p:sldId id="824" r:id="rId26"/>
    <p:sldId id="827" r:id="rId27"/>
    <p:sldId id="828" r:id="rId28"/>
    <p:sldId id="829" r:id="rId29"/>
    <p:sldId id="830" r:id="rId30"/>
    <p:sldId id="319" r:id="rId31"/>
    <p:sldId id="35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86501" autoAdjust="0"/>
  </p:normalViewPr>
  <p:slideViewPr>
    <p:cSldViewPr>
      <p:cViewPr>
        <p:scale>
          <a:sx n="40" d="100"/>
          <a:sy n="40" d="100"/>
        </p:scale>
        <p:origin x="-1512" y="-2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246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8394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751E2CF5-2857-4D0F-B510-FC1B9A6FE6B8}" type="datetimeFigureOut">
              <a:rPr lang="en-US"/>
              <a:pPr>
                <a:defRPr/>
              </a:pPr>
              <a:t>6/20/2012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Arial" pitchFamily="34" charset="0"/>
              </a:defRPr>
            </a:lvl1pPr>
          </a:lstStyle>
          <a:p>
            <a:pPr>
              <a:defRPr/>
            </a:pPr>
            <a:fld id="{A12032E8-2833-4C6E-AA22-C2FB11280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78807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711200"/>
            <a:ext cx="4543425" cy="34083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7738" y="4332288"/>
            <a:ext cx="4975225" cy="41195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sz="5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C226-FD2D-48CE-8743-3356F0E7F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209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D50D-E979-4BE6-8618-3B47CA459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823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FF7C0-F308-4C4F-BCB6-A3836A399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346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4DE7F-1002-435F-902D-2BA33C7366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685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/>
          <a:lstStyle>
            <a:lvl1pPr>
              <a:defRPr sz="5000" b="1" baseline="0">
                <a:solidFill>
                  <a:srgbClr val="002060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>
            <a:lvl1pPr marL="342900" indent="-342900">
              <a:buClr>
                <a:srgbClr val="002060"/>
              </a:buClr>
              <a:buSzPct val="70000"/>
              <a:buFont typeface="Wingdings" pitchFamily="2" charset="2"/>
              <a:buChar char="Ø"/>
              <a:defRPr sz="3600" baseline="0">
                <a:latin typeface="Verdana" pitchFamily="34" charset="0"/>
              </a:defRPr>
            </a:lvl1pPr>
            <a:lvl2pPr marL="742950" indent="-285750">
              <a:buClr>
                <a:srgbClr val="002060"/>
              </a:buClr>
              <a:buSzPct val="70000"/>
              <a:buFont typeface="Wingdings" pitchFamily="2" charset="2"/>
              <a:buChar char="v"/>
              <a:defRPr sz="3200" baseline="0">
                <a:latin typeface="Verdana" pitchFamily="34" charset="0"/>
              </a:defRPr>
            </a:lvl2pPr>
            <a:lvl3pPr marL="1143000" indent="-228600">
              <a:buClr>
                <a:srgbClr val="002060"/>
              </a:buClr>
              <a:buSzPct val="80000"/>
              <a:buFont typeface="Wingdings" pitchFamily="2" charset="2"/>
              <a:buChar char="§"/>
              <a:defRPr sz="2800" baseline="0">
                <a:latin typeface="Verdana" pitchFamily="34" charset="0"/>
              </a:defRPr>
            </a:lvl3pPr>
            <a:lvl4pPr marL="1600200" indent="-228600">
              <a:buClr>
                <a:srgbClr val="002060"/>
              </a:buClr>
              <a:buFont typeface="Arial" pitchFamily="34" charset="0"/>
              <a:buChar char="•"/>
              <a:defRPr sz="2400" baseline="0">
                <a:latin typeface="Verdana" pitchFamily="34" charset="0"/>
              </a:defRPr>
            </a:lvl4pPr>
            <a:lvl5pPr>
              <a:buClr>
                <a:srgbClr val="002060"/>
              </a:buClr>
              <a:defRPr sz="2000" baseline="0"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 dirty="0" smtClean="0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F9A1-738B-46A3-B94B-5F4DA1B48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612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70B0-A3C1-4D7B-BD5C-7915FD6EF4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766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7911D-5FC3-42B9-89C1-77FC432C84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952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419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EB286-AB7E-4942-BDF4-E7F49D86B6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79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52A9E-2ACC-45DD-B30B-5928106AF7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42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CSC271 Database Systems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8979B-F86C-4E5D-8C73-C0F32233C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8269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asifmuneer@comsats.edu.pk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0E3E-A041-4E7D-9206-8EE1A2212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7988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CSC271 Database Systems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asifmuneer@comsats.edu.pk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C0A67-AFCE-4981-9826-C35E5AE0B8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69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aseline="0" dirty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42CA05-5763-4660-BAB7-CE27E64B31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3" r:id="rId2"/>
    <p:sldLayoutId id="2147483671" r:id="rId3"/>
    <p:sldLayoutId id="2147483674" r:id="rId4"/>
    <p:sldLayoutId id="2147483675" r:id="rId5"/>
    <p:sldLayoutId id="2147483676" r:id="rId6"/>
    <p:sldLayoutId id="2147483677" r:id="rId7"/>
    <p:sldLayoutId id="2147483672" r:id="rId8"/>
    <p:sldLayoutId id="2147483678" r:id="rId9"/>
    <p:sldLayoutId id="2147483679" r:id="rId10"/>
    <p:sldLayoutId id="2147483680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5200" b="1" kern="1200" dirty="0">
          <a:solidFill>
            <a:srgbClr val="002060"/>
          </a:solidFill>
          <a:latin typeface="Arial Narrow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200" b="1">
          <a:solidFill>
            <a:srgbClr val="002060"/>
          </a:solidFill>
          <a:latin typeface="Arial Narrow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Ø"/>
        <a:defRPr lang="en-US" sz="36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itchFamily="2" charset="2"/>
        <a:buChar char="v"/>
        <a:defRPr lang="en-US" sz="32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Wingdings" pitchFamily="2" charset="2"/>
        <a:buChar char="§"/>
        <a:defRPr lang="en-US" sz="28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SzPct val="80000"/>
        <a:buFont typeface="Arial" charset="0"/>
        <a:buChar char="•"/>
        <a:defRPr lang="en-US" sz="24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»"/>
        <a:defRPr lang="en-US" sz="2000" kern="1200" dirty="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dirty="0"/>
              <a:t>CSC271 Database Systems</a:t>
            </a:r>
            <a:endParaRPr lang="en-GB" sz="4000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sz="4800" b="1" dirty="0" smtClean="0"/>
              <a:t>Lecture # 21</a:t>
            </a:r>
          </a:p>
        </p:txBody>
      </p:sp>
    </p:spTree>
    <p:extLst>
      <p:ext uri="{BB962C8B-B14F-4D97-AF65-F5344CB8AC3E}">
        <p14:creationId xmlns:p14="http://schemas.microsoft.com/office/powerpoint/2010/main" xmlns="" val="279942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400" dirty="0" smtClean="0">
                <a:latin typeface="Times" pitchFamily="18" charset="0"/>
              </a:rPr>
              <a:t>DreamHome: Database Planning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1771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Mission statement for DreamHome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Interviews with director or appropriate staff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Open-ended questions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‘What is the purpose of your company?’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‘Why do you feel that you need a database?’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‘How do you know that a database will solve your problem?’</a:t>
            </a: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4" descr="C10N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313" r="16968"/>
          <a:stretch>
            <a:fillRect/>
          </a:stretch>
        </p:blipFill>
        <p:spPr bwMode="auto">
          <a:xfrm>
            <a:off x="152400" y="4191000"/>
            <a:ext cx="8969829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4340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400" dirty="0" smtClean="0">
                <a:latin typeface="Times" pitchFamily="18" charset="0"/>
              </a:rPr>
              <a:t>DreamHome: Database Planning..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1771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Mission objectives for DreamHome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Interviews with staff members with different roles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Open-ended questions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‘‘What is your job description?’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‘What kinds of tasks do you perform in a typical day?’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‘What kinds of data do you work with?’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‘What types of reports do you use?’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‘What types of things do you need to keep track of?’</a:t>
            </a:r>
          </a:p>
          <a:p>
            <a:pPr lvl="2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‘What service does your company provide to your customers?’</a:t>
            </a: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611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400" dirty="0" smtClean="0">
                <a:latin typeface="Times" pitchFamily="18" charset="0"/>
              </a:rPr>
              <a:t>DreamHome</a:t>
            </a:r>
            <a:r>
              <a:rPr lang="en-GB" sz="4400" dirty="0">
                <a:latin typeface="Times" pitchFamily="18" charset="0"/>
              </a:rPr>
              <a:t>: Mission </a:t>
            </a:r>
            <a:r>
              <a:rPr lang="en-GB" sz="4400" dirty="0" smtClean="0">
                <a:latin typeface="Times" pitchFamily="18" charset="0"/>
              </a:rPr>
              <a:t>Objectives 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1771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5" descr="C10NF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58" r="16257"/>
          <a:stretch>
            <a:fillRect/>
          </a:stretch>
        </p:blipFill>
        <p:spPr bwMode="auto">
          <a:xfrm>
            <a:off x="152399" y="1143000"/>
            <a:ext cx="8969829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51070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400" dirty="0" smtClean="0">
                <a:latin typeface="Times" pitchFamily="18" charset="0"/>
              </a:rPr>
              <a:t>DreamHome</a:t>
            </a:r>
            <a:r>
              <a:rPr lang="en-GB" sz="4400" dirty="0">
                <a:latin typeface="Times" pitchFamily="18" charset="0"/>
              </a:rPr>
              <a:t>: </a:t>
            </a:r>
            <a:r>
              <a:rPr lang="en-GB" sz="4400" dirty="0" smtClean="0">
                <a:latin typeface="Times" pitchFamily="18" charset="0"/>
              </a:rPr>
              <a:t>System Definition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To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deﬁne the scope and boundary of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the database </a:t>
            </a:r>
            <a:r>
              <a:rPr lang="en-US" sz="3200" b="1" dirty="0">
                <a:latin typeface="Times" pitchFamily="18" charset="0"/>
                <a:cs typeface="Times" pitchFamily="18" charset="0"/>
              </a:rPr>
              <a:t>system and its major user </a:t>
            </a:r>
            <a:r>
              <a:rPr lang="en-US" sz="3200" b="1" dirty="0" smtClean="0">
                <a:latin typeface="Times" pitchFamily="18" charset="0"/>
                <a:cs typeface="Times" pitchFamily="18" charset="0"/>
              </a:rPr>
              <a:t>views</a:t>
            </a: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3200" b="1" dirty="0">
              <a:latin typeface="Times" pitchFamily="18" charset="0"/>
              <a:cs typeface="Times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5" descr="C10NF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79" t="-1820"/>
          <a:stretch>
            <a:fillRect/>
          </a:stretch>
        </p:blipFill>
        <p:spPr bwMode="auto">
          <a:xfrm>
            <a:off x="152400" y="2362200"/>
            <a:ext cx="8763000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57501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400" dirty="0" smtClean="0">
                <a:latin typeface="Times" pitchFamily="18" charset="0"/>
              </a:rPr>
              <a:t>DreamHome</a:t>
            </a:r>
            <a:r>
              <a:rPr lang="en-GB" sz="4400" dirty="0">
                <a:latin typeface="Times" pitchFamily="18" charset="0"/>
              </a:rPr>
              <a:t>: </a:t>
            </a:r>
            <a:r>
              <a:rPr lang="en-GB" sz="4400" dirty="0" smtClean="0">
                <a:latin typeface="Times" pitchFamily="18" charset="0"/>
              </a:rPr>
              <a:t>System Definition..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5" descr="C10NF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58" r="15392"/>
          <a:stretch>
            <a:fillRect/>
          </a:stretch>
        </p:blipFill>
        <p:spPr bwMode="auto">
          <a:xfrm>
            <a:off x="0" y="914401"/>
            <a:ext cx="909682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63008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000" dirty="0" smtClean="0">
                <a:latin typeface="Times" pitchFamily="18" charset="0"/>
              </a:rPr>
              <a:t>DreamHome</a:t>
            </a:r>
            <a:r>
              <a:rPr lang="en-GB" sz="4000" dirty="0">
                <a:latin typeface="Times" pitchFamily="18" charset="0"/>
              </a:rPr>
              <a:t>: </a:t>
            </a:r>
            <a:r>
              <a:rPr lang="en-GB" sz="4000" dirty="0" smtClean="0">
                <a:latin typeface="Times" pitchFamily="18" charset="0"/>
              </a:rPr>
              <a:t>Req. Coll. &amp; Analysis</a:t>
            </a:r>
            <a:endParaRPr lang="en-GB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3200" b="1" dirty="0">
                <a:latin typeface="Times" pitchFamily="18" charset="0"/>
                <a:cs typeface="Times" pitchFamily="18" charset="0"/>
              </a:rPr>
              <a:t>Users’ requirements speciﬁcation 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he data to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be held in the database and how the data is to be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used 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‘What type of data do you need to hold on X?’</a:t>
            </a:r>
          </a:p>
          <a:p>
            <a:pPr lvl="1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‘What sorts of things do you do with the data on X?’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403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000" dirty="0" smtClean="0">
                <a:latin typeface="Times" pitchFamily="18" charset="0"/>
              </a:rPr>
              <a:t>DreamHome</a:t>
            </a:r>
            <a:r>
              <a:rPr lang="en-GB" sz="4000" dirty="0">
                <a:latin typeface="Times" pitchFamily="18" charset="0"/>
              </a:rPr>
              <a:t>: </a:t>
            </a:r>
            <a:r>
              <a:rPr lang="en-GB" sz="4000" dirty="0" smtClean="0">
                <a:latin typeface="Times" pitchFamily="18" charset="0"/>
              </a:rPr>
              <a:t>Req. Coll. &amp; Analysis..</a:t>
            </a:r>
            <a:endParaRPr lang="en-GB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5" name="Picture 5" descr="C10NT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" t="10690"/>
          <a:stretch>
            <a:fillRect/>
          </a:stretch>
        </p:blipFill>
        <p:spPr bwMode="auto">
          <a:xfrm>
            <a:off x="152400" y="12192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5761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400" dirty="0" smtClean="0">
                <a:latin typeface="Times" pitchFamily="18" charset="0"/>
              </a:rPr>
              <a:t>Managing User Views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How do we decide whether to use the centralized or view integration approach, or a combination of both to manage multiple user views? 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One way to help make a decision is to examine the overlap in the data used between the user views identiﬁed during the system deﬁnition stage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Based on this analysis, we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use 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centralized approach to ﬁrst merge the requirements for the Director and Manager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user views (Branch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user views) and the requirements for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 Supervisor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and Assistant user views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(Staff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user views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)</a:t>
            </a:r>
          </a:p>
          <a:p>
            <a:pPr marL="914400" lvl="1" indent="-457200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D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ata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models representing the Branch and Staff user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views are developed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and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then view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integration approach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is used to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merge the two data models</a:t>
            </a:r>
          </a:p>
          <a:p>
            <a:pPr marL="914400" lvl="1" indent="-457200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marL="57150" indent="0" algn="just">
              <a:lnSpc>
                <a:spcPct val="90000"/>
              </a:lnSpc>
              <a:buNone/>
            </a:pPr>
            <a:endParaRPr lang="en-US" b="1" dirty="0" smtClean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62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000" dirty="0" smtClean="0">
                <a:latin typeface="Times" pitchFamily="18" charset="0"/>
              </a:rPr>
              <a:t>DreamHome</a:t>
            </a:r>
            <a:r>
              <a:rPr lang="en-GB" sz="4000" dirty="0">
                <a:latin typeface="Times" pitchFamily="18" charset="0"/>
              </a:rPr>
              <a:t>: </a:t>
            </a:r>
            <a:r>
              <a:rPr lang="en-GB" sz="4000" dirty="0" smtClean="0">
                <a:latin typeface="Times" pitchFamily="18" charset="0"/>
              </a:rPr>
              <a:t>Req. Coll. &amp; Analysis..</a:t>
            </a:r>
            <a:endParaRPr lang="en-GB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System specification </a:t>
            </a:r>
          </a:p>
          <a:p>
            <a:pPr lvl="1" algn="just">
              <a:lnSpc>
                <a:spcPct val="90000"/>
              </a:lnSpc>
            </a:pPr>
            <a:r>
              <a:rPr lang="en-US" sz="2000" b="1" dirty="0">
                <a:latin typeface="Times" pitchFamily="18" charset="0"/>
                <a:cs typeface="Times" pitchFamily="18" charset="0"/>
              </a:rPr>
              <a:t>‘What transactions run frequently on the database?’</a:t>
            </a:r>
          </a:p>
          <a:p>
            <a:pPr lvl="1" algn="just">
              <a:lnSpc>
                <a:spcPct val="90000"/>
              </a:lnSpc>
            </a:pPr>
            <a:r>
              <a:rPr lang="en-US" sz="2000" b="1" dirty="0">
                <a:latin typeface="Times" pitchFamily="18" charset="0"/>
                <a:cs typeface="Times" pitchFamily="18" charset="0"/>
              </a:rPr>
              <a:t>‘What transactions are critical to the operation of the organization?’</a:t>
            </a:r>
          </a:p>
          <a:p>
            <a:pPr lvl="1" algn="just">
              <a:lnSpc>
                <a:spcPct val="90000"/>
              </a:lnSpc>
            </a:pPr>
            <a:r>
              <a:rPr lang="en-US" sz="2000" b="1" dirty="0">
                <a:latin typeface="Times" pitchFamily="18" charset="0"/>
                <a:cs typeface="Times" pitchFamily="18" charset="0"/>
              </a:rPr>
              <a:t>‘When do the critical transactions run?’</a:t>
            </a:r>
          </a:p>
          <a:p>
            <a:pPr lvl="1" algn="just">
              <a:lnSpc>
                <a:spcPct val="90000"/>
              </a:lnSpc>
            </a:pPr>
            <a:r>
              <a:rPr lang="en-US" sz="2000" b="1" dirty="0">
                <a:latin typeface="Times" pitchFamily="18" charset="0"/>
                <a:cs typeface="Times" pitchFamily="18" charset="0"/>
              </a:rPr>
              <a:t>‘When are the low, normal, and high workload periods for the critical transactions?’</a:t>
            </a:r>
          </a:p>
          <a:p>
            <a:pPr lvl="1" algn="just">
              <a:lnSpc>
                <a:spcPct val="90000"/>
              </a:lnSpc>
            </a:pPr>
            <a:r>
              <a:rPr lang="en-US" sz="2000" b="1" dirty="0">
                <a:latin typeface="Times" pitchFamily="18" charset="0"/>
                <a:cs typeface="Times" pitchFamily="18" charset="0"/>
              </a:rPr>
              <a:t>‘What type of security do you want for the database system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?’</a:t>
            </a:r>
          </a:p>
          <a:p>
            <a:pPr lvl="1" algn="just">
              <a:lnSpc>
                <a:spcPct val="90000"/>
              </a:lnSpc>
            </a:pP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Is there </a:t>
            </a:r>
            <a:r>
              <a:rPr lang="en-US" sz="2000" b="1" dirty="0">
                <a:latin typeface="Times" pitchFamily="18" charset="0"/>
                <a:cs typeface="Times" pitchFamily="18" charset="0"/>
              </a:rPr>
              <a:t>any highly sensitive data that should be accessed only by certain members 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of staff</a:t>
            </a:r>
            <a:r>
              <a:rPr lang="en-US" sz="2000" b="1" dirty="0">
                <a:latin typeface="Times" pitchFamily="18" charset="0"/>
                <a:cs typeface="Times" pitchFamily="18" charset="0"/>
              </a:rPr>
              <a:t>?’</a:t>
            </a:r>
          </a:p>
          <a:p>
            <a:pPr lvl="1" algn="just">
              <a:lnSpc>
                <a:spcPct val="90000"/>
              </a:lnSpc>
            </a:pPr>
            <a:r>
              <a:rPr lang="en-US" sz="2000" b="1" dirty="0">
                <a:latin typeface="Times" pitchFamily="18" charset="0"/>
                <a:cs typeface="Times" pitchFamily="18" charset="0"/>
              </a:rPr>
              <a:t>‘What historical data do you want to hold?’</a:t>
            </a:r>
          </a:p>
          <a:p>
            <a:pPr lvl="1" algn="just">
              <a:lnSpc>
                <a:spcPct val="90000"/>
              </a:lnSpc>
            </a:pPr>
            <a:r>
              <a:rPr lang="en-US" sz="2000" b="1" dirty="0">
                <a:latin typeface="Times" pitchFamily="18" charset="0"/>
                <a:cs typeface="Times" pitchFamily="18" charset="0"/>
              </a:rPr>
              <a:t>‘What are the networking and shared access requirements for the database system?’</a:t>
            </a:r>
          </a:p>
          <a:p>
            <a:pPr lvl="1" algn="just">
              <a:lnSpc>
                <a:spcPct val="90000"/>
              </a:lnSpc>
            </a:pPr>
            <a:r>
              <a:rPr lang="en-US" sz="2000" b="1" dirty="0">
                <a:latin typeface="Times" pitchFamily="18" charset="0"/>
                <a:cs typeface="Times" pitchFamily="18" charset="0"/>
              </a:rPr>
              <a:t>‘What type of protection from failures or data loss do you want for the database</a:t>
            </a:r>
          </a:p>
          <a:p>
            <a:pPr lvl="1" algn="just">
              <a:lnSpc>
                <a:spcPct val="90000"/>
              </a:lnSpc>
            </a:pPr>
            <a:r>
              <a:rPr lang="en-US" sz="2000" b="1" dirty="0">
                <a:latin typeface="Times" pitchFamily="18" charset="0"/>
                <a:cs typeface="Times" pitchFamily="18" charset="0"/>
              </a:rPr>
              <a:t>system?’</a:t>
            </a:r>
          </a:p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959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000" dirty="0" smtClean="0">
                <a:latin typeface="Times" pitchFamily="18" charset="0"/>
              </a:rPr>
              <a:t>DreamHome</a:t>
            </a:r>
            <a:r>
              <a:rPr lang="en-GB" sz="4000" dirty="0">
                <a:latin typeface="Times" pitchFamily="18" charset="0"/>
              </a:rPr>
              <a:t>: </a:t>
            </a:r>
            <a:r>
              <a:rPr lang="en-GB" sz="4000" dirty="0" smtClean="0">
                <a:latin typeface="Times" pitchFamily="18" charset="0"/>
              </a:rPr>
              <a:t>Req. Coll. &amp; Analysis..</a:t>
            </a:r>
            <a:endParaRPr lang="en-GB" sz="40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The types of features described in the systems specification include:  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Initial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database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size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D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atabase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rate of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growth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T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types and average number of record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searches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Networking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and shared access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requirements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Performance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S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ecurity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B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ackup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and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recovery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L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egal issues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505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Summary: Previous Lecture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Phases of database SDLC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Prototyping (optional)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Implementation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Data conversion and loading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Testing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Operational maintenance</a:t>
            </a:r>
          </a:p>
          <a:p>
            <a:pPr algn="just"/>
            <a:r>
              <a:rPr lang="en-US" sz="2800" b="1" dirty="0">
                <a:latin typeface="Times" pitchFamily="18" charset="0"/>
                <a:cs typeface="Times" pitchFamily="18" charset="0"/>
              </a:rPr>
              <a:t>Fact-finding techniques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Examining documentation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Interviewing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Observing the organization in operation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Research</a:t>
            </a:r>
          </a:p>
          <a:p>
            <a:pPr lvl="1" algn="just"/>
            <a:r>
              <a:rPr lang="en-US" sz="2400" b="1" dirty="0">
                <a:latin typeface="Times" pitchFamily="18" charset="0"/>
                <a:cs typeface="Times" pitchFamily="18" charset="0"/>
              </a:rPr>
              <a:t>Questionnaires</a:t>
            </a:r>
          </a:p>
          <a:p>
            <a:pPr marL="0" indent="0" algn="just">
              <a:buNone/>
            </a:pP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4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Conceptual </a:t>
            </a:r>
            <a:r>
              <a:rPr lang="en-US" smtClean="0"/>
              <a:t>Database Design </a:t>
            </a:r>
            <a:endParaRPr lang="en-US" dirty="0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b="1" dirty="0" smtClean="0"/>
              <a:t>Chapter 15</a:t>
            </a:r>
          </a:p>
        </p:txBody>
      </p:sp>
    </p:spTree>
    <p:extLst>
      <p:ext uri="{BB962C8B-B14F-4D97-AF65-F5344CB8AC3E}">
        <p14:creationId xmlns:p14="http://schemas.microsoft.com/office/powerpoint/2010/main" xmlns="" val="34965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GB" sz="4400" dirty="0" smtClean="0">
                <a:latin typeface="Times" pitchFamily="18" charset="0"/>
              </a:rPr>
              <a:t>DreamHome</a:t>
            </a:r>
            <a:r>
              <a:rPr lang="en-GB" sz="4400" dirty="0">
                <a:latin typeface="Times" pitchFamily="18" charset="0"/>
              </a:rPr>
              <a:t>: </a:t>
            </a:r>
            <a:r>
              <a:rPr lang="en-GB" sz="4400" dirty="0" smtClean="0">
                <a:latin typeface="Times" pitchFamily="18" charset="0"/>
              </a:rPr>
              <a:t>Database Design</a:t>
            </a:r>
            <a:endParaRPr lang="en-GB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Conceptual database design </a:t>
            </a: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T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build the conceptual representation of the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database, which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includes identiﬁcation of the important entities, relationships, and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attributes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Logical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database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design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T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translate the conceptual representation to the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logical structure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of the database, which includes designing the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relations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Physical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database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design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To decide how the logical structure is to be physically implemented (as base relations) in the target Database Management System (DBMS)</a:t>
            </a: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29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>
                <a:latin typeface="Times" pitchFamily="18" charset="0"/>
              </a:rPr>
              <a:t>What is a Design Methodology?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 structured approach that uses procedures, techniques,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tools, and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documentation aids to support and facilitate the process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of design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A design methodology consists of phases each containing a number of steps, which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guide 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designer in the techniques appropriate at each stage of the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project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 design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methodology also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helps the designer to plan, manage, control, and evaluate database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development projects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Furthermore, it is a structured approach for analyzing and modeling a set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of requirements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for a database in a standardized and organized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manner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0847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Critical Success Factors in Database Design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Work interactively with the users as much as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possible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Follow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 structured methodology throughout the data modeling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process</a:t>
            </a:r>
          </a:p>
          <a:p>
            <a:pPr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Employ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 data-driven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approach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Incorporate structural and integrity considerations into the data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models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Combine conceptualization, normalization, and transaction validation techniques into the data modeling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methodology</a:t>
            </a:r>
          </a:p>
          <a:p>
            <a:pPr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Use diagrams to represent as much of the data models as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possible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Use a Database Design Language (DBDL) to represent additional data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semantics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Build a data dictionary to supplement the data model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diagrams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Be willing to repeat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steps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920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3200" dirty="0">
                <a:latin typeface="Times" pitchFamily="18" charset="0"/>
              </a:rPr>
              <a:t>Conceptual</a:t>
            </a:r>
            <a:r>
              <a:rPr lang="en-US" sz="2000" dirty="0">
                <a:latin typeface="Times" pitchFamily="18" charset="0"/>
              </a:rPr>
              <a:t> </a:t>
            </a:r>
            <a:r>
              <a:rPr lang="en-US" sz="3200" dirty="0">
                <a:latin typeface="Times" pitchFamily="18" charset="0"/>
              </a:rPr>
              <a:t>Database Design Methodology</a:t>
            </a: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A structured approach that uses procedures, techniques,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tools, and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documentation aids to support and facilitate the process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of design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A design methodology consists of phases each containing a number of steps, which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guide the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designer in the techniques appropriate at each stage of the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project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 design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methodology also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helps the designer to plan, manage, control, and evaluate database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development projects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Furthermore, it is a structured approach for analyzing and modeling a set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of requirements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for a database in a standardized and organized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manner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3412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 smtClean="0">
                <a:latin typeface="Times" pitchFamily="18" charset="0"/>
              </a:rPr>
              <a:t>Building Conceptual</a:t>
            </a:r>
            <a:r>
              <a:rPr lang="en-US" sz="3200" dirty="0" smtClean="0">
                <a:latin typeface="Times" pitchFamily="18" charset="0"/>
              </a:rPr>
              <a:t> </a:t>
            </a:r>
            <a:r>
              <a:rPr lang="en-US" sz="4400" dirty="0" smtClean="0">
                <a:latin typeface="Times" pitchFamily="18" charset="0"/>
              </a:rPr>
              <a:t>Data Model</a:t>
            </a:r>
            <a:endParaRPr lang="en-US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The ﬁrst step in conceptual database design is to build one (or more) conceptual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data models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of the data requirements of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enterprise </a:t>
            </a:r>
          </a:p>
          <a:p>
            <a:pPr algn="just">
              <a:lnSpc>
                <a:spcPct val="90000"/>
              </a:lnSpc>
            </a:pP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A </a:t>
            </a:r>
            <a:r>
              <a:rPr lang="en-US" sz="2800" b="1" dirty="0">
                <a:latin typeface="Times" pitchFamily="18" charset="0"/>
                <a:cs typeface="Times" pitchFamily="18" charset="0"/>
              </a:rPr>
              <a:t>conceptual data model comprises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: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Entity types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R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elationship types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A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ttributes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and attribute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domains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P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rimary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keys and alternate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keys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I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ntegrity constraints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958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4400" dirty="0" smtClean="0">
                <a:latin typeface="Times" pitchFamily="18" charset="0"/>
              </a:rPr>
              <a:t>Building Conceptual</a:t>
            </a:r>
            <a:r>
              <a:rPr lang="en-US" sz="3200" dirty="0" smtClean="0">
                <a:latin typeface="Times" pitchFamily="18" charset="0"/>
              </a:rPr>
              <a:t> </a:t>
            </a:r>
            <a:r>
              <a:rPr lang="en-US" sz="4400" dirty="0" smtClean="0">
                <a:latin typeface="Times" pitchFamily="18" charset="0"/>
              </a:rPr>
              <a:t>Data Model</a:t>
            </a:r>
            <a:endParaRPr lang="en-US" sz="4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The tasks involved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in building conceptual data model are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: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Identify entity types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Identify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relationship types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Identify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and associate attributes with entity or relationship types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Determine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attribute domains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Determine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candidate, primary, and alternate key attributes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Consider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use of enhanced modeling concepts (optional step)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Check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model for redundancy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Validate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conceptual model against user transactions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Review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conceptual data model with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user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304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Identify E</a:t>
            </a:r>
            <a:r>
              <a:rPr lang="en-US" sz="5400" dirty="0" smtClean="0">
                <a:latin typeface="Times" pitchFamily="18" charset="0"/>
              </a:rPr>
              <a:t>ntity Types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To identify the required entity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types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Deﬁne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the main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objects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Examine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the users’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requirements speciﬁcation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Look for nouns or noun phrases, major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objects such as people, places, or concepts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of interest etc.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It is not always obvious whether a particular object is an entity, a relationship, or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an attribute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Entities identified for Staff user views of the DreamHome case study are: </a:t>
            </a:r>
          </a:p>
          <a:p>
            <a:pPr lvl="2" algn="just">
              <a:lnSpc>
                <a:spcPct val="90000"/>
              </a:lnSpc>
            </a:pP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Staff, </a:t>
            </a:r>
            <a:r>
              <a:rPr lang="en-US" sz="2000" b="1" dirty="0" err="1" smtClean="0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US" sz="2000" b="1" dirty="0" err="1" smtClean="0">
                <a:latin typeface="Times" pitchFamily="18" charset="0"/>
                <a:cs typeface="Times" pitchFamily="18" charset="0"/>
              </a:rPr>
              <a:t>PrivateOwner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, </a:t>
            </a:r>
            <a:r>
              <a:rPr lang="en-US" sz="2000" b="1" dirty="0" err="1" smtClean="0">
                <a:latin typeface="Times" pitchFamily="18" charset="0"/>
                <a:cs typeface="Times" pitchFamily="18" charset="0"/>
              </a:rPr>
              <a:t>BusinessOwner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, Client Preference, Lease</a:t>
            </a: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02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Document </a:t>
            </a:r>
            <a:r>
              <a:rPr lang="en-US" sz="5400" dirty="0">
                <a:latin typeface="Times" pitchFamily="18" charset="0"/>
              </a:rPr>
              <a:t>E</a:t>
            </a:r>
            <a:r>
              <a:rPr lang="en-US" sz="5400" dirty="0" smtClean="0">
                <a:latin typeface="Times" pitchFamily="18" charset="0"/>
              </a:rPr>
              <a:t>ntity Types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0668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600"/>
            <a:ext cx="909682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551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>
                <a:latin typeface="Times" pitchFamily="18" charset="0"/>
              </a:rPr>
              <a:t>Identify </a:t>
            </a:r>
            <a:r>
              <a:rPr lang="en-US" sz="5400" dirty="0" smtClean="0">
                <a:latin typeface="Times" pitchFamily="18" charset="0"/>
              </a:rPr>
              <a:t>Relationship Types</a:t>
            </a:r>
            <a:endParaRPr lang="en-US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" y="1143000"/>
            <a:ext cx="9096829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sz="2800" b="1" dirty="0">
                <a:latin typeface="Times" pitchFamily="18" charset="0"/>
                <a:cs typeface="Times" pitchFamily="18" charset="0"/>
              </a:rPr>
              <a:t>To identify the important relationships that exist between the </a:t>
            </a:r>
            <a:r>
              <a:rPr lang="en-US" sz="2800" b="1" dirty="0" smtClean="0">
                <a:latin typeface="Times" pitchFamily="18" charset="0"/>
                <a:cs typeface="Times" pitchFamily="18" charset="0"/>
              </a:rPr>
              <a:t>entity types</a:t>
            </a: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We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can use the grammar of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the requirements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speciﬁcation to identify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relationships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Typically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, relationships are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indicated by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verbs or verbal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expressions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For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example:</a:t>
            </a:r>
          </a:p>
          <a:p>
            <a:pPr lvl="2" algn="just">
              <a:lnSpc>
                <a:spcPct val="90000"/>
              </a:lnSpc>
            </a:pP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Staff </a:t>
            </a:r>
            <a:r>
              <a:rPr lang="en-US" sz="2000" b="1" dirty="0">
                <a:latin typeface="Times" pitchFamily="18" charset="0"/>
                <a:cs typeface="Times" pitchFamily="18" charset="0"/>
              </a:rPr>
              <a:t>Manages </a:t>
            </a:r>
            <a:r>
              <a:rPr lang="en-US" sz="2000" b="1" dirty="0" err="1">
                <a:latin typeface="Times" pitchFamily="18" charset="0"/>
                <a:cs typeface="Times" pitchFamily="18" charset="0"/>
              </a:rPr>
              <a:t>PropertyForRent</a:t>
            </a: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lvl="2" algn="just">
              <a:lnSpc>
                <a:spcPct val="90000"/>
              </a:lnSpc>
            </a:pPr>
            <a:r>
              <a:rPr lang="en-US" sz="2000" b="1" dirty="0" err="1" smtClean="0">
                <a:latin typeface="Times" pitchFamily="18" charset="0"/>
                <a:cs typeface="Times" pitchFamily="18" charset="0"/>
              </a:rPr>
              <a:t>PrivateOwner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>
                <a:latin typeface="Times" pitchFamily="18" charset="0"/>
                <a:cs typeface="Times" pitchFamily="18" charset="0"/>
              </a:rPr>
              <a:t>Owns </a:t>
            </a:r>
            <a:r>
              <a:rPr lang="en-US" sz="2000" b="1" dirty="0" err="1">
                <a:latin typeface="Times" pitchFamily="18" charset="0"/>
                <a:cs typeface="Times" pitchFamily="18" charset="0"/>
              </a:rPr>
              <a:t>PropertyForRent</a:t>
            </a:r>
            <a:endParaRPr lang="en-US" sz="2000" b="1" dirty="0">
              <a:latin typeface="Times" pitchFamily="18" charset="0"/>
              <a:cs typeface="Times" pitchFamily="18" charset="0"/>
            </a:endParaRPr>
          </a:p>
          <a:p>
            <a:pPr lvl="2" algn="just">
              <a:lnSpc>
                <a:spcPct val="90000"/>
              </a:lnSpc>
            </a:pPr>
            <a:r>
              <a:rPr lang="en-US" sz="2000" b="1" dirty="0" err="1" smtClean="0">
                <a:latin typeface="Times" pitchFamily="18" charset="0"/>
                <a:cs typeface="Times" pitchFamily="18" charset="0"/>
              </a:rPr>
              <a:t>PropertyForRent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latin typeface="Times" pitchFamily="18" charset="0"/>
                <a:cs typeface="Times" pitchFamily="18" charset="0"/>
              </a:rPr>
              <a:t>AssociatedWith</a:t>
            </a:r>
            <a:r>
              <a:rPr lang="en-US" sz="20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smtClean="0">
                <a:latin typeface="Times" pitchFamily="18" charset="0"/>
                <a:cs typeface="Times" pitchFamily="18" charset="0"/>
              </a:rPr>
              <a:t>Lease</a:t>
            </a:r>
          </a:p>
          <a:p>
            <a:pPr lvl="1" algn="just">
              <a:lnSpc>
                <a:spcPct val="90000"/>
              </a:lnSpc>
            </a:pPr>
            <a:r>
              <a:rPr lang="en-US" sz="2400" b="1" dirty="0">
                <a:latin typeface="Times" pitchFamily="18" charset="0"/>
                <a:cs typeface="Times" pitchFamily="18" charset="0"/>
              </a:rPr>
              <a:t>Entity–Relationship (ER) diagrams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to represent </a:t>
            </a:r>
            <a:r>
              <a:rPr lang="en-US" sz="2400" b="1" dirty="0">
                <a:latin typeface="Times" pitchFamily="18" charset="0"/>
                <a:cs typeface="Times" pitchFamily="18" charset="0"/>
              </a:rPr>
              <a:t>entities and how they relate to one </a:t>
            </a:r>
            <a:r>
              <a:rPr lang="en-US" sz="2400" b="1" dirty="0" smtClean="0">
                <a:latin typeface="Times" pitchFamily="18" charset="0"/>
                <a:cs typeface="Times" pitchFamily="18" charset="0"/>
              </a:rPr>
              <a:t>another</a:t>
            </a: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4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000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773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DreamHome Case Study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1771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4" descr="C10N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30" t="578"/>
          <a:stretch>
            <a:fillRect/>
          </a:stretch>
        </p:blipFill>
        <p:spPr bwMode="auto">
          <a:xfrm>
            <a:off x="0" y="11430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57896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Summary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/>
          <a:lstStyle/>
          <a:p>
            <a:pPr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Applying Database SDLC on DreamHome 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Database planning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System definition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Requirements collection and analysis</a:t>
            </a:r>
          </a:p>
          <a:p>
            <a:pPr lvl="1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Database design</a:t>
            </a:r>
          </a:p>
          <a:p>
            <a:pPr lvl="2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Design methodology</a:t>
            </a:r>
          </a:p>
          <a:p>
            <a:pPr lvl="3" algn="just"/>
            <a:r>
              <a:rPr lang="en-US" b="1" dirty="0" smtClean="0">
                <a:latin typeface="Times" pitchFamily="18" charset="0"/>
                <a:cs typeface="Times" pitchFamily="18" charset="0"/>
              </a:rPr>
              <a:t>Conceptual database design</a:t>
            </a:r>
          </a:p>
          <a:p>
            <a:pPr lvl="1" algn="just"/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lvl="1" algn="just"/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lvl="1" algn="just"/>
            <a:endParaRPr lang="en-US" sz="2800" b="1" dirty="0" smtClean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652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Times" pitchFamily="18" charset="0"/>
              </a:rPr>
              <a:t>References</a:t>
            </a:r>
            <a:endParaRPr lang="en-GB" dirty="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GB" b="1" dirty="0" smtClean="0">
                <a:latin typeface="Times" pitchFamily="18" charset="0"/>
              </a:rPr>
              <a:t>All the material (slides, diagrams etc.) presented in this lecture is taken (with modifications) from the Pearson Education website :</a:t>
            </a:r>
          </a:p>
          <a:p>
            <a:pPr lvl="1"/>
            <a:r>
              <a:rPr lang="en-GB" b="1" dirty="0" smtClean="0">
                <a:latin typeface="Times" pitchFamily="18" charset="0"/>
              </a:rPr>
              <a:t>http://www.booksites.net/connbegg</a:t>
            </a:r>
          </a:p>
        </p:txBody>
      </p:sp>
    </p:spTree>
    <p:extLst>
      <p:ext uri="{BB962C8B-B14F-4D97-AF65-F5344CB8AC3E}">
        <p14:creationId xmlns:p14="http://schemas.microsoft.com/office/powerpoint/2010/main" xmlns="" val="3480702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DreamHome Case Study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1771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4" descr="C10NF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898" t="-1158"/>
          <a:stretch>
            <a:fillRect/>
          </a:stretch>
        </p:blipFill>
        <p:spPr bwMode="auto">
          <a:xfrm>
            <a:off x="0" y="1143000"/>
            <a:ext cx="9122229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6803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DreamHome Case Study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1771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4" descr="C10NF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8" r="25574"/>
          <a:stretch>
            <a:fillRect/>
          </a:stretch>
        </p:blipFill>
        <p:spPr bwMode="auto">
          <a:xfrm>
            <a:off x="1" y="1143000"/>
            <a:ext cx="912222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5651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DreamHome Case Study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1771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4" descr="C10N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136" t="-2608"/>
          <a:stretch>
            <a:fillRect/>
          </a:stretch>
        </p:blipFill>
        <p:spPr bwMode="auto">
          <a:xfrm>
            <a:off x="-21771" y="1143000"/>
            <a:ext cx="9013371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6233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DreamHome Case Study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1771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4" descr="C10N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00" t="578"/>
          <a:stretch>
            <a:fillRect/>
          </a:stretch>
        </p:blipFill>
        <p:spPr bwMode="auto">
          <a:xfrm>
            <a:off x="0" y="12954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89487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DreamHome Case Study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1771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8" name="Picture 4" descr="C10N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158" r="25797"/>
          <a:stretch>
            <a:fillRect/>
          </a:stretch>
        </p:blipFill>
        <p:spPr bwMode="auto">
          <a:xfrm>
            <a:off x="1" y="1143000"/>
            <a:ext cx="9122228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698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990600"/>
          </a:xfrm>
        </p:spPr>
        <p:txBody>
          <a:bodyPr/>
          <a:lstStyle/>
          <a:p>
            <a:r>
              <a:rPr lang="en-US" sz="5400" dirty="0" smtClean="0">
                <a:latin typeface="Times" pitchFamily="18" charset="0"/>
              </a:rPr>
              <a:t>DreamHome Case Study</a:t>
            </a:r>
            <a:endParaRPr lang="en-GB" sz="5400" dirty="0">
              <a:latin typeface="Times" pitchFamily="18" charset="0"/>
            </a:endParaRPr>
          </a:p>
        </p:txBody>
      </p:sp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GB" sz="24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400" b="1" dirty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lvl="2">
              <a:lnSpc>
                <a:spcPct val="90000"/>
              </a:lnSpc>
            </a:pPr>
            <a:endParaRPr lang="en-GB" sz="2200" b="1" dirty="0" smtClean="0">
              <a:latin typeface="Times" pitchFamily="18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2600" b="1" dirty="0" smtClean="0">
              <a:latin typeface="Times" pitchFamily="18" charset="0"/>
            </a:endParaRPr>
          </a:p>
          <a:p>
            <a:pPr lvl="1">
              <a:lnSpc>
                <a:spcPct val="90000"/>
              </a:lnSpc>
            </a:pPr>
            <a:endParaRPr lang="en-GB" sz="1800" b="1" dirty="0">
              <a:latin typeface="Times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en-GB" b="1" dirty="0" smtClean="0">
              <a:latin typeface="Times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21771" y="11430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Ø"/>
              <a:defRPr lang="en-US" sz="36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70000"/>
              <a:buFont typeface="Wingdings" pitchFamily="2" charset="2"/>
              <a:buChar char="v"/>
              <a:defRPr lang="en-US" sz="32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Wingdings" pitchFamily="2" charset="2"/>
              <a:buChar char="§"/>
              <a:defRPr lang="en-US" sz="28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80000"/>
              <a:buFont typeface="Arial" pitchFamily="34" charset="0"/>
              <a:buChar char="•"/>
              <a:defRPr lang="en-US" sz="24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Font typeface="Arial" charset="0"/>
              <a:buChar char="»"/>
              <a:defRPr lang="en-US" sz="2000" kern="1200" baseline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just">
              <a:lnSpc>
                <a:spcPct val="90000"/>
              </a:lnSpc>
              <a:buNone/>
            </a:pPr>
            <a:endParaRPr lang="en-US" b="1" dirty="0" smtClean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  <a:p>
            <a:pPr lvl="1" algn="just">
              <a:lnSpc>
                <a:spcPct val="90000"/>
              </a:lnSpc>
            </a:pPr>
            <a:endParaRPr lang="en-US" sz="2800" b="1" dirty="0" smtClean="0">
              <a:latin typeface="Times" pitchFamily="18" charset="0"/>
              <a:cs typeface="Times" pitchFamily="18" charset="0"/>
            </a:endParaRPr>
          </a:p>
          <a:p>
            <a:pPr algn="just">
              <a:lnSpc>
                <a:spcPct val="90000"/>
              </a:lnSpc>
            </a:pPr>
            <a:endParaRPr lang="en-US" sz="2800" b="1" dirty="0">
              <a:latin typeface="Times" pitchFamily="18" charset="0"/>
              <a:cs typeface="Times" pitchFamily="18" charset="0"/>
            </a:endParaRPr>
          </a:p>
        </p:txBody>
      </p:sp>
      <p:pic>
        <p:nvPicPr>
          <p:cNvPr id="7" name="Picture 4" descr="C10NF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8" r="24828"/>
          <a:stretch>
            <a:fillRect/>
          </a:stretch>
        </p:blipFill>
        <p:spPr bwMode="auto">
          <a:xfrm>
            <a:off x="152400" y="1143000"/>
            <a:ext cx="8969829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6532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-CSC271-CIITVC-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Lecture1-CSC271-CIITVC-2012</Template>
  <TotalTime>5054</TotalTime>
  <Words>1265</Words>
  <Application>Microsoft Office PowerPoint</Application>
  <PresentationFormat>On-screen Show (4:3)</PresentationFormat>
  <Paragraphs>420</Paragraphs>
  <Slides>31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Lecture1-CSC271-CIITVC-2012</vt:lpstr>
      <vt:lpstr>CSC271 Database Systems</vt:lpstr>
      <vt:lpstr>Summary: Previous Lecture</vt:lpstr>
      <vt:lpstr>DreamHome Case Study</vt:lpstr>
      <vt:lpstr>DreamHome Case Study</vt:lpstr>
      <vt:lpstr>DreamHome Case Study</vt:lpstr>
      <vt:lpstr>DreamHome Case Study</vt:lpstr>
      <vt:lpstr>DreamHome Case Study</vt:lpstr>
      <vt:lpstr>DreamHome Case Study</vt:lpstr>
      <vt:lpstr>DreamHome Case Study</vt:lpstr>
      <vt:lpstr>DreamHome: Database Planning</vt:lpstr>
      <vt:lpstr>DreamHome: Database Planning..</vt:lpstr>
      <vt:lpstr>DreamHome: Mission Objectives </vt:lpstr>
      <vt:lpstr>DreamHome: System Definition</vt:lpstr>
      <vt:lpstr>DreamHome: System Definition..</vt:lpstr>
      <vt:lpstr>DreamHome: Req. Coll. &amp; Analysis</vt:lpstr>
      <vt:lpstr>DreamHome: Req. Coll. &amp; Analysis..</vt:lpstr>
      <vt:lpstr>Managing User Views</vt:lpstr>
      <vt:lpstr>DreamHome: Req. Coll. &amp; Analysis..</vt:lpstr>
      <vt:lpstr>DreamHome: Req. Coll. &amp; Analysis..</vt:lpstr>
      <vt:lpstr>Conceptual Database Design </vt:lpstr>
      <vt:lpstr>DreamHome: Database Design</vt:lpstr>
      <vt:lpstr>What is a Design Methodology?</vt:lpstr>
      <vt:lpstr>Critical Success Factors in Database Design</vt:lpstr>
      <vt:lpstr>Conceptual Database Design Methodology</vt:lpstr>
      <vt:lpstr>Building Conceptual Data Model</vt:lpstr>
      <vt:lpstr>Building Conceptual Data Model</vt:lpstr>
      <vt:lpstr>Identify Entity Types</vt:lpstr>
      <vt:lpstr>Document Entity Types</vt:lpstr>
      <vt:lpstr>Identify Relationship Types</vt:lpstr>
      <vt:lpstr>Summary</vt:lpstr>
      <vt:lpstr>References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CSC271 Database Systems</dc:title>
  <dc:creator>ASIF</dc:creator>
  <cp:lastModifiedBy>NTS</cp:lastModifiedBy>
  <cp:revision>2350</cp:revision>
  <dcterms:created xsi:type="dcterms:W3CDTF">2012-05-16T18:43:11Z</dcterms:created>
  <dcterms:modified xsi:type="dcterms:W3CDTF">2012-06-20T08:46:18Z</dcterms:modified>
</cp:coreProperties>
</file>