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25" r:id="rId2"/>
    <p:sldId id="346" r:id="rId3"/>
    <p:sldId id="794" r:id="rId4"/>
    <p:sldId id="795" r:id="rId5"/>
    <p:sldId id="796" r:id="rId6"/>
    <p:sldId id="797" r:id="rId7"/>
    <p:sldId id="798" r:id="rId8"/>
    <p:sldId id="799" r:id="rId9"/>
    <p:sldId id="800" r:id="rId10"/>
    <p:sldId id="801" r:id="rId11"/>
    <p:sldId id="802" r:id="rId12"/>
    <p:sldId id="803" r:id="rId13"/>
    <p:sldId id="804" r:id="rId14"/>
    <p:sldId id="805" r:id="rId15"/>
    <p:sldId id="806" r:id="rId16"/>
    <p:sldId id="784" r:id="rId17"/>
    <p:sldId id="781" r:id="rId18"/>
    <p:sldId id="728" r:id="rId19"/>
    <p:sldId id="732" r:id="rId20"/>
    <p:sldId id="730" r:id="rId21"/>
    <p:sldId id="731" r:id="rId22"/>
    <p:sldId id="785" r:id="rId23"/>
    <p:sldId id="733" r:id="rId24"/>
    <p:sldId id="786" r:id="rId25"/>
    <p:sldId id="787" r:id="rId26"/>
    <p:sldId id="788" r:id="rId27"/>
    <p:sldId id="789" r:id="rId28"/>
    <p:sldId id="790" r:id="rId29"/>
    <p:sldId id="791" r:id="rId30"/>
    <p:sldId id="792" r:id="rId31"/>
    <p:sldId id="793" r:id="rId32"/>
    <p:sldId id="319" r:id="rId33"/>
    <p:sldId id="35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86501" autoAdjust="0"/>
  </p:normalViewPr>
  <p:slideViewPr>
    <p:cSldViewPr>
      <p:cViewPr>
        <p:scale>
          <a:sx n="50" d="100"/>
          <a:sy n="50" d="100"/>
        </p:scale>
        <p:origin x="-1210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20</a:t>
            </a:r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CASE </a:t>
            </a:r>
            <a:r>
              <a:rPr lang="en-GB" sz="5400" dirty="0" smtClean="0">
                <a:latin typeface="Times" pitchFamily="18" charset="0"/>
              </a:rPr>
              <a:t>Tools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1771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CASE t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ools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p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rovide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following benefits: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Standards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Integration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Support for standard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methods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Consistency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Automation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2013353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CASE </a:t>
            </a:r>
            <a:r>
              <a:rPr lang="en-GB" sz="5400" dirty="0" smtClean="0">
                <a:latin typeface="Times" pitchFamily="18" charset="0"/>
              </a:rPr>
              <a:t>Tools and DB SDLC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599" y="1143000"/>
            <a:ext cx="876300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1028" descr="DS3-Figure 09-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284" y="1143000"/>
            <a:ext cx="8893629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0620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Data/Database </a:t>
            </a:r>
            <a:r>
              <a:rPr lang="en-US" sz="4800" dirty="0">
                <a:latin typeface="Times" pitchFamily="18" charset="0"/>
              </a:rPr>
              <a:t>Administration 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599" y="1143000"/>
            <a:ext cx="876300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The Data Administrator (DA) and Database Administrator (DBA) are responsible for managing and controlling the corporate data and corporate database,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respectively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 (Data Administrator)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more concerned with early stages of database system development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lifecycle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DBA 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(Database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Administrator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 is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more concerned with later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stages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63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Data </a:t>
            </a:r>
            <a:r>
              <a:rPr lang="en-US" sz="5400" dirty="0">
                <a:latin typeface="Times" pitchFamily="18" charset="0"/>
              </a:rPr>
              <a:t>Administration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599" y="1143000"/>
            <a:ext cx="876300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Management of data resource including: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Database planning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Development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and maintenance of standards, policies and procedures, and conceptual and logical database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design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664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Database </a:t>
            </a:r>
            <a:r>
              <a:rPr lang="en-US" sz="5400" dirty="0">
                <a:latin typeface="Times" pitchFamily="18" charset="0"/>
              </a:rPr>
              <a:t>Administration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599" y="1143000"/>
            <a:ext cx="876300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Management of physical realization of a database system including: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Physical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database design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implementation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Setting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security and integrity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controls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Monitoring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system performance, and reorganizing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database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968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DA Vs. DBA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599" y="1143000"/>
            <a:ext cx="876300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1266824"/>
            <a:ext cx="8915400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3271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Fact-Finding Techniques</a:t>
            </a: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b="1" dirty="0" smtClean="0"/>
              <a:t>Chapter 10</a:t>
            </a:r>
          </a:p>
        </p:txBody>
      </p:sp>
    </p:spTree>
    <p:extLst>
      <p:ext uri="{BB962C8B-B14F-4D97-AF65-F5344CB8AC3E}">
        <p14:creationId xmlns:p14="http://schemas.microsoft.com/office/powerpoint/2010/main" xmlns="" val="34965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Fact-Finding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It is critical to capture the necessary facts to build the required database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application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These facts are captured using fact-finding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techniques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formal process of using techniques such as interviews and questionnaires to collect facts about systems, requirements,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preferences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105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dirty="0">
                <a:latin typeface="Times" pitchFamily="18" charset="0"/>
                <a:cs typeface="Times" pitchFamily="18" charset="0"/>
              </a:rPr>
              <a:t>When Are </a:t>
            </a:r>
            <a:r>
              <a:rPr lang="en-AU" sz="4800" dirty="0" smtClean="0">
                <a:latin typeface="Times" pitchFamily="18" charset="0"/>
                <a:cs typeface="Times" pitchFamily="18" charset="0"/>
              </a:rPr>
              <a:t>Techniques </a:t>
            </a:r>
            <a:r>
              <a:rPr lang="en-AU" sz="4800" dirty="0">
                <a:latin typeface="Times" pitchFamily="18" charset="0"/>
                <a:cs typeface="Times" pitchFamily="18" charset="0"/>
              </a:rPr>
              <a:t>Used?</a:t>
            </a:r>
            <a:r>
              <a:rPr lang="en-GB" sz="4800" dirty="0">
                <a:latin typeface="Times" pitchFamily="18" charset="0"/>
                <a:cs typeface="Times" pitchFamily="18" charset="0"/>
              </a:rPr>
              <a:t> 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smtClean="0">
                <a:latin typeface="Times" pitchFamily="18" charset="0"/>
                <a:cs typeface="Times" pitchFamily="18" charset="0"/>
              </a:rPr>
              <a:t>Fact-Finding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used throughout the database application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lifecycle, crucial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to the early stages including database planning, system definition, and requirements collection and analysis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stages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Enables developer to learn about the terminology, problems, opportunities, constraints, requirements, and priorities of the organization and the users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34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7" descr="C10NT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643" t="5826"/>
          <a:stretch>
            <a:fillRect/>
          </a:stretch>
        </p:blipFill>
        <p:spPr bwMode="auto">
          <a:xfrm>
            <a:off x="228600" y="152401"/>
            <a:ext cx="8610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0100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Phases of database SDLC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Requirements collection and analysis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Database design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DBMS selection (optional)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Application design</a:t>
            </a:r>
          </a:p>
          <a:p>
            <a:pPr marL="0" indent="0" algn="just">
              <a:buNone/>
            </a:pP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r>
              <a:rPr lang="en-AU" sz="5400" dirty="0">
                <a:latin typeface="Times" pitchFamily="18" charset="0"/>
              </a:rPr>
              <a:t>Fact-Finding Techniques</a:t>
            </a:r>
            <a:r>
              <a:rPr lang="en-GB" sz="5400" dirty="0">
                <a:latin typeface="Times" pitchFamily="18" charset="0"/>
              </a:rPr>
              <a:t> 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A database developer normally uses several fact-finding techniques during a single database project including: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Examining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documentation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Interviewing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Observing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organization in operation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Research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Questionnaires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087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5400" dirty="0">
                <a:latin typeface="Times" pitchFamily="18" charset="0"/>
                <a:cs typeface="Times" pitchFamily="18" charset="0"/>
              </a:rPr>
              <a:t>Examining </a:t>
            </a:r>
            <a:r>
              <a:rPr lang="en-US" sz="5400" dirty="0" smtClean="0">
                <a:latin typeface="Times" pitchFamily="18" charset="0"/>
                <a:cs typeface="Times" pitchFamily="18" charset="0"/>
              </a:rPr>
              <a:t>Documentation</a:t>
            </a:r>
            <a:endParaRPr lang="en-US" sz="5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Can be useful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gain some insight as to how the need for a database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arose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identify the part of the organization associated with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problem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To understand the current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587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5400" dirty="0" smtClean="0">
                <a:latin typeface="Times" pitchFamily="18" charset="0"/>
                <a:cs typeface="Times" pitchFamily="18" charset="0"/>
              </a:rPr>
              <a:t>Examples: Documentation</a:t>
            </a:r>
            <a:endParaRPr lang="en-US" sz="5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6" descr="C10NT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0" t="9337"/>
          <a:stretch>
            <a:fillRect/>
          </a:stretch>
        </p:blipFill>
        <p:spPr bwMode="auto">
          <a:xfrm>
            <a:off x="76200" y="1295400"/>
            <a:ext cx="8915400" cy="525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3311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AU" sz="5400" dirty="0">
                <a:latin typeface="Times" pitchFamily="18" charset="0"/>
                <a:cs typeface="Times" pitchFamily="18" charset="0"/>
              </a:rPr>
              <a:t>Interviewing</a:t>
            </a:r>
            <a:r>
              <a:rPr lang="en-GB" sz="5400" dirty="0">
                <a:latin typeface="Times" pitchFamily="18" charset="0"/>
                <a:cs typeface="Times" pitchFamily="18" charset="0"/>
              </a:rPr>
              <a:t> 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Most commonly used, and normally most useful, fact-finding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technique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Enables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collection of information from individuals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face-to-face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Objectives include finding out facts, verifying facts, clarifying facts, generating enthusiasm, getting the end-user involved, identifying requirements, and gathering ideas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opinions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832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AU" sz="5400" dirty="0" smtClean="0">
                <a:latin typeface="Times" pitchFamily="18" charset="0"/>
                <a:cs typeface="Times" pitchFamily="18" charset="0"/>
              </a:rPr>
              <a:t>Pros/Cons: Interviewing</a:t>
            </a:r>
            <a:r>
              <a:rPr lang="en-GB" sz="5400" dirty="0" smtClean="0">
                <a:latin typeface="Times" pitchFamily="18" charset="0"/>
                <a:cs typeface="Times" pitchFamily="18" charset="0"/>
              </a:rPr>
              <a:t> </a:t>
            </a:r>
            <a:endParaRPr lang="en-GB" sz="5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6" descr="C10NT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32" t="10214"/>
          <a:stretch>
            <a:fillRect/>
          </a:stretch>
        </p:blipFill>
        <p:spPr>
          <a:xfrm>
            <a:off x="76200" y="1219200"/>
            <a:ext cx="8839199" cy="54863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65611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AU" sz="5400" dirty="0" smtClean="0">
                <a:latin typeface="Times" pitchFamily="18" charset="0"/>
                <a:cs typeface="Times" pitchFamily="18" charset="0"/>
              </a:rPr>
              <a:t>Types of Interviewing</a:t>
            </a:r>
            <a:r>
              <a:rPr lang="en-GB" sz="5400" dirty="0" smtClean="0">
                <a:latin typeface="Times" pitchFamily="18" charset="0"/>
                <a:cs typeface="Times" pitchFamily="18" charset="0"/>
              </a:rPr>
              <a:t> </a:t>
            </a:r>
            <a:endParaRPr lang="en-GB" sz="5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There are two types of interviews unstructured and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structured	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Open-ended questions allow the interviewee to respond in any way that seems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appropriate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Closed-ended questions restrict answers to either specific choices or short, direct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responses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94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AU" sz="3600" dirty="0">
                <a:latin typeface="Times" pitchFamily="18" charset="0"/>
                <a:cs typeface="Times" pitchFamily="18" charset="0"/>
              </a:rPr>
              <a:t>Observing the Organization in Operation</a:t>
            </a:r>
            <a:endParaRPr lang="en-GB" sz="36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An effective technique for understanding a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system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Possible to either participate in, or watch, a person perform activities to learn about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Useful when validity of data collected is in question or when the complexity of certain aspects of the system prevents a clear explanation by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end-users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560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AU" sz="5400" dirty="0" smtClean="0">
                <a:latin typeface="Times" pitchFamily="18" charset="0"/>
                <a:cs typeface="Times" pitchFamily="18" charset="0"/>
              </a:rPr>
              <a:t>Pros/Cons: Observation</a:t>
            </a:r>
            <a:endParaRPr lang="en-GB" sz="5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6" descr="C10NT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32" t="10695"/>
          <a:stretch>
            <a:fillRect/>
          </a:stretch>
        </p:blipFill>
        <p:spPr>
          <a:xfrm>
            <a:off x="0" y="1447800"/>
            <a:ext cx="8991600" cy="480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3429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AU" sz="5400" dirty="0">
                <a:latin typeface="Times" pitchFamily="18" charset="0"/>
                <a:cs typeface="Times" pitchFamily="18" charset="0"/>
              </a:rPr>
              <a:t>Research</a:t>
            </a:r>
            <a:r>
              <a:rPr lang="en-GB" sz="5400" dirty="0">
                <a:latin typeface="Times" pitchFamily="18" charset="0"/>
                <a:cs typeface="Times" pitchFamily="18" charset="0"/>
              </a:rPr>
              <a:t> 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Useful to research the application and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problem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Use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computer trade journals, reference books, and the Internet (including user groups and bulletin boards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Provide information on how others have solved similar problems, plus whether or not software packages exist to solve or even partially solve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problem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690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AU" sz="5400" dirty="0" smtClean="0">
                <a:latin typeface="Times" pitchFamily="18" charset="0"/>
                <a:cs typeface="Times" pitchFamily="18" charset="0"/>
              </a:rPr>
              <a:t>Pros/Cons: Research</a:t>
            </a:r>
            <a:r>
              <a:rPr lang="en-GB" sz="5400" dirty="0" smtClean="0">
                <a:latin typeface="Times" pitchFamily="18" charset="0"/>
                <a:cs typeface="Times" pitchFamily="18" charset="0"/>
              </a:rPr>
              <a:t> </a:t>
            </a:r>
            <a:endParaRPr lang="en-GB" sz="5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6" descr="C10NT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32" t="16409"/>
          <a:stretch>
            <a:fillRect/>
          </a:stretch>
        </p:blipFill>
        <p:spPr>
          <a:xfrm>
            <a:off x="0" y="1524000"/>
            <a:ext cx="8991600" cy="4932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9237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Prototyping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1771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Building working model of a database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system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Purpose of prototyping includes: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identify features of a system that work well, or are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inadequate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suggest improvements or even new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features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clarify the users’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requirements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evaluate feasibility of a particular system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design</a:t>
            </a: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Types of prototyping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Requirements prototyping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Evolutionary prototyping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789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AU" sz="5400" dirty="0">
                <a:latin typeface="Times" pitchFamily="18" charset="0"/>
                <a:cs typeface="Times" pitchFamily="18" charset="0"/>
              </a:rPr>
              <a:t>Questionnaires</a:t>
            </a:r>
            <a:r>
              <a:rPr lang="en-GB" sz="5400" dirty="0">
                <a:latin typeface="Times" pitchFamily="18" charset="0"/>
                <a:cs typeface="Times" pitchFamily="18" charset="0"/>
              </a:rPr>
              <a:t> 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Conduct surveys through questionnaires, which are special-purpose documents that allow facts to be gathered from a large number of people while maintaining some control over their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responses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There are two types of questions, namely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Free-format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Fixed-format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791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AU" sz="5400" dirty="0" smtClean="0">
                <a:latin typeface="Times" pitchFamily="18" charset="0"/>
                <a:cs typeface="Times" pitchFamily="18" charset="0"/>
              </a:rPr>
              <a:t>Pros/Cons: Questionnaires</a:t>
            </a:r>
            <a:r>
              <a:rPr lang="en-GB" sz="5400" dirty="0" smtClean="0">
                <a:latin typeface="Times" pitchFamily="18" charset="0"/>
                <a:cs typeface="Times" pitchFamily="18" charset="0"/>
              </a:rPr>
              <a:t> </a:t>
            </a:r>
            <a:endParaRPr lang="en-GB" sz="5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8" descr="C10NT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" t="11964"/>
          <a:stretch>
            <a:fillRect/>
          </a:stretch>
        </p:blipFill>
        <p:spPr bwMode="auto">
          <a:xfrm>
            <a:off x="228600" y="1371600"/>
            <a:ext cx="8686799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4069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Phases of database SDLC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Prototyping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(optional)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Implementation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Data conversion and loading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Testing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Operational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maintenance</a:t>
            </a: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Fact-finding techniques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Examining documentation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Interviewing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Observing the organization in operation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Research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Questionnaires</a:t>
            </a:r>
          </a:p>
          <a:p>
            <a:pPr marL="457200" lvl="1" indent="0" algn="just">
              <a:buNone/>
            </a:pP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:p14="http://schemas.microsoft.com/office/powerpoint/2010/main" xmlns="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Implementation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1771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Physical realization of the database and application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designs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Use DDL to create database schemas and empty database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files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Use DDL to create any specified user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Use 3GL or 4GL to create the application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programs, this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will include the database transactions implemented using the DML, possibly embedded in a host programming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language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340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4800" dirty="0">
                <a:latin typeface="Times" pitchFamily="18" charset="0"/>
              </a:rPr>
              <a:t>Data Conversion and Loading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1771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Transferring any existing data into new database and converting any existing applications to run on new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database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Only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required when new database system is replacing an old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DBMS normally has utility that loads existing files into new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database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May be possible to convert and use application programs from old system for use by new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864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Testing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1771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Process of running the database system with intent of finding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errors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Use carefully planned test strategies and realistic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Testing cannot show absence of faults; it can show only that software faults are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present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Demonstrates that database and application programs appear to be working according to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requirements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Should also test usability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Evaluation conducted against a usability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specification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35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Evaluation Criteria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1771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Examples of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 criteria that can be used to conduct the evaluation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include: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Learnability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Performance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Robustness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Recoverability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Adaptability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921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Operational Maintenance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1771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Process of monitoring and maintaining database system following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installation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Monitoring performance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If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performance falls, may require tuning or reorganization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database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Maintaining and upgrading database application (when required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Incorporating new requirements into database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application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09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CASE </a:t>
            </a:r>
            <a:r>
              <a:rPr lang="en-GB" sz="5400" dirty="0" smtClean="0">
                <a:latin typeface="Times" pitchFamily="18" charset="0"/>
              </a:rPr>
              <a:t>Tools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1771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Support provided by CASE tools include: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dictionary to store information about database system’s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Design tools to support data analysis;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Tools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to permit development of corporate data model, and conceptual and logical data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models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ools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to enable prototyping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applications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1517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4692</TotalTime>
  <Words>947</Words>
  <Application>Microsoft Office PowerPoint</Application>
  <PresentationFormat>On-screen Show (4:3)</PresentationFormat>
  <Paragraphs>368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Lecture1-CSC271-CIITVC-2012</vt:lpstr>
      <vt:lpstr>CSC271 Database Systems</vt:lpstr>
      <vt:lpstr>Summary: Previous Lecture</vt:lpstr>
      <vt:lpstr>Prototyping</vt:lpstr>
      <vt:lpstr>Implementation</vt:lpstr>
      <vt:lpstr>Data Conversion and Loading</vt:lpstr>
      <vt:lpstr>Testing</vt:lpstr>
      <vt:lpstr>Evaluation Criteria</vt:lpstr>
      <vt:lpstr>Operational Maintenance</vt:lpstr>
      <vt:lpstr>CASE Tools</vt:lpstr>
      <vt:lpstr>CASE Tools</vt:lpstr>
      <vt:lpstr>CASE Tools and DB SDLC</vt:lpstr>
      <vt:lpstr>Data/Database Administration </vt:lpstr>
      <vt:lpstr>Data Administration </vt:lpstr>
      <vt:lpstr>Database Administration </vt:lpstr>
      <vt:lpstr>DA Vs. DBA</vt:lpstr>
      <vt:lpstr>Fact-Finding Techniques</vt:lpstr>
      <vt:lpstr>Fact-Finding</vt:lpstr>
      <vt:lpstr>When Are Techniques Used? </vt:lpstr>
      <vt:lpstr>Slide 19</vt:lpstr>
      <vt:lpstr>Fact-Finding Techniques </vt:lpstr>
      <vt:lpstr>Examining Documentation</vt:lpstr>
      <vt:lpstr>Examples: Documentation</vt:lpstr>
      <vt:lpstr>Interviewing </vt:lpstr>
      <vt:lpstr>Pros/Cons: Interviewing </vt:lpstr>
      <vt:lpstr>Types of Interviewing </vt:lpstr>
      <vt:lpstr>Observing the Organization in Operation</vt:lpstr>
      <vt:lpstr>Pros/Cons: Observation</vt:lpstr>
      <vt:lpstr>Research </vt:lpstr>
      <vt:lpstr>Pros/Cons: Research </vt:lpstr>
      <vt:lpstr>Questionnaires </vt:lpstr>
      <vt:lpstr>Pros/Cons: Questionnaires 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2260</cp:revision>
  <dcterms:created xsi:type="dcterms:W3CDTF">2012-05-16T18:43:11Z</dcterms:created>
  <dcterms:modified xsi:type="dcterms:W3CDTF">2012-06-18T09:35:23Z</dcterms:modified>
</cp:coreProperties>
</file>