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325" r:id="rId2"/>
    <p:sldId id="346" r:id="rId3"/>
    <p:sldId id="794" r:id="rId4"/>
    <p:sldId id="795" r:id="rId5"/>
    <p:sldId id="796" r:id="rId6"/>
    <p:sldId id="797" r:id="rId7"/>
    <p:sldId id="798" r:id="rId8"/>
    <p:sldId id="799" r:id="rId9"/>
    <p:sldId id="800" r:id="rId10"/>
    <p:sldId id="801" r:id="rId11"/>
    <p:sldId id="802" r:id="rId12"/>
    <p:sldId id="803" r:id="rId13"/>
    <p:sldId id="804" r:id="rId14"/>
    <p:sldId id="805" r:id="rId15"/>
    <p:sldId id="806" r:id="rId16"/>
    <p:sldId id="784" r:id="rId17"/>
    <p:sldId id="781" r:id="rId18"/>
    <p:sldId id="728" r:id="rId19"/>
    <p:sldId id="732" r:id="rId20"/>
    <p:sldId id="730" r:id="rId21"/>
    <p:sldId id="731" r:id="rId22"/>
    <p:sldId id="785" r:id="rId23"/>
    <p:sldId id="733" r:id="rId24"/>
    <p:sldId id="786" r:id="rId25"/>
    <p:sldId id="787" r:id="rId26"/>
    <p:sldId id="788" r:id="rId27"/>
    <p:sldId id="789" r:id="rId28"/>
    <p:sldId id="790" r:id="rId29"/>
    <p:sldId id="791" r:id="rId30"/>
    <p:sldId id="792" r:id="rId31"/>
    <p:sldId id="793" r:id="rId32"/>
    <p:sldId id="319" r:id="rId33"/>
    <p:sldId id="351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912" autoAdjust="0"/>
    <p:restoredTop sz="86501" autoAdjust="0"/>
  </p:normalViewPr>
  <p:slideViewPr>
    <p:cSldViewPr>
      <p:cViewPr>
        <p:scale>
          <a:sx n="50" d="100"/>
          <a:sy n="50" d="100"/>
        </p:scale>
        <p:origin x="-1210" y="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46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8394"/>
    </p:cViewPr>
  </p:sorter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751E2CF5-2857-4D0F-B510-FC1B9A6FE6B8}" type="datetimeFigureOut">
              <a:rPr lang="en-US"/>
              <a:pPr>
                <a:defRPr/>
              </a:pPr>
              <a:t>6/18/2012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A12032E8-2833-4C6E-AA22-C2FB112806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8807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711200"/>
            <a:ext cx="4543425" cy="34083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332288"/>
            <a:ext cx="4975225" cy="411956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</p:spPr>
        <p:txBody>
          <a:bodyPr/>
          <a:lstStyle>
            <a:lvl1pPr>
              <a:defRPr sz="5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4C226-FD2D-48CE-8743-3356F0E7F2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52092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CSC271 Database Systems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FD50D-E979-4BE6-8618-3B47CA459D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08238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CSC271 Database Systems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F7C0-F308-4C4F-BCB6-A3836A399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7346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4DE7F-1002-435F-902D-2BA33C7366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2685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/>
          <a:lstStyle>
            <a:lvl1pPr>
              <a:defRPr sz="5000" b="1" baseline="0">
                <a:solidFill>
                  <a:srgbClr val="002060"/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/>
          <a:lstStyle>
            <a:lvl1pPr marL="342900" indent="-342900">
              <a:buClr>
                <a:srgbClr val="002060"/>
              </a:buClr>
              <a:buSzPct val="70000"/>
              <a:buFont typeface="Wingdings" pitchFamily="2" charset="2"/>
              <a:buChar char="Ø"/>
              <a:defRPr sz="3600" baseline="0">
                <a:latin typeface="Verdana" pitchFamily="34" charset="0"/>
              </a:defRPr>
            </a:lvl1pPr>
            <a:lvl2pPr marL="742950" indent="-285750">
              <a:buClr>
                <a:srgbClr val="002060"/>
              </a:buClr>
              <a:buSzPct val="70000"/>
              <a:buFont typeface="Wingdings" pitchFamily="2" charset="2"/>
              <a:buChar char="v"/>
              <a:defRPr sz="3200" baseline="0">
                <a:latin typeface="Verdana" pitchFamily="34" charset="0"/>
              </a:defRPr>
            </a:lvl2pPr>
            <a:lvl3pPr marL="1143000" indent="-228600">
              <a:buClr>
                <a:srgbClr val="002060"/>
              </a:buClr>
              <a:buSzPct val="80000"/>
              <a:buFont typeface="Wingdings" pitchFamily="2" charset="2"/>
              <a:buChar char="§"/>
              <a:defRPr sz="2800" baseline="0">
                <a:latin typeface="Verdana" pitchFamily="34" charset="0"/>
              </a:defRPr>
            </a:lvl3pPr>
            <a:lvl4pPr marL="1600200" indent="-228600">
              <a:buClr>
                <a:srgbClr val="002060"/>
              </a:buClr>
              <a:buFont typeface="Arial" pitchFamily="34" charset="0"/>
              <a:buChar char="•"/>
              <a:defRPr sz="2400" baseline="0">
                <a:latin typeface="Verdana" pitchFamily="34" charset="0"/>
              </a:defRPr>
            </a:lvl4pPr>
            <a:lvl5pPr>
              <a:buClr>
                <a:srgbClr val="002060"/>
              </a:buClr>
              <a:defRPr sz="2000" baseline="0"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 dirty="0" smtClean="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F9A1-738B-46A3-B94B-5F4DA1B481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612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asifmuneer@comsats.edu.pk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E70B0-A3C1-4D7B-BD5C-7915FD6EF4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6766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CSC271 Database Systems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7911D-5FC3-42B9-89C1-77FC432C84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39527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419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EB286-AB7E-4942-BDF4-E7F49D86B6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56792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52A9E-2ACC-45DD-B30B-5928106AF7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9427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CSC271 Database Systems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8979B-F86C-4E5D-8C73-C0F32233C3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0826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asifmuneer@comsats.edu.pk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90E3E-A041-4E7D-9206-8EE1A2212B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27988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C0A67-AFCE-4981-9826-C35E5AE0B8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697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rgbClr val="00206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aseline="0" dirty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42CA05-5763-4660-BAB7-CE27E64B31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3" r:id="rId2"/>
    <p:sldLayoutId id="2147483671" r:id="rId3"/>
    <p:sldLayoutId id="2147483674" r:id="rId4"/>
    <p:sldLayoutId id="2147483675" r:id="rId5"/>
    <p:sldLayoutId id="2147483676" r:id="rId6"/>
    <p:sldLayoutId id="2147483677" r:id="rId7"/>
    <p:sldLayoutId id="2147483672" r:id="rId8"/>
    <p:sldLayoutId id="2147483678" r:id="rId9"/>
    <p:sldLayoutId id="2147483679" r:id="rId10"/>
    <p:sldLayoutId id="2147483680" r:id="rId11"/>
    <p:sldLayoutId id="214748368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5200" b="1" kern="1200" dirty="0">
          <a:solidFill>
            <a:srgbClr val="002060"/>
          </a:solidFill>
          <a:latin typeface="Arial Narrow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Ø"/>
        <a:defRPr lang="en-US" sz="36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v"/>
        <a:defRPr lang="en-US" sz="32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Wingdings" pitchFamily="2" charset="2"/>
        <a:buChar char="§"/>
        <a:defRPr lang="en-US" sz="28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Arial" charset="0"/>
        <a:buChar char="•"/>
        <a:defRPr lang="en-US" sz="24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»"/>
        <a:defRPr lang="en-US" sz="20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dirty="0"/>
              <a:t>CSC271 Database Systems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sz="4800" b="1" dirty="0" smtClean="0"/>
              <a:t>Lecture # 20</a:t>
            </a:r>
          </a:p>
        </p:txBody>
      </p:sp>
    </p:spTree>
    <p:extLst>
      <p:ext uri="{BB962C8B-B14F-4D97-AF65-F5344CB8AC3E}">
        <p14:creationId xmlns:p14="http://schemas.microsoft.com/office/powerpoint/2010/main" xmlns="" val="2799426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GB" sz="5400" dirty="0">
                <a:latin typeface="Times" pitchFamily="18" charset="0"/>
              </a:rPr>
              <a:t>CASE </a:t>
            </a:r>
            <a:r>
              <a:rPr lang="en-GB" sz="5400" dirty="0" smtClean="0">
                <a:latin typeface="Times" pitchFamily="18" charset="0"/>
              </a:rPr>
              <a:t>Tools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21771" y="11430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CASE t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ools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p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rovide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following benefits: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Standards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Integration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Support for standard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methods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Consistency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Automation </a:t>
            </a:r>
          </a:p>
        </p:txBody>
      </p:sp>
    </p:spTree>
    <p:extLst>
      <p:ext uri="{BB962C8B-B14F-4D97-AF65-F5344CB8AC3E}">
        <p14:creationId xmlns:p14="http://schemas.microsoft.com/office/powerpoint/2010/main" xmlns="" val="20133537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GB" sz="5400" dirty="0">
                <a:latin typeface="Times" pitchFamily="18" charset="0"/>
              </a:rPr>
              <a:t>CASE </a:t>
            </a:r>
            <a:r>
              <a:rPr lang="en-GB" sz="5400" dirty="0" smtClean="0">
                <a:latin typeface="Times" pitchFamily="18" charset="0"/>
              </a:rPr>
              <a:t>Tools and DB SDLC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8599" y="1143000"/>
            <a:ext cx="8763001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90000"/>
              </a:lnSpc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5" name="Picture 1028" descr="DS3-Figure 09-0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3284" y="1143000"/>
            <a:ext cx="8893629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606208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4800" dirty="0" smtClean="0">
                <a:latin typeface="Times" pitchFamily="18" charset="0"/>
              </a:rPr>
              <a:t>Data/Database </a:t>
            </a:r>
            <a:r>
              <a:rPr lang="en-US" sz="4800" dirty="0">
                <a:latin typeface="Times" pitchFamily="18" charset="0"/>
              </a:rPr>
              <a:t>Administration </a:t>
            </a:r>
            <a:endParaRPr lang="en-GB" sz="48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8599" y="1143000"/>
            <a:ext cx="8763001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The Data Administrator (DA) and Database Administrator (DBA) are responsible for managing and controlling the corporate data and corporate database,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respectively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DA (Data Administrator)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is more concerned with early stages of database system development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lifecycle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DBA 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(Database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Administrator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) is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more concerned with later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stages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3631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5400" dirty="0" smtClean="0">
                <a:latin typeface="Times" pitchFamily="18" charset="0"/>
              </a:rPr>
              <a:t>Data </a:t>
            </a:r>
            <a:r>
              <a:rPr lang="en-US" sz="5400" dirty="0">
                <a:latin typeface="Times" pitchFamily="18" charset="0"/>
              </a:rPr>
              <a:t>Administration 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8599" y="1143000"/>
            <a:ext cx="8763001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Management of data resource including: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Database planning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Development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and maintenance of standards, policies and procedures, and conceptual and logical database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design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96648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5400" dirty="0" smtClean="0">
                <a:latin typeface="Times" pitchFamily="18" charset="0"/>
              </a:rPr>
              <a:t>Database </a:t>
            </a:r>
            <a:r>
              <a:rPr lang="en-US" sz="5400" dirty="0">
                <a:latin typeface="Times" pitchFamily="18" charset="0"/>
              </a:rPr>
              <a:t>Administration 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8599" y="1143000"/>
            <a:ext cx="8763001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Management of physical realization of a database system including: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Physical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database design and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implementation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Setting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security and integrity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controls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Monitoring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system performance, and reorganizing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database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19689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5400" dirty="0" smtClean="0">
                <a:latin typeface="Times" pitchFamily="18" charset="0"/>
              </a:rPr>
              <a:t>DA Vs. DBA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8599" y="1143000"/>
            <a:ext cx="8763001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90000"/>
              </a:lnSpc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00" y="1266824"/>
            <a:ext cx="8915400" cy="521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932718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Fact-Finding Techniques</a:t>
            </a:r>
          </a:p>
        </p:txBody>
      </p:sp>
      <p:sp>
        <p:nvSpPr>
          <p:cNvPr id="2355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b="1" dirty="0" smtClean="0"/>
              <a:t>Chapter 10</a:t>
            </a:r>
          </a:p>
        </p:txBody>
      </p:sp>
    </p:spTree>
    <p:extLst>
      <p:ext uri="{BB962C8B-B14F-4D97-AF65-F5344CB8AC3E}">
        <p14:creationId xmlns:p14="http://schemas.microsoft.com/office/powerpoint/2010/main" xmlns="" val="34965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Fact-Finding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It is critical to capture the necessary facts to build the required database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application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These facts are captured using fact-finding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techniques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The formal process of using techniques such as interviews and questionnaires to collect facts about systems, requirements, and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preferences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01054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z="4800" dirty="0">
                <a:latin typeface="Times" pitchFamily="18" charset="0"/>
                <a:cs typeface="Times" pitchFamily="18" charset="0"/>
              </a:rPr>
              <a:t>When Are </a:t>
            </a:r>
            <a:r>
              <a:rPr lang="en-AU" sz="4800" dirty="0" smtClean="0">
                <a:latin typeface="Times" pitchFamily="18" charset="0"/>
                <a:cs typeface="Times" pitchFamily="18" charset="0"/>
              </a:rPr>
              <a:t>Techniques </a:t>
            </a:r>
            <a:r>
              <a:rPr lang="en-AU" sz="4800" dirty="0">
                <a:latin typeface="Times" pitchFamily="18" charset="0"/>
                <a:cs typeface="Times" pitchFamily="18" charset="0"/>
              </a:rPr>
              <a:t>Used?</a:t>
            </a:r>
            <a:r>
              <a:rPr lang="en-GB" sz="4800" dirty="0">
                <a:latin typeface="Times" pitchFamily="18" charset="0"/>
                <a:cs typeface="Times" pitchFamily="18" charset="0"/>
              </a:rPr>
              <a:t> 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smtClean="0">
                <a:latin typeface="Times" pitchFamily="18" charset="0"/>
                <a:cs typeface="Times" pitchFamily="18" charset="0"/>
              </a:rPr>
              <a:t>Fact-Finding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used throughout the database application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lifecycle, crucial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to the early stages including database planning, system definition, and requirements collection and analysis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stages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Enables developer to learn about the terminology, problems, opportunities, constraints, requirements, and priorities of the organization and the users of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system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4341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90000"/>
              </a:lnSpc>
              <a:buNone/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7" name="Picture 7" descr="C10NT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643" t="5826"/>
          <a:stretch>
            <a:fillRect/>
          </a:stretch>
        </p:blipFill>
        <p:spPr bwMode="auto">
          <a:xfrm>
            <a:off x="228600" y="152401"/>
            <a:ext cx="8610600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901007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Summary: Previous Lecture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Phases of database SDLC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Requirements collection and analysis 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Database design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DBMS selection (optional)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Application design</a:t>
            </a:r>
          </a:p>
          <a:p>
            <a:pPr marL="0" indent="0" algn="just">
              <a:buNone/>
            </a:pPr>
            <a:endParaRPr lang="en-US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44265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990600"/>
          </a:xfrm>
        </p:spPr>
        <p:txBody>
          <a:bodyPr/>
          <a:lstStyle/>
          <a:p>
            <a:r>
              <a:rPr lang="en-AU" sz="5400" dirty="0">
                <a:latin typeface="Times" pitchFamily="18" charset="0"/>
              </a:rPr>
              <a:t>Fact-Finding Techniques</a:t>
            </a:r>
            <a:r>
              <a:rPr lang="en-GB" sz="5400" dirty="0">
                <a:latin typeface="Times" pitchFamily="18" charset="0"/>
              </a:rPr>
              <a:t> 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A database developer normally uses several fact-finding techniques during a single database project including: 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Examining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documentation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Interviewing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Observing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the organization in operation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Research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Questionnaires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80874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9906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sz="5400" dirty="0">
                <a:latin typeface="Times" pitchFamily="18" charset="0"/>
                <a:cs typeface="Times" pitchFamily="18" charset="0"/>
              </a:rPr>
              <a:t>Examining </a:t>
            </a:r>
            <a:r>
              <a:rPr lang="en-US" sz="5400" dirty="0" smtClean="0">
                <a:latin typeface="Times" pitchFamily="18" charset="0"/>
                <a:cs typeface="Times" pitchFamily="18" charset="0"/>
              </a:rPr>
              <a:t>Documentation</a:t>
            </a:r>
            <a:endParaRPr lang="en-US" sz="5400" dirty="0">
              <a:latin typeface="Times" pitchFamily="18" charset="0"/>
              <a:cs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Can be useful 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To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gain some insight as to how the need for a database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arose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To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identify the part of the organization associated with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problem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To understand the current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system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05870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9906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sz="5400" dirty="0" smtClean="0">
                <a:latin typeface="Times" pitchFamily="18" charset="0"/>
                <a:cs typeface="Times" pitchFamily="18" charset="0"/>
              </a:rPr>
              <a:t>Examples: Documentation</a:t>
            </a:r>
            <a:endParaRPr lang="en-US" sz="5400" dirty="0">
              <a:latin typeface="Times" pitchFamily="18" charset="0"/>
              <a:cs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90000"/>
              </a:lnSpc>
              <a:buNone/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5" name="Picture 6" descr="C10NT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70" t="9337"/>
          <a:stretch>
            <a:fillRect/>
          </a:stretch>
        </p:blipFill>
        <p:spPr bwMode="auto">
          <a:xfrm>
            <a:off x="76200" y="1295400"/>
            <a:ext cx="8915400" cy="5257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433110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AU" sz="5400" dirty="0">
                <a:latin typeface="Times" pitchFamily="18" charset="0"/>
                <a:cs typeface="Times" pitchFamily="18" charset="0"/>
              </a:rPr>
              <a:t>Interviewing</a:t>
            </a:r>
            <a:r>
              <a:rPr lang="en-GB" sz="5400" dirty="0">
                <a:latin typeface="Times" pitchFamily="18" charset="0"/>
                <a:cs typeface="Times" pitchFamily="18" charset="0"/>
              </a:rPr>
              <a:t> 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Most commonly used, and normally most useful, fact-finding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technique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Enables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collection of information from individuals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face-to-face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Objectives include finding out facts, verifying facts, clarifying facts, generating enthusiasm, getting the end-user involved, identifying requirements, and gathering ideas and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opinions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78324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AU" sz="5400" dirty="0" smtClean="0">
                <a:latin typeface="Times" pitchFamily="18" charset="0"/>
                <a:cs typeface="Times" pitchFamily="18" charset="0"/>
              </a:rPr>
              <a:t>Pros/Cons: Interviewing</a:t>
            </a:r>
            <a:r>
              <a:rPr lang="en-GB" sz="5400" dirty="0" smtClean="0">
                <a:latin typeface="Times" pitchFamily="18" charset="0"/>
                <a:cs typeface="Times" pitchFamily="18" charset="0"/>
              </a:rPr>
              <a:t> </a:t>
            </a:r>
            <a:endParaRPr lang="en-GB" sz="5400" dirty="0">
              <a:latin typeface="Times" pitchFamily="18" charset="0"/>
              <a:cs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90000"/>
              </a:lnSpc>
              <a:buNone/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5" name="Picture 6" descr="C10NT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132" t="10214"/>
          <a:stretch>
            <a:fillRect/>
          </a:stretch>
        </p:blipFill>
        <p:spPr>
          <a:xfrm>
            <a:off x="76200" y="1219200"/>
            <a:ext cx="8839199" cy="548639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656115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AU" sz="5400" dirty="0" smtClean="0">
                <a:latin typeface="Times" pitchFamily="18" charset="0"/>
                <a:cs typeface="Times" pitchFamily="18" charset="0"/>
              </a:rPr>
              <a:t>Types of Interviewing</a:t>
            </a:r>
            <a:r>
              <a:rPr lang="en-GB" sz="5400" dirty="0" smtClean="0">
                <a:latin typeface="Times" pitchFamily="18" charset="0"/>
                <a:cs typeface="Times" pitchFamily="18" charset="0"/>
              </a:rPr>
              <a:t> </a:t>
            </a:r>
            <a:endParaRPr lang="en-GB" sz="5400" dirty="0">
              <a:latin typeface="Times" pitchFamily="18" charset="0"/>
              <a:cs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There are two types of interviews unstructured and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structured	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Open-ended questions allow the interviewee to respond in any way that seems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appropriate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Closed-ended questions restrict answers to either specific choices or short, direct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responses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29452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AU" sz="3600" dirty="0">
                <a:latin typeface="Times" pitchFamily="18" charset="0"/>
                <a:cs typeface="Times" pitchFamily="18" charset="0"/>
              </a:rPr>
              <a:t>Observing the Organization in Operation</a:t>
            </a:r>
            <a:endParaRPr lang="en-GB" sz="3600" dirty="0">
              <a:latin typeface="Times" pitchFamily="18" charset="0"/>
              <a:cs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An effective technique for understanding a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system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Possible to either participate in, or watch, a person perform activities to learn about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system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Useful when validity of data collected is in question or when the complexity of certain aspects of the system prevents a clear explanation by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end-users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85602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AU" sz="5400" dirty="0" smtClean="0">
                <a:latin typeface="Times" pitchFamily="18" charset="0"/>
                <a:cs typeface="Times" pitchFamily="18" charset="0"/>
              </a:rPr>
              <a:t>Pros/Cons: Observation</a:t>
            </a:r>
            <a:endParaRPr lang="en-GB" sz="5400" dirty="0">
              <a:latin typeface="Times" pitchFamily="18" charset="0"/>
              <a:cs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90000"/>
              </a:lnSpc>
              <a:buNone/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5" name="Picture 6" descr="C10NT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132" t="10695"/>
          <a:stretch>
            <a:fillRect/>
          </a:stretch>
        </p:blipFill>
        <p:spPr>
          <a:xfrm>
            <a:off x="0" y="1447800"/>
            <a:ext cx="8991600" cy="4800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434299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AU" sz="5400" dirty="0">
                <a:latin typeface="Times" pitchFamily="18" charset="0"/>
                <a:cs typeface="Times" pitchFamily="18" charset="0"/>
              </a:rPr>
              <a:t>Research</a:t>
            </a:r>
            <a:r>
              <a:rPr lang="en-GB" sz="5400" dirty="0">
                <a:latin typeface="Times" pitchFamily="18" charset="0"/>
                <a:cs typeface="Times" pitchFamily="18" charset="0"/>
              </a:rPr>
              <a:t> 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Useful to research the application and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problem 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Use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computer trade journals, reference books, and the Internet (including user groups and bulletin boards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)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Provide information on how others have solved similar problems, plus whether or not software packages exist to solve or even partially solve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problem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46901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AU" sz="5400" dirty="0" smtClean="0">
                <a:latin typeface="Times" pitchFamily="18" charset="0"/>
                <a:cs typeface="Times" pitchFamily="18" charset="0"/>
              </a:rPr>
              <a:t>Pros/Cons: Research</a:t>
            </a:r>
            <a:r>
              <a:rPr lang="en-GB" sz="5400" dirty="0" smtClean="0">
                <a:latin typeface="Times" pitchFamily="18" charset="0"/>
                <a:cs typeface="Times" pitchFamily="18" charset="0"/>
              </a:rPr>
              <a:t> </a:t>
            </a:r>
            <a:endParaRPr lang="en-GB" sz="5400" dirty="0">
              <a:latin typeface="Times" pitchFamily="18" charset="0"/>
              <a:cs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90000"/>
              </a:lnSpc>
              <a:buNone/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5" name="Picture 6" descr="C10NT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132" t="16409"/>
          <a:stretch>
            <a:fillRect/>
          </a:stretch>
        </p:blipFill>
        <p:spPr>
          <a:xfrm>
            <a:off x="0" y="1524000"/>
            <a:ext cx="8991600" cy="49323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792376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GB" sz="5400" dirty="0">
                <a:latin typeface="Times" pitchFamily="18" charset="0"/>
              </a:rPr>
              <a:t>Prototyping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21771" y="11430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Building working model of a database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system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Purpose of prototyping includes: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To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identify features of a system that work well, or are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inadequate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To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suggest improvements or even new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features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To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clarify the users’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requirements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To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evaluate feasibility of a particular system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design</a:t>
            </a:r>
          </a:p>
          <a:p>
            <a:pPr algn="just">
              <a:lnSpc>
                <a:spcPct val="90000"/>
              </a:lnSpc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Types of prototyping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Requirements prototyping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Evolutionary prototyping</a:t>
            </a:r>
          </a:p>
          <a:p>
            <a:pPr marL="457200" lvl="1" indent="0" algn="just">
              <a:lnSpc>
                <a:spcPct val="90000"/>
              </a:lnSpc>
              <a:buNone/>
            </a:pPr>
            <a:endParaRPr lang="en-US" b="1" dirty="0" smtClean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800" b="1" dirty="0" smtClean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57896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AU" sz="5400" dirty="0">
                <a:latin typeface="Times" pitchFamily="18" charset="0"/>
                <a:cs typeface="Times" pitchFamily="18" charset="0"/>
              </a:rPr>
              <a:t>Questionnaires</a:t>
            </a:r>
            <a:r>
              <a:rPr lang="en-GB" sz="5400" dirty="0">
                <a:latin typeface="Times" pitchFamily="18" charset="0"/>
                <a:cs typeface="Times" pitchFamily="18" charset="0"/>
              </a:rPr>
              <a:t> 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Conduct surveys through questionnaires, which are special-purpose documents that allow facts to be gathered from a large number of people while maintaining some control over their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responses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There are two types of questions, namely </a:t>
            </a:r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Free-format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Fixed-format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87911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AU" sz="5400" dirty="0" smtClean="0">
                <a:latin typeface="Times" pitchFamily="18" charset="0"/>
                <a:cs typeface="Times" pitchFamily="18" charset="0"/>
              </a:rPr>
              <a:t>Pros/Cons: Questionnaires</a:t>
            </a:r>
            <a:r>
              <a:rPr lang="en-GB" sz="5400" dirty="0" smtClean="0">
                <a:latin typeface="Times" pitchFamily="18" charset="0"/>
                <a:cs typeface="Times" pitchFamily="18" charset="0"/>
              </a:rPr>
              <a:t> </a:t>
            </a:r>
            <a:endParaRPr lang="en-GB" sz="5400" dirty="0">
              <a:latin typeface="Times" pitchFamily="18" charset="0"/>
              <a:cs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90000"/>
              </a:lnSpc>
              <a:buNone/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5" name="Picture 8" descr="C10NT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2" t="11964"/>
          <a:stretch>
            <a:fillRect/>
          </a:stretch>
        </p:blipFill>
        <p:spPr bwMode="auto">
          <a:xfrm>
            <a:off x="228600" y="1371600"/>
            <a:ext cx="8686799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040692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143000"/>
            <a:ext cx="9144000" cy="55626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Phases of database SDLC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Prototyping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(optional)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Implementation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Data conversion and loading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Testing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Operational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maintenance</a:t>
            </a:r>
            <a:endParaRPr lang="en-US" sz="2800" b="1" dirty="0" smtClean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Fact-finding techniques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Examining documentation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Interviewing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Observing the organization in operation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Research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Questionnaires</a:t>
            </a:r>
          </a:p>
          <a:p>
            <a:pPr marL="457200" lvl="1" indent="0" algn="just">
              <a:buNone/>
            </a:pPr>
            <a:endParaRPr lang="en-US" b="1" dirty="0" smtClean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b="1" dirty="0" smtClean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800" b="1" dirty="0" smtClean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3652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References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GB" b="1" dirty="0" smtClean="0">
                <a:latin typeface="Times" pitchFamily="18" charset="0"/>
              </a:rPr>
              <a:t>All the material (slides, diagrams etc.) presented in this lecture is taken (with modifications) from the Pearson Education website :</a:t>
            </a:r>
          </a:p>
          <a:p>
            <a:pPr lvl="1"/>
            <a:r>
              <a:rPr lang="en-GB" b="1" dirty="0" smtClean="0">
                <a:latin typeface="Times" pitchFamily="18" charset="0"/>
              </a:rPr>
              <a:t>http://www.booksites.net/connbegg</a:t>
            </a:r>
          </a:p>
        </p:txBody>
      </p:sp>
    </p:spTree>
    <p:extLst>
      <p:ext uri="{BB962C8B-B14F-4D97-AF65-F5344CB8AC3E}">
        <p14:creationId xmlns:p14="http://schemas.microsoft.com/office/powerpoint/2010/main" xmlns="" val="3480702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GB" sz="5400" dirty="0">
                <a:latin typeface="Times" pitchFamily="18" charset="0"/>
              </a:rPr>
              <a:t>Implementation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21771" y="11430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Physical realization of the database and application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designs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Use DDL to create database schemas and empty database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files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Use DDL to create any specified user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views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Use 3GL or 4GL to create the application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programs, this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will include the database transactions implemented using the DML, possibly embedded in a host programming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language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800" b="1" dirty="0" smtClean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43407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GB" sz="4800" dirty="0">
                <a:latin typeface="Times" pitchFamily="18" charset="0"/>
              </a:rPr>
              <a:t>Data Conversion and Loading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21771" y="11430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Transferring any existing data into new database and converting any existing applications to run on new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database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Only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required when new database system is replacing an old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system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DBMS normally has utility that loads existing files into new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database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May be possible to convert and use application programs from old system for use by new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system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08646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GB" sz="5400" dirty="0">
                <a:latin typeface="Times" pitchFamily="18" charset="0"/>
              </a:rPr>
              <a:t>Testing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21771" y="11430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Process of running the database system with intent of finding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errors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Use carefully planned test strategies and realistic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data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Testing cannot show absence of faults; it can show only that software faults are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present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Demonstrates that database and application programs appear to be working according to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requirements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Should also test usability of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system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Evaluation conducted against a usability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specification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1358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Evaluation Criteria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21771" y="11430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Examples of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the criteria that can be used to conduct the evaluation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include: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Learnability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Performance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Robustness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Recoverability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Adaptability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29216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GB" sz="5400" dirty="0">
                <a:latin typeface="Times" pitchFamily="18" charset="0"/>
              </a:rPr>
              <a:t>Operational Maintenance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21771" y="11430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Process of monitoring and maintaining database system following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installation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Monitoring performance of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system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If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performance falls, may require tuning or reorganization of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database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Maintaining and upgrading database application (when required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)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Incorporating new requirements into database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application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0927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GB" sz="5400" dirty="0">
                <a:latin typeface="Times" pitchFamily="18" charset="0"/>
              </a:rPr>
              <a:t>CASE </a:t>
            </a:r>
            <a:r>
              <a:rPr lang="en-GB" sz="5400" dirty="0" smtClean="0">
                <a:latin typeface="Times" pitchFamily="18" charset="0"/>
              </a:rPr>
              <a:t>Tools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21771" y="11430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Support provided by CASE tools include: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Data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dictionary to store information about database system’s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data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Design tools to support data analysis;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Tools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to permit development of corporate data model, and conceptual and logical data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models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T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ools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to enable prototyping of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applications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15176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1-CSC271-CIITVC-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Lecture1-CSC271-CIITVC-2012</Template>
  <TotalTime>4692</TotalTime>
  <Words>947</Words>
  <Application>Microsoft Office PowerPoint</Application>
  <PresentationFormat>On-screen Show (4:3)</PresentationFormat>
  <Paragraphs>368</Paragraphs>
  <Slides>33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Lecture1-CSC271-CIITVC-2012</vt:lpstr>
      <vt:lpstr>CSC271 Database Systems</vt:lpstr>
      <vt:lpstr>Summary: Previous Lecture</vt:lpstr>
      <vt:lpstr>Prototyping</vt:lpstr>
      <vt:lpstr>Implementation</vt:lpstr>
      <vt:lpstr>Data Conversion and Loading</vt:lpstr>
      <vt:lpstr>Testing</vt:lpstr>
      <vt:lpstr>Evaluation Criteria</vt:lpstr>
      <vt:lpstr>Operational Maintenance</vt:lpstr>
      <vt:lpstr>CASE Tools</vt:lpstr>
      <vt:lpstr>CASE Tools</vt:lpstr>
      <vt:lpstr>CASE Tools and DB SDLC</vt:lpstr>
      <vt:lpstr>Data/Database Administration </vt:lpstr>
      <vt:lpstr>Data Administration </vt:lpstr>
      <vt:lpstr>Database Administration </vt:lpstr>
      <vt:lpstr>DA Vs. DBA</vt:lpstr>
      <vt:lpstr>Fact-Finding Techniques</vt:lpstr>
      <vt:lpstr>Fact-Finding</vt:lpstr>
      <vt:lpstr>When Are Techniques Used? </vt:lpstr>
      <vt:lpstr>Slide 19</vt:lpstr>
      <vt:lpstr>Fact-Finding Techniques </vt:lpstr>
      <vt:lpstr>Examining Documentation</vt:lpstr>
      <vt:lpstr>Examples: Documentation</vt:lpstr>
      <vt:lpstr>Interviewing </vt:lpstr>
      <vt:lpstr>Pros/Cons: Interviewing </vt:lpstr>
      <vt:lpstr>Types of Interviewing </vt:lpstr>
      <vt:lpstr>Observing the Organization in Operation</vt:lpstr>
      <vt:lpstr>Pros/Cons: Observation</vt:lpstr>
      <vt:lpstr>Research </vt:lpstr>
      <vt:lpstr>Pros/Cons: Research </vt:lpstr>
      <vt:lpstr>Questionnaires </vt:lpstr>
      <vt:lpstr>Pros/Cons: Questionnaires </vt:lpstr>
      <vt:lpstr>Summary</vt:lpstr>
      <vt:lpstr>References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CSC271 Database Systems</dc:title>
  <dc:creator>ASIF</dc:creator>
  <cp:lastModifiedBy>NTS</cp:lastModifiedBy>
  <cp:revision>2260</cp:revision>
  <dcterms:created xsi:type="dcterms:W3CDTF">2012-05-16T18:43:11Z</dcterms:created>
  <dcterms:modified xsi:type="dcterms:W3CDTF">2012-06-18T09:35:23Z</dcterms:modified>
</cp:coreProperties>
</file>