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25" r:id="rId2"/>
    <p:sldId id="304" r:id="rId3"/>
    <p:sldId id="305" r:id="rId4"/>
    <p:sldId id="306" r:id="rId5"/>
    <p:sldId id="307" r:id="rId6"/>
    <p:sldId id="326" r:id="rId7"/>
    <p:sldId id="308" r:id="rId8"/>
    <p:sldId id="315" r:id="rId9"/>
    <p:sldId id="316" r:id="rId10"/>
    <p:sldId id="318" r:id="rId11"/>
    <p:sldId id="314" r:id="rId12"/>
    <p:sldId id="309" r:id="rId13"/>
    <p:sldId id="310" r:id="rId14"/>
    <p:sldId id="320" r:id="rId15"/>
    <p:sldId id="327" r:id="rId16"/>
    <p:sldId id="311" r:id="rId17"/>
    <p:sldId id="329" r:id="rId18"/>
    <p:sldId id="330" r:id="rId19"/>
    <p:sldId id="331" r:id="rId20"/>
    <p:sldId id="332" r:id="rId21"/>
    <p:sldId id="333" r:id="rId22"/>
    <p:sldId id="345" r:id="rId23"/>
    <p:sldId id="334" r:id="rId24"/>
    <p:sldId id="335" r:id="rId25"/>
    <p:sldId id="336" r:id="rId26"/>
    <p:sldId id="339" r:id="rId27"/>
    <p:sldId id="340" r:id="rId28"/>
    <p:sldId id="341" r:id="rId29"/>
    <p:sldId id="342" r:id="rId30"/>
    <p:sldId id="343" r:id="rId31"/>
    <p:sldId id="338" r:id="rId32"/>
    <p:sldId id="337" r:id="rId33"/>
    <p:sldId id="344" r:id="rId34"/>
    <p:sldId id="319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00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59" autoAdjust="0"/>
    <p:restoredTop sz="86501" autoAdjust="0"/>
  </p:normalViewPr>
  <p:slideViewPr>
    <p:cSldViewPr>
      <p:cViewPr varScale="1">
        <p:scale>
          <a:sx n="60" d="100"/>
          <a:sy n="60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394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751E2CF5-2857-4D0F-B510-FC1B9A6FE6B8}" type="datetimeFigureOut">
              <a:rPr lang="en-US"/>
              <a:pPr>
                <a:defRPr/>
              </a:pPr>
              <a:t>5/21/2012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A12032E8-2833-4C6E-AA22-C2FB11280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8807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3425" cy="34083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332288"/>
            <a:ext cx="4975225" cy="411956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>
              <a:defRPr sz="5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4C226-FD2D-48CE-8743-3356F0E7F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209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FD50D-E979-4BE6-8618-3B47CA459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0823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F7C0-F308-4C4F-BCB6-A3836A399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734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DE7F-1002-435F-902D-2BA33C736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685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>
            <a:lvl1pPr>
              <a:defRPr sz="5000" b="1" baseline="0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>
            <a:lvl1pPr marL="342900" indent="-342900">
              <a:buClr>
                <a:srgbClr val="002060"/>
              </a:buClr>
              <a:buSzPct val="70000"/>
              <a:buFont typeface="Wingdings" pitchFamily="2" charset="2"/>
              <a:buChar char="Ø"/>
              <a:defRPr sz="3600" baseline="0">
                <a:latin typeface="Verdana" pitchFamily="34" charset="0"/>
              </a:defRPr>
            </a:lvl1pPr>
            <a:lvl2pPr marL="742950" indent="-285750">
              <a:buClr>
                <a:srgbClr val="002060"/>
              </a:buClr>
              <a:buSzPct val="70000"/>
              <a:buFont typeface="Wingdings" pitchFamily="2" charset="2"/>
              <a:buChar char="v"/>
              <a:defRPr sz="3200" baseline="0">
                <a:latin typeface="Verdana" pitchFamily="34" charset="0"/>
              </a:defRPr>
            </a:lvl2pPr>
            <a:lvl3pPr marL="1143000" indent="-228600">
              <a:buClr>
                <a:srgbClr val="002060"/>
              </a:buClr>
              <a:buSzPct val="80000"/>
              <a:buFont typeface="Wingdings" pitchFamily="2" charset="2"/>
              <a:buChar char="§"/>
              <a:defRPr sz="2800" baseline="0">
                <a:latin typeface="Verdana" pitchFamily="34" charset="0"/>
              </a:defRPr>
            </a:lvl3pPr>
            <a:lvl4pPr marL="1600200" indent="-228600">
              <a:buClr>
                <a:srgbClr val="002060"/>
              </a:buClr>
              <a:buFont typeface="Arial" pitchFamily="34" charset="0"/>
              <a:buChar char="•"/>
              <a:defRPr sz="2400" baseline="0">
                <a:latin typeface="Verdana" pitchFamily="34" charset="0"/>
              </a:defRPr>
            </a:lvl4pPr>
            <a:lvl5pPr>
              <a:buClr>
                <a:srgbClr val="002060"/>
              </a:buClr>
              <a:defRPr sz="2000" baseline="0"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 dirty="0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F9A1-738B-46A3-B94B-5F4DA1B48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961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70B0-A3C1-4D7B-BD5C-7915FD6EF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766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911D-5FC3-42B9-89C1-77FC432C8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9527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419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B286-AB7E-4942-BDF4-E7F49D86B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679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2A9E-2ACC-45DD-B30B-5928106AF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942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979B-F86C-4E5D-8C73-C0F32233C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826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0E3E-A041-4E7D-9206-8EE1A2212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798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C0A67-AFCE-4981-9826-C35E5AE0B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697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00206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42CA05-5763-4660-BAB7-CE27E64B3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3" r:id="rId2"/>
    <p:sldLayoutId id="2147483671" r:id="rId3"/>
    <p:sldLayoutId id="2147483674" r:id="rId4"/>
    <p:sldLayoutId id="2147483675" r:id="rId5"/>
    <p:sldLayoutId id="2147483676" r:id="rId6"/>
    <p:sldLayoutId id="2147483677" r:id="rId7"/>
    <p:sldLayoutId id="2147483672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5200" b="1" kern="1200" dirty="0">
          <a:solidFill>
            <a:srgbClr val="002060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Ø"/>
        <a:defRPr lang="en-US" sz="36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v"/>
        <a:defRPr lang="en-US" sz="32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Wingdings" pitchFamily="2" charset="2"/>
        <a:buChar char="§"/>
        <a:defRPr lang="en-US" sz="28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Arial" charset="0"/>
        <a:buChar char="•"/>
        <a:defRPr lang="en-US" sz="24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lang="en-US" sz="20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/>
              <a:t>CSC271 Database Systems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sz="4800" b="1" dirty="0" smtClean="0"/>
              <a:t>Lecture # 2</a:t>
            </a:r>
          </a:p>
        </p:txBody>
      </p:sp>
    </p:spTree>
    <p:extLst>
      <p:ext uri="{BB962C8B-B14F-4D97-AF65-F5344CB8AC3E}">
        <p14:creationId xmlns="" xmlns:p14="http://schemas.microsoft.com/office/powerpoint/2010/main" val="2799426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History of Database Systems..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E. F. </a:t>
            </a:r>
            <a:r>
              <a:rPr lang="en-US" b="1" dirty="0" err="1" smtClean="0">
                <a:latin typeface="Times" pitchFamily="18" charset="0"/>
              </a:rPr>
              <a:t>Codd</a:t>
            </a:r>
            <a:r>
              <a:rPr lang="en-US" b="1" dirty="0" smtClean="0">
                <a:latin typeface="Times" pitchFamily="18" charset="0"/>
              </a:rPr>
              <a:t>, 1970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IBM Research </a:t>
            </a:r>
            <a:r>
              <a:rPr lang="en-US" sz="2600" b="1" dirty="0" smtClean="0">
                <a:latin typeface="Times" pitchFamily="18" charset="0"/>
              </a:rPr>
              <a:t>Laboratory</a:t>
            </a:r>
            <a:endParaRPr lang="en-US" sz="2600" b="1" dirty="0">
              <a:latin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Relational model 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System R project by IBM’S  San Jose Research Laboratory California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Result of this project</a:t>
            </a:r>
          </a:p>
          <a:p>
            <a:pPr lvl="2" algn="just">
              <a:lnSpc>
                <a:spcPct val="90000"/>
              </a:lnSpc>
            </a:pPr>
            <a:r>
              <a:rPr lang="en-US" sz="2200" b="1" dirty="0" smtClean="0">
                <a:latin typeface="Times" pitchFamily="18" charset="0"/>
              </a:rPr>
              <a:t>Development of SQL</a:t>
            </a:r>
          </a:p>
          <a:p>
            <a:pPr lvl="2" algn="just">
              <a:lnSpc>
                <a:spcPct val="90000"/>
              </a:lnSpc>
            </a:pPr>
            <a:r>
              <a:rPr lang="en-US" sz="2200" b="1" dirty="0" smtClean="0">
                <a:latin typeface="Times" pitchFamily="18" charset="0"/>
              </a:rPr>
              <a:t>Commercial relational DBMS products e.g. DB2, SQL/DS from IBM, Oracle from Oracle Corporation </a:t>
            </a:r>
          </a:p>
          <a:p>
            <a:pPr lvl="1">
              <a:lnSpc>
                <a:spcPct val="90000"/>
              </a:lnSpc>
            </a:pPr>
            <a:endParaRPr lang="en-US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US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US" b="1" dirty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25205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DBMS Generations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First-generation</a:t>
            </a:r>
            <a:r>
              <a:rPr lang="en-GB" sz="2400" b="1" dirty="0" smtClean="0">
                <a:latin typeface="Times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Hierarchical and Network</a:t>
            </a:r>
            <a:endParaRPr lang="en-GB" sz="2400" b="1" dirty="0" smtClean="0">
              <a:latin typeface="Times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Second generation</a:t>
            </a:r>
          </a:p>
          <a:p>
            <a:pPr lvl="1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Relational</a:t>
            </a:r>
            <a:endParaRPr lang="en-GB" sz="2400" b="1" dirty="0" smtClean="0">
              <a:latin typeface="Times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Third generation</a:t>
            </a:r>
          </a:p>
          <a:p>
            <a:pPr lvl="1">
              <a:lnSpc>
                <a:spcPct val="90000"/>
              </a:lnSpc>
            </a:pPr>
            <a:r>
              <a:rPr lang="en-GB" sz="2600" b="1" dirty="0">
                <a:latin typeface="Times" pitchFamily="18" charset="0"/>
              </a:rPr>
              <a:t>Object-Relational</a:t>
            </a:r>
          </a:p>
          <a:p>
            <a:pPr lvl="1">
              <a:lnSpc>
                <a:spcPct val="90000"/>
              </a:lnSpc>
            </a:pPr>
            <a:r>
              <a:rPr lang="en-GB" sz="2600" b="1" dirty="0">
                <a:latin typeface="Times" pitchFamily="18" charset="0"/>
              </a:rPr>
              <a:t>Object-Oriented</a:t>
            </a:r>
          </a:p>
        </p:txBody>
      </p:sp>
    </p:spTree>
    <p:extLst>
      <p:ext uri="{BB962C8B-B14F-4D97-AF65-F5344CB8AC3E}">
        <p14:creationId xmlns="" xmlns:p14="http://schemas.microsoft.com/office/powerpoint/2010/main" val="29162527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Advantages of DBMSs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Control of data redundancy</a:t>
            </a:r>
          </a:p>
          <a:p>
            <a:pPr lvl="1" algn="just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Minimized/controlled duplication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Data consistency</a:t>
            </a:r>
          </a:p>
          <a:p>
            <a:pPr lvl="1" algn="just">
              <a:lnSpc>
                <a:spcPct val="90000"/>
              </a:lnSpc>
            </a:pPr>
            <a:r>
              <a:rPr lang="en-GB" sz="2600" b="1" dirty="0">
                <a:latin typeface="Times" pitchFamily="18" charset="0"/>
              </a:rPr>
              <a:t>Less duplication means increased </a:t>
            </a:r>
            <a:r>
              <a:rPr lang="en-GB" sz="2600" b="1" dirty="0" smtClean="0">
                <a:latin typeface="Times" pitchFamily="18" charset="0"/>
              </a:rPr>
              <a:t>data consistency</a:t>
            </a:r>
            <a:endParaRPr lang="en-GB" sz="2600" b="1" dirty="0">
              <a:latin typeface="Times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More information from the same amount of data</a:t>
            </a:r>
          </a:p>
          <a:p>
            <a:pPr lvl="1" algn="just">
              <a:lnSpc>
                <a:spcPct val="90000"/>
              </a:lnSpc>
            </a:pPr>
            <a:r>
              <a:rPr lang="en-GB" sz="2600" b="1" dirty="0">
                <a:latin typeface="Times" pitchFamily="18" charset="0"/>
              </a:rPr>
              <a:t>More information </a:t>
            </a:r>
            <a:r>
              <a:rPr lang="en-GB" sz="2600" b="1" dirty="0" smtClean="0">
                <a:latin typeface="Times" pitchFamily="18" charset="0"/>
              </a:rPr>
              <a:t>shared </a:t>
            </a:r>
            <a:r>
              <a:rPr lang="en-GB" sz="2600" b="1" dirty="0">
                <a:latin typeface="Times" pitchFamily="18" charset="0"/>
              </a:rPr>
              <a:t>by relevant users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Sharing of data</a:t>
            </a:r>
          </a:p>
          <a:p>
            <a:pPr lvl="1" algn="just">
              <a:lnSpc>
                <a:spcPct val="90000"/>
              </a:lnSpc>
            </a:pPr>
            <a:r>
              <a:rPr lang="en-GB" sz="2600" b="1" dirty="0">
                <a:latin typeface="Times" pitchFamily="18" charset="0"/>
              </a:rPr>
              <a:t>Data is shared by all authorized </a:t>
            </a:r>
            <a:r>
              <a:rPr lang="en-GB" sz="2600" b="1" dirty="0" smtClean="0">
                <a:latin typeface="Times" pitchFamily="18" charset="0"/>
              </a:rPr>
              <a:t>users</a:t>
            </a:r>
            <a:endParaRPr lang="en-GB" sz="2600" b="1" dirty="0"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Times" pitchFamily="18" charset="0"/>
              </a:rPr>
              <a:t>Advantages of DBMSs..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latin typeface="Times" pitchFamily="18" charset="0"/>
              </a:rPr>
              <a:t>Improved data integrity </a:t>
            </a:r>
            <a:endParaRPr lang="en-US" b="1" dirty="0" smtClean="0">
              <a:latin typeface="Times" pitchFamily="18" charset="0"/>
            </a:endParaRPr>
          </a:p>
          <a:p>
            <a:pPr lvl="1" algn="just"/>
            <a:r>
              <a:rPr lang="en-US" b="1" dirty="0">
                <a:latin typeface="Times" pitchFamily="18" charset="0"/>
              </a:rPr>
              <a:t> </a:t>
            </a:r>
            <a:r>
              <a:rPr lang="en-US" sz="2600" b="1" dirty="0" smtClean="0">
                <a:latin typeface="Times" pitchFamily="18" charset="0"/>
              </a:rPr>
              <a:t>Integrity in terms of constraints</a:t>
            </a:r>
            <a:endParaRPr lang="en-US" sz="2600" b="1" dirty="0">
              <a:latin typeface="Times" pitchFamily="18" charset="0"/>
            </a:endParaRPr>
          </a:p>
          <a:p>
            <a:pPr algn="just"/>
            <a:r>
              <a:rPr lang="en-US" b="1" dirty="0">
                <a:latin typeface="Times" pitchFamily="18" charset="0"/>
              </a:rPr>
              <a:t>Improved security </a:t>
            </a:r>
            <a:endParaRPr lang="en-US" b="1" dirty="0" smtClean="0">
              <a:latin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</a:rPr>
              <a:t>Authentication, access rights</a:t>
            </a:r>
          </a:p>
          <a:p>
            <a:pPr algn="just"/>
            <a:r>
              <a:rPr lang="en-US" b="1" dirty="0">
                <a:latin typeface="Times" pitchFamily="18" charset="0"/>
              </a:rPr>
              <a:t>Enforcement of standards </a:t>
            </a:r>
          </a:p>
          <a:p>
            <a:pPr lvl="1" algn="just"/>
            <a:r>
              <a:rPr lang="en-US" sz="2600" b="1" dirty="0">
                <a:latin typeface="Times" pitchFamily="18" charset="0"/>
              </a:rPr>
              <a:t>Data formats, naming conventions, documentation etc. </a:t>
            </a:r>
          </a:p>
          <a:p>
            <a:pPr algn="just"/>
            <a:r>
              <a:rPr lang="en-GB" b="1" dirty="0" smtClean="0">
                <a:latin typeface="Times" pitchFamily="18" charset="0"/>
              </a:rPr>
              <a:t>Economy </a:t>
            </a:r>
            <a:r>
              <a:rPr lang="en-GB" b="1" dirty="0">
                <a:latin typeface="Times" pitchFamily="18" charset="0"/>
              </a:rPr>
              <a:t>of </a:t>
            </a:r>
            <a:r>
              <a:rPr lang="en-GB" b="1" dirty="0" smtClean="0">
                <a:latin typeface="Times" pitchFamily="18" charset="0"/>
              </a:rPr>
              <a:t>scale </a:t>
            </a:r>
          </a:p>
          <a:p>
            <a:pPr lvl="1" algn="just"/>
            <a:r>
              <a:rPr lang="en-GB" sz="2600" b="1" dirty="0">
                <a:latin typeface="Times" pitchFamily="18" charset="0"/>
              </a:rPr>
              <a:t>Cost savings due to database </a:t>
            </a:r>
            <a:r>
              <a:rPr lang="en-GB" sz="2600" b="1" dirty="0" smtClean="0">
                <a:latin typeface="Times" pitchFamily="18" charset="0"/>
              </a:rPr>
              <a:t>approach </a:t>
            </a:r>
            <a:endParaRPr lang="en-GB" sz="2600" b="1" dirty="0"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Times" pitchFamily="18" charset="0"/>
              </a:rPr>
              <a:t>Advantages of DBMSs..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latin typeface="Times" pitchFamily="18" charset="0"/>
              </a:rPr>
              <a:t>Balance conflicting </a:t>
            </a:r>
            <a:r>
              <a:rPr lang="en-US" b="1" dirty="0" smtClean="0">
                <a:latin typeface="Times" pitchFamily="18" charset="0"/>
              </a:rPr>
              <a:t>requirements</a:t>
            </a:r>
          </a:p>
          <a:p>
            <a:pPr lvl="1" algn="just"/>
            <a:r>
              <a:rPr lang="en-US" sz="2600" b="1" dirty="0" smtClean="0">
                <a:latin typeface="Times" pitchFamily="18" charset="0"/>
              </a:rPr>
              <a:t>DBA resolves conflicts between different user’s groups</a:t>
            </a:r>
          </a:p>
          <a:p>
            <a:r>
              <a:rPr lang="en-US" sz="3200" b="1" dirty="0" smtClean="0">
                <a:latin typeface="Times" pitchFamily="18" charset="0"/>
              </a:rPr>
              <a:t>Improved data accessibility/ responsiveness</a:t>
            </a:r>
          </a:p>
          <a:p>
            <a:pPr lvl="1" algn="just"/>
            <a:r>
              <a:rPr lang="en-US" b="1" dirty="0" smtClean="0">
                <a:latin typeface="Times" pitchFamily="18" charset="0"/>
              </a:rPr>
              <a:t> </a:t>
            </a:r>
            <a:r>
              <a:rPr lang="en-US" sz="2600" b="1" dirty="0">
                <a:latin typeface="Times" pitchFamily="18" charset="0"/>
              </a:rPr>
              <a:t>Ad hoc queries on integrated data</a:t>
            </a:r>
          </a:p>
          <a:p>
            <a:pPr algn="just"/>
            <a:r>
              <a:rPr lang="en-US" b="1" dirty="0">
                <a:latin typeface="Times" pitchFamily="18" charset="0"/>
              </a:rPr>
              <a:t>Increased </a:t>
            </a:r>
            <a:r>
              <a:rPr lang="en-US" b="1" dirty="0" smtClean="0">
                <a:latin typeface="Times" pitchFamily="18" charset="0"/>
              </a:rPr>
              <a:t>productivity</a:t>
            </a:r>
          </a:p>
          <a:p>
            <a:pPr lvl="1" algn="just"/>
            <a:r>
              <a:rPr lang="en-US" b="1" dirty="0" smtClean="0">
                <a:latin typeface="Times" pitchFamily="18" charset="0"/>
              </a:rPr>
              <a:t> </a:t>
            </a:r>
            <a:r>
              <a:rPr lang="en-US" sz="2600" b="1" dirty="0">
                <a:latin typeface="Times" pitchFamily="18" charset="0"/>
              </a:rPr>
              <a:t>Developer need to focus on </a:t>
            </a:r>
            <a:r>
              <a:rPr lang="en-US" sz="2600" b="1" dirty="0" smtClean="0">
                <a:latin typeface="Times" pitchFamily="18" charset="0"/>
              </a:rPr>
              <a:t>application</a:t>
            </a:r>
          </a:p>
          <a:p>
            <a:pPr algn="just"/>
            <a:r>
              <a:rPr lang="en-US" b="1" dirty="0" smtClean="0">
                <a:latin typeface="Times" pitchFamily="18" charset="0"/>
              </a:rPr>
              <a:t>Improved </a:t>
            </a:r>
            <a:r>
              <a:rPr lang="en-US" b="1" dirty="0">
                <a:latin typeface="Times" pitchFamily="18" charset="0"/>
              </a:rPr>
              <a:t>maintenance </a:t>
            </a:r>
            <a:endParaRPr lang="en-US" b="1" dirty="0" smtClean="0">
              <a:latin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</a:rPr>
              <a:t>Through program data </a:t>
            </a:r>
            <a:r>
              <a:rPr lang="en-US" sz="2600" b="1" dirty="0" smtClean="0">
                <a:latin typeface="Times" pitchFamily="18" charset="0"/>
              </a:rPr>
              <a:t>independence</a:t>
            </a:r>
            <a:endParaRPr lang="en-US" sz="2600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24761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Times" pitchFamily="18" charset="0"/>
              </a:rPr>
              <a:t>Advantages of DBMSs..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latin typeface="Times" pitchFamily="18" charset="0"/>
              </a:rPr>
              <a:t>Increased </a:t>
            </a:r>
            <a:r>
              <a:rPr lang="en-US" b="1" dirty="0" smtClean="0">
                <a:latin typeface="Times" pitchFamily="18" charset="0"/>
              </a:rPr>
              <a:t>concurrency</a:t>
            </a:r>
          </a:p>
          <a:p>
            <a:pPr lvl="1" algn="just"/>
            <a:r>
              <a:rPr lang="en-US" sz="2600" b="1" dirty="0" smtClean="0">
                <a:latin typeface="Times" pitchFamily="18" charset="0"/>
              </a:rPr>
              <a:t>Multiple users are allowed to access same data</a:t>
            </a:r>
            <a:endParaRPr lang="en-US" sz="2600" b="1" dirty="0">
              <a:latin typeface="Times" pitchFamily="18" charset="0"/>
            </a:endParaRPr>
          </a:p>
          <a:p>
            <a:pPr algn="just"/>
            <a:r>
              <a:rPr lang="en-US" b="1" dirty="0">
                <a:latin typeface="Times" pitchFamily="18" charset="0"/>
              </a:rPr>
              <a:t>Improved backup and recovery </a:t>
            </a:r>
            <a:r>
              <a:rPr lang="en-US" b="1" dirty="0" smtClean="0">
                <a:latin typeface="Times" pitchFamily="18" charset="0"/>
              </a:rPr>
              <a:t>services</a:t>
            </a:r>
          </a:p>
          <a:p>
            <a:pPr lvl="1" algn="just"/>
            <a:r>
              <a:rPr lang="en-US" sz="2600" b="1" dirty="0">
                <a:latin typeface="Times" pitchFamily="18" charset="0"/>
              </a:rPr>
              <a:t>Backup routines, recovery procedures by skilled staff</a:t>
            </a:r>
          </a:p>
        </p:txBody>
      </p:sp>
    </p:spTree>
    <p:extLst>
      <p:ext uri="{BB962C8B-B14F-4D97-AF65-F5344CB8AC3E}">
        <p14:creationId xmlns="" xmlns:p14="http://schemas.microsoft.com/office/powerpoint/2010/main" val="588111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Times" pitchFamily="18" charset="0"/>
              </a:rPr>
              <a:t>Disadvantages of DBMSs</a:t>
            </a:r>
            <a:endParaRPr lang="en-GB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latin typeface="Times" pitchFamily="18" charset="0"/>
              </a:rPr>
              <a:t>Complexity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Size </a:t>
            </a:r>
            <a:endParaRPr lang="en-GB" b="1" dirty="0">
              <a:latin typeface="Times" pitchFamily="18" charset="0"/>
            </a:endParaRP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Cost of DBMS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Additional hardware costs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Cost of conversion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Performance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Higher impact of a failure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 smtClean="0"/>
              <a:t>Database Environment</a:t>
            </a:r>
            <a:endParaRPr dirty="0"/>
          </a:p>
        </p:txBody>
      </p:sp>
      <p:sp>
        <p:nvSpPr>
          <p:cNvPr id="2355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b="1" dirty="0" smtClean="0"/>
              <a:t>Chapter </a:t>
            </a:r>
            <a:r>
              <a:rPr b="1" dirty="0"/>
              <a:t>2</a:t>
            </a:r>
            <a:endParaRPr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175678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Objectives of </a:t>
            </a:r>
            <a:r>
              <a:rPr lang="en-GB" dirty="0" smtClean="0">
                <a:latin typeface="Times" pitchFamily="18" charset="0"/>
              </a:rPr>
              <a:t>Three-Level </a:t>
            </a:r>
            <a:r>
              <a:rPr lang="en-GB" dirty="0">
                <a:latin typeface="Times" pitchFamily="18" charset="0"/>
              </a:rPr>
              <a:t>Architecture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latin typeface="Times" pitchFamily="18" charset="0"/>
              </a:rPr>
              <a:t>All users should be able to access same </a:t>
            </a:r>
            <a:r>
              <a:rPr lang="en-US" b="1" dirty="0" smtClean="0">
                <a:latin typeface="Times" pitchFamily="18" charset="0"/>
              </a:rPr>
              <a:t>data but have a different customized view</a:t>
            </a:r>
            <a:endParaRPr lang="en-US" b="1" dirty="0">
              <a:latin typeface="Times" pitchFamily="18" charset="0"/>
            </a:endParaRPr>
          </a:p>
          <a:p>
            <a:pPr algn="just"/>
            <a:r>
              <a:rPr lang="en-US" b="1" dirty="0">
                <a:latin typeface="Times" pitchFamily="18" charset="0"/>
              </a:rPr>
              <a:t>A user’s view is immune to changes made in other </a:t>
            </a:r>
            <a:r>
              <a:rPr lang="en-US" b="1" dirty="0" smtClean="0">
                <a:latin typeface="Times" pitchFamily="18" charset="0"/>
              </a:rPr>
              <a:t>views</a:t>
            </a:r>
            <a:endParaRPr lang="en-US" b="1" dirty="0">
              <a:latin typeface="Times" pitchFamily="18" charset="0"/>
            </a:endParaRPr>
          </a:p>
          <a:p>
            <a:pPr algn="just"/>
            <a:r>
              <a:rPr lang="en-US" b="1" dirty="0">
                <a:latin typeface="Times" pitchFamily="18" charset="0"/>
              </a:rPr>
              <a:t>Users should not need to know physical database storage </a:t>
            </a:r>
            <a:r>
              <a:rPr lang="en-US" b="1" dirty="0" smtClean="0">
                <a:latin typeface="Times" pitchFamily="18" charset="0"/>
              </a:rPr>
              <a:t>details</a:t>
            </a:r>
            <a:endParaRPr lang="en-US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4352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Objectives of </a:t>
            </a:r>
            <a:r>
              <a:rPr lang="en-GB" dirty="0" smtClean="0">
                <a:latin typeface="Times" pitchFamily="18" charset="0"/>
              </a:rPr>
              <a:t>Three-Level Architecture..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latin typeface="Times" pitchFamily="18" charset="0"/>
              </a:rPr>
              <a:t>DBA should be able to change database storage structures without affecting the users’ </a:t>
            </a:r>
            <a:r>
              <a:rPr lang="en-US" b="1" dirty="0" smtClean="0">
                <a:latin typeface="Times" pitchFamily="18" charset="0"/>
              </a:rPr>
              <a:t>views</a:t>
            </a:r>
            <a:endParaRPr lang="en-US" b="1" dirty="0">
              <a:latin typeface="Times" pitchFamily="18" charset="0"/>
            </a:endParaRPr>
          </a:p>
          <a:p>
            <a:pPr algn="just"/>
            <a:r>
              <a:rPr lang="en-US" b="1" dirty="0">
                <a:latin typeface="Times" pitchFamily="18" charset="0"/>
              </a:rPr>
              <a:t>Internal structure of database should be unaffected by changes to physical aspects of </a:t>
            </a:r>
            <a:r>
              <a:rPr lang="en-US" b="1" dirty="0" smtClean="0">
                <a:latin typeface="Times" pitchFamily="18" charset="0"/>
              </a:rPr>
              <a:t>storage</a:t>
            </a:r>
            <a:endParaRPr lang="en-US" b="1" dirty="0">
              <a:latin typeface="Times" pitchFamily="18" charset="0"/>
            </a:endParaRPr>
          </a:p>
          <a:p>
            <a:pPr algn="just"/>
            <a:r>
              <a:rPr lang="en-US" b="1" dirty="0">
                <a:latin typeface="Times" pitchFamily="18" charset="0"/>
              </a:rPr>
              <a:t>DBA should be able to change conceptual structure of database without affecting all </a:t>
            </a:r>
            <a:r>
              <a:rPr lang="en-US" b="1" dirty="0" smtClean="0">
                <a:latin typeface="Times" pitchFamily="18" charset="0"/>
              </a:rPr>
              <a:t>users</a:t>
            </a:r>
            <a:endParaRPr lang="en-US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27761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Components of the DBMS Environment</a:t>
            </a:r>
          </a:p>
        </p:txBody>
      </p:sp>
      <p:pic>
        <p:nvPicPr>
          <p:cNvPr id="48131" name="Picture 6" descr="C01NF08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3933"/>
            <a:ext cx="9144000" cy="1934133"/>
          </a:xfrm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ANSI-SPARC Three-Level Architecture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pic>
        <p:nvPicPr>
          <p:cNvPr id="4" name="Picture 6" descr="C02NF0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481" y="1524000"/>
            <a:ext cx="6669038" cy="53340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454796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ANSI-SPARC Three-Level </a:t>
            </a:r>
            <a:r>
              <a:rPr lang="en-GB" dirty="0" smtClean="0">
                <a:latin typeface="Times" pitchFamily="18" charset="0"/>
              </a:rPr>
              <a:t>Architecture..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" pitchFamily="18" charset="0"/>
                <a:cs typeface="Times" pitchFamily="18" charset="0"/>
              </a:rPr>
              <a:t>External Level</a:t>
            </a:r>
          </a:p>
          <a:p>
            <a:pPr lvl="1" algn="just"/>
            <a:r>
              <a:rPr lang="en-US" sz="2600" b="1" dirty="0">
                <a:latin typeface="Times" pitchFamily="18" charset="0"/>
              </a:rPr>
              <a:t>Users’ view of the </a:t>
            </a:r>
            <a:r>
              <a:rPr lang="en-US" sz="2600" b="1" dirty="0" smtClean="0">
                <a:latin typeface="Times" pitchFamily="18" charset="0"/>
              </a:rPr>
              <a:t>database</a:t>
            </a:r>
            <a:endParaRPr lang="en-US" sz="2600" b="1" dirty="0">
              <a:latin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</a:rPr>
              <a:t>Describes that part of database that is relevant to a particular </a:t>
            </a:r>
            <a:r>
              <a:rPr lang="en-US" sz="2600" b="1" dirty="0" smtClean="0">
                <a:latin typeface="Times" pitchFamily="18" charset="0"/>
              </a:rPr>
              <a:t>user</a:t>
            </a:r>
          </a:p>
          <a:p>
            <a:pPr lvl="1" algn="just"/>
            <a:r>
              <a:rPr lang="en-US" sz="2600" b="1" dirty="0" smtClean="0">
                <a:latin typeface="Times" pitchFamily="18" charset="0"/>
              </a:rPr>
              <a:t>Different views may have different representation of same data (e.g. different date formats, age derived from DOB etc.)</a:t>
            </a:r>
            <a:endParaRPr lang="en-US" sz="2600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0930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ANSI-SPARC Three-Level </a:t>
            </a:r>
            <a:r>
              <a:rPr lang="en-GB" dirty="0" smtClean="0">
                <a:latin typeface="Times" pitchFamily="18" charset="0"/>
              </a:rPr>
              <a:t>Architecture..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" pitchFamily="18" charset="0"/>
                <a:cs typeface="Times" pitchFamily="18" charset="0"/>
              </a:rPr>
              <a:t>Conceptual Level</a:t>
            </a:r>
          </a:p>
          <a:p>
            <a:pPr lvl="1" algn="just"/>
            <a:r>
              <a:rPr lang="en-US" sz="2600" b="1" dirty="0">
                <a:latin typeface="Times" pitchFamily="18" charset="0"/>
              </a:rPr>
              <a:t>Community view of the database</a:t>
            </a:r>
          </a:p>
          <a:p>
            <a:pPr lvl="1" algn="just"/>
            <a:r>
              <a:rPr lang="en-US" sz="2600" b="1" dirty="0">
                <a:latin typeface="Times" pitchFamily="18" charset="0"/>
              </a:rPr>
              <a:t>Describes what data is stored in database and relationships among the data</a:t>
            </a:r>
          </a:p>
          <a:p>
            <a:pPr lvl="1" algn="just"/>
            <a:r>
              <a:rPr lang="en-US" sz="2600" b="1" dirty="0">
                <a:latin typeface="Times" pitchFamily="18" charset="0"/>
              </a:rPr>
              <a:t>Along with any constraints on data</a:t>
            </a:r>
          </a:p>
          <a:p>
            <a:pPr lvl="1" algn="just"/>
            <a:r>
              <a:rPr lang="en-US" sz="2600" b="1" dirty="0">
                <a:latin typeface="Times" pitchFamily="18" charset="0"/>
              </a:rPr>
              <a:t>Independent of any storage considerations</a:t>
            </a:r>
          </a:p>
        </p:txBody>
      </p:sp>
    </p:spTree>
    <p:extLst>
      <p:ext uri="{BB962C8B-B14F-4D97-AF65-F5344CB8AC3E}">
        <p14:creationId xmlns="" xmlns:p14="http://schemas.microsoft.com/office/powerpoint/2010/main" val="30940486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ANSI-SPARC Three-Level </a:t>
            </a:r>
            <a:r>
              <a:rPr lang="en-GB" dirty="0" smtClean="0">
                <a:latin typeface="Times" pitchFamily="18" charset="0"/>
              </a:rPr>
              <a:t>Architecture..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" pitchFamily="18" charset="0"/>
                <a:cs typeface="Times" pitchFamily="18" charset="0"/>
              </a:rPr>
              <a:t>Internal Level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Physical representation of the database on the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computer  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Describes how the data is stored in the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database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physical implementation of the database to achieve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optimal runtime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performance and storage space utilization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Data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structures and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ﬁle organizations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used to store data on storage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devices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Interfaces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with the operating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system access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methods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to place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the data on the storage devices, build the indexes, retrieve the data, and so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on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6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6636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Times" pitchFamily="18" charset="0"/>
              </a:rPr>
              <a:t>Differences between Three Levels of ANSI-SPARC Architecture</a:t>
            </a:r>
            <a:endParaRPr lang="en-GB" sz="2800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pic>
        <p:nvPicPr>
          <p:cNvPr id="4" name="Picture 1030" descr="C02NF0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4766"/>
            <a:ext cx="9144000" cy="503246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87545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" pitchFamily="18" charset="0"/>
              </a:rPr>
              <a:t>Schemas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" pitchFamily="18" charset="0"/>
                <a:cs typeface="Times" pitchFamily="18" charset="0"/>
              </a:rPr>
              <a:t>External Schemas </a:t>
            </a:r>
            <a:endParaRPr lang="en-US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Also called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subschemas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Multiple schemas per database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Corresponds to different views of data</a:t>
            </a:r>
          </a:p>
          <a:p>
            <a:r>
              <a:rPr lang="en-US" b="1" dirty="0">
                <a:latin typeface="Times" pitchFamily="18" charset="0"/>
                <a:cs typeface="Times" pitchFamily="18" charset="0"/>
              </a:rPr>
              <a:t>Conceptual 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Schema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D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escribes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all the entities, attributes, and relationships together with integrity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constraints</a:t>
            </a: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Only one schema per database</a:t>
            </a:r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14191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" pitchFamily="18" charset="0"/>
              </a:rPr>
              <a:t>Schemas..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" pitchFamily="18" charset="0"/>
                <a:cs typeface="Times" pitchFamily="18" charset="0"/>
              </a:rPr>
              <a:t>Internal Schema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A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complete description of the internal model, containing the deﬁnitions of stored records, the methods of representation, the data ﬁelds, and the indexes and storage structures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used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Only one schema per database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buNone/>
            </a:pPr>
            <a:endParaRPr lang="en-US" sz="2600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/>
            <a:endParaRPr lang="en-US" b="1" dirty="0">
              <a:latin typeface="Times" pitchFamily="18" charset="0"/>
              <a:cs typeface="Times" pitchFamily="18" charset="0"/>
            </a:endParaRPr>
          </a:p>
          <a:p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41648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" pitchFamily="18" charset="0"/>
              </a:rPr>
              <a:t>Mappings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latin typeface="Times" pitchFamily="18" charset="0"/>
                <a:cs typeface="Times" pitchFamily="18" charset="0"/>
              </a:rPr>
              <a:t>The DBMS is responsible for mapping between these three types of 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schema: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The DBMS must check that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each external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schema is derivable from the conceptual schema, and it must use the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information in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the conceptual schema to map between each external schema and the internal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schema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r>
              <a:rPr lang="en-US" b="1" dirty="0" smtClean="0">
                <a:latin typeface="Times" pitchFamily="18" charset="0"/>
                <a:cs typeface="Times" pitchFamily="18" charset="0"/>
              </a:rPr>
              <a:t>Types of mappings</a:t>
            </a:r>
          </a:p>
          <a:p>
            <a:pPr lvl="1"/>
            <a:r>
              <a:rPr lang="en-US" sz="2600" b="1" dirty="0">
                <a:latin typeface="Times" pitchFamily="18" charset="0"/>
                <a:cs typeface="Times" pitchFamily="18" charset="0"/>
              </a:rPr>
              <a:t>Conceptual/Internal mapping</a:t>
            </a:r>
          </a:p>
          <a:p>
            <a:pPr lvl="1"/>
            <a:r>
              <a:rPr lang="en-US" sz="2600" b="1" dirty="0">
                <a:latin typeface="Times" pitchFamily="18" charset="0"/>
                <a:cs typeface="Times" pitchFamily="18" charset="0"/>
              </a:rPr>
              <a:t>External/Conceptual mapping</a:t>
            </a:r>
          </a:p>
          <a:p>
            <a:pPr lvl="1"/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63595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" pitchFamily="18" charset="0"/>
              </a:rPr>
              <a:t>Conceptual/Internal </a:t>
            </a:r>
            <a:r>
              <a:rPr lang="en-US" dirty="0" smtClean="0">
                <a:latin typeface="Times" pitchFamily="18" charset="0"/>
              </a:rPr>
              <a:t>Mapping</a:t>
            </a:r>
            <a:endParaRPr lang="en-US" dirty="0"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" pitchFamily="18" charset="0"/>
                <a:cs typeface="Times" pitchFamily="18" charset="0"/>
              </a:rPr>
              <a:t>Enables 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the DBMS to </a:t>
            </a:r>
            <a:endParaRPr lang="en-US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Find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the actual record or combination of records in physical storage that constitute a logical record in the conceptual schema,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Together with any constraints to be enforced on the operations for that logical record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 It also allows any differences in entity names, attribute names, attribute order, data types, and so on, to be resolved</a:t>
            </a:r>
          </a:p>
          <a:p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6092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" pitchFamily="18" charset="0"/>
              </a:rPr>
              <a:t>External/Conceptual Mapping</a:t>
            </a:r>
            <a:endParaRPr lang="en-US" dirty="0"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" pitchFamily="18" charset="0"/>
                <a:cs typeface="Times" pitchFamily="18" charset="0"/>
              </a:rPr>
              <a:t>Enables 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the DBMS to </a:t>
            </a:r>
            <a:endParaRPr lang="en-US" b="1" dirty="0" smtClean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Map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names in the user’s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view on </a:t>
            </a:r>
            <a:r>
              <a:rPr lang="en-US" sz="2600" b="1" dirty="0">
                <a:latin typeface="Times" pitchFamily="18" charset="0"/>
                <a:cs typeface="Times" pitchFamily="18" charset="0"/>
              </a:rPr>
              <a:t>to the relevant part of the conceptual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schema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04792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Components of DBMS Environment..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Hardware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Can range from a PC to a network of computers.</a:t>
            </a:r>
            <a:endParaRPr lang="en-GB" b="1" dirty="0" smtClean="0">
              <a:latin typeface="Times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Software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DBMS, operating system, network software (if necessary) and also the application programs.</a:t>
            </a:r>
          </a:p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Data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GB" sz="2600" b="1" dirty="0">
                <a:latin typeface="Times" pitchFamily="18" charset="0"/>
              </a:rPr>
              <a:t>Used by the organization and a description of this data called the schema.</a:t>
            </a: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" pitchFamily="18" charset="0"/>
              </a:rPr>
              <a:t>Instances</a:t>
            </a:r>
            <a:endParaRPr lang="en-US" dirty="0"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" pitchFamily="18" charset="0"/>
                <a:cs typeface="Times" pitchFamily="18" charset="0"/>
              </a:rPr>
              <a:t>Database Schema</a:t>
            </a:r>
          </a:p>
          <a:p>
            <a:pPr lvl="1"/>
            <a:r>
              <a:rPr lang="en-US" sz="2600" b="1" dirty="0">
                <a:latin typeface="Times" pitchFamily="18" charset="0"/>
                <a:cs typeface="Times" pitchFamily="18" charset="0"/>
              </a:rPr>
              <a:t>Description of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database (also called intension)</a:t>
            </a:r>
          </a:p>
          <a:p>
            <a:pPr lvl="1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Specified during design phase</a:t>
            </a:r>
          </a:p>
          <a:p>
            <a:pPr lvl="1"/>
            <a:r>
              <a:rPr lang="en-US" sz="2600" b="1" dirty="0" smtClean="0">
                <a:latin typeface="Times" pitchFamily="18" charset="0"/>
                <a:cs typeface="Times" pitchFamily="18" charset="0"/>
              </a:rPr>
              <a:t>Remain almost static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r>
              <a:rPr lang="en-US" b="1" dirty="0" smtClean="0">
                <a:latin typeface="Times" pitchFamily="18" charset="0"/>
                <a:cs typeface="Times" pitchFamily="18" charset="0"/>
              </a:rPr>
              <a:t>Database Instance</a:t>
            </a:r>
          </a:p>
          <a:p>
            <a:pPr lvl="1"/>
            <a:r>
              <a:rPr lang="en-US" sz="2600" b="1" dirty="0">
                <a:latin typeface="Times" pitchFamily="18" charset="0"/>
                <a:cs typeface="Times" pitchFamily="18" charset="0"/>
              </a:rPr>
              <a:t>Data in the database at any particular point in time</a:t>
            </a:r>
          </a:p>
          <a:p>
            <a:pPr lvl="1"/>
            <a:r>
              <a:rPr lang="en-US" sz="2600" b="1" dirty="0">
                <a:latin typeface="Times" pitchFamily="18" charset="0"/>
                <a:cs typeface="Times" pitchFamily="18" charset="0"/>
              </a:rPr>
              <a:t>Dynamic (changes with the time)</a:t>
            </a:r>
          </a:p>
          <a:p>
            <a:pPr lvl="1"/>
            <a:r>
              <a:rPr lang="en-US" sz="2600" b="1" dirty="0">
                <a:latin typeface="Times" pitchFamily="18" charset="0"/>
                <a:cs typeface="Times" pitchFamily="18" charset="0"/>
              </a:rPr>
              <a:t>Also called an extension (or state) of database</a:t>
            </a:r>
          </a:p>
        </p:txBody>
      </p:sp>
    </p:spTree>
    <p:extLst>
      <p:ext uri="{BB962C8B-B14F-4D97-AF65-F5344CB8AC3E}">
        <p14:creationId xmlns="" xmlns:p14="http://schemas.microsoft.com/office/powerpoint/2010/main" val="14112226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" pitchFamily="18" charset="0"/>
              </a:rPr>
              <a:t>Data Independence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" pitchFamily="18" charset="0"/>
                <a:cs typeface="Times" pitchFamily="18" charset="0"/>
              </a:rPr>
              <a:t>Logical Data Independence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Refers to immunity of external schemas to changes in conceptual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schema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Conceptual schema changes (e.g. addition/removal of entities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)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Should not require changes to external schema or rewrites of application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programs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301933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" pitchFamily="18" charset="0"/>
              </a:rPr>
              <a:t>Data Independence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" pitchFamily="18" charset="0"/>
                <a:cs typeface="Times" pitchFamily="18" charset="0"/>
              </a:rPr>
              <a:t>Physical Data Independence</a:t>
            </a: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Refers to immunity of conceptual schema to changes in the internal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schema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Internal schema changes (e.g. using different file organizations, storage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structures, storage devices etc.)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600" b="1" dirty="0">
                <a:latin typeface="Times" pitchFamily="18" charset="0"/>
                <a:cs typeface="Times" pitchFamily="18" charset="0"/>
              </a:rPr>
              <a:t>Should not require change to conceptual or external </a:t>
            </a:r>
            <a:r>
              <a:rPr lang="en-US" sz="2600" b="1" dirty="0" smtClean="0">
                <a:latin typeface="Times" pitchFamily="18" charset="0"/>
                <a:cs typeface="Times" pitchFamily="18" charset="0"/>
              </a:rPr>
              <a:t>schemas</a:t>
            </a:r>
            <a:endParaRPr lang="en-US" sz="2600" b="1" dirty="0">
              <a:latin typeface="Times" pitchFamily="18" charset="0"/>
              <a:cs typeface="Times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85631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Times" pitchFamily="18" charset="0"/>
              </a:rPr>
              <a:t>Data Independence and the ANSI-SPARC Three-Level Architecture</a:t>
            </a:r>
            <a:endParaRPr lang="en-GB" sz="3600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pic>
        <p:nvPicPr>
          <p:cNvPr id="4" name="Picture 6" descr="C02NF0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2321"/>
            <a:ext cx="9144000" cy="4417358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352217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latin typeface="Times" pitchFamily="18" charset="0"/>
              </a:rPr>
              <a:t>Components of the DBMS environment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Roles in the DB environment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History of DBMS</a:t>
            </a:r>
          </a:p>
          <a:p>
            <a:pPr eaLnBrk="1" hangingPunct="1"/>
            <a:r>
              <a:rPr lang="en-GB" b="1" dirty="0" smtClean="0">
                <a:latin typeface="Times" pitchFamily="18" charset="0"/>
              </a:rPr>
              <a:t>Advantages/Disadvantages of DBMSs</a:t>
            </a:r>
          </a:p>
          <a:p>
            <a:r>
              <a:rPr lang="en-GB" b="1" dirty="0">
                <a:latin typeface="Times" pitchFamily="18" charset="0"/>
              </a:rPr>
              <a:t>ANSI-SPARC </a:t>
            </a:r>
            <a:r>
              <a:rPr lang="en-GB" b="1" dirty="0" smtClean="0">
                <a:latin typeface="Times" pitchFamily="18" charset="0"/>
              </a:rPr>
              <a:t>three-level </a:t>
            </a:r>
            <a:r>
              <a:rPr lang="en-GB" b="1" dirty="0">
                <a:latin typeface="Times" pitchFamily="18" charset="0"/>
              </a:rPr>
              <a:t>a</a:t>
            </a:r>
            <a:r>
              <a:rPr lang="en-GB" b="1" dirty="0" smtClean="0">
                <a:latin typeface="Times" pitchFamily="18" charset="0"/>
              </a:rPr>
              <a:t>rchitecture</a:t>
            </a:r>
          </a:p>
          <a:p>
            <a:r>
              <a:rPr lang="en-GB" b="1" dirty="0" smtClean="0">
                <a:latin typeface="Times" pitchFamily="18" charset="0"/>
              </a:rPr>
              <a:t>Schemas, mappings, and instances</a:t>
            </a:r>
          </a:p>
          <a:p>
            <a:r>
              <a:rPr lang="en-GB" b="1" dirty="0" smtClean="0">
                <a:latin typeface="Times" pitchFamily="18" charset="0"/>
              </a:rPr>
              <a:t>Data independence</a:t>
            </a:r>
          </a:p>
          <a:p>
            <a:pPr eaLnBrk="1" hangingPunct="1"/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3652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Components of DBMS Environment..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b="1" dirty="0">
                <a:latin typeface="Times" pitchFamily="18" charset="0"/>
              </a:rPr>
              <a:t>Procedures</a:t>
            </a:r>
          </a:p>
          <a:p>
            <a:pPr lvl="1" algn="just">
              <a:lnSpc>
                <a:spcPct val="90000"/>
              </a:lnSpc>
            </a:pPr>
            <a:r>
              <a:rPr lang="en-GB" sz="2600" b="1" dirty="0">
                <a:latin typeface="Times" pitchFamily="18" charset="0"/>
              </a:rPr>
              <a:t>Instructions and rules that should be applied to the design and use of the database and DBMS.</a:t>
            </a:r>
          </a:p>
          <a:p>
            <a:pPr>
              <a:lnSpc>
                <a:spcPct val="90000"/>
              </a:lnSpc>
            </a:pPr>
            <a:r>
              <a:rPr lang="en-GB" b="1" dirty="0">
                <a:latin typeface="Times" pitchFamily="18" charset="0"/>
              </a:rPr>
              <a:t>People</a:t>
            </a:r>
          </a:p>
          <a:p>
            <a:pPr lvl="1">
              <a:lnSpc>
                <a:spcPct val="90000"/>
              </a:lnSpc>
            </a:pPr>
            <a:r>
              <a:rPr lang="en-GB" sz="2600" b="1" dirty="0">
                <a:latin typeface="Times" pitchFamily="18" charset="0"/>
              </a:rPr>
              <a:t>Discussed in the next section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Roles in the DB Environment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b="1" dirty="0">
                <a:latin typeface="Times" pitchFamily="18" charset="0"/>
              </a:rPr>
              <a:t>Data Administrator (DA)</a:t>
            </a:r>
          </a:p>
          <a:p>
            <a:pPr lvl="1" algn="just">
              <a:lnSpc>
                <a:spcPct val="90000"/>
              </a:lnSpc>
            </a:pPr>
            <a:r>
              <a:rPr lang="en-GB" sz="2600" b="1" dirty="0">
                <a:latin typeface="Times" pitchFamily="18" charset="0"/>
              </a:rPr>
              <a:t>Database planning</a:t>
            </a:r>
          </a:p>
          <a:p>
            <a:pPr lvl="1" algn="just">
              <a:lnSpc>
                <a:spcPct val="90000"/>
              </a:lnSpc>
            </a:pPr>
            <a:r>
              <a:rPr lang="en-GB" sz="2600" b="1" dirty="0">
                <a:latin typeface="Times" pitchFamily="18" charset="0"/>
              </a:rPr>
              <a:t>Development and maintenance of standards, policies and </a:t>
            </a:r>
            <a:r>
              <a:rPr lang="en-GB" sz="2600" b="1" dirty="0" smtClean="0">
                <a:latin typeface="Times" pitchFamily="18" charset="0"/>
              </a:rPr>
              <a:t>procedures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Database Designers </a:t>
            </a:r>
            <a:r>
              <a:rPr lang="en-US" b="1" dirty="0" smtClean="0">
                <a:latin typeface="Times" pitchFamily="18" charset="0"/>
              </a:rPr>
              <a:t>(Logical/Physical)</a:t>
            </a:r>
          </a:p>
          <a:p>
            <a:pPr lvl="1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Logical </a:t>
            </a:r>
            <a:r>
              <a:rPr lang="en-US" sz="2600" b="1" dirty="0">
                <a:latin typeface="Times" pitchFamily="18" charset="0"/>
              </a:rPr>
              <a:t>and </a:t>
            </a:r>
            <a:r>
              <a:rPr lang="en-US" sz="2600" b="1" dirty="0" smtClean="0">
                <a:latin typeface="Times" pitchFamily="18" charset="0"/>
              </a:rPr>
              <a:t>Physical database design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Application </a:t>
            </a:r>
            <a:r>
              <a:rPr lang="en-US" b="1" dirty="0" smtClean="0">
                <a:latin typeface="Times" pitchFamily="18" charset="0"/>
              </a:rPr>
              <a:t>Programmers</a:t>
            </a:r>
          </a:p>
          <a:p>
            <a:pPr lvl="1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Develop Applications</a:t>
            </a:r>
          </a:p>
          <a:p>
            <a:pPr>
              <a:lnSpc>
                <a:spcPct val="90000"/>
              </a:lnSpc>
            </a:pPr>
            <a:endParaRPr lang="en-US" sz="3000" b="1" dirty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3000" b="1" dirty="0">
              <a:latin typeface="Times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Roles in the DB Environment..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Database Administrator (DBA)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Physical realization of the database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Physical database design and implementation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Security and integrity control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Maintenance of the operational system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>
                <a:latin typeface="Times" pitchFamily="18" charset="0"/>
              </a:rPr>
              <a:t>Ensuring satisfactory performance of the applications for users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latin typeface="Times" pitchFamily="18" charset="0"/>
              </a:rPr>
              <a:t>End </a:t>
            </a:r>
            <a:r>
              <a:rPr lang="en-US" b="1" dirty="0">
                <a:latin typeface="Times" pitchFamily="18" charset="0"/>
              </a:rPr>
              <a:t>Users </a:t>
            </a:r>
            <a:endParaRPr lang="en-US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Naive </a:t>
            </a:r>
          </a:p>
          <a:p>
            <a:pPr lvl="1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Sophisticated </a:t>
            </a:r>
            <a:endParaRPr lang="en-US" sz="2600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773114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History of Database Systems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Roots of the DBMS</a:t>
            </a:r>
          </a:p>
          <a:p>
            <a:pPr lvl="1" algn="just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Apollo moon-landing project, 1960s</a:t>
            </a:r>
          </a:p>
          <a:p>
            <a:pPr lvl="1" algn="just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NAA (North American Aviation), prime contractor for the project </a:t>
            </a:r>
          </a:p>
          <a:p>
            <a:pPr lvl="1" algn="just">
              <a:lnSpc>
                <a:spcPct val="90000"/>
              </a:lnSpc>
            </a:pPr>
            <a:r>
              <a:rPr lang="en-GB" sz="2600" b="1" dirty="0">
                <a:latin typeface="Times" pitchFamily="18" charset="0"/>
              </a:rPr>
              <a:t>D</a:t>
            </a:r>
            <a:r>
              <a:rPr lang="en-GB" sz="2600" b="1" dirty="0" smtClean="0">
                <a:latin typeface="Times" pitchFamily="18" charset="0"/>
              </a:rPr>
              <a:t>eveloped a software GUAM (Generalized Update Access Method), hierarchical</a:t>
            </a:r>
          </a:p>
          <a:p>
            <a:pPr lvl="1" algn="just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In mid–1960s IBM joined NAA, result was IMS (Information Management System)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History of Database Systems..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IDS (Integrated Data Store)</a:t>
            </a:r>
          </a:p>
          <a:p>
            <a:pPr lvl="1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By General Electric, network, mid-1960</a:t>
            </a:r>
          </a:p>
          <a:p>
            <a:pPr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CODASYL </a:t>
            </a:r>
            <a:endParaRPr lang="en-GB" b="1" dirty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GB" sz="2600" b="1" dirty="0">
                <a:latin typeface="Times" pitchFamily="18" charset="0"/>
              </a:rPr>
              <a:t>Conference on Data Systems Languages</a:t>
            </a:r>
          </a:p>
          <a:p>
            <a:pPr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DBTG </a:t>
            </a:r>
          </a:p>
          <a:p>
            <a:pPr lvl="1">
              <a:lnSpc>
                <a:spcPct val="90000"/>
              </a:lnSpc>
            </a:pPr>
            <a:r>
              <a:rPr lang="en-GB" sz="2600" b="1" dirty="0" smtClean="0">
                <a:latin typeface="Times" pitchFamily="18" charset="0"/>
              </a:rPr>
              <a:t>Data </a:t>
            </a:r>
            <a:r>
              <a:rPr lang="en-GB" sz="2600" b="1" dirty="0">
                <a:latin typeface="Times" pitchFamily="18" charset="0"/>
              </a:rPr>
              <a:t>Base Task </a:t>
            </a:r>
            <a:r>
              <a:rPr lang="en-GB" sz="2600" b="1" dirty="0" smtClean="0">
                <a:latin typeface="Times" pitchFamily="18" charset="0"/>
              </a:rPr>
              <a:t>Group</a:t>
            </a:r>
            <a:endParaRPr lang="en-GB" sz="2600" b="1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11096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History of Database Systems..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GB" b="1" dirty="0" smtClean="0">
                <a:latin typeface="Times" pitchFamily="18" charset="0"/>
              </a:rPr>
              <a:t>DBTG proposal (1971) included following components for DB system architecture: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The schema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The subschema</a:t>
            </a:r>
          </a:p>
          <a:p>
            <a:pPr lvl="1" algn="just">
              <a:lnSpc>
                <a:spcPct val="90000"/>
              </a:lnSpc>
            </a:pPr>
            <a:r>
              <a:rPr lang="en-US" sz="2600" b="1" dirty="0" smtClean="0">
                <a:latin typeface="Times" pitchFamily="18" charset="0"/>
              </a:rPr>
              <a:t>A </a:t>
            </a:r>
            <a:r>
              <a:rPr lang="en-US" sz="2600" b="1" dirty="0">
                <a:latin typeface="Times" pitchFamily="18" charset="0"/>
              </a:rPr>
              <a:t>data management </a:t>
            </a:r>
            <a:r>
              <a:rPr lang="en-US" sz="2600" b="1" dirty="0" smtClean="0">
                <a:latin typeface="Times" pitchFamily="18" charset="0"/>
              </a:rPr>
              <a:t>language</a:t>
            </a:r>
          </a:p>
          <a:p>
            <a:pPr lvl="2" algn="just">
              <a:lnSpc>
                <a:spcPct val="90000"/>
              </a:lnSpc>
            </a:pPr>
            <a:r>
              <a:rPr lang="en-US" sz="2200" b="1" dirty="0" smtClean="0">
                <a:latin typeface="Times" pitchFamily="18" charset="0"/>
              </a:rPr>
              <a:t>Schema DDL</a:t>
            </a:r>
          </a:p>
          <a:p>
            <a:pPr lvl="2" algn="just">
              <a:lnSpc>
                <a:spcPct val="90000"/>
              </a:lnSpc>
            </a:pPr>
            <a:r>
              <a:rPr lang="en-US" sz="2200" b="1" dirty="0" smtClean="0">
                <a:latin typeface="Times" pitchFamily="18" charset="0"/>
              </a:rPr>
              <a:t>Subschema DDL</a:t>
            </a:r>
          </a:p>
          <a:p>
            <a:pPr lvl="2" algn="just">
              <a:lnSpc>
                <a:spcPct val="90000"/>
              </a:lnSpc>
            </a:pPr>
            <a:r>
              <a:rPr lang="en-US" sz="2200" b="1" dirty="0" smtClean="0">
                <a:latin typeface="Times" pitchFamily="18" charset="0"/>
              </a:rPr>
              <a:t>DML</a:t>
            </a:r>
          </a:p>
          <a:p>
            <a:pPr algn="just">
              <a:lnSpc>
                <a:spcPct val="90000"/>
              </a:lnSpc>
            </a:pPr>
            <a:r>
              <a:rPr lang="en-US" b="1" dirty="0">
                <a:latin typeface="Times" pitchFamily="18" charset="0"/>
              </a:rPr>
              <a:t>Proposal was not formally adopted by ANSI</a:t>
            </a:r>
          </a:p>
          <a:p>
            <a:pPr lvl="3" algn="just">
              <a:lnSpc>
                <a:spcPct val="90000"/>
              </a:lnSpc>
            </a:pPr>
            <a:endParaRPr lang="en-US" sz="1800" b="1" dirty="0" smtClean="0">
              <a:latin typeface="Times" pitchFamily="18" charset="0"/>
            </a:endParaRPr>
          </a:p>
          <a:p>
            <a:pPr marL="914400" lvl="2" indent="0" algn="just">
              <a:lnSpc>
                <a:spcPct val="90000"/>
              </a:lnSpc>
              <a:buNone/>
            </a:pPr>
            <a:endParaRPr lang="en-US" sz="2200" b="1" dirty="0" smtClean="0">
              <a:latin typeface="Times" pitchFamily="18" charset="0"/>
            </a:endParaRPr>
          </a:p>
          <a:p>
            <a:pPr lvl="2" algn="just">
              <a:lnSpc>
                <a:spcPct val="90000"/>
              </a:lnSpc>
            </a:pPr>
            <a:endParaRPr lang="en-US" sz="2200" b="1" dirty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99194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1-CSC271-CIITVC-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Lecture1-CSC271-CIITVC-2012</Template>
  <TotalTime>679</TotalTime>
  <Words>1158</Words>
  <Application>Microsoft Office PowerPoint</Application>
  <PresentationFormat>On-screen Show (4:3)</PresentationFormat>
  <Paragraphs>201</Paragraphs>
  <Slides>34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Lecture1-CSC271-CIITVC-2012</vt:lpstr>
      <vt:lpstr>CSC271 Database Systems</vt:lpstr>
      <vt:lpstr>Components of the DBMS Environment</vt:lpstr>
      <vt:lpstr>Components of DBMS Environment..</vt:lpstr>
      <vt:lpstr>Components of DBMS Environment..</vt:lpstr>
      <vt:lpstr>Roles in the DB Environment</vt:lpstr>
      <vt:lpstr>Roles in the DB Environment..</vt:lpstr>
      <vt:lpstr>History of Database Systems</vt:lpstr>
      <vt:lpstr>History of Database Systems..</vt:lpstr>
      <vt:lpstr>History of Database Systems..</vt:lpstr>
      <vt:lpstr>History of Database Systems..</vt:lpstr>
      <vt:lpstr>DBMS Generations</vt:lpstr>
      <vt:lpstr>Advantages of DBMSs</vt:lpstr>
      <vt:lpstr>Advantages of DBMSs..</vt:lpstr>
      <vt:lpstr>Advantages of DBMSs..</vt:lpstr>
      <vt:lpstr>Advantages of DBMSs..</vt:lpstr>
      <vt:lpstr>Disadvantages of DBMSs</vt:lpstr>
      <vt:lpstr>Database Environment</vt:lpstr>
      <vt:lpstr>Objectives of Three-Level Architecture</vt:lpstr>
      <vt:lpstr>Objectives of Three-Level Architecture..</vt:lpstr>
      <vt:lpstr>ANSI-SPARC Three-Level Architecture</vt:lpstr>
      <vt:lpstr>ANSI-SPARC Three-Level Architecture..</vt:lpstr>
      <vt:lpstr>ANSI-SPARC Three-Level Architecture..</vt:lpstr>
      <vt:lpstr>ANSI-SPARC Three-Level Architecture..</vt:lpstr>
      <vt:lpstr>Differences between Three Levels of ANSI-SPARC Architecture</vt:lpstr>
      <vt:lpstr>Schemas</vt:lpstr>
      <vt:lpstr>Schemas..</vt:lpstr>
      <vt:lpstr>Mappings</vt:lpstr>
      <vt:lpstr>Conceptual/Internal Mapping</vt:lpstr>
      <vt:lpstr>External/Conceptual Mapping</vt:lpstr>
      <vt:lpstr>Instances</vt:lpstr>
      <vt:lpstr>Data Independence</vt:lpstr>
      <vt:lpstr>Data Independence</vt:lpstr>
      <vt:lpstr>Data Independence and the ANSI-SPARC Three-Level Architecture</vt:lpstr>
      <vt:lpstr>Summary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CSC271 Database Systems</dc:title>
  <dc:creator>ASIF</dc:creator>
  <cp:lastModifiedBy>NTS</cp:lastModifiedBy>
  <cp:revision>355</cp:revision>
  <dcterms:created xsi:type="dcterms:W3CDTF">2012-05-16T18:43:11Z</dcterms:created>
  <dcterms:modified xsi:type="dcterms:W3CDTF">2012-05-21T15:36:52Z</dcterms:modified>
</cp:coreProperties>
</file>