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25" r:id="rId2"/>
    <p:sldId id="346" r:id="rId3"/>
    <p:sldId id="778" r:id="rId4"/>
    <p:sldId id="676" r:id="rId5"/>
    <p:sldId id="713" r:id="rId6"/>
    <p:sldId id="714" r:id="rId7"/>
    <p:sldId id="715" r:id="rId8"/>
    <p:sldId id="716" r:id="rId9"/>
    <p:sldId id="717" r:id="rId10"/>
    <p:sldId id="718" r:id="rId11"/>
    <p:sldId id="719" r:id="rId12"/>
    <p:sldId id="720" r:id="rId13"/>
    <p:sldId id="721" r:id="rId14"/>
    <p:sldId id="722" r:id="rId15"/>
    <p:sldId id="723" r:id="rId16"/>
    <p:sldId id="724" r:id="rId17"/>
    <p:sldId id="725" r:id="rId18"/>
    <p:sldId id="726" r:id="rId19"/>
    <p:sldId id="779" r:id="rId20"/>
    <p:sldId id="780" r:id="rId21"/>
    <p:sldId id="727" r:id="rId22"/>
    <p:sldId id="781" r:id="rId23"/>
    <p:sldId id="319" r:id="rId24"/>
    <p:sldId id="351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00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206" autoAdjust="0"/>
    <p:restoredTop sz="99806" autoAdjust="0"/>
  </p:normalViewPr>
  <p:slideViewPr>
    <p:cSldViewPr>
      <p:cViewPr>
        <p:scale>
          <a:sx n="66" d="100"/>
          <a:sy n="66" d="100"/>
        </p:scale>
        <p:origin x="-758" y="18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6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751E2CF5-2857-4D0F-B510-FC1B9A6FE6B8}" type="datetimeFigureOut">
              <a:rPr lang="en-US"/>
              <a:pPr>
                <a:defRPr/>
              </a:pPr>
              <a:t>6/16/2012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A12032E8-2833-4C6E-AA22-C2FB112806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788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3425" cy="34083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2288"/>
            <a:ext cx="4975225" cy="411956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>
              <a:defRPr sz="5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C226-FD2D-48CE-8743-3356F0E7F2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5209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FD50D-E979-4BE6-8618-3B47CA459D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0823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F7C0-F308-4C4F-BCB6-A3836A399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0734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DE7F-1002-435F-902D-2BA33C7366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268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>
            <a:lvl1pPr>
              <a:defRPr sz="5000" b="1" baseline="0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>
            <a:lvl1pPr marL="342900" indent="-342900">
              <a:buClr>
                <a:srgbClr val="002060"/>
              </a:buClr>
              <a:buSzPct val="70000"/>
              <a:buFont typeface="Wingdings" pitchFamily="2" charset="2"/>
              <a:buChar char="Ø"/>
              <a:defRPr sz="3600" baseline="0">
                <a:latin typeface="Verdana" pitchFamily="34" charset="0"/>
              </a:defRPr>
            </a:lvl1pPr>
            <a:lvl2pPr marL="742950" indent="-285750">
              <a:buClr>
                <a:srgbClr val="002060"/>
              </a:buClr>
              <a:buSzPct val="70000"/>
              <a:buFont typeface="Wingdings" pitchFamily="2" charset="2"/>
              <a:buChar char="v"/>
              <a:defRPr sz="3200" baseline="0">
                <a:latin typeface="Verdana" pitchFamily="34" charset="0"/>
              </a:defRPr>
            </a:lvl2pPr>
            <a:lvl3pPr marL="1143000" indent="-228600">
              <a:buClr>
                <a:srgbClr val="002060"/>
              </a:buClr>
              <a:buSzPct val="80000"/>
              <a:buFont typeface="Wingdings" pitchFamily="2" charset="2"/>
              <a:buChar char="§"/>
              <a:defRPr sz="2800" baseline="0">
                <a:latin typeface="Verdana" pitchFamily="34" charset="0"/>
              </a:defRPr>
            </a:lvl3pPr>
            <a:lvl4pPr marL="1600200" indent="-228600">
              <a:buClr>
                <a:srgbClr val="002060"/>
              </a:buClr>
              <a:buFont typeface="Arial" pitchFamily="34" charset="0"/>
              <a:buChar char="•"/>
              <a:defRPr sz="2400" baseline="0">
                <a:latin typeface="Verdana" pitchFamily="34" charset="0"/>
              </a:defRPr>
            </a:lvl4pPr>
            <a:lvl5pPr>
              <a:buClr>
                <a:srgbClr val="002060"/>
              </a:buClr>
              <a:defRPr sz="2000" baseline="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dirty="0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F9A1-738B-46A3-B94B-5F4DA1B4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961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asifmuneer@comsats.edu.pk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70B0-A3C1-4D7B-BD5C-7915FD6EF4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6766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911D-5FC3-42B9-89C1-77FC432C84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3952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B286-AB7E-4942-BDF4-E7F49D86B6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5679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2A9E-2ACC-45DD-B30B-5928106AF7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2942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979B-F86C-4E5D-8C73-C0F32233C3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0826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asifmuneer@comsats.edu.pk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E3E-A041-4E7D-9206-8EE1A2212B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2798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0A67-AFCE-4981-9826-C35E5AE0B8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4697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42CA05-5763-4660-BAB7-CE27E64B31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677" r:id="rId7"/>
    <p:sldLayoutId id="2147483672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5200" b="1" kern="1200" dirty="0">
          <a:solidFill>
            <a:srgbClr val="002060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lang="en-US" sz="36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v"/>
        <a:defRPr lang="en-US" sz="32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Wingdings" pitchFamily="2" charset="2"/>
        <a:buChar char="§"/>
        <a:defRPr lang="en-US" sz="28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Arial" charset="0"/>
        <a:buChar char="•"/>
        <a:defRPr lang="en-US" sz="24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lang="en-US" sz="20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/>
              <a:t>CSC271 Database Systems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sz="4800" b="1" dirty="0" smtClean="0"/>
              <a:t>Lecture </a:t>
            </a:r>
            <a:r>
              <a:rPr sz="4800" b="1" smtClean="0"/>
              <a:t># 18</a:t>
            </a:r>
            <a:endParaRPr sz="48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2799426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Database Planning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Begins with customer request to develop a database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system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Must be integrated with overall IS strategy of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organization</a:t>
            </a: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50103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Database </a:t>
            </a:r>
            <a:r>
              <a:rPr lang="en-GB" sz="5400" dirty="0" smtClean="0">
                <a:latin typeface="Times" pitchFamily="18" charset="0"/>
              </a:rPr>
              <a:t>Planning..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Mission statement for the database project defines major aims of database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application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Those driving database project normally define the mission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statement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Mission statement helps clarify purpose of the database project and provides clearer path towards the efficient and effective creation of  required database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system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19900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Database </a:t>
            </a:r>
            <a:r>
              <a:rPr lang="en-GB" sz="5400" dirty="0" smtClean="0">
                <a:latin typeface="Times" pitchFamily="18" charset="0"/>
              </a:rPr>
              <a:t>Planning..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Once mission statement is defined, mission objectives are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defined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Each objective should identify a particular task that the database must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support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May be accompanied by some additional information that specifies the work to be done, the resources with which to do it, and the money to pay for it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all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38756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Database </a:t>
            </a:r>
            <a:r>
              <a:rPr lang="en-GB" sz="5400" dirty="0" smtClean="0">
                <a:latin typeface="Times" pitchFamily="18" charset="0"/>
              </a:rPr>
              <a:t>Planning..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Database planning should also include development of standards that govern: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How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data will be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collected?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How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format should be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specified?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What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necessary documentation will be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needed?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How design and implementation should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proceed?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56252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System Definition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Describes scope and boundaries of database system and the major user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views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User view defines what is required of a database system from perspective of: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A particular job role (such as Manager or Supervisor) or enterprise application area (such as marketing, personnel, or stock control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)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4633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System </a:t>
            </a:r>
            <a:r>
              <a:rPr lang="en-GB" sz="5400" dirty="0" smtClean="0">
                <a:latin typeface="Times" pitchFamily="18" charset="0"/>
              </a:rPr>
              <a:t>Definition..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Database application may have one or more user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views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Identifying user views helps ensure that no major users of the database are forgotten when developing requirements for new system 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User views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also help in development of complex database system allowing requirements to be broken down into manageable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pieces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3869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Multiple User Views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5" descr="C09NF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28444"/>
          <a:stretch>
            <a:fillRect/>
          </a:stretch>
        </p:blipFill>
        <p:spPr bwMode="auto">
          <a:xfrm>
            <a:off x="76200" y="1371600"/>
            <a:ext cx="8991600" cy="526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29406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latin typeface="Times" pitchFamily="18" charset="0"/>
              </a:rPr>
              <a:t>Requirements Collection and Analysis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Process of collecting and analyzing information about the part of organization to be supported by the database system, and using this information to identify users’ requirements of new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system</a:t>
            </a: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42781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latin typeface="Times" pitchFamily="18" charset="0"/>
              </a:rPr>
              <a:t>Requirements Collection and </a:t>
            </a:r>
            <a:r>
              <a:rPr lang="en-GB" sz="3600" dirty="0" smtClean="0">
                <a:latin typeface="Times" pitchFamily="18" charset="0"/>
              </a:rPr>
              <a:t>Analysis..</a:t>
            </a:r>
            <a:endParaRPr lang="en-GB" sz="36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Information is gathered for each major user view including: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description of data used or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generated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Details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of how data is to be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used/generated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Any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additional requirements for new database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system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Information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is analyzed to identify requirements to be included in new database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system, described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in the requirements specification</a:t>
            </a:r>
          </a:p>
        </p:txBody>
      </p:sp>
    </p:spTree>
    <p:extLst>
      <p:ext uri="{BB962C8B-B14F-4D97-AF65-F5344CB8AC3E}">
        <p14:creationId xmlns="" xmlns:p14="http://schemas.microsoft.com/office/powerpoint/2010/main" val="21645836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latin typeface="Times" pitchFamily="18" charset="0"/>
              </a:rPr>
              <a:t>Requirements Collection and </a:t>
            </a:r>
            <a:r>
              <a:rPr lang="en-GB" sz="3600" dirty="0" smtClean="0">
                <a:latin typeface="Times" pitchFamily="18" charset="0"/>
              </a:rPr>
              <a:t>Analysis..</a:t>
            </a:r>
            <a:endParaRPr lang="en-GB" sz="36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Requirements collection and analysis is a preliminary stage to database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design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Too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much study too soon leads to paralysis by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analysis 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Too little thought can result in an unnecessary waste of both time and money due to working on the wrong solution to the wrong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problem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The information collected at this stage may be poorly structured and include some informal requests, which must be converted into a more structured statement of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requirements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07364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Summary: Previous Lecture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b="1" smtClean="0">
                <a:latin typeface="Times" pitchFamily="18" charset="0"/>
                <a:cs typeface="Times" pitchFamily="18" charset="0"/>
              </a:rPr>
              <a:t>Transactions</a:t>
            </a:r>
          </a:p>
          <a:p>
            <a:pPr algn="just"/>
            <a:r>
              <a:rPr b="1" smtClean="0">
                <a:latin typeface="Times" pitchFamily="18" charset="0"/>
                <a:cs typeface="Times" pitchFamily="18" charset="0"/>
              </a:rPr>
              <a:t>Authorization</a:t>
            </a:r>
          </a:p>
          <a:p>
            <a:pPr lvl="1" algn="just"/>
            <a:r>
              <a:rPr b="1" smtClean="0">
                <a:latin typeface="Times" pitchFamily="18" charset="0"/>
                <a:cs typeface="Times" pitchFamily="18" charset="0"/>
              </a:rPr>
              <a:t>Authorization identifier, ownership, privileges</a:t>
            </a:r>
          </a:p>
          <a:p>
            <a:pPr algn="just"/>
            <a:r>
              <a:rPr b="1" smtClean="0">
                <a:latin typeface="Times" pitchFamily="18" charset="0"/>
                <a:cs typeface="Times" pitchFamily="18" charset="0"/>
              </a:rPr>
              <a:t>GRANT/REVOKE</a:t>
            </a:r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4426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latin typeface="Times" pitchFamily="18" charset="0"/>
              </a:rPr>
              <a:t>Requirements Collection and </a:t>
            </a:r>
            <a:r>
              <a:rPr lang="en-GB" sz="3600" dirty="0" smtClean="0">
                <a:latin typeface="Times" pitchFamily="18" charset="0"/>
              </a:rPr>
              <a:t>Analysis..</a:t>
            </a:r>
            <a:endParaRPr lang="en-GB" sz="36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R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equirements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speciﬁcation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techniques can used to structure the requirements, such techniques include for example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: </a:t>
            </a: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Structured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Analysis and Design (SAD)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techniques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Data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Flow Diagrams (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DFD)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Hierarchical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Input Process Output (HIPO) charts supported by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documentation 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Computer-Aided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Software Engineering (CASE) tools may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provide automated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assistance to ensure that the requirements are complete and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consistent 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Uniﬁed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Modeling Language (UML)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supports requirements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collection and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analysis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55209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latin typeface="Times" pitchFamily="18" charset="0"/>
              </a:rPr>
              <a:t>Requirements Collection and </a:t>
            </a:r>
            <a:r>
              <a:rPr lang="en-GB" sz="3600" dirty="0" smtClean="0">
                <a:latin typeface="Times" pitchFamily="18" charset="0"/>
              </a:rPr>
              <a:t>Analysis..</a:t>
            </a:r>
            <a:endParaRPr lang="en-GB" sz="36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Identifying the required functionality for a database system is a critical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activity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Systems with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inadequate or incomplete functionality will annoy the users, which may lead to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rejection or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underutilization of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system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However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excessive functionality can also be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problematic as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it can overcomplicate a system making it difﬁcult to implement, maintain, use, or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learn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74043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latin typeface="Times" pitchFamily="18" charset="0"/>
              </a:rPr>
              <a:t>Requirements Collection and </a:t>
            </a:r>
            <a:r>
              <a:rPr lang="en-GB" sz="3600" dirty="0" smtClean="0">
                <a:latin typeface="Times" pitchFamily="18" charset="0"/>
              </a:rPr>
              <a:t>Analysis..</a:t>
            </a:r>
            <a:endParaRPr lang="en-GB" sz="36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Another important activity is deciding how to manage the requirements for a database system with multiple user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views</a:t>
            </a:r>
          </a:p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T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hree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main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approaches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Centralized approach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View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integration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approach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Combination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of both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approaches (Hybrid)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0105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9144000" cy="5562600"/>
          </a:xfrm>
        </p:spPr>
        <p:txBody>
          <a:bodyPr/>
          <a:lstStyle/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Information system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Database System Development Life Cycle </a:t>
            </a:r>
          </a:p>
          <a:p>
            <a:pPr algn="just">
              <a:lnSpc>
                <a:spcPct val="90000"/>
              </a:lnSpc>
            </a:pPr>
            <a:r>
              <a:rPr sz="2800" b="1" smtClean="0">
                <a:latin typeface="Times" pitchFamily="18" charset="0"/>
                <a:cs typeface="Times" pitchFamily="18" charset="0"/>
              </a:rPr>
              <a:t>Database planning</a:t>
            </a:r>
          </a:p>
          <a:p>
            <a:pPr algn="just">
              <a:lnSpc>
                <a:spcPct val="90000"/>
              </a:lnSpc>
            </a:pPr>
            <a:r>
              <a:rPr sz="2800" b="1" smtClean="0">
                <a:latin typeface="Times" pitchFamily="18" charset="0"/>
                <a:cs typeface="Times" pitchFamily="18" charset="0"/>
              </a:rPr>
              <a:t>System definition</a:t>
            </a:r>
          </a:p>
          <a:p>
            <a:pPr algn="just">
              <a:lnSpc>
                <a:spcPct val="90000"/>
              </a:lnSpc>
            </a:pPr>
            <a:r>
              <a:rPr sz="2800" b="1" smtClean="0">
                <a:latin typeface="Times" pitchFamily="18" charset="0"/>
                <a:cs typeface="Times" pitchFamily="18" charset="0"/>
              </a:rPr>
              <a:t>Requirements collection </a:t>
            </a:r>
            <a:r>
              <a:rPr sz="2800" b="1" smtClean="0">
                <a:latin typeface="Times" pitchFamily="18" charset="0"/>
                <a:cs typeface="Times" pitchFamily="18" charset="0"/>
              </a:rPr>
              <a:t>and </a:t>
            </a:r>
            <a:r>
              <a:rPr sz="2800" b="1" smtClean="0">
                <a:latin typeface="Times" pitchFamily="18" charset="0"/>
                <a:cs typeface="Times" pitchFamily="18" charset="0"/>
              </a:rPr>
              <a:t>analysis (To be continued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…)</a:t>
            </a:r>
            <a:endParaRPr lang="en-US" b="1" dirty="0" smtClean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652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References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b="1" dirty="0" smtClean="0">
                <a:latin typeface="Times" pitchFamily="18" charset="0"/>
              </a:rPr>
              <a:t>All the material (slides, diagrams etc.) presented in this lecture is taken (with modifications) from the Pearson Education website :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http://www.booksites.net/connbegg</a:t>
            </a:r>
          </a:p>
        </p:txBody>
      </p:sp>
    </p:spTree>
    <p:extLst>
      <p:ext uri="{BB962C8B-B14F-4D97-AF65-F5344CB8AC3E}">
        <p14:creationId xmlns="" xmlns:p14="http://schemas.microsoft.com/office/powerpoint/2010/main" val="3480702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Database Planning, Design, and Administration</a:t>
            </a:r>
          </a:p>
        </p:txBody>
      </p:sp>
      <p:sp>
        <p:nvSpPr>
          <p:cNvPr id="2355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b="1" dirty="0" smtClean="0"/>
              <a:t>Chapter </a:t>
            </a:r>
            <a:r>
              <a:rPr b="1" dirty="0"/>
              <a:t>9</a:t>
            </a:r>
            <a:endParaRPr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34226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Software Depression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Last few decades have seen proliferation of software applications, many requiring constant maintenance involving: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Correcting faults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Implementing new user requirements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Modifying software to run on new or upgraded platforms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Effort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spent on maintenance began to absorb resources at an alarming rate </a:t>
            </a:r>
          </a:p>
        </p:txBody>
      </p:sp>
    </p:spTree>
    <p:extLst>
      <p:ext uri="{BB962C8B-B14F-4D97-AF65-F5344CB8AC3E}">
        <p14:creationId xmlns="" xmlns:p14="http://schemas.microsoft.com/office/powerpoint/2010/main" val="25404794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Software </a:t>
            </a:r>
            <a:r>
              <a:rPr lang="en-GB" sz="5400" dirty="0" smtClean="0">
                <a:latin typeface="Times" pitchFamily="18" charset="0"/>
              </a:rPr>
              <a:t>Depression..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As a result, many major software projects were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L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ate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O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ver budget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U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nreliable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Difficult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to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maintain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Performed poorly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In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late 1960s, led to ‘software crisis’, now refer to as the ‘software depression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’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4026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Software </a:t>
            </a:r>
            <a:r>
              <a:rPr lang="en-GB" sz="5400" dirty="0" smtClean="0">
                <a:latin typeface="Times" pitchFamily="18" charset="0"/>
              </a:rPr>
              <a:t>Depression..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Major reasons for failure of software projects includes: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L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ack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of a complete requirements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specification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Lack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of appropriate development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methodology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P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oor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decomposition of design into manageable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components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Structured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approach to development was proposed called Information Systems Lifecycle (ISLC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)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7706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Information System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Resources that enable collection, management, control, and dissemination of information throughout an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organization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Database is fundamental component of IS, and its development/usage should be viewed from perspective of the wider requirements of the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organization 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40184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latin typeface="Times" pitchFamily="18" charset="0"/>
              </a:rPr>
              <a:t>DB </a:t>
            </a:r>
            <a:r>
              <a:rPr lang="en-GB" sz="4000" dirty="0">
                <a:latin typeface="Times" pitchFamily="18" charset="0"/>
              </a:rPr>
              <a:t>System Development </a:t>
            </a:r>
            <a:r>
              <a:rPr lang="en-GB" sz="4000" dirty="0" smtClean="0">
                <a:latin typeface="Times" pitchFamily="18" charset="0"/>
              </a:rPr>
              <a:t>Life Cycle</a:t>
            </a:r>
            <a:endParaRPr lang="en-GB" sz="40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Database planning</a:t>
            </a: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System definition</a:t>
            </a: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Requirements collection and analysis</a:t>
            </a: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Database design</a:t>
            </a: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DBMS selection (optional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Application design</a:t>
            </a: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Prototyping (optional)</a:t>
            </a: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Implementation</a:t>
            </a: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Data conversion and loading</a:t>
            </a: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Testing</a:t>
            </a: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Operational maintenance</a:t>
            </a:r>
          </a:p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40721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latin typeface="Times" pitchFamily="18" charset="0"/>
              </a:rPr>
              <a:t>DB </a:t>
            </a:r>
            <a:r>
              <a:rPr lang="en-GB" sz="4000" dirty="0">
                <a:latin typeface="Times" pitchFamily="18" charset="0"/>
              </a:rPr>
              <a:t>System Development </a:t>
            </a:r>
            <a:r>
              <a:rPr lang="en-GB" sz="4000" dirty="0" smtClean="0">
                <a:latin typeface="Times" pitchFamily="18" charset="0"/>
              </a:rPr>
              <a:t>Lifecycle..</a:t>
            </a:r>
            <a:endParaRPr lang="en-GB" sz="40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1029" descr="DS3-Figure 09-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8610600" cy="541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891018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cture1-CSC271-CIITVC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Lecture1-CSC271-CIITVC-2012</Template>
  <TotalTime>4686</TotalTime>
  <Words>906</Words>
  <Application>Microsoft Office PowerPoint</Application>
  <PresentationFormat>On-screen Show (4:3)</PresentationFormat>
  <Paragraphs>262</Paragraphs>
  <Slides>24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Lecture1-CSC271-CIITVC-2012</vt:lpstr>
      <vt:lpstr>CSC271 Database Systems</vt:lpstr>
      <vt:lpstr>Summary: Previous Lecture</vt:lpstr>
      <vt:lpstr>Database Planning, Design, and Administration</vt:lpstr>
      <vt:lpstr>Software Depression</vt:lpstr>
      <vt:lpstr>Software Depression..</vt:lpstr>
      <vt:lpstr>Software Depression..</vt:lpstr>
      <vt:lpstr>Information System</vt:lpstr>
      <vt:lpstr>DB System Development Life Cycle</vt:lpstr>
      <vt:lpstr>DB System Development Lifecycle..</vt:lpstr>
      <vt:lpstr>Database Planning</vt:lpstr>
      <vt:lpstr>Database Planning..</vt:lpstr>
      <vt:lpstr>Database Planning..</vt:lpstr>
      <vt:lpstr>Database Planning..</vt:lpstr>
      <vt:lpstr>System Definition</vt:lpstr>
      <vt:lpstr>System Definition..</vt:lpstr>
      <vt:lpstr>Multiple User Views</vt:lpstr>
      <vt:lpstr>Requirements Collection and Analysis</vt:lpstr>
      <vt:lpstr>Requirements Collection and Analysis..</vt:lpstr>
      <vt:lpstr>Requirements Collection and Analysis..</vt:lpstr>
      <vt:lpstr>Requirements Collection and Analysis..</vt:lpstr>
      <vt:lpstr>Requirements Collection and Analysis..</vt:lpstr>
      <vt:lpstr>Requirements Collection and Analysis..</vt:lpstr>
      <vt:lpstr>Summary</vt:lpstr>
      <vt:lpstr>References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CSC271 Database Systems</dc:title>
  <dc:creator>ASIF</dc:creator>
  <cp:lastModifiedBy>NTS</cp:lastModifiedBy>
  <cp:revision>2228</cp:revision>
  <dcterms:created xsi:type="dcterms:W3CDTF">2012-05-16T18:43:11Z</dcterms:created>
  <dcterms:modified xsi:type="dcterms:W3CDTF">2012-06-16T12:23:14Z</dcterms:modified>
</cp:coreProperties>
</file>