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25" r:id="rId2"/>
    <p:sldId id="346" r:id="rId3"/>
    <p:sldId id="759" r:id="rId4"/>
    <p:sldId id="760" r:id="rId5"/>
    <p:sldId id="761" r:id="rId6"/>
    <p:sldId id="762" r:id="rId7"/>
    <p:sldId id="763" r:id="rId8"/>
    <p:sldId id="764" r:id="rId9"/>
    <p:sldId id="765" r:id="rId10"/>
    <p:sldId id="766" r:id="rId11"/>
    <p:sldId id="767" r:id="rId12"/>
    <p:sldId id="768" r:id="rId13"/>
    <p:sldId id="769" r:id="rId14"/>
    <p:sldId id="770" r:id="rId15"/>
    <p:sldId id="771" r:id="rId16"/>
    <p:sldId id="772" r:id="rId17"/>
    <p:sldId id="773" r:id="rId18"/>
    <p:sldId id="774" r:id="rId19"/>
    <p:sldId id="775" r:id="rId20"/>
    <p:sldId id="776" r:id="rId21"/>
    <p:sldId id="777" r:id="rId22"/>
    <p:sldId id="319" r:id="rId23"/>
    <p:sldId id="35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00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912" autoAdjust="0"/>
    <p:restoredTop sz="86501" autoAdjust="0"/>
  </p:normalViewPr>
  <p:slideViewPr>
    <p:cSldViewPr>
      <p:cViewPr>
        <p:scale>
          <a:sx n="40" d="100"/>
          <a:sy n="40" d="100"/>
        </p:scale>
        <p:origin x="-1512" y="-2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46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751E2CF5-2857-4D0F-B510-FC1B9A6FE6B8}" type="datetimeFigureOut">
              <a:rPr lang="en-US"/>
              <a:pPr>
                <a:defRPr/>
              </a:pPr>
              <a:t>6/16/2012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A12032E8-2833-4C6E-AA22-C2FB112806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8807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3950" y="711200"/>
            <a:ext cx="4543425" cy="34083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738" y="4332288"/>
            <a:ext cx="4975225" cy="41195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0412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30425"/>
            <a:ext cx="8229600" cy="1470025"/>
          </a:xfrm>
        </p:spPr>
        <p:txBody>
          <a:bodyPr/>
          <a:lstStyle>
            <a:lvl1pPr>
              <a:defRPr sz="50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A4C226-FD2D-48CE-8743-3356F0E7F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52092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FD50D-E979-4BE6-8618-3B47CA459D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8238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FF7C0-F308-4C4F-BCB6-A3836A399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734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4DE7F-1002-435F-902D-2BA33C7366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2685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/>
          <a:lstStyle>
            <a:lvl1pPr>
              <a:defRPr sz="5000" b="1" baseline="0">
                <a:solidFill>
                  <a:srgbClr val="002060"/>
                </a:solidFill>
                <a:latin typeface="Arial Narrow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>
            <a:lvl1pPr marL="342900" indent="-342900">
              <a:buClr>
                <a:srgbClr val="002060"/>
              </a:buClr>
              <a:buSzPct val="70000"/>
              <a:buFont typeface="Wingdings" pitchFamily="2" charset="2"/>
              <a:buChar char="Ø"/>
              <a:defRPr sz="3600" baseline="0">
                <a:latin typeface="Verdana" pitchFamily="34" charset="0"/>
              </a:defRPr>
            </a:lvl1pPr>
            <a:lvl2pPr marL="742950" indent="-285750">
              <a:buClr>
                <a:srgbClr val="002060"/>
              </a:buClr>
              <a:buSzPct val="70000"/>
              <a:buFont typeface="Wingdings" pitchFamily="2" charset="2"/>
              <a:buChar char="v"/>
              <a:defRPr sz="3200" baseline="0">
                <a:latin typeface="Verdana" pitchFamily="34" charset="0"/>
              </a:defRPr>
            </a:lvl2pPr>
            <a:lvl3pPr marL="1143000" indent="-228600">
              <a:buClr>
                <a:srgbClr val="002060"/>
              </a:buClr>
              <a:buSzPct val="80000"/>
              <a:buFont typeface="Wingdings" pitchFamily="2" charset="2"/>
              <a:buChar char="§"/>
              <a:defRPr sz="2800" baseline="0">
                <a:latin typeface="Verdana" pitchFamily="34" charset="0"/>
              </a:defRPr>
            </a:lvl3pPr>
            <a:lvl4pPr marL="1600200" indent="-228600">
              <a:buClr>
                <a:srgbClr val="002060"/>
              </a:buClr>
              <a:buFont typeface="Arial" pitchFamily="34" charset="0"/>
              <a:buChar char="•"/>
              <a:defRPr sz="2400" baseline="0">
                <a:latin typeface="Verdana" pitchFamily="34" charset="0"/>
              </a:defRPr>
            </a:lvl4pPr>
            <a:lvl5pPr>
              <a:buClr>
                <a:srgbClr val="002060"/>
              </a:buClr>
              <a:defRPr sz="2000" baseline="0"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 dirty="0" smtClean="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 dirty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F9A1-738B-46A3-B94B-5F4DA1B481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61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E70B0-A3C1-4D7B-BD5C-7915FD6EF4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6766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7911D-5FC3-42B9-89C1-77FC432C84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9527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4343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419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B286-AB7E-4942-BDF4-E7F49D86B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679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52A9E-2ACC-45DD-B30B-5928106AF7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294271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CSC271 Database Systems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979B-F86C-4E5D-8C73-C0F32233C3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0826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asifmuneer@comsats.edu.pk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90E3E-A041-4E7D-9206-8EE1A2212B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798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dirty="0"/>
              <a:t>CSC271 Database Systems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asifmuneer@comsats.edu.pk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C0A67-AFCE-4981-9826-C35E5AE0B8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6977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1600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rgbClr val="00206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aseline="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442CA05-5763-4660-BAB7-CE27E64B31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3" r:id="rId2"/>
    <p:sldLayoutId id="2147483671" r:id="rId3"/>
    <p:sldLayoutId id="2147483674" r:id="rId4"/>
    <p:sldLayoutId id="2147483675" r:id="rId5"/>
    <p:sldLayoutId id="2147483676" r:id="rId6"/>
    <p:sldLayoutId id="2147483677" r:id="rId7"/>
    <p:sldLayoutId id="2147483672" r:id="rId8"/>
    <p:sldLayoutId id="2147483678" r:id="rId9"/>
    <p:sldLayoutId id="2147483679" r:id="rId10"/>
    <p:sldLayoutId id="2147483680" r:id="rId11"/>
    <p:sldLayoutId id="214748368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5200" b="1" kern="1200" dirty="0">
          <a:solidFill>
            <a:srgbClr val="002060"/>
          </a:solidFill>
          <a:latin typeface="Arial Narrow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200" b="1">
          <a:solidFill>
            <a:srgbClr val="002060"/>
          </a:solidFill>
          <a:latin typeface="Arial Narrow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Ø"/>
        <a:defRPr lang="en-US" sz="36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70000"/>
        <a:buFont typeface="Wingdings" pitchFamily="2" charset="2"/>
        <a:buChar char="v"/>
        <a:defRPr lang="en-US" sz="32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Wingdings" pitchFamily="2" charset="2"/>
        <a:buChar char="§"/>
        <a:defRPr lang="en-US" sz="28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SzPct val="80000"/>
        <a:buFont typeface="Arial" charset="0"/>
        <a:buChar char="•"/>
        <a:defRPr lang="en-US" sz="24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2060"/>
        </a:buClr>
        <a:buFont typeface="Arial" charset="0"/>
        <a:buChar char="»"/>
        <a:defRPr lang="en-US" sz="2000" kern="1200" dirty="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dirty="0"/>
              <a:t>CSC271 Database Systems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sz="4800" b="1" dirty="0" smtClean="0"/>
              <a:t>Lecture # 17</a:t>
            </a:r>
          </a:p>
        </p:txBody>
      </p:sp>
    </p:spTree>
    <p:extLst>
      <p:ext uri="{BB962C8B-B14F-4D97-AF65-F5344CB8AC3E}">
        <p14:creationId xmlns:p14="http://schemas.microsoft.com/office/powerpoint/2010/main" xmlns="" val="2799426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Authorization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Discretionary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access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control 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Each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user is given appropriate access rights (or privileges) on speciﬁc database objects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Typically users obtain certain privileges when they create an object and can pass some or all of these privileges to other users at their discretion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Circumvention by a devious unauthorized user tricking an authorized user into revealing sensitive data</a:t>
            </a:r>
          </a:p>
          <a:p>
            <a:pPr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Mandatory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access control </a:t>
            </a: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Each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database object is assigned a certain classiﬁcation level (e.g. Top Secret, Secret, Conﬁdential, Unclassiﬁed) and each subject (e.g. users, program) a clearance level</a:t>
            </a:r>
          </a:p>
          <a:p>
            <a:pPr marL="57150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69009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Times" pitchFamily="18" charset="0"/>
              </a:rPr>
              <a:t>Authorization Identifiers and Ownership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Authorization identifier is normal SQL identifier used to establish identity of a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user, usually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has an associated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password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Used to determine which objects user may reference and what operations may be performed on those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objects 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Each object created in SQL has an owner, as defined in AUTHORIZATION clause of schema to which object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belongs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Owner is only person who may know about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it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marL="57150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2101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" pitchFamily="18" charset="0"/>
              </a:rPr>
              <a:t>Privileges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Privileges are the actions that a user is permitted to carry out on a given base table or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view, 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privileges deﬁned by the ISO standard are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: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SELECT	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Retrieve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data from a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INSERT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Insert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new rows into a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UPDATE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Modify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rows of data in a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table 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DELETE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Delete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rows of data from a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REFERENCES  Reference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columns of named table in </a:t>
            </a: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                        integrity constraints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USAGE 	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Use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domains,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character sets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etc.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7150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4051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Privileges..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Can restrict INSERT/UPDATE/REFERENCES to named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columns</a:t>
            </a:r>
          </a:p>
          <a:p>
            <a:pPr marL="400050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Owner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of table must grant other users the necessary privileges using GRANT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statement</a:t>
            </a:r>
          </a:p>
          <a:p>
            <a:pPr marL="400050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To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create view, user must have SELECT privilege on all tables that make up view and REFERENCES privilege on the named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columns, likewise INSER, UPDATE, DELTE privileges only if owner has these privileges for every table in view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433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>
                <a:latin typeface="Times" pitchFamily="18" charset="0"/>
              </a:rPr>
              <a:t>GRANT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GRANT statement is used to grant privileges on database objects to speciﬁc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users</a:t>
            </a:r>
          </a:p>
          <a:p>
            <a:pPr marL="400050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format of the GRANT statement is: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GRANT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	{</a:t>
            </a:r>
            <a:r>
              <a:rPr lang="en-US" sz="2400" dirty="0" err="1">
                <a:latin typeface="Times" pitchFamily="18" charset="0"/>
                <a:cs typeface="Times" pitchFamily="18" charset="0"/>
              </a:rPr>
              <a:t>PrivilegeList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| ALL PRIVILEGES}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ON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sz="2400" b="1" dirty="0" err="1" smtClean="0">
                <a:latin typeface="Times" pitchFamily="18" charset="0"/>
                <a:cs typeface="Times" pitchFamily="18" charset="0"/>
              </a:rPr>
              <a:t>ObjectName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TO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 {</a:t>
            </a:r>
            <a:r>
              <a:rPr lang="en-US" sz="2400" b="1" dirty="0" err="1">
                <a:latin typeface="Times" pitchFamily="18" charset="0"/>
                <a:cs typeface="Times" pitchFamily="18" charset="0"/>
              </a:rPr>
              <a:t>AuthorizationIdList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 | PUBLIC} </a:t>
            </a:r>
          </a:p>
          <a:p>
            <a:pPr marL="457200" lvl="1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[WITH GRANT OPTION]</a:t>
            </a:r>
          </a:p>
          <a:p>
            <a:pPr marL="40005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54928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Example 6.7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Give the user with authorization identiﬁer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‘Manager’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full privileges to the Staff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2800" b="1" dirty="0" smtClean="0">
              <a:latin typeface="Times" pitchFamily="18" charset="0"/>
              <a:cs typeface="Times" pitchFamily="18" charset="0"/>
            </a:endParaRP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GRANT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ALL PRIVILEGES</a:t>
            </a: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>
                <a:latin typeface="Times" pitchFamily="18" charset="0"/>
                <a:cs typeface="Times" pitchFamily="18" charset="0"/>
              </a:rPr>
              <a:t>ON </a:t>
            </a:r>
            <a:r>
              <a:rPr lang="en-US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>
                <a:latin typeface="Times" pitchFamily="18" charset="0"/>
                <a:cs typeface="Times" pitchFamily="18" charset="0"/>
              </a:rPr>
              <a:t>TO </a:t>
            </a:r>
            <a:r>
              <a:rPr lang="en-US" dirty="0">
                <a:latin typeface="Times" pitchFamily="18" charset="0"/>
                <a:cs typeface="Times" pitchFamily="18" charset="0"/>
              </a:rPr>
              <a:t>Manager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 WITH GRANT OPTION;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19388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Example 6.8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Give users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‘Personnel’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and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‘Director’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 privileges SELECT and UPDATE on column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salary of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the Staff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971550" lvl="2" indent="0" algn="just">
              <a:lnSpc>
                <a:spcPct val="90000"/>
              </a:lnSpc>
              <a:buNone/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GRANT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SELECT, UPDATE (</a:t>
            </a:r>
            <a:r>
              <a:rPr lang="en-US" dirty="0">
                <a:latin typeface="Times" pitchFamily="18" charset="0"/>
                <a:cs typeface="Times" pitchFamily="18" charset="0"/>
              </a:rPr>
              <a:t>salary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)</a:t>
            </a: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>
                <a:latin typeface="Times" pitchFamily="18" charset="0"/>
                <a:cs typeface="Times" pitchFamily="18" charset="0"/>
              </a:rPr>
              <a:t>ON </a:t>
            </a:r>
            <a:r>
              <a:rPr lang="en-US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>
                <a:latin typeface="Times" pitchFamily="18" charset="0"/>
                <a:cs typeface="Times" pitchFamily="18" charset="0"/>
              </a:rPr>
              <a:t>TO </a:t>
            </a:r>
            <a:r>
              <a:rPr lang="en-US" dirty="0">
                <a:latin typeface="Times" pitchFamily="18" charset="0"/>
                <a:cs typeface="Times" pitchFamily="18" charset="0"/>
              </a:rPr>
              <a:t>Personnel, Director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;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2816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Example 6.9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Give all users the privilege SELECT on the Branch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table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971550" lvl="2" indent="0" algn="just">
              <a:lnSpc>
                <a:spcPct val="90000"/>
              </a:lnSpc>
              <a:buNone/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GRANT </a:t>
            </a:r>
            <a:r>
              <a:rPr lang="en-US" b="1" dirty="0">
                <a:latin typeface="Times" pitchFamily="18" charset="0"/>
                <a:cs typeface="Times" pitchFamily="18" charset="0"/>
              </a:rPr>
              <a:t>SELECT</a:t>
            </a: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>
                <a:latin typeface="Times" pitchFamily="18" charset="0"/>
                <a:cs typeface="Times" pitchFamily="18" charset="0"/>
              </a:rPr>
              <a:t>ON </a:t>
            </a:r>
            <a:r>
              <a:rPr lang="en-US" dirty="0">
                <a:latin typeface="Times" pitchFamily="18" charset="0"/>
                <a:cs typeface="Times" pitchFamily="18" charset="0"/>
              </a:rPr>
              <a:t>Branch</a:t>
            </a: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>
                <a:latin typeface="Times" pitchFamily="18" charset="0"/>
                <a:cs typeface="Times" pitchFamily="18" charset="0"/>
              </a:rPr>
              <a:t>TO PUBLIC;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5953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REVOKE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REVOKE takes away privileges granted with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GRANT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571500" lvl="1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marL="5715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REVOKE [GRANT OPTION FOR] </a:t>
            </a: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{</a:t>
            </a:r>
            <a:r>
              <a:rPr lang="en-US" dirty="0" err="1" smtClean="0">
                <a:latin typeface="Times" pitchFamily="18" charset="0"/>
                <a:cs typeface="Times" pitchFamily="18" charset="0"/>
              </a:rPr>
              <a:t>PrivilegeList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 | ALL PRIVILEGES}</a:t>
            </a: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ON </a:t>
            </a:r>
            <a:r>
              <a:rPr lang="en-US" dirty="0" err="1" smtClean="0">
                <a:latin typeface="Times" pitchFamily="18" charset="0"/>
                <a:cs typeface="Times" pitchFamily="18" charset="0"/>
              </a:rPr>
              <a:t>ObjectName</a:t>
            </a:r>
            <a:endParaRPr lang="en-US" dirty="0">
              <a:latin typeface="Times" pitchFamily="18" charset="0"/>
              <a:cs typeface="Times" pitchFamily="18" charset="0"/>
            </a:endParaRPr>
          </a:p>
          <a:p>
            <a:pPr marL="971550" lvl="2" indent="0" algn="just">
              <a:lnSpc>
                <a:spcPct val="90000"/>
              </a:lnSpc>
              <a:buNone/>
            </a:pPr>
            <a:r>
              <a:rPr lang="en-US" b="1" dirty="0" smtClean="0">
                <a:latin typeface="Times" pitchFamily="18" charset="0"/>
                <a:cs typeface="Times" pitchFamily="18" charset="0"/>
              </a:rPr>
              <a:t>FROM {</a:t>
            </a:r>
            <a:r>
              <a:rPr lang="en-US" dirty="0" err="1" smtClean="0">
                <a:latin typeface="Times" pitchFamily="18" charset="0"/>
                <a:cs typeface="Times" pitchFamily="18" charset="0"/>
              </a:rPr>
              <a:t>AuthorizationIdList</a:t>
            </a:r>
            <a:r>
              <a:rPr lang="en-US" dirty="0" smtClean="0">
                <a:latin typeface="Times" pitchFamily="18" charset="0"/>
                <a:cs typeface="Times" pitchFamily="18" charset="0"/>
              </a:rPr>
              <a:t> </a:t>
            </a:r>
            <a:r>
              <a:rPr lang="en-US" b="1" dirty="0" smtClean="0">
                <a:latin typeface="Times" pitchFamily="18" charset="0"/>
                <a:cs typeface="Times" pitchFamily="18" charset="0"/>
              </a:rPr>
              <a:t>| PUBLIC}		  [RESTRICT | CASCADE]</a:t>
            </a:r>
          </a:p>
          <a:p>
            <a:pPr marL="971550" lvl="2" indent="0" algn="just">
              <a:lnSpc>
                <a:spcPct val="90000"/>
              </a:lnSpc>
              <a:buNone/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1442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Effects of REVOKE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2" indent="0" algn="just">
              <a:lnSpc>
                <a:spcPct val="90000"/>
              </a:lnSpc>
              <a:buNone/>
            </a:pPr>
            <a:endParaRPr lang="en-US" b="1" dirty="0" smtClean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5" name="Picture 5" descr="DS3-Figure 06-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71600"/>
            <a:ext cx="8382000" cy="503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260719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Summary: Previous Lecture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View updatability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Advantages and disadvantages of views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View materialization</a:t>
            </a:r>
          </a:p>
          <a:p>
            <a:pPr marL="0" indent="0" algn="just">
              <a:buNone/>
            </a:pPr>
            <a:endParaRPr lang="en-US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4426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Example 6.10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Revoke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privilege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SELECT 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Branch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table from all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users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57150" indent="0" algn="just">
              <a:lnSpc>
                <a:spcPct val="90000"/>
              </a:lnSpc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	REVOKE SELECT</a:t>
            </a:r>
          </a:p>
          <a:p>
            <a:pPr marL="57150" indent="0" algn="just">
              <a:lnSpc>
                <a:spcPct val="90000"/>
              </a:lnSpc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	ON </a:t>
            </a:r>
            <a:r>
              <a:rPr lang="en-US" sz="3200" dirty="0">
                <a:latin typeface="Times" pitchFamily="18" charset="0"/>
                <a:cs typeface="Times" pitchFamily="18" charset="0"/>
              </a:rPr>
              <a:t>Branch</a:t>
            </a:r>
          </a:p>
          <a:p>
            <a:pPr marL="57150" indent="0" algn="just">
              <a:lnSpc>
                <a:spcPct val="90000"/>
              </a:lnSpc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	FROM PUBLIC;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1497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Example 6.11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Revoke all privileges given to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‘Director’ </a:t>
            </a:r>
            <a:r>
              <a:rPr lang="en-US" sz="3200" b="1" dirty="0">
                <a:latin typeface="Times" pitchFamily="18" charset="0"/>
                <a:cs typeface="Times" pitchFamily="18" charset="0"/>
              </a:rPr>
              <a:t>on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the Staff table</a:t>
            </a: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3200" b="1" dirty="0">
              <a:latin typeface="Times" pitchFamily="18" charset="0"/>
              <a:cs typeface="Times" pitchFamily="18" charset="0"/>
            </a:endParaRPr>
          </a:p>
          <a:p>
            <a:pPr marL="57150" indent="0" algn="just">
              <a:lnSpc>
                <a:spcPct val="90000"/>
              </a:lnSpc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	REVOKE ALL PRIVILEGES</a:t>
            </a:r>
          </a:p>
          <a:p>
            <a:pPr marL="57150" indent="0" algn="just">
              <a:lnSpc>
                <a:spcPct val="90000"/>
              </a:lnSpc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	ON </a:t>
            </a:r>
            <a:r>
              <a:rPr lang="en-US" sz="3200" dirty="0">
                <a:latin typeface="Times" pitchFamily="18" charset="0"/>
                <a:cs typeface="Times" pitchFamily="18" charset="0"/>
              </a:rPr>
              <a:t>Staff</a:t>
            </a:r>
          </a:p>
          <a:p>
            <a:pPr marL="57150" indent="0" algn="just">
              <a:lnSpc>
                <a:spcPct val="90000"/>
              </a:lnSpc>
              <a:buNone/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		FROM Director;</a:t>
            </a:r>
          </a:p>
          <a:p>
            <a:pPr marL="457200" lvl="1" indent="0" algn="just">
              <a:lnSpc>
                <a:spcPct val="90000"/>
              </a:lnSpc>
              <a:buNone/>
            </a:pP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marL="400050"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01398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990600"/>
          </a:xfrm>
        </p:spPr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Summary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Transactions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Authorization</a:t>
            </a:r>
          </a:p>
          <a:p>
            <a:pPr lvl="1" algn="just"/>
            <a:r>
              <a:rPr lang="en-US" b="1" dirty="0">
                <a:latin typeface="Times" pitchFamily="18" charset="0"/>
                <a:cs typeface="Times" pitchFamily="18" charset="0"/>
              </a:rPr>
              <a:t>Authorization identifier, ownership, privileges</a:t>
            </a:r>
          </a:p>
          <a:p>
            <a:pPr algn="just"/>
            <a:r>
              <a:rPr lang="en-US" b="1" dirty="0">
                <a:latin typeface="Times" pitchFamily="18" charset="0"/>
                <a:cs typeface="Times" pitchFamily="18" charset="0"/>
              </a:rPr>
              <a:t>GRANT/REVOKE </a:t>
            </a:r>
          </a:p>
        </p:txBody>
      </p:sp>
    </p:spTree>
    <p:extLst>
      <p:ext uri="{BB962C8B-B14F-4D97-AF65-F5344CB8AC3E}">
        <p14:creationId xmlns:p14="http://schemas.microsoft.com/office/powerpoint/2010/main" xmlns="" val="563652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>
                <a:latin typeface="Times" pitchFamily="18" charset="0"/>
              </a:rPr>
              <a:t>References</a:t>
            </a:r>
            <a:endParaRPr lang="en-GB" dirty="0" smtClean="0">
              <a:solidFill>
                <a:schemeClr val="tx1"/>
              </a:solidFill>
              <a:latin typeface="Times" pitchFamily="18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GB" b="1" dirty="0" smtClean="0">
                <a:latin typeface="Times" pitchFamily="18" charset="0"/>
              </a:rPr>
              <a:t>All the material (slides, diagrams etc.) presented in this lecture is taken (with modifications) from the Pearson Education website :</a:t>
            </a:r>
          </a:p>
          <a:p>
            <a:pPr lvl="1"/>
            <a:r>
              <a:rPr lang="en-GB" b="1" dirty="0" smtClean="0">
                <a:latin typeface="Times" pitchFamily="18" charset="0"/>
              </a:rPr>
              <a:t>http://www.booksites.net/connbegg</a:t>
            </a:r>
          </a:p>
        </p:txBody>
      </p:sp>
    </p:spTree>
    <p:extLst>
      <p:ext uri="{BB962C8B-B14F-4D97-AF65-F5344CB8AC3E}">
        <p14:creationId xmlns:p14="http://schemas.microsoft.com/office/powerpoint/2010/main" xmlns="" val="3480702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>
                <a:latin typeface="Times" pitchFamily="18" charset="0"/>
              </a:rPr>
              <a:t>Transactions</a:t>
            </a: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SQL defines transaction model based on COMMIT and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ROLLBACK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Transaction is logical unit of work with one or more SQL statements guaranteed to be atomic with respect to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recovery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An SQL transaction automatically begins with a transaction-initiating SQL statement (e.g., SELECT, INSERT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Changes made by transaction are not visible to other concurrently executing transactions until transaction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completes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5440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Transactions..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3200" b="1" dirty="0">
                <a:latin typeface="Times" pitchFamily="18" charset="0"/>
                <a:cs typeface="Times" pitchFamily="18" charset="0"/>
              </a:rPr>
              <a:t>Transaction can complete in one of four </a:t>
            </a:r>
            <a:r>
              <a:rPr lang="en-US" sz="3200" b="1" dirty="0" smtClean="0">
                <a:latin typeface="Times" pitchFamily="18" charset="0"/>
                <a:cs typeface="Times" pitchFamily="18" charset="0"/>
              </a:rPr>
              <a:t>ways: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COMMIT ends transaction successfully, making changes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permanent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ROLLBACK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aborts transaction, backing out any changes made by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transaction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programmatic SQL, successful program termination ends final transaction successfully, even if COMMIT has not been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executed</a:t>
            </a:r>
          </a:p>
          <a:p>
            <a:pPr lvl="1" algn="just">
              <a:lnSpc>
                <a:spcPct val="90000"/>
              </a:lnSpc>
            </a:pP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For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programmatic SQL, abnormal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program aborts the transaction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95187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5400" dirty="0" smtClean="0">
                <a:latin typeface="Times" pitchFamily="18" charset="0"/>
              </a:rPr>
              <a:t>Transactions..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New transaction starts with next transaction-initiating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statement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SQL transactions cannot be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nested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SET TRANSACTION configures transaction:</a:t>
            </a:r>
          </a:p>
          <a:p>
            <a:pPr marL="800100" lvl="2" indent="0" algn="just">
              <a:lnSpc>
                <a:spcPct val="90000"/>
              </a:lnSpc>
              <a:buNone/>
            </a:pPr>
            <a:endParaRPr lang="en-US" sz="1600" b="1" dirty="0" smtClean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endParaRPr lang="en-US" sz="1600" b="1" dirty="0">
              <a:latin typeface="Times" pitchFamily="18" charset="0"/>
              <a:cs typeface="Times" pitchFamily="18" charset="0"/>
            </a:endParaRPr>
          </a:p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SET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TRANSACTION </a:t>
            </a:r>
          </a:p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[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READ ONLY | READ WRITE] |</a:t>
            </a:r>
          </a:p>
          <a:p>
            <a:pPr marL="800100" lvl="2" indent="0" algn="just">
              <a:lnSpc>
                <a:spcPct val="90000"/>
              </a:lnSpc>
              <a:buNone/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[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ISOLATION LEVEL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READ UNCOMMITTED | READ COMMITTED | REPEATABLE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READ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| SERIALIZABLE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]</a:t>
            </a: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9012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>
                <a:latin typeface="Times" pitchFamily="18" charset="0"/>
              </a:rPr>
              <a:t>READ </a:t>
            </a:r>
            <a:r>
              <a:rPr lang="en-US" sz="4800" dirty="0" smtClean="0">
                <a:latin typeface="Times" pitchFamily="18" charset="0"/>
              </a:rPr>
              <a:t>ONLY/ </a:t>
            </a:r>
            <a:r>
              <a:rPr lang="en-US" sz="4800" dirty="0">
                <a:latin typeface="Times" pitchFamily="18" charset="0"/>
              </a:rPr>
              <a:t>READ WRITE</a:t>
            </a:r>
            <a:endParaRPr lang="en-GB" sz="48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READ ONLY and READ WRITE qualiﬁers indicate whether the transaction is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read only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or involves both read and write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operations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The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default is READ WRITE </a:t>
            </a:r>
            <a:endParaRPr lang="en-US" sz="2400" b="1" dirty="0" smtClean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Confusingly, READ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ONLY allows a transaction to issue INSERT, UPDATE, and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DELETE statements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against temporary tables (but only temporary tables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)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0600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Isolation Level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The isolation level indicates the degree of interaction that is allowed from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other transactions </a:t>
            </a:r>
            <a:r>
              <a:rPr lang="en-US" sz="2800" b="1" dirty="0">
                <a:latin typeface="Times" pitchFamily="18" charset="0"/>
                <a:cs typeface="Times" pitchFamily="18" charset="0"/>
              </a:rPr>
              <a:t>during the execution of the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transaction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Dirty read: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 transaction reads data that has been written by another as yet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uncommitted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transaction</a:t>
            </a: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Non-repeatable read: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 transaction rereads data it has previously read but another committed transaction has modiﬁed or deleted the data in the intervening period</a:t>
            </a:r>
          </a:p>
          <a:p>
            <a:pPr lvl="1" algn="just">
              <a:lnSpc>
                <a:spcPct val="90000"/>
              </a:lnSpc>
            </a:pPr>
            <a:r>
              <a:rPr lang="en-US" sz="2400" b="1">
                <a:latin typeface="Times" pitchFamily="18" charset="0"/>
                <a:cs typeface="Times" pitchFamily="18" charset="0"/>
              </a:rPr>
              <a:t>Phantom </a:t>
            </a:r>
            <a:r>
              <a:rPr lang="en-US" sz="2400" b="1" smtClean="0">
                <a:latin typeface="Times" pitchFamily="18" charset="0"/>
                <a:cs typeface="Times" pitchFamily="18" charset="0"/>
              </a:rPr>
              <a:t>read: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A transaction executes a query that retrieves a set of rows satisfying a certain search condition. When the transaction re-executes the query at a later time additional rows are returned that have been inserted by another committed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transaction in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the intervening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period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29391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>
                <a:latin typeface="Times" pitchFamily="18" charset="0"/>
              </a:rPr>
              <a:t>Isolation Level</a:t>
            </a:r>
            <a:endParaRPr lang="en-GB" sz="54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1676400"/>
            <a:ext cx="8762999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150611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Times" pitchFamily="18" charset="0"/>
              </a:rPr>
              <a:t>IMMEDIATE/DEFERRED Constraints</a:t>
            </a:r>
            <a:endParaRPr lang="en-GB" sz="3600" dirty="0">
              <a:latin typeface="Times" pitchFamily="18" charset="0"/>
            </a:endParaRPr>
          </a:p>
        </p:txBody>
      </p:sp>
      <p:sp>
        <p:nvSpPr>
          <p:cNvPr id="4915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en-GB" sz="24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400" b="1" dirty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lvl="2">
              <a:lnSpc>
                <a:spcPct val="90000"/>
              </a:lnSpc>
            </a:pPr>
            <a:endParaRPr lang="en-GB" sz="2200" b="1" dirty="0" smtClean="0">
              <a:latin typeface="Times" pitchFamily="18" charset="0"/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2600" b="1" dirty="0" smtClean="0">
              <a:latin typeface="Times" pitchFamily="18" charset="0"/>
            </a:endParaRPr>
          </a:p>
          <a:p>
            <a:pPr lvl="1">
              <a:lnSpc>
                <a:spcPct val="90000"/>
              </a:lnSpc>
            </a:pPr>
            <a:endParaRPr lang="en-GB" sz="1800" b="1" dirty="0">
              <a:latin typeface="Times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GB" b="1" dirty="0" smtClean="0">
              <a:latin typeface="Times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1371600"/>
            <a:ext cx="91440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Ø"/>
              <a:defRPr lang="en-US" sz="36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70000"/>
              <a:buFont typeface="Wingdings" pitchFamily="2" charset="2"/>
              <a:buChar char="v"/>
              <a:defRPr lang="en-US" sz="32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Wingdings" pitchFamily="2" charset="2"/>
              <a:buChar char="§"/>
              <a:defRPr lang="en-US" sz="28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SzPct val="80000"/>
              <a:buFont typeface="Arial" pitchFamily="34" charset="0"/>
              <a:buChar char="•"/>
              <a:defRPr lang="en-US" sz="24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060"/>
              </a:buClr>
              <a:buFont typeface="Arial" charset="0"/>
              <a:buChar char="»"/>
              <a:defRPr lang="en-US" sz="2000" kern="1200" baseline="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Do not always want constraints to be checked immediately, but instead at transaction </a:t>
            </a:r>
            <a:r>
              <a:rPr lang="en-US" sz="2800" b="1" dirty="0" smtClean="0">
                <a:latin typeface="Times" pitchFamily="18" charset="0"/>
                <a:cs typeface="Times" pitchFamily="18" charset="0"/>
              </a:rPr>
              <a:t>commit</a:t>
            </a:r>
            <a:endParaRPr lang="en-US" sz="28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Constraint may be defined as INITIALLY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IMMEDIATE (default)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or INITIALLY DEFERRED, indicating mode the constraint assumes at start of each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transaction 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In former case, also possible to specify whether mode can be changed subsequently using qualifier [NOT] 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DEFERRABLE </a:t>
            </a:r>
            <a:endParaRPr lang="en-US" sz="2400" b="1" dirty="0">
              <a:latin typeface="Times" pitchFamily="18" charset="0"/>
              <a:cs typeface="Times" pitchFamily="18" charset="0"/>
            </a:endParaRPr>
          </a:p>
          <a:p>
            <a:pPr lvl="1" algn="just">
              <a:lnSpc>
                <a:spcPct val="90000"/>
              </a:lnSpc>
            </a:pP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SET 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CONSTRAINTS statement used to set mode for specified constraints for current transaction:</a:t>
            </a:r>
          </a:p>
          <a:p>
            <a:pPr marL="57150" indent="0" algn="just">
              <a:lnSpc>
                <a:spcPct val="90000"/>
              </a:lnSpc>
              <a:buNone/>
            </a:pPr>
            <a:r>
              <a:rPr lang="en-US" sz="28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SET CONSTRAINTS</a:t>
            </a:r>
          </a:p>
          <a:p>
            <a:pPr marL="57150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{ALL | constraintName [, . . . ]} </a:t>
            </a:r>
          </a:p>
          <a:p>
            <a:pPr marL="57150" indent="0" algn="just">
              <a:lnSpc>
                <a:spcPct val="90000"/>
              </a:lnSpc>
              <a:buNone/>
            </a:pPr>
            <a:r>
              <a:rPr lang="en-US" sz="2400" b="1" dirty="0">
                <a:latin typeface="Times" pitchFamily="18" charset="0"/>
                <a:cs typeface="Times" pitchFamily="18" charset="0"/>
              </a:rPr>
              <a:t>	</a:t>
            </a:r>
            <a:r>
              <a:rPr lang="en-US" sz="2400" b="1" dirty="0" smtClean="0">
                <a:latin typeface="Times" pitchFamily="18" charset="0"/>
                <a:cs typeface="Times" pitchFamily="18" charset="0"/>
              </a:rPr>
              <a:t>{</a:t>
            </a:r>
            <a:r>
              <a:rPr lang="en-US" sz="2400" b="1" dirty="0">
                <a:latin typeface="Times" pitchFamily="18" charset="0"/>
                <a:cs typeface="Times" pitchFamily="18" charset="0"/>
              </a:rPr>
              <a:t>DEFERRED | IMMEDIATE}</a:t>
            </a:r>
          </a:p>
          <a:p>
            <a:pPr marL="57150" indent="0" algn="just">
              <a:lnSpc>
                <a:spcPct val="90000"/>
              </a:lnSpc>
              <a:buNone/>
            </a:pPr>
            <a:endParaRPr lang="en-US" sz="2400" b="1" dirty="0">
              <a:latin typeface="Times" pitchFamily="18" charset="0"/>
              <a:cs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6757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1-CSC271-CIITVC-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Lecture1-CSC271-CIITVC-2012</Template>
  <TotalTime>4694</TotalTime>
  <Words>888</Words>
  <Application>Microsoft Office PowerPoint</Application>
  <PresentationFormat>On-screen Show (4:3)</PresentationFormat>
  <Paragraphs>276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Lecture1-CSC271-CIITVC-2012</vt:lpstr>
      <vt:lpstr>CSC271 Database Systems</vt:lpstr>
      <vt:lpstr>Summary: Previous Lecture</vt:lpstr>
      <vt:lpstr>Transactions</vt:lpstr>
      <vt:lpstr>Transactions..</vt:lpstr>
      <vt:lpstr>Transactions..</vt:lpstr>
      <vt:lpstr>READ ONLY/ READ WRITE</vt:lpstr>
      <vt:lpstr>Isolation Level</vt:lpstr>
      <vt:lpstr>Isolation Level</vt:lpstr>
      <vt:lpstr>IMMEDIATE/DEFERRED Constraints</vt:lpstr>
      <vt:lpstr>Authorization</vt:lpstr>
      <vt:lpstr>Authorization Identifiers and Ownership</vt:lpstr>
      <vt:lpstr>Privileges</vt:lpstr>
      <vt:lpstr>Privileges..</vt:lpstr>
      <vt:lpstr>GRANT</vt:lpstr>
      <vt:lpstr>Example 6.7</vt:lpstr>
      <vt:lpstr>Example 6.8</vt:lpstr>
      <vt:lpstr>Example 6.9</vt:lpstr>
      <vt:lpstr>REVOKE</vt:lpstr>
      <vt:lpstr>Effects of REVOKE</vt:lpstr>
      <vt:lpstr>Example 6.10</vt:lpstr>
      <vt:lpstr>Example 6.11</vt:lpstr>
      <vt:lpstr>Summary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CSC271 Database Systems</dc:title>
  <dc:creator>ASIF</dc:creator>
  <cp:lastModifiedBy>NTS</cp:lastModifiedBy>
  <cp:revision>2224</cp:revision>
  <dcterms:created xsi:type="dcterms:W3CDTF">2012-05-16T18:43:11Z</dcterms:created>
  <dcterms:modified xsi:type="dcterms:W3CDTF">2012-06-16T10:02:26Z</dcterms:modified>
</cp:coreProperties>
</file>