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5" r:id="rId2"/>
    <p:sldId id="346" r:id="rId3"/>
    <p:sldId id="759" r:id="rId4"/>
    <p:sldId id="760" r:id="rId5"/>
    <p:sldId id="761" r:id="rId6"/>
    <p:sldId id="762" r:id="rId7"/>
    <p:sldId id="763" r:id="rId8"/>
    <p:sldId id="764" r:id="rId9"/>
    <p:sldId id="765" r:id="rId10"/>
    <p:sldId id="766" r:id="rId11"/>
    <p:sldId id="767" r:id="rId12"/>
    <p:sldId id="768" r:id="rId13"/>
    <p:sldId id="769" r:id="rId14"/>
    <p:sldId id="770" r:id="rId15"/>
    <p:sldId id="771" r:id="rId16"/>
    <p:sldId id="772" r:id="rId17"/>
    <p:sldId id="773" r:id="rId18"/>
    <p:sldId id="774" r:id="rId19"/>
    <p:sldId id="775" r:id="rId20"/>
    <p:sldId id="776" r:id="rId21"/>
    <p:sldId id="777" r:id="rId22"/>
    <p:sldId id="319" r:id="rId23"/>
    <p:sldId id="35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86501" autoAdjust="0"/>
  </p:normalViewPr>
  <p:slideViewPr>
    <p:cSldViewPr>
      <p:cViewPr>
        <p:scale>
          <a:sx n="40" d="100"/>
          <a:sy n="40" d="100"/>
        </p:scale>
        <p:origin x="-1512" y="-2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6/16/2012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17</a:t>
            </a:r>
          </a:p>
        </p:txBody>
      </p:sp>
    </p:spTree>
    <p:extLst>
      <p:ext uri="{BB962C8B-B14F-4D97-AF65-F5344CB8AC3E}">
        <p14:creationId xmlns:p14="http://schemas.microsoft.com/office/powerpoint/2010/main" xmlns="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Authorization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Discretionary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access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control 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Each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user is given appropriate access rights (or privileges) on speciﬁc database objects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Typically users obtain certain privileges when they create an object and can pass some or all of these privileges to other users at their discretion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Circumvention by a devious unauthorized user tricking an authorized user into revealing sensitive data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Mandatory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access control </a:t>
            </a: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Each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database object is assigned a certain classiﬁcation level (e.g. Top Secret, Secret, Conﬁdential, Unclassiﬁed) and each subject (e.g. users, program) a clearance level</a:t>
            </a:r>
          </a:p>
          <a:p>
            <a:pPr marL="57150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6900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" pitchFamily="18" charset="0"/>
              </a:rPr>
              <a:t>Authorization Identifiers and Ownership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Authorization identifier is normal SQL identifier used to establish identity of 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user, usually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has an associated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password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Used to determine which objects user may reference and what operations may be performed on those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objects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Each object created in SQL has an owner, as defined in AUTHORIZATION clause of schema to which object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belongs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Owner is only person who may know about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57150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210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" pitchFamily="18" charset="0"/>
              </a:rPr>
              <a:t>Privileges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Privileges are the actions that a user is permitted to carry out on a given base table or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view, 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privileges deﬁned by the ISO standard are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SELECT	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Retrieve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data from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INSERT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Insert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new rows into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UPDATE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Modify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rows of data in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 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DELETE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Delete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rows of data from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REFERENCES  Reference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columns of named table in 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                        integrity constraints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USAGE 	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Use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domains,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character sets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etc.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7150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051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Privileges..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Can restrict INSERT/UPDATE/REFERENCES to named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columns</a:t>
            </a:r>
          </a:p>
          <a:p>
            <a:pPr marL="400050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Owner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of table must grant other users the necessary privileges using GRANT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statement</a:t>
            </a:r>
          </a:p>
          <a:p>
            <a:pPr marL="400050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To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create view, user must have SELECT privilege on all tables that make up view and REFERENCES privilege on the named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columns, likewise INSER, UPDATE, DELTE privileges only if owner has these privileges for every table in view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43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latin typeface="Times" pitchFamily="18" charset="0"/>
              </a:rPr>
              <a:t>GRANT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GRANT statement is used to grant privileges on database objects to speciﬁc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users</a:t>
            </a:r>
          </a:p>
          <a:p>
            <a:pPr marL="400050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format of the GRANT statement is: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GRANT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	{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PrivilegeList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| ALL PRIVILEGES}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ON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ObjectName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TO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{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AuthorizationIdList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| PUBLIC} 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[WITH GRANT OPTION]</a:t>
            </a: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492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Example 6.7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Give the user with authorization identiﬁer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‘Manager’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full privileges to the Staff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800" b="1" dirty="0" smtClean="0">
              <a:latin typeface="Times" pitchFamily="18" charset="0"/>
              <a:cs typeface="Times" pitchFamily="18" charset="0"/>
            </a:endParaRP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GRANT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ALL PRIVILEGES</a:t>
            </a: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ON </a:t>
            </a:r>
            <a:r>
              <a:rPr lang="en-US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TO </a:t>
            </a:r>
            <a:r>
              <a:rPr lang="en-US" dirty="0">
                <a:latin typeface="Times" pitchFamily="18" charset="0"/>
                <a:cs typeface="Times" pitchFamily="18" charset="0"/>
              </a:rPr>
              <a:t>Manager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 WITH GRANT OPTION;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1938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Example 6.8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Give users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‘Personnel’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and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‘Director’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privileges SELECT and UPDATE on column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salary of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the Staff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971550" lvl="2" indent="0" algn="just">
              <a:lnSpc>
                <a:spcPct val="90000"/>
              </a:lnSpc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GRANT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SELECT, UPDATE (</a:t>
            </a:r>
            <a:r>
              <a:rPr lang="en-US" dirty="0">
                <a:latin typeface="Times" pitchFamily="18" charset="0"/>
                <a:cs typeface="Times" pitchFamily="18" charset="0"/>
              </a:rPr>
              <a:t>salary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ON </a:t>
            </a:r>
            <a:r>
              <a:rPr lang="en-US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TO </a:t>
            </a:r>
            <a:r>
              <a:rPr lang="en-US" dirty="0">
                <a:latin typeface="Times" pitchFamily="18" charset="0"/>
                <a:cs typeface="Times" pitchFamily="18" charset="0"/>
              </a:rPr>
              <a:t>Personnel, Director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;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2816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Example 6.9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Give all users the privilege SELECT on the Branch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table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971550" lvl="2" indent="0" algn="just">
              <a:lnSpc>
                <a:spcPct val="90000"/>
              </a:lnSpc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GRANT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SELECT</a:t>
            </a: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ON </a:t>
            </a:r>
            <a:r>
              <a:rPr lang="en-US" dirty="0">
                <a:latin typeface="Times" pitchFamily="18" charset="0"/>
                <a:cs typeface="Times" pitchFamily="18" charset="0"/>
              </a:rPr>
              <a:t>Branch</a:t>
            </a: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>
                <a:latin typeface="Times" pitchFamily="18" charset="0"/>
                <a:cs typeface="Times" pitchFamily="18" charset="0"/>
              </a:rPr>
              <a:t>TO PUBLIC;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595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REVOKE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REVOKE takes away privileges granted with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GRANT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571500" lvl="1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715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REVOKE [GRANT OPTION FOR] </a:t>
            </a: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{</a:t>
            </a:r>
            <a:r>
              <a:rPr lang="en-US" dirty="0" err="1" smtClean="0">
                <a:latin typeface="Times" pitchFamily="18" charset="0"/>
                <a:cs typeface="Times" pitchFamily="18" charset="0"/>
              </a:rPr>
              <a:t>PrivilegeList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 | ALL PRIVILEGES}</a:t>
            </a: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ON </a:t>
            </a:r>
            <a:r>
              <a:rPr lang="en-US" dirty="0" err="1" smtClean="0">
                <a:latin typeface="Times" pitchFamily="18" charset="0"/>
                <a:cs typeface="Times" pitchFamily="18" charset="0"/>
              </a:rPr>
              <a:t>ObjectName</a:t>
            </a:r>
            <a:endParaRPr lang="en-US" dirty="0">
              <a:latin typeface="Times" pitchFamily="18" charset="0"/>
              <a:cs typeface="Times" pitchFamily="18" charset="0"/>
            </a:endParaRPr>
          </a:p>
          <a:p>
            <a:pPr marL="971550" lvl="2" indent="0" algn="just">
              <a:lnSpc>
                <a:spcPct val="90000"/>
              </a:lnSpc>
              <a:buNone/>
            </a:pPr>
            <a:r>
              <a:rPr lang="en-US" b="1" dirty="0" smtClean="0">
                <a:latin typeface="Times" pitchFamily="18" charset="0"/>
                <a:cs typeface="Times" pitchFamily="18" charset="0"/>
              </a:rPr>
              <a:t>FROM {</a:t>
            </a:r>
            <a:r>
              <a:rPr lang="en-US" dirty="0" err="1" smtClean="0">
                <a:latin typeface="Times" pitchFamily="18" charset="0"/>
                <a:cs typeface="Times" pitchFamily="18" charset="0"/>
              </a:rPr>
              <a:t>AuthorizationIdList</a:t>
            </a:r>
            <a:r>
              <a:rPr lang="en-US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| PUBLIC}		  [RESTRICT | CASCADE]</a:t>
            </a:r>
          </a:p>
          <a:p>
            <a:pPr marL="971550" lvl="2" indent="0" algn="just">
              <a:lnSpc>
                <a:spcPct val="90000"/>
              </a:lnSpc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144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Effects of REVOKE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71550" lvl="2" indent="0" algn="just">
              <a:lnSpc>
                <a:spcPct val="90000"/>
              </a:lnSpc>
              <a:buNone/>
            </a:pP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5" descr="DS3-Figure 06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382000" cy="503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260719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View updatability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Advantages and disadvantages of views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View materialization</a:t>
            </a:r>
          </a:p>
          <a:p>
            <a:pPr marL="0" indent="0" algn="just"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Example 6.10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Revoke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privilege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SELECT 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Branch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table from all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users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	REVOKE SELECT</a:t>
            </a: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	ON </a:t>
            </a:r>
            <a:r>
              <a:rPr lang="en-US" sz="3200" dirty="0">
                <a:latin typeface="Times" pitchFamily="18" charset="0"/>
                <a:cs typeface="Times" pitchFamily="18" charset="0"/>
              </a:rPr>
              <a:t>Branch</a:t>
            </a: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	FROM PUBLIC;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497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Example 6.11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Revoke all privileges given to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‘Director’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on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the Staff table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	REVOKE ALL PRIVILEGES</a:t>
            </a: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	ON </a:t>
            </a:r>
            <a:r>
              <a:rPr lang="en-US" sz="3200" dirty="0">
                <a:latin typeface="Times" pitchFamily="18" charset="0"/>
                <a:cs typeface="Times" pitchFamily="18" charset="0"/>
              </a:rPr>
              <a:t>Staff</a:t>
            </a: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		FROM Director;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40005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139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Transactions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Authorization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Authorization identifier, ownership, privileges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GRANT/REVOKE </a:t>
            </a:r>
          </a:p>
        </p:txBody>
      </p:sp>
    </p:spTree>
    <p:extLst>
      <p:ext uri="{BB962C8B-B14F-4D97-AF65-F5344CB8AC3E}">
        <p14:creationId xmlns:p14="http://schemas.microsoft.com/office/powerpoint/2010/main" xmlns="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:p14="http://schemas.microsoft.com/office/powerpoint/2010/main" xmlns="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>
                <a:latin typeface="Times" pitchFamily="18" charset="0"/>
              </a:rPr>
              <a:t>Transactions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SQL defines transaction model based on COMMIT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ROLLBACK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Transaction is logical unit of work with one or more SQL statements guaranteed to be atomic with respect 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recovery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An SQL transaction automatically begins with a transaction-initiating SQL statement (e.g., SELECT, INSERT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Changes made by transaction are not visible to other concurrently executing transactions until transaction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completes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44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Transactions..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Transaction can complete in one of four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ways: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COMMIT ends transaction successfully, making changes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permanent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ROLLBACK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aborts transaction, backing out any changes made by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transaction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programmatic SQL, successful program termination ends final transaction successfully, even if COMMIT has not been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executed</a:t>
            </a: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programmatic SQL, abnormal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program aborts the transaction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518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latin typeface="Times" pitchFamily="18" charset="0"/>
              </a:rPr>
              <a:t>Transactions..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New transaction starts with next transaction-initiating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statement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SQL transactions cannot be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nested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SET TRANSACTION configures transaction:</a:t>
            </a:r>
          </a:p>
          <a:p>
            <a:pPr marL="800100" lvl="2" indent="0" algn="just">
              <a:lnSpc>
                <a:spcPct val="90000"/>
              </a:lnSpc>
              <a:buNone/>
            </a:pPr>
            <a:endParaRPr lang="en-US" sz="1600" b="1" dirty="0" smtClean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endParaRPr lang="en-US" sz="1600" b="1" dirty="0">
              <a:latin typeface="Times" pitchFamily="18" charset="0"/>
              <a:cs typeface="Times" pitchFamily="18" charset="0"/>
            </a:endParaRP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SET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TRANSACTION </a:t>
            </a: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[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READ ONLY | READ WRITE] |</a:t>
            </a:r>
          </a:p>
          <a:p>
            <a:pPr marL="800100" lvl="2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[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ISOLATION LEVEL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READ UNCOMMITTED | READ COMMITTED | REPEATABLE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READ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| SERIALIZABLE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]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9012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Times" pitchFamily="18" charset="0"/>
              </a:rPr>
              <a:t>READ </a:t>
            </a:r>
            <a:r>
              <a:rPr lang="en-US" sz="4800" dirty="0" smtClean="0">
                <a:latin typeface="Times" pitchFamily="18" charset="0"/>
              </a:rPr>
              <a:t>ONLY/ </a:t>
            </a:r>
            <a:r>
              <a:rPr lang="en-US" sz="4800" dirty="0">
                <a:latin typeface="Times" pitchFamily="18" charset="0"/>
              </a:rPr>
              <a:t>READ WRITE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READ ONLY and READ WRITE qualiﬁers indicate whether the transaction 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read only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or involves both read and write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operations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default is READ WRITE 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Confusingly, READ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ONLY allows a transaction to issue INSERT, UPDATE, and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DELETE statements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against temporary tables (but only temporary tables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0600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Isolation Level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isolation level indicates the degree of interaction that is allowed from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other transactions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during the execution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transaction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Dirty read: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 transaction reads data that has been written by another as yet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uncommitted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transaction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Non-repeatable read: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 transaction rereads data it has previously read but another committed transaction has modiﬁed or deleted the data in the intervening period</a:t>
            </a:r>
          </a:p>
          <a:p>
            <a:pPr lvl="1" algn="just">
              <a:lnSpc>
                <a:spcPct val="90000"/>
              </a:lnSpc>
            </a:pPr>
            <a:r>
              <a:rPr lang="en-US" sz="2400" b="1">
                <a:latin typeface="Times" pitchFamily="18" charset="0"/>
                <a:cs typeface="Times" pitchFamily="18" charset="0"/>
              </a:rPr>
              <a:t>Phantom </a:t>
            </a:r>
            <a:r>
              <a:rPr lang="en-US" sz="2400" b="1" smtClean="0">
                <a:latin typeface="Times" pitchFamily="18" charset="0"/>
                <a:cs typeface="Times" pitchFamily="18" charset="0"/>
              </a:rPr>
              <a:t>read: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 transaction executes a query that retrieves a set of rows satisfying a certain search condition. When the transaction re-executes the query at a later time additional rows are returned that have been inserted by another committed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transaction in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the intervening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period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93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Isolation Level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" y="1676400"/>
            <a:ext cx="8762999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1506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" pitchFamily="18" charset="0"/>
              </a:rPr>
              <a:t>IMMEDIATE/DEFERRED Constraints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Do not always want constraints to be checked immediately, but instead at transaction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commit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Constraint may be defined as INITIALLY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IMMEDIATE (default)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or INITIALLY DEFERRED, indicating mode the constraint assumes at start of each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transaction 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In former case, also possible to specify whether mode can be changed subsequently using qualifier [NOT]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DEFERRABLE 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SET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CONSTRAINTS statement used to set mode for specified constraints for current transaction:</a:t>
            </a: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SET CONSTRAINTS</a:t>
            </a: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{ALL | constraintName [, . . . ]} </a:t>
            </a:r>
          </a:p>
          <a:p>
            <a:pPr marL="57150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{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DEFERRED | IMMEDIATE}</a:t>
            </a:r>
          </a:p>
          <a:p>
            <a:pPr marL="57150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757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4694</TotalTime>
  <Words>888</Words>
  <Application>Microsoft Office PowerPoint</Application>
  <PresentationFormat>On-screen Show (4:3)</PresentationFormat>
  <Paragraphs>276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Lecture1-CSC271-CIITVC-2012</vt:lpstr>
      <vt:lpstr>CSC271 Database Systems</vt:lpstr>
      <vt:lpstr>Summary: Previous Lecture</vt:lpstr>
      <vt:lpstr>Transactions</vt:lpstr>
      <vt:lpstr>Transactions..</vt:lpstr>
      <vt:lpstr>Transactions..</vt:lpstr>
      <vt:lpstr>READ ONLY/ READ WRITE</vt:lpstr>
      <vt:lpstr>Isolation Level</vt:lpstr>
      <vt:lpstr>Isolation Level</vt:lpstr>
      <vt:lpstr>IMMEDIATE/DEFERRED Constraints</vt:lpstr>
      <vt:lpstr>Authorization</vt:lpstr>
      <vt:lpstr>Authorization Identifiers and Ownership</vt:lpstr>
      <vt:lpstr>Privileges</vt:lpstr>
      <vt:lpstr>Privileges..</vt:lpstr>
      <vt:lpstr>GRANT</vt:lpstr>
      <vt:lpstr>Example 6.7</vt:lpstr>
      <vt:lpstr>Example 6.8</vt:lpstr>
      <vt:lpstr>Example 6.9</vt:lpstr>
      <vt:lpstr>REVOKE</vt:lpstr>
      <vt:lpstr>Effects of REVOKE</vt:lpstr>
      <vt:lpstr>Example 6.10</vt:lpstr>
      <vt:lpstr>Example 6.11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2224</cp:revision>
  <dcterms:created xsi:type="dcterms:W3CDTF">2012-05-16T18:43:11Z</dcterms:created>
  <dcterms:modified xsi:type="dcterms:W3CDTF">2012-06-16T10:02:26Z</dcterms:modified>
</cp:coreProperties>
</file>