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325" r:id="rId2"/>
    <p:sldId id="346" r:id="rId3"/>
    <p:sldId id="656" r:id="rId4"/>
    <p:sldId id="657" r:id="rId5"/>
    <p:sldId id="658" r:id="rId6"/>
    <p:sldId id="659" r:id="rId7"/>
    <p:sldId id="660" r:id="rId8"/>
    <p:sldId id="661" r:id="rId9"/>
    <p:sldId id="662" r:id="rId10"/>
    <p:sldId id="663" r:id="rId11"/>
    <p:sldId id="664" r:id="rId12"/>
    <p:sldId id="665" r:id="rId13"/>
    <p:sldId id="666" r:id="rId14"/>
    <p:sldId id="667" r:id="rId15"/>
    <p:sldId id="668" r:id="rId16"/>
    <p:sldId id="669" r:id="rId17"/>
    <p:sldId id="670" r:id="rId18"/>
    <p:sldId id="672" r:id="rId19"/>
    <p:sldId id="673" r:id="rId20"/>
    <p:sldId id="674" r:id="rId21"/>
    <p:sldId id="675" r:id="rId22"/>
    <p:sldId id="676" r:id="rId23"/>
    <p:sldId id="677" r:id="rId24"/>
    <p:sldId id="678" r:id="rId25"/>
    <p:sldId id="680" r:id="rId26"/>
    <p:sldId id="681" r:id="rId27"/>
    <p:sldId id="682" r:id="rId28"/>
    <p:sldId id="683" r:id="rId29"/>
    <p:sldId id="684" r:id="rId30"/>
    <p:sldId id="686" r:id="rId31"/>
    <p:sldId id="687" r:id="rId32"/>
    <p:sldId id="688" r:id="rId33"/>
    <p:sldId id="689" r:id="rId34"/>
    <p:sldId id="690" r:id="rId35"/>
    <p:sldId id="691" r:id="rId36"/>
    <p:sldId id="692" r:id="rId37"/>
    <p:sldId id="693" r:id="rId38"/>
    <p:sldId id="694" r:id="rId39"/>
    <p:sldId id="679" r:id="rId4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0000"/>
    </p:penClr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912" autoAdjust="0"/>
    <p:restoredTop sz="86501" autoAdjust="0"/>
  </p:normalViewPr>
  <p:slideViewPr>
    <p:cSldViewPr>
      <p:cViewPr varScale="1">
        <p:scale>
          <a:sx n="97" d="100"/>
          <a:sy n="97" d="100"/>
        </p:scale>
        <p:origin x="-133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246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8394"/>
    </p:cViewPr>
  </p:sorterViewPr>
  <p:notesViewPr>
    <p:cSldViewPr>
      <p:cViewPr varScale="1">
        <p:scale>
          <a:sx n="53" d="100"/>
          <a:sy n="53" d="100"/>
        </p:scale>
        <p:origin x="-2820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Arial" pitchFamily="34" charset="0"/>
              </a:defRPr>
            </a:lvl1pPr>
          </a:lstStyle>
          <a:p>
            <a:pPr>
              <a:defRPr/>
            </a:pPr>
            <a:fld id="{751E2CF5-2857-4D0F-B510-FC1B9A6FE6B8}" type="datetimeFigureOut">
              <a:rPr lang="en-US"/>
              <a:pPr>
                <a:defRPr/>
              </a:pPr>
              <a:t>4/23/2013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Arial" pitchFamily="34" charset="0"/>
              </a:defRPr>
            </a:lvl1pPr>
          </a:lstStyle>
          <a:p>
            <a:pPr>
              <a:defRPr/>
            </a:pPr>
            <a:fld id="{A12032E8-2833-4C6E-AA22-C2FB112806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788078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23950" y="711200"/>
            <a:ext cx="4543425" cy="340836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738" y="4332288"/>
            <a:ext cx="4975225" cy="4119562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30425"/>
            <a:ext cx="8229600" cy="1470025"/>
          </a:xfrm>
        </p:spPr>
        <p:txBody>
          <a:bodyPr/>
          <a:lstStyle>
            <a:lvl1pPr>
              <a:defRPr sz="50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4C226-FD2D-48CE-8743-3356F0E7F2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520922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CSC271 Database Systems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asifmuneer@comsats.edu.pk</a:t>
            </a:r>
          </a:p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FD50D-E979-4BE6-8618-3B47CA459D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08238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CSC271 Database Systems</a:t>
            </a:r>
          </a:p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asifmuneer@comsats.edu.pk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FF7C0-F308-4C4F-BCB6-A3836A3993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073463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CSC271 Database Systems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asifmuneer@comsats.edu.pk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4DE7F-1002-435F-902D-2BA33C7366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26857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/>
          <a:lstStyle>
            <a:lvl1pPr>
              <a:defRPr sz="5000" b="1" baseline="0">
                <a:solidFill>
                  <a:srgbClr val="002060"/>
                </a:solidFill>
                <a:latin typeface="Arial Narrow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/>
          <a:lstStyle>
            <a:lvl1pPr marL="342900" indent="-342900">
              <a:buClr>
                <a:srgbClr val="002060"/>
              </a:buClr>
              <a:buSzPct val="70000"/>
              <a:buFont typeface="Wingdings" pitchFamily="2" charset="2"/>
              <a:buChar char="Ø"/>
              <a:defRPr sz="3600" baseline="0">
                <a:latin typeface="Verdana" pitchFamily="34" charset="0"/>
              </a:defRPr>
            </a:lvl1pPr>
            <a:lvl2pPr marL="742950" indent="-285750">
              <a:buClr>
                <a:srgbClr val="002060"/>
              </a:buClr>
              <a:buSzPct val="70000"/>
              <a:buFont typeface="Wingdings" pitchFamily="2" charset="2"/>
              <a:buChar char="v"/>
              <a:defRPr sz="3200" baseline="0">
                <a:latin typeface="Verdana" pitchFamily="34" charset="0"/>
              </a:defRPr>
            </a:lvl2pPr>
            <a:lvl3pPr marL="1143000" indent="-228600">
              <a:buClr>
                <a:srgbClr val="002060"/>
              </a:buClr>
              <a:buSzPct val="80000"/>
              <a:buFont typeface="Wingdings" pitchFamily="2" charset="2"/>
              <a:buChar char="§"/>
              <a:defRPr sz="2800" baseline="0">
                <a:latin typeface="Verdana" pitchFamily="34" charset="0"/>
              </a:defRPr>
            </a:lvl3pPr>
            <a:lvl4pPr marL="1600200" indent="-228600">
              <a:buClr>
                <a:srgbClr val="002060"/>
              </a:buClr>
              <a:buFont typeface="Arial" pitchFamily="34" charset="0"/>
              <a:buChar char="•"/>
              <a:defRPr sz="2400" baseline="0">
                <a:latin typeface="Verdana" pitchFamily="34" charset="0"/>
              </a:defRPr>
            </a:lvl4pPr>
            <a:lvl5pPr>
              <a:buClr>
                <a:srgbClr val="002060"/>
              </a:buClr>
              <a:defRPr sz="2000" baseline="0">
                <a:latin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 dirty="0" smtClean="0">
                <a:solidFill>
                  <a:srgbClr val="002060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 dirty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8F9A1-738B-46A3-B94B-5F4DA1B481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96127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CSC271 Database Systems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asifmuneer@comsats.edu.pk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E70B0-A3C1-4D7B-BD5C-7915FD6EF4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6766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CSC271 Database Systems</a:t>
            </a:r>
          </a:p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asifmuneer@comsats.edu.pk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7911D-5FC3-42B9-89C1-77FC432C84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395274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4343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600200"/>
            <a:ext cx="44196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CSC271 Database Systems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asifmuneer@comsats.edu.pk</a:t>
            </a:r>
          </a:p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EB286-AB7E-4942-BDF4-E7F49D86B6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56792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CSC271 Database Systems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asifmuneer@comsats.edu.pk</a:t>
            </a:r>
          </a:p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52A9E-2ACC-45DD-B30B-5928106AF7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294271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CSC271 Database Systems</a:t>
            </a:r>
          </a:p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asifmuneer@comsats.edu.pk</a:t>
            </a:r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8979B-F86C-4E5D-8C73-C0F32233C3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08269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CSC271 Database Systems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asifmuneer@comsats.edu.pk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890E3E-A041-4E7D-9206-8EE1A2212B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27988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CSC271 Database Systems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asifmuneer@comsats.edu.pk</a:t>
            </a:r>
          </a:p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C0A67-AFCE-4981-9826-C35E5AE0B8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46977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152400"/>
            <a:ext cx="9144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0" y="1600200"/>
            <a:ext cx="91440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rgbClr val="00206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aseline="0" dirty="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442CA05-5763-4660-BAB7-CE27E64B31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3" r:id="rId2"/>
    <p:sldLayoutId id="2147483671" r:id="rId3"/>
    <p:sldLayoutId id="2147483674" r:id="rId4"/>
    <p:sldLayoutId id="2147483675" r:id="rId5"/>
    <p:sldLayoutId id="2147483676" r:id="rId6"/>
    <p:sldLayoutId id="2147483677" r:id="rId7"/>
    <p:sldLayoutId id="2147483672" r:id="rId8"/>
    <p:sldLayoutId id="2147483678" r:id="rId9"/>
    <p:sldLayoutId id="2147483679" r:id="rId10"/>
    <p:sldLayoutId id="2147483680" r:id="rId11"/>
    <p:sldLayoutId id="2147483681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lang="en-US" sz="5200" b="1" kern="1200" dirty="0">
          <a:solidFill>
            <a:srgbClr val="002060"/>
          </a:solidFill>
          <a:latin typeface="Arial Narrow" pitchFamily="34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5200" b="1">
          <a:solidFill>
            <a:srgbClr val="002060"/>
          </a:solidFill>
          <a:latin typeface="Arial Narrow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5200" b="1">
          <a:solidFill>
            <a:srgbClr val="002060"/>
          </a:solidFill>
          <a:latin typeface="Arial Narrow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5200" b="1">
          <a:solidFill>
            <a:srgbClr val="002060"/>
          </a:solidFill>
          <a:latin typeface="Arial Narrow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5200" b="1">
          <a:solidFill>
            <a:srgbClr val="002060"/>
          </a:solidFill>
          <a:latin typeface="Arial Narrow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060"/>
        </a:buClr>
        <a:buSzPct val="70000"/>
        <a:buFont typeface="Wingdings" pitchFamily="2" charset="2"/>
        <a:buChar char="Ø"/>
        <a:defRPr lang="en-US" sz="3600" kern="1200" dirty="0">
          <a:solidFill>
            <a:schemeClr val="tx1"/>
          </a:solidFill>
          <a:latin typeface="Verdana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060"/>
        </a:buClr>
        <a:buSzPct val="70000"/>
        <a:buFont typeface="Wingdings" pitchFamily="2" charset="2"/>
        <a:buChar char="v"/>
        <a:defRPr lang="en-US" sz="3200" kern="1200" dirty="0">
          <a:solidFill>
            <a:schemeClr val="tx1"/>
          </a:solidFill>
          <a:latin typeface="Verdana" pitchFamily="34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2060"/>
        </a:buClr>
        <a:buSzPct val="80000"/>
        <a:buFont typeface="Wingdings" pitchFamily="2" charset="2"/>
        <a:buChar char="§"/>
        <a:defRPr lang="en-US" sz="2800" kern="1200" dirty="0">
          <a:solidFill>
            <a:schemeClr val="tx1"/>
          </a:solidFill>
          <a:latin typeface="Verdana" pitchFamily="34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2060"/>
        </a:buClr>
        <a:buSzPct val="80000"/>
        <a:buFont typeface="Arial" charset="0"/>
        <a:buChar char="•"/>
        <a:defRPr lang="en-US" sz="2400" kern="1200" dirty="0">
          <a:solidFill>
            <a:schemeClr val="tx1"/>
          </a:solidFill>
          <a:latin typeface="Verdana" pitchFamily="34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2060"/>
        </a:buClr>
        <a:buFont typeface="Arial" charset="0"/>
        <a:buChar char="»"/>
        <a:defRPr lang="en-US" sz="2000" kern="1200" dirty="0">
          <a:solidFill>
            <a:schemeClr val="tx1"/>
          </a:solidFill>
          <a:latin typeface="Verdana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dirty="0"/>
              <a:t>CSC271 Database Systems</a:t>
            </a:r>
            <a:endParaRPr lang="en-GB" sz="4000" dirty="0">
              <a:solidFill>
                <a:schemeClr val="tx1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sz="4800" b="1" dirty="0" smtClean="0"/>
              <a:t>Lecture </a:t>
            </a:r>
            <a:r>
              <a:rPr sz="4800" b="1" smtClean="0"/>
              <a:t># </a:t>
            </a:r>
            <a:r>
              <a:rPr sz="4800" b="1" smtClean="0"/>
              <a:t>15</a:t>
            </a:r>
            <a:endParaRPr sz="4800" b="1" dirty="0" smtClean="0"/>
          </a:p>
        </p:txBody>
      </p:sp>
    </p:spTree>
    <p:extLst>
      <p:ext uri="{BB962C8B-B14F-4D97-AF65-F5344CB8AC3E}">
        <p14:creationId xmlns="" xmlns:p14="http://schemas.microsoft.com/office/powerpoint/2010/main" val="27994261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Creating a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2400" smtClean="0">
                <a:latin typeface="Times New Roman" pitchFamily="18" charset="0"/>
                <a:cs typeface="Times New Roman" pitchFamily="18" charset="0"/>
              </a:rPr>
              <a:t>The schema can be defined/created as follows</a:t>
            </a:r>
          </a:p>
          <a:p>
            <a:pPr lvl="1">
              <a:buNone/>
            </a:pPr>
            <a:r>
              <a:rPr sz="2400" smtClean="0">
                <a:latin typeface="Times New Roman" pitchFamily="18" charset="0"/>
                <a:cs typeface="Times New Roman" pitchFamily="18" charset="0"/>
              </a:rPr>
              <a:t>	CREATE 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SCHEMA [Name | AUTHORIZATION CreatorIdentifier]</a:t>
            </a:r>
          </a:p>
          <a:p>
            <a:pPr lvl="1">
              <a:buNone/>
            </a:pPr>
            <a:r>
              <a:rPr sz="2400" smtClean="0">
                <a:latin typeface="Times New Roman" pitchFamily="18" charset="0"/>
                <a:cs typeface="Times New Roman" pitchFamily="18" charset="0"/>
              </a:rPr>
              <a:t>	CREATE 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SCHEMA SqlTests AUTHORIZATION 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Smith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1">
              <a:buNone/>
            </a:pPr>
            <a:endParaRPr sz="2400" smtClean="0">
              <a:latin typeface="Times New Roman" pitchFamily="18" charset="0"/>
              <a:cs typeface="Times New Roman" pitchFamily="18" charset="0"/>
            </a:endParaRPr>
          </a:p>
          <a:p>
            <a:r>
              <a:rPr sz="2400" smtClean="0">
                <a:latin typeface="Times New Roman" pitchFamily="18" charset="0"/>
                <a:cs typeface="Times New Roman" pitchFamily="18" charset="0"/>
              </a:rPr>
              <a:t>The schema can be destroyed as follows</a:t>
            </a:r>
          </a:p>
          <a:p>
            <a:pPr lvl="1">
              <a:buNone/>
            </a:pPr>
            <a:r>
              <a:rPr sz="2400" smtClean="0">
                <a:latin typeface="Times New Roman" pitchFamily="18" charset="0"/>
                <a:cs typeface="Times New Roman" pitchFamily="18" charset="0"/>
              </a:rPr>
              <a:t>	DROP 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SCHEMA Name [RESTRICT | 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CASCADE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]</a:t>
            </a:r>
          </a:p>
          <a:p>
            <a:pPr lvl="1"/>
            <a:r>
              <a:rPr sz="2400" smtClean="0">
                <a:latin typeface="Times New Roman" pitchFamily="18" charset="0"/>
                <a:cs typeface="Times New Roman" pitchFamily="18" charset="0"/>
              </a:rPr>
              <a:t>With RESTRICT default schema must be empty or operations fails</a:t>
            </a:r>
          </a:p>
          <a:p>
            <a:pPr lvl="1"/>
            <a:r>
              <a:rPr sz="2400" smtClean="0">
                <a:latin typeface="Times New Roman" pitchFamily="18" charset="0"/>
                <a:cs typeface="Times New Roman" pitchFamily="18" charset="0"/>
              </a:rPr>
              <a:t>With CASCADE the operation cascades to drop 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all objects associated with 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schema. 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any of 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these drop operations fail, the DROP SCHEMA fails</a:t>
            </a:r>
          </a:p>
          <a:p>
            <a:endParaRPr smtClean="0"/>
          </a:p>
          <a:p>
            <a:pPr lvl="1">
              <a:buNone/>
            </a:pPr>
            <a:endParaRPr sz="2800" b="1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endParaRPr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CREATE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sz="2000" smtClean="0">
                <a:latin typeface="Times New Roman" pitchFamily="18" charset="0"/>
                <a:cs typeface="Times New Roman" pitchFamily="18" charset="0"/>
              </a:rPr>
              <a:t>	CREATE </a:t>
            </a:r>
            <a:r>
              <a:rPr sz="2000" smtClean="0">
                <a:latin typeface="Times New Roman" pitchFamily="18" charset="0"/>
                <a:cs typeface="Times New Roman" pitchFamily="18" charset="0"/>
              </a:rPr>
              <a:t>TABLE TableName</a:t>
            </a:r>
          </a:p>
          <a:p>
            <a:pPr>
              <a:buNone/>
            </a:pPr>
            <a:r>
              <a:rPr sz="2000" smtClean="0">
                <a:latin typeface="Times New Roman" pitchFamily="18" charset="0"/>
                <a:cs typeface="Times New Roman" pitchFamily="18" charset="0"/>
              </a:rPr>
              <a:t>	{(</a:t>
            </a:r>
            <a:r>
              <a:rPr sz="2000" smtClean="0">
                <a:latin typeface="Times New Roman" pitchFamily="18" charset="0"/>
                <a:cs typeface="Times New Roman" pitchFamily="18" charset="0"/>
              </a:rPr>
              <a:t>columName dataType [NOT NULL] [UNIQUE]</a:t>
            </a:r>
          </a:p>
          <a:p>
            <a:pPr>
              <a:buNone/>
            </a:pPr>
            <a:r>
              <a:rPr sz="2000" smtClean="0">
                <a:latin typeface="Times New Roman" pitchFamily="18" charset="0"/>
                <a:cs typeface="Times New Roman" pitchFamily="18" charset="0"/>
              </a:rPr>
              <a:t>	[</a:t>
            </a:r>
            <a:r>
              <a:rPr sz="2000" smtClean="0">
                <a:latin typeface="Times New Roman" pitchFamily="18" charset="0"/>
                <a:cs typeface="Times New Roman" pitchFamily="18" charset="0"/>
              </a:rPr>
              <a:t>DEFAULT defaultOption] [CHECK (searchCondition)] [, . . . ]}</a:t>
            </a:r>
          </a:p>
          <a:p>
            <a:pPr>
              <a:buNone/>
            </a:pPr>
            <a:r>
              <a:rPr sz="2000" smtClean="0">
                <a:latin typeface="Times New Roman" pitchFamily="18" charset="0"/>
                <a:cs typeface="Times New Roman" pitchFamily="18" charset="0"/>
              </a:rPr>
              <a:t>	[</a:t>
            </a:r>
            <a:r>
              <a:rPr sz="2000" smtClean="0">
                <a:latin typeface="Times New Roman" pitchFamily="18" charset="0"/>
                <a:cs typeface="Times New Roman" pitchFamily="18" charset="0"/>
              </a:rPr>
              <a:t>PRIMARY KEY (listOfColumns),]</a:t>
            </a:r>
          </a:p>
          <a:p>
            <a:pPr>
              <a:buNone/>
            </a:pPr>
            <a:r>
              <a:rPr sz="2000" smtClean="0">
                <a:latin typeface="Times New Roman" pitchFamily="18" charset="0"/>
                <a:cs typeface="Times New Roman" pitchFamily="18" charset="0"/>
              </a:rPr>
              <a:t>	{[</a:t>
            </a:r>
            <a:r>
              <a:rPr sz="2000" smtClean="0">
                <a:latin typeface="Times New Roman" pitchFamily="18" charset="0"/>
                <a:cs typeface="Times New Roman" pitchFamily="18" charset="0"/>
              </a:rPr>
              <a:t>UNIQUE (listOfColumns)] [, . . . ]}</a:t>
            </a:r>
          </a:p>
          <a:p>
            <a:pPr>
              <a:buNone/>
            </a:pPr>
            <a:r>
              <a:rPr sz="2000" smtClean="0">
                <a:latin typeface="Times New Roman" pitchFamily="18" charset="0"/>
                <a:cs typeface="Times New Roman" pitchFamily="18" charset="0"/>
              </a:rPr>
              <a:t>	{[</a:t>
            </a:r>
            <a:r>
              <a:rPr sz="2000" smtClean="0">
                <a:latin typeface="Times New Roman" pitchFamily="18" charset="0"/>
                <a:cs typeface="Times New Roman" pitchFamily="18" charset="0"/>
              </a:rPr>
              <a:t>FOREIGN KEY (listOfForeignKeyColumns)</a:t>
            </a:r>
          </a:p>
          <a:p>
            <a:pPr>
              <a:buNone/>
            </a:pPr>
            <a:r>
              <a:rPr sz="2000" smtClean="0">
                <a:latin typeface="Times New Roman" pitchFamily="18" charset="0"/>
                <a:cs typeface="Times New Roman" pitchFamily="18" charset="0"/>
              </a:rPr>
              <a:t>	REFERENCES </a:t>
            </a:r>
            <a:r>
              <a:rPr sz="2000" smtClean="0">
                <a:latin typeface="Times New Roman" pitchFamily="18" charset="0"/>
                <a:cs typeface="Times New Roman" pitchFamily="18" charset="0"/>
              </a:rPr>
              <a:t>ParentTableName [(listOfCandidateKeyColumns)]</a:t>
            </a:r>
          </a:p>
          <a:p>
            <a:pPr>
              <a:buNone/>
            </a:pPr>
            <a:r>
              <a:rPr sz="2000" smtClean="0">
                <a:latin typeface="Times New Roman" pitchFamily="18" charset="0"/>
                <a:cs typeface="Times New Roman" pitchFamily="18" charset="0"/>
              </a:rPr>
              <a:t>	[</a:t>
            </a:r>
            <a:r>
              <a:rPr sz="2000" smtClean="0">
                <a:latin typeface="Times New Roman" pitchFamily="18" charset="0"/>
                <a:cs typeface="Times New Roman" pitchFamily="18" charset="0"/>
              </a:rPr>
              <a:t>MATCH {PARTIAL | FULL}</a:t>
            </a:r>
          </a:p>
          <a:p>
            <a:pPr>
              <a:buNone/>
            </a:pPr>
            <a:r>
              <a:rPr sz="2000" smtClean="0">
                <a:latin typeface="Times New Roman" pitchFamily="18" charset="0"/>
                <a:cs typeface="Times New Roman" pitchFamily="18" charset="0"/>
              </a:rPr>
              <a:t>	[</a:t>
            </a:r>
            <a:r>
              <a:rPr sz="2000" smtClean="0">
                <a:latin typeface="Times New Roman" pitchFamily="18" charset="0"/>
                <a:cs typeface="Times New Roman" pitchFamily="18" charset="0"/>
              </a:rPr>
              <a:t>ON UPDATE referentialAction]</a:t>
            </a:r>
          </a:p>
          <a:p>
            <a:pPr>
              <a:buNone/>
            </a:pPr>
            <a:r>
              <a:rPr sz="2000" smtClean="0">
                <a:latin typeface="Times New Roman" pitchFamily="18" charset="0"/>
                <a:cs typeface="Times New Roman" pitchFamily="18" charset="0"/>
              </a:rPr>
              <a:t>	[</a:t>
            </a:r>
            <a:r>
              <a:rPr sz="2000" smtClean="0">
                <a:latin typeface="Times New Roman" pitchFamily="18" charset="0"/>
                <a:cs typeface="Times New Roman" pitchFamily="18" charset="0"/>
              </a:rPr>
              <a:t>ON DELETE referentialAction]] [, . . . ]}</a:t>
            </a:r>
          </a:p>
          <a:p>
            <a:pPr>
              <a:buNone/>
            </a:pPr>
            <a:r>
              <a:rPr sz="2000" smtClean="0">
                <a:latin typeface="Times New Roman" pitchFamily="18" charset="0"/>
                <a:cs typeface="Times New Roman" pitchFamily="18" charset="0"/>
              </a:rPr>
              <a:t>	{[</a:t>
            </a:r>
            <a:r>
              <a:rPr sz="2000" smtClean="0">
                <a:latin typeface="Times New Roman" pitchFamily="18" charset="0"/>
                <a:cs typeface="Times New Roman" pitchFamily="18" charset="0"/>
              </a:rPr>
              <a:t>CHECK (searchCondition)] [, . . . ]})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Example 6.1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sz="2400" smtClean="0">
                <a:latin typeface="Times New Roman" pitchFamily="18" charset="0"/>
                <a:cs typeface="Times New Roman" pitchFamily="18" charset="0"/>
              </a:rPr>
              <a:t>CREATE 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DOMAIN OwnerNumber AS VARCHAR(5)</a:t>
            </a:r>
          </a:p>
          <a:p>
            <a:pPr>
              <a:buNone/>
            </a:pPr>
            <a:r>
              <a:rPr sz="2400" smtClean="0">
                <a:latin typeface="Times New Roman" pitchFamily="18" charset="0"/>
                <a:cs typeface="Times New Roman" pitchFamily="18" charset="0"/>
              </a:rPr>
              <a:t>	CHECK 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(VALUE IN (SELECT ownerNo FROM PrivateOwner));</a:t>
            </a:r>
          </a:p>
          <a:p>
            <a:pPr>
              <a:buNone/>
            </a:pPr>
            <a:r>
              <a:rPr sz="2400" smtClean="0">
                <a:latin typeface="Times New Roman" pitchFamily="18" charset="0"/>
                <a:cs typeface="Times New Roman" pitchFamily="18" charset="0"/>
              </a:rPr>
              <a:t>	CREATE 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DOMAIN PropertyType AS CHAR(1)</a:t>
            </a:r>
          </a:p>
          <a:p>
            <a:pPr>
              <a:buNone/>
            </a:pPr>
            <a:r>
              <a:rPr sz="2400" smtClean="0">
                <a:latin typeface="Times New Roman" pitchFamily="18" charset="0"/>
                <a:cs typeface="Times New Roman" pitchFamily="18" charset="0"/>
              </a:rPr>
              <a:t>	CHECK(VALUE IN ('FLAT' , 'HOUSE’));</a:t>
            </a:r>
            <a:endParaRPr sz="240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sz="2400" smtClean="0">
                <a:latin typeface="Times New Roman" pitchFamily="18" charset="0"/>
                <a:cs typeface="Times New Roman" pitchFamily="18" charset="0"/>
              </a:rPr>
              <a:t>	CREATE 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DOMAIN 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PropertyRooms 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AS SMALLINT;</a:t>
            </a:r>
          </a:p>
          <a:p>
            <a:pPr>
              <a:buNone/>
            </a:pPr>
            <a:r>
              <a:rPr sz="2400" smtClean="0">
                <a:latin typeface="Times New Roman" pitchFamily="18" charset="0"/>
                <a:cs typeface="Times New Roman" pitchFamily="18" charset="0"/>
              </a:rPr>
              <a:t>	CHECK(VALUE BETWEEN 1 AND 15);</a:t>
            </a:r>
          </a:p>
          <a:p>
            <a:pPr>
              <a:buNone/>
            </a:pPr>
            <a:r>
              <a:rPr sz="2400" smtClean="0">
                <a:latin typeface="Times New Roman" pitchFamily="18" charset="0"/>
                <a:cs typeface="Times New Roman" pitchFamily="18" charset="0"/>
              </a:rPr>
              <a:t>	CREATE DOMAIN PropertyRent AS DECIMAL(6,2)</a:t>
            </a:r>
          </a:p>
          <a:p>
            <a:pPr>
              <a:buNone/>
            </a:pPr>
            <a:r>
              <a:rPr sz="2400" smtClean="0">
                <a:latin typeface="Times New Roman" pitchFamily="18" charset="0"/>
                <a:cs typeface="Times New Roman" pitchFamily="18" charset="0"/>
              </a:rPr>
              <a:t>	CHECK(VALUE BETWEEN 0 AND 9999.99);</a:t>
            </a:r>
            <a:endParaRPr sz="24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Example 6.1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sz="2000" smtClean="0">
                <a:latin typeface="Times New Roman" pitchFamily="18" charset="0"/>
                <a:cs typeface="Times New Roman" pitchFamily="18" charset="0"/>
              </a:rPr>
              <a:t>CREATE </a:t>
            </a:r>
            <a:r>
              <a:rPr sz="2000" smtClean="0">
                <a:latin typeface="Times New Roman" pitchFamily="18" charset="0"/>
                <a:cs typeface="Times New Roman" pitchFamily="18" charset="0"/>
              </a:rPr>
              <a:t>TABLE PropertyForRent(</a:t>
            </a:r>
          </a:p>
          <a:p>
            <a:pPr>
              <a:buNone/>
            </a:pPr>
            <a:r>
              <a:rPr sz="2000" smtClean="0">
                <a:latin typeface="Times New Roman" pitchFamily="18" charset="0"/>
                <a:cs typeface="Times New Roman" pitchFamily="18" charset="0"/>
              </a:rPr>
              <a:t>	propertyNo </a:t>
            </a:r>
            <a:r>
              <a:rPr sz="2000" smtClean="0">
                <a:latin typeface="Times New Roman" pitchFamily="18" charset="0"/>
                <a:cs typeface="Times New Roman" pitchFamily="18" charset="0"/>
              </a:rPr>
              <a:t>PropertyNumber NOT NULL,</a:t>
            </a:r>
          </a:p>
          <a:p>
            <a:pPr>
              <a:buNone/>
            </a:pPr>
            <a:r>
              <a:rPr sz="2000" smtClean="0">
                <a:latin typeface="Times New Roman" pitchFamily="18" charset="0"/>
                <a:cs typeface="Times New Roman" pitchFamily="18" charset="0"/>
              </a:rPr>
              <a:t>	rooms </a:t>
            </a:r>
            <a:r>
              <a:rPr sz="2000" smtClean="0">
                <a:latin typeface="Times New Roman" pitchFamily="18" charset="0"/>
                <a:cs typeface="Times New Roman" pitchFamily="18" charset="0"/>
              </a:rPr>
              <a:t>PropertyRooms NOT NULL DEFAULT 4,</a:t>
            </a:r>
          </a:p>
          <a:p>
            <a:pPr>
              <a:buNone/>
            </a:pPr>
            <a:r>
              <a:rPr sz="2000" smtClean="0">
                <a:latin typeface="Times New Roman" pitchFamily="18" charset="0"/>
                <a:cs typeface="Times New Roman" pitchFamily="18" charset="0"/>
              </a:rPr>
              <a:t>	rent </a:t>
            </a:r>
            <a:r>
              <a:rPr sz="2000" smtClean="0">
                <a:latin typeface="Times New Roman" pitchFamily="18" charset="0"/>
                <a:cs typeface="Times New Roman" pitchFamily="18" charset="0"/>
              </a:rPr>
              <a:t>PropertyRent NOT NULL DEFAULT 600,</a:t>
            </a:r>
          </a:p>
          <a:p>
            <a:pPr>
              <a:buNone/>
            </a:pPr>
            <a:r>
              <a:rPr sz="2000" smtClean="0">
                <a:latin typeface="Times New Roman" pitchFamily="18" charset="0"/>
                <a:cs typeface="Times New Roman" pitchFamily="18" charset="0"/>
              </a:rPr>
              <a:t>	ownerNo </a:t>
            </a:r>
            <a:r>
              <a:rPr sz="2000" smtClean="0">
                <a:latin typeface="Times New Roman" pitchFamily="18" charset="0"/>
                <a:cs typeface="Times New Roman" pitchFamily="18" charset="0"/>
              </a:rPr>
              <a:t>OwnerNumber NOT NULL,</a:t>
            </a:r>
          </a:p>
          <a:p>
            <a:pPr>
              <a:buNone/>
            </a:pPr>
            <a:r>
              <a:rPr sz="2000" smtClean="0">
                <a:latin typeface="Times New Roman" pitchFamily="18" charset="0"/>
                <a:cs typeface="Times New Roman" pitchFamily="18" charset="0"/>
              </a:rPr>
              <a:t>	staffNo </a:t>
            </a:r>
            <a:r>
              <a:rPr sz="2000" smtClean="0">
                <a:latin typeface="Times New Roman" pitchFamily="18" charset="0"/>
                <a:cs typeface="Times New Roman" pitchFamily="18" charset="0"/>
              </a:rPr>
              <a:t>StaffNumber</a:t>
            </a:r>
          </a:p>
          <a:p>
            <a:pPr>
              <a:buNone/>
            </a:pPr>
            <a:r>
              <a:rPr sz="2000" smtClean="0">
                <a:latin typeface="Times New Roman" pitchFamily="18" charset="0"/>
                <a:cs typeface="Times New Roman" pitchFamily="18" charset="0"/>
              </a:rPr>
              <a:t>	CONSTRAINT </a:t>
            </a:r>
            <a:r>
              <a:rPr sz="2000" smtClean="0">
                <a:latin typeface="Times New Roman" pitchFamily="18" charset="0"/>
                <a:cs typeface="Times New Roman" pitchFamily="18" charset="0"/>
              </a:rPr>
              <a:t>StaffNotHandlingTooMuch</a:t>
            </a:r>
          </a:p>
          <a:p>
            <a:pPr>
              <a:buNone/>
            </a:pPr>
            <a:r>
              <a:rPr sz="2000" smtClean="0">
                <a:latin typeface="Times New Roman" pitchFamily="18" charset="0"/>
                <a:cs typeface="Times New Roman" pitchFamily="18" charset="0"/>
              </a:rPr>
              <a:t>	branchNo  BranchNumber  NOT </a:t>
            </a:r>
            <a:r>
              <a:rPr sz="2000" smtClean="0">
                <a:latin typeface="Times New Roman" pitchFamily="18" charset="0"/>
                <a:cs typeface="Times New Roman" pitchFamily="18" charset="0"/>
              </a:rPr>
              <a:t>NULL,</a:t>
            </a:r>
          </a:p>
          <a:p>
            <a:pPr>
              <a:buNone/>
            </a:pPr>
            <a:r>
              <a:rPr sz="2000" smtClean="0">
                <a:latin typeface="Times New Roman" pitchFamily="18" charset="0"/>
                <a:cs typeface="Times New Roman" pitchFamily="18" charset="0"/>
              </a:rPr>
              <a:t>	PRIMARY </a:t>
            </a:r>
            <a:r>
              <a:rPr sz="2000" smtClean="0">
                <a:latin typeface="Times New Roman" pitchFamily="18" charset="0"/>
                <a:cs typeface="Times New Roman" pitchFamily="18" charset="0"/>
              </a:rPr>
              <a:t>KEY (propertyNo),</a:t>
            </a:r>
          </a:p>
          <a:p>
            <a:pPr>
              <a:buNone/>
            </a:pPr>
            <a:r>
              <a:rPr sz="2000" smtClean="0">
                <a:latin typeface="Times New Roman" pitchFamily="18" charset="0"/>
                <a:cs typeface="Times New Roman" pitchFamily="18" charset="0"/>
              </a:rPr>
              <a:t>	FOREIGN </a:t>
            </a:r>
            <a:r>
              <a:rPr sz="2000" smtClean="0">
                <a:latin typeface="Times New Roman" pitchFamily="18" charset="0"/>
                <a:cs typeface="Times New Roman" pitchFamily="18" charset="0"/>
              </a:rPr>
              <a:t>KEY (staffNo) </a:t>
            </a:r>
            <a:r>
              <a:rPr sz="2000" smtClean="0">
                <a:latin typeface="Times New Roman" pitchFamily="18" charset="0"/>
                <a:cs typeface="Times New Roman" pitchFamily="18" charset="0"/>
              </a:rPr>
              <a:t>REFERENCES </a:t>
            </a:r>
            <a:r>
              <a:rPr sz="2000" smtClean="0">
                <a:latin typeface="Times New Roman" pitchFamily="18" charset="0"/>
                <a:cs typeface="Times New Roman" pitchFamily="18" charset="0"/>
              </a:rPr>
              <a:t>Staff</a:t>
            </a:r>
          </a:p>
          <a:p>
            <a:pPr>
              <a:buNone/>
            </a:pPr>
            <a:r>
              <a:rPr sz="2000" smtClean="0">
                <a:latin typeface="Times New Roman" pitchFamily="18" charset="0"/>
                <a:cs typeface="Times New Roman" pitchFamily="18" charset="0"/>
              </a:rPr>
              <a:t> 	ON </a:t>
            </a:r>
            <a:r>
              <a:rPr sz="2000" smtClean="0">
                <a:latin typeface="Times New Roman" pitchFamily="18" charset="0"/>
                <a:cs typeface="Times New Roman" pitchFamily="18" charset="0"/>
              </a:rPr>
              <a:t>DELETE </a:t>
            </a:r>
            <a:r>
              <a:rPr sz="2000" smtClean="0">
                <a:latin typeface="Times New Roman" pitchFamily="18" charset="0"/>
                <a:cs typeface="Times New Roman" pitchFamily="18" charset="0"/>
              </a:rPr>
              <a:t>SET </a:t>
            </a:r>
            <a:r>
              <a:rPr sz="2000" smtClean="0">
                <a:latin typeface="Times New Roman" pitchFamily="18" charset="0"/>
                <a:cs typeface="Times New Roman" pitchFamily="18" charset="0"/>
              </a:rPr>
              <a:t>NULL ON </a:t>
            </a:r>
            <a:r>
              <a:rPr sz="2000" smtClean="0">
                <a:latin typeface="Times New Roman" pitchFamily="18" charset="0"/>
                <a:cs typeface="Times New Roman" pitchFamily="18" charset="0"/>
              </a:rPr>
              <a:t>UPDATE </a:t>
            </a:r>
            <a:r>
              <a:rPr sz="2000" smtClean="0">
                <a:latin typeface="Times New Roman" pitchFamily="18" charset="0"/>
                <a:cs typeface="Times New Roman" pitchFamily="18" charset="0"/>
              </a:rPr>
              <a:t>CASCADE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….)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sz="2000" smtClean="0">
              <a:latin typeface="Times New Roman" pitchFamily="18" charset="0"/>
              <a:cs typeface="Times New Roman" pitchFamily="18" charset="0"/>
            </a:endParaRPr>
          </a:p>
          <a:p>
            <a:endParaRPr sz="2400" b="1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ALTER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sz="2800" smtClean="0">
                <a:latin typeface="Times New Roman" pitchFamily="18" charset="0"/>
                <a:cs typeface="Times New Roman" pitchFamily="18" charset="0"/>
              </a:rPr>
              <a:t>The definition of the ALTER TABLE statement in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ISO standard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consists of six options to:</a:t>
            </a:r>
          </a:p>
          <a:p>
            <a:pPr lvl="1" algn="just"/>
            <a:r>
              <a:rPr sz="2800" smtClean="0">
                <a:latin typeface="Times New Roman" pitchFamily="18" charset="0"/>
                <a:cs typeface="Times New Roman" pitchFamily="18" charset="0"/>
              </a:rPr>
              <a:t>Add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a new column to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table</a:t>
            </a:r>
            <a:endParaRPr sz="2800" smtClean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sz="2800" smtClean="0">
                <a:latin typeface="Times New Roman" pitchFamily="18" charset="0"/>
                <a:cs typeface="Times New Roman" pitchFamily="18" charset="0"/>
              </a:rPr>
              <a:t>Drop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a column from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table</a:t>
            </a:r>
            <a:endParaRPr sz="2800" smtClean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sz="2800" smtClean="0">
                <a:latin typeface="Times New Roman" pitchFamily="18" charset="0"/>
                <a:cs typeface="Times New Roman" pitchFamily="18" charset="0"/>
              </a:rPr>
              <a:t>Add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a new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table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constraint</a:t>
            </a:r>
            <a:endParaRPr sz="2800" smtClean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sz="2800" smtClean="0">
                <a:latin typeface="Times New Roman" pitchFamily="18" charset="0"/>
                <a:cs typeface="Times New Roman" pitchFamily="18" charset="0"/>
              </a:rPr>
              <a:t>Drop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table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constraint</a:t>
            </a:r>
            <a:endParaRPr sz="2800" smtClean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sz="2800" smtClean="0">
                <a:latin typeface="Times New Roman" pitchFamily="18" charset="0"/>
                <a:cs typeface="Times New Roman" pitchFamily="18" charset="0"/>
              </a:rPr>
              <a:t>Set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a default for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column</a:t>
            </a:r>
            <a:endParaRPr sz="2800" smtClean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sz="2800" smtClean="0">
                <a:latin typeface="Times New Roman" pitchFamily="18" charset="0"/>
                <a:cs typeface="Times New Roman" pitchFamily="18" charset="0"/>
              </a:rPr>
              <a:t>Drop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a default for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column</a:t>
            </a:r>
            <a:endParaRPr sz="28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ALTER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2400" smtClean="0">
                <a:latin typeface="Times New Roman" pitchFamily="18" charset="0"/>
                <a:cs typeface="Times New Roman" pitchFamily="18" charset="0"/>
              </a:rPr>
              <a:t>The basic format of the statement is:</a:t>
            </a:r>
          </a:p>
          <a:p>
            <a:pPr>
              <a:buNone/>
            </a:pPr>
            <a:r>
              <a:rPr sz="240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sz="2000" smtClean="0">
                <a:latin typeface="Times New Roman" pitchFamily="18" charset="0"/>
                <a:cs typeface="Times New Roman" pitchFamily="18" charset="0"/>
              </a:rPr>
              <a:t>ALTER </a:t>
            </a:r>
            <a:r>
              <a:rPr sz="2000" smtClean="0">
                <a:latin typeface="Times New Roman" pitchFamily="18" charset="0"/>
                <a:cs typeface="Times New Roman" pitchFamily="18" charset="0"/>
              </a:rPr>
              <a:t>TABLE TableName</a:t>
            </a:r>
          </a:p>
          <a:p>
            <a:pPr>
              <a:buNone/>
            </a:pPr>
            <a:r>
              <a:rPr sz="2000" smtClean="0">
                <a:latin typeface="Times New Roman" pitchFamily="18" charset="0"/>
                <a:cs typeface="Times New Roman" pitchFamily="18" charset="0"/>
              </a:rPr>
              <a:t>	[</a:t>
            </a:r>
            <a:r>
              <a:rPr sz="2000" smtClean="0">
                <a:latin typeface="Times New Roman" pitchFamily="18" charset="0"/>
                <a:cs typeface="Times New Roman" pitchFamily="18" charset="0"/>
              </a:rPr>
              <a:t>ADD [COLUMN] columnName dataType [NOT </a:t>
            </a:r>
            <a:r>
              <a:rPr sz="2000" smtClean="0">
                <a:latin typeface="Times New Roman" pitchFamily="18" charset="0"/>
                <a:cs typeface="Times New Roman" pitchFamily="18" charset="0"/>
              </a:rPr>
              <a:t>NULL</a:t>
            </a:r>
            <a:r>
              <a:rPr sz="2000" smtClean="0">
                <a:latin typeface="Times New Roman" pitchFamily="18" charset="0"/>
                <a:cs typeface="Times New Roman" pitchFamily="18" charset="0"/>
              </a:rPr>
              <a:t>]</a:t>
            </a:r>
          </a:p>
          <a:p>
            <a:pPr>
              <a:buNone/>
            </a:pPr>
            <a:r>
              <a:rPr sz="200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sz="2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mtClean="0">
                <a:latin typeface="Times New Roman" pitchFamily="18" charset="0"/>
                <a:cs typeface="Times New Roman" pitchFamily="18" charset="0"/>
              </a:rPr>
              <a:t>[UNIQUE]</a:t>
            </a:r>
          </a:p>
          <a:p>
            <a:pPr>
              <a:buNone/>
            </a:pPr>
            <a:r>
              <a:rPr sz="2000" smtClean="0">
                <a:latin typeface="Times New Roman" pitchFamily="18" charset="0"/>
                <a:cs typeface="Times New Roman" pitchFamily="18" charset="0"/>
              </a:rPr>
              <a:t>	[</a:t>
            </a:r>
            <a:r>
              <a:rPr sz="2000" smtClean="0">
                <a:latin typeface="Times New Roman" pitchFamily="18" charset="0"/>
                <a:cs typeface="Times New Roman" pitchFamily="18" charset="0"/>
              </a:rPr>
              <a:t>DEFAULT defaultOption] [CHECK (searchCondition)]]</a:t>
            </a:r>
          </a:p>
          <a:p>
            <a:pPr>
              <a:buNone/>
            </a:pPr>
            <a:r>
              <a:rPr sz="2000" smtClean="0">
                <a:latin typeface="Times New Roman" pitchFamily="18" charset="0"/>
                <a:cs typeface="Times New Roman" pitchFamily="18" charset="0"/>
              </a:rPr>
              <a:t>	[</a:t>
            </a:r>
            <a:r>
              <a:rPr sz="2000" smtClean="0">
                <a:latin typeface="Times New Roman" pitchFamily="18" charset="0"/>
                <a:cs typeface="Times New Roman" pitchFamily="18" charset="0"/>
              </a:rPr>
              <a:t>DROP [COLUMN] columnName [RESTRICT | CASCADE]]</a:t>
            </a:r>
          </a:p>
          <a:p>
            <a:pPr>
              <a:buNone/>
            </a:pPr>
            <a:r>
              <a:rPr sz="2000" smtClean="0">
                <a:latin typeface="Times New Roman" pitchFamily="18" charset="0"/>
                <a:cs typeface="Times New Roman" pitchFamily="18" charset="0"/>
              </a:rPr>
              <a:t>	[</a:t>
            </a:r>
            <a:r>
              <a:rPr sz="2000" smtClean="0">
                <a:latin typeface="Times New Roman" pitchFamily="18" charset="0"/>
                <a:cs typeface="Times New Roman" pitchFamily="18" charset="0"/>
              </a:rPr>
              <a:t>ADD [CONSTRAINT [ConstraintName</a:t>
            </a:r>
            <a:r>
              <a:rPr sz="2000" smtClean="0">
                <a:latin typeface="Times New Roman" pitchFamily="18" charset="0"/>
                <a:cs typeface="Times New Roman" pitchFamily="18" charset="0"/>
              </a:rPr>
              <a:t>]] </a:t>
            </a:r>
            <a:endParaRPr sz="200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sz="200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sz="2000" smtClean="0">
                <a:latin typeface="Times New Roman" pitchFamily="18" charset="0"/>
                <a:cs typeface="Times New Roman" pitchFamily="18" charset="0"/>
              </a:rPr>
              <a:t>tableConstraintDefinition</a:t>
            </a:r>
            <a:r>
              <a:rPr sz="2000" smtClean="0">
                <a:latin typeface="Times New Roman" pitchFamily="18" charset="0"/>
                <a:cs typeface="Times New Roman" pitchFamily="18" charset="0"/>
              </a:rPr>
              <a:t>]</a:t>
            </a:r>
          </a:p>
          <a:p>
            <a:pPr>
              <a:buNone/>
            </a:pPr>
            <a:r>
              <a:rPr sz="2000" smtClean="0">
                <a:latin typeface="Times New Roman" pitchFamily="18" charset="0"/>
                <a:cs typeface="Times New Roman" pitchFamily="18" charset="0"/>
              </a:rPr>
              <a:t>	[</a:t>
            </a:r>
            <a:r>
              <a:rPr sz="2000" smtClean="0">
                <a:latin typeface="Times New Roman" pitchFamily="18" charset="0"/>
                <a:cs typeface="Times New Roman" pitchFamily="18" charset="0"/>
              </a:rPr>
              <a:t>DROP CONSTRAINT ConstraintName [RESTRICT | CASCADE]]</a:t>
            </a:r>
          </a:p>
          <a:p>
            <a:pPr>
              <a:buNone/>
            </a:pPr>
            <a:r>
              <a:rPr sz="2000" smtClean="0">
                <a:latin typeface="Times New Roman" pitchFamily="18" charset="0"/>
                <a:cs typeface="Times New Roman" pitchFamily="18" charset="0"/>
              </a:rPr>
              <a:t>	[</a:t>
            </a:r>
            <a:r>
              <a:rPr sz="2000" smtClean="0">
                <a:latin typeface="Times New Roman" pitchFamily="18" charset="0"/>
                <a:cs typeface="Times New Roman" pitchFamily="18" charset="0"/>
              </a:rPr>
              <a:t>ALTER [COLUMN] SET DEFAULT defaultOption]</a:t>
            </a:r>
          </a:p>
          <a:p>
            <a:pPr>
              <a:buNone/>
            </a:pPr>
            <a:r>
              <a:rPr sz="2000" smtClean="0">
                <a:latin typeface="Times New Roman" pitchFamily="18" charset="0"/>
                <a:cs typeface="Times New Roman" pitchFamily="18" charset="0"/>
              </a:rPr>
              <a:t>	[</a:t>
            </a:r>
            <a:r>
              <a:rPr sz="2000" smtClean="0">
                <a:latin typeface="Times New Roman" pitchFamily="18" charset="0"/>
                <a:cs typeface="Times New Roman" pitchFamily="18" charset="0"/>
              </a:rPr>
              <a:t>ALTER [COLUMN] DROP DEFAULT]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Example 6.2(a)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2800" smtClean="0">
                <a:latin typeface="Times New Roman" pitchFamily="18" charset="0"/>
                <a:cs typeface="Times New Roman" pitchFamily="18" charset="0"/>
              </a:rPr>
              <a:t>Change the Staff table by removing the default of ‘Assistant’ for the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position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column and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setting the default for the sex column to female (‘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’).</a:t>
            </a:r>
          </a:p>
          <a:p>
            <a:pPr lvl="1"/>
            <a:r>
              <a:rPr sz="2800" smtClean="0">
                <a:latin typeface="Times New Roman" pitchFamily="18" charset="0"/>
                <a:cs typeface="Times New Roman" pitchFamily="18" charset="0"/>
              </a:rPr>
              <a:t>ALTER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TABLE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Staff</a:t>
            </a:r>
          </a:p>
          <a:p>
            <a:pPr lvl="1"/>
            <a:r>
              <a:rPr sz="2800" smtClean="0">
                <a:latin typeface="Times New Roman" pitchFamily="18" charset="0"/>
                <a:cs typeface="Times New Roman" pitchFamily="18" charset="0"/>
              </a:rPr>
              <a:t>ALTER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position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DROP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DEFAULT;</a:t>
            </a:r>
          </a:p>
          <a:p>
            <a:pPr lvl="1"/>
            <a:r>
              <a:rPr sz="2800" smtClean="0">
                <a:latin typeface="Times New Roman" pitchFamily="18" charset="0"/>
                <a:cs typeface="Times New Roman" pitchFamily="18" charset="0"/>
              </a:rPr>
              <a:t>ALTER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TABLE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Staff</a:t>
            </a:r>
          </a:p>
          <a:p>
            <a:pPr lvl="1"/>
            <a:r>
              <a:rPr sz="2800" smtClean="0">
                <a:latin typeface="Times New Roman" pitchFamily="18" charset="0"/>
                <a:cs typeface="Times New Roman" pitchFamily="18" charset="0"/>
              </a:rPr>
              <a:t>ALTER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sex SET DEFAULT ‘F’;</a:t>
            </a:r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Example 6.2(b)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2400" smtClean="0">
                <a:latin typeface="Times New Roman" pitchFamily="18" charset="0"/>
                <a:cs typeface="Times New Roman" pitchFamily="18" charset="0"/>
              </a:rPr>
              <a:t>Change the PropertyForRent table by removing the constraint that staff 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not allowed 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to handle more than 100 properties at a time. Change the Client 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table 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by adding 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a new column representing the preferred number 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rooms.</a:t>
            </a:r>
          </a:p>
          <a:p>
            <a:endParaRPr sz="240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sz="2400" b="1" smtClean="0">
                <a:latin typeface="Times New Roman" pitchFamily="18" charset="0"/>
                <a:cs typeface="Times New Roman" pitchFamily="18" charset="0"/>
              </a:rPr>
              <a:t>ALTER </a:t>
            </a:r>
            <a:r>
              <a:rPr sz="2400" b="1" smtClean="0">
                <a:latin typeface="Times New Roman" pitchFamily="18" charset="0"/>
                <a:cs typeface="Times New Roman" pitchFamily="18" charset="0"/>
              </a:rPr>
              <a:t>TABLE PropertyForRent</a:t>
            </a:r>
          </a:p>
          <a:p>
            <a:pPr lvl="1">
              <a:buNone/>
            </a:pPr>
            <a:r>
              <a:rPr sz="2400" b="1" smtClean="0">
                <a:latin typeface="Times New Roman" pitchFamily="18" charset="0"/>
                <a:cs typeface="Times New Roman" pitchFamily="18" charset="0"/>
              </a:rPr>
              <a:t>DROP CONSTRAINT StaffNotHandlingTooMuch;</a:t>
            </a:r>
          </a:p>
          <a:p>
            <a:pPr lvl="1">
              <a:buNone/>
            </a:pPr>
            <a:r>
              <a:rPr sz="2400" b="1" smtClean="0">
                <a:latin typeface="Times New Roman" pitchFamily="18" charset="0"/>
                <a:cs typeface="Times New Roman" pitchFamily="18" charset="0"/>
              </a:rPr>
              <a:t>ALTER TABLE Client</a:t>
            </a:r>
          </a:p>
          <a:p>
            <a:pPr lvl="1">
              <a:buNone/>
            </a:pPr>
            <a:r>
              <a:rPr sz="2400" b="1" smtClean="0">
                <a:latin typeface="Times New Roman" pitchFamily="18" charset="0"/>
                <a:cs typeface="Times New Roman" pitchFamily="18" charset="0"/>
              </a:rPr>
              <a:t>ADD prefNoRooms PropertyRooms;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DROP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2400" smtClean="0">
                <a:latin typeface="Times New Roman" pitchFamily="18" charset="0"/>
                <a:cs typeface="Times New Roman" pitchFamily="18" charset="0"/>
              </a:rPr>
              <a:t>DROP TABLE statement has the following format</a:t>
            </a:r>
            <a:endParaRPr sz="240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sz="2400" smtClean="0">
                <a:latin typeface="Times New Roman" pitchFamily="18" charset="0"/>
                <a:cs typeface="Times New Roman" pitchFamily="18" charset="0"/>
              </a:rPr>
              <a:t>	DROP 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TABLE TableName [RESTRICT | CASCADE]</a:t>
            </a:r>
          </a:p>
          <a:p>
            <a:pPr lvl="1"/>
            <a:r>
              <a:rPr sz="2400" smtClean="0">
                <a:latin typeface="Times New Roman" pitchFamily="18" charset="0"/>
                <a:cs typeface="Times New Roman" pitchFamily="18" charset="0"/>
              </a:rPr>
              <a:t>For example, to remove the 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PropertyForRent 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table</a:t>
            </a:r>
            <a:endParaRPr sz="240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sz="2400" smtClean="0">
                <a:latin typeface="Times New Roman" pitchFamily="18" charset="0"/>
                <a:cs typeface="Times New Roman" pitchFamily="18" charset="0"/>
              </a:rPr>
              <a:t>	DROP 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TABLE PropertyForRent;</a:t>
            </a:r>
          </a:p>
          <a:p>
            <a:pPr lvl="1"/>
            <a:r>
              <a:rPr sz="2400" smtClean="0">
                <a:latin typeface="Times New Roman" pitchFamily="18" charset="0"/>
                <a:cs typeface="Times New Roman" pitchFamily="18" charset="0"/>
              </a:rPr>
              <a:t>Removes named tables and all rows within it.</a:t>
            </a:r>
          </a:p>
          <a:p>
            <a:pPr lvl="1"/>
            <a:r>
              <a:rPr sz="2400" smtClean="0">
                <a:latin typeface="Times New Roman" pitchFamily="18" charset="0"/>
                <a:cs typeface="Times New Roman" pitchFamily="18" charset="0"/>
              </a:rPr>
              <a:t>With RESTRICT, 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if there are any other objects 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that 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depend for 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their existence upon the continued existence of the table to be 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dropped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With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 CASCADE, SQL drops all dependent objects (and objects dependent on these objects)</a:t>
            </a:r>
            <a:endParaRPr sz="240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sz="2400" b="1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CREATE INDEX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2800" smtClean="0">
                <a:latin typeface="Times New Roman" pitchFamily="18" charset="0"/>
                <a:cs typeface="Times New Roman" pitchFamily="18" charset="0"/>
              </a:rPr>
              <a:t>An index is a structure that provides accelerated access to the rows of a table based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on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the values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of one or more columns</a:t>
            </a:r>
          </a:p>
          <a:p>
            <a:pPr lvl="1"/>
            <a:r>
              <a:rPr sz="2400" smtClean="0">
                <a:latin typeface="Times New Roman" pitchFamily="18" charset="0"/>
                <a:cs typeface="Times New Roman" pitchFamily="18" charset="0"/>
              </a:rPr>
              <a:t>significantly improve the performance of a 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query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Additional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 overhead</a:t>
            </a:r>
          </a:p>
          <a:p>
            <a:pPr lvl="1"/>
            <a:r>
              <a:rPr sz="2400" smtClean="0">
                <a:latin typeface="Times New Roman" pitchFamily="18" charset="0"/>
                <a:cs typeface="Times New Roman" pitchFamily="18" charset="0"/>
              </a:rPr>
              <a:t>Indexes can be created only on base tables not on views</a:t>
            </a:r>
          </a:p>
          <a:p>
            <a:pPr lvl="1"/>
            <a:r>
              <a:rPr sz="2400" smtClean="0">
                <a:latin typeface="Times New Roman" pitchFamily="18" charset="0"/>
                <a:cs typeface="Times New Roman" pitchFamily="18" charset="0"/>
              </a:rPr>
              <a:t>The creation of indexes in not standard SQL</a:t>
            </a:r>
          </a:p>
          <a:p>
            <a:pPr>
              <a:buNone/>
            </a:pPr>
            <a:r>
              <a:rPr sz="2800" b="1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CREATE 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[UNIQUE] INDEX IndexName</a:t>
            </a:r>
          </a:p>
          <a:p>
            <a:pPr>
              <a:buNone/>
            </a:pPr>
            <a:r>
              <a:rPr sz="2400" smtClean="0">
                <a:latin typeface="Times New Roman" pitchFamily="18" charset="0"/>
                <a:cs typeface="Times New Roman" pitchFamily="18" charset="0"/>
              </a:rPr>
              <a:t>		ON 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TableName (columnName [ASC | DESC] [, . . . ])</a:t>
            </a:r>
          </a:p>
          <a:p>
            <a:endParaRPr sz="2800" smtClean="0">
              <a:latin typeface="Times New Roman" pitchFamily="18" charset="0"/>
              <a:cs typeface="Times New Roman" pitchFamily="18" charset="0"/>
            </a:endParaRPr>
          </a:p>
          <a:p>
            <a:endParaRPr sz="280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latin typeface="Times" pitchFamily="18" charset="0"/>
              </a:rPr>
              <a:t>Summary: Previous Lecture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b="1" smtClean="0">
                <a:latin typeface="Times" pitchFamily="18" charset="0"/>
                <a:cs typeface="Times" pitchFamily="18" charset="0"/>
              </a:rPr>
              <a:t>SQL Identifier and data types</a:t>
            </a:r>
            <a:endParaRPr b="1" smtClean="0">
              <a:latin typeface="Times" pitchFamily="18" charset="0"/>
              <a:cs typeface="Times" pitchFamily="18" charset="0"/>
            </a:endParaRPr>
          </a:p>
          <a:p>
            <a:pPr algn="just"/>
            <a:r>
              <a:rPr b="1" smtClean="0">
                <a:latin typeface="Times" pitchFamily="18" charset="0"/>
                <a:cs typeface="Times" pitchFamily="18" charset="0"/>
              </a:rPr>
              <a:t>Integrity Enhancement Feature</a:t>
            </a:r>
          </a:p>
          <a:p>
            <a:pPr lvl="1" algn="just"/>
            <a:r>
              <a:rPr b="1" smtClean="0">
                <a:latin typeface="Times" pitchFamily="18" charset="0"/>
                <a:cs typeface="Times" pitchFamily="18" charset="0"/>
              </a:rPr>
              <a:t>Required Data, Domain Constraint</a:t>
            </a:r>
          </a:p>
          <a:p>
            <a:pPr lvl="1" algn="just"/>
            <a:r>
              <a:rPr b="1" smtClean="0">
                <a:latin typeface="Times" pitchFamily="18" charset="0"/>
                <a:cs typeface="Times" pitchFamily="18" charset="0"/>
              </a:rPr>
              <a:t>Entity Integrity , Referential Integrity</a:t>
            </a:r>
            <a:endParaRPr lang="en-US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744265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Example : INDEX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2800" smtClean="0">
                <a:latin typeface="Times New Roman" pitchFamily="18" charset="0"/>
                <a:cs typeface="Times New Roman" pitchFamily="18" charset="0"/>
              </a:rPr>
              <a:t>For Example , Create an Index</a:t>
            </a:r>
          </a:p>
          <a:p>
            <a:pPr>
              <a:buNone/>
            </a:pPr>
            <a:r>
              <a:rPr sz="2400" smtClean="0">
                <a:latin typeface="Times New Roman" pitchFamily="18" charset="0"/>
                <a:cs typeface="Times New Roman" pitchFamily="18" charset="0"/>
              </a:rPr>
              <a:t>		CREATE 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UNIQUE INDEX StaffNoInd ON Staff (staffNo);</a:t>
            </a:r>
          </a:p>
          <a:p>
            <a:pPr>
              <a:buNone/>
            </a:pPr>
            <a:r>
              <a:rPr sz="2800" b="1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CREATE 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UNIQUE INDEX PropertyNoInd 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ON 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	PropertyForRent 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propertyNo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>
              <a:buNone/>
            </a:pPr>
            <a:endParaRPr sz="2400" smtClean="0">
              <a:latin typeface="Times New Roman" pitchFamily="18" charset="0"/>
              <a:cs typeface="Times New Roman" pitchFamily="18" charset="0"/>
            </a:endParaRPr>
          </a:p>
          <a:p>
            <a:r>
              <a:rPr sz="2800" smtClean="0">
                <a:latin typeface="Times New Roman" pitchFamily="18" charset="0"/>
                <a:cs typeface="Times New Roman" pitchFamily="18" charset="0"/>
              </a:rPr>
              <a:t>For Example , droping an index</a:t>
            </a:r>
          </a:p>
          <a:p>
            <a:pPr>
              <a:buNone/>
            </a:pPr>
            <a:r>
              <a:rPr sz="2800" b="1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sz="2800" b="1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sz="2400" b="1" smtClean="0">
                <a:latin typeface="Times New Roman" pitchFamily="18" charset="0"/>
                <a:cs typeface="Times New Roman" pitchFamily="18" charset="0"/>
              </a:rPr>
              <a:t>DROP </a:t>
            </a:r>
            <a:r>
              <a:rPr sz="2400" b="1" smtClean="0">
                <a:latin typeface="Times New Roman" pitchFamily="18" charset="0"/>
                <a:cs typeface="Times New Roman" pitchFamily="18" charset="0"/>
              </a:rPr>
              <a:t>INDEX RentInd;</a:t>
            </a:r>
          </a:p>
          <a:p>
            <a:endParaRPr sz="2800" smtClean="0">
              <a:latin typeface="Times New Roman" pitchFamily="18" charset="0"/>
              <a:cs typeface="Times New Roman" pitchFamily="18" charset="0"/>
            </a:endParaRPr>
          </a:p>
          <a:p>
            <a:endParaRPr sz="280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sz="2800" smtClean="0">
              <a:latin typeface="Times New Roman" pitchFamily="18" charset="0"/>
              <a:cs typeface="Times New Roman" pitchFamily="18" charset="0"/>
            </a:endParaRPr>
          </a:p>
          <a:p>
            <a:r>
              <a:rPr sz="280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dynamic result of one or more relational operations operating on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base relations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to produce another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relation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sz="2800" smtClean="0">
              <a:latin typeface="Times New Roman" pitchFamily="18" charset="0"/>
              <a:cs typeface="Times New Roman" pitchFamily="18" charset="0"/>
            </a:endParaRPr>
          </a:p>
          <a:p>
            <a:r>
              <a:rPr sz="2800" smtClean="0">
                <a:latin typeface="Times New Roman" pitchFamily="18" charset="0"/>
                <a:cs typeface="Times New Roman" pitchFamily="18" charset="0"/>
              </a:rPr>
              <a:t>A view is a virtual relation that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does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not necessarily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exist in the database but can be produced upon request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by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a particular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user, at the time of request.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View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2800" smtClean="0">
                <a:latin typeface="Times New Roman" pitchFamily="18" charset="0"/>
                <a:cs typeface="Times New Roman" pitchFamily="18" charset="0"/>
              </a:rPr>
              <a:t>A view is defined as a query on one or more base tables or views</a:t>
            </a:r>
          </a:p>
          <a:p>
            <a:pPr lvl="1"/>
            <a:r>
              <a:rPr sz="2800" smtClean="0">
                <a:latin typeface="Times New Roman" pitchFamily="18" charset="0"/>
                <a:cs typeface="Times New Roman" pitchFamily="18" charset="0"/>
              </a:rPr>
              <a:t>The DBMS stores the definition of the view in the database.</a:t>
            </a:r>
          </a:p>
          <a:p>
            <a:pPr lvl="1"/>
            <a:r>
              <a:rPr sz="2800" smtClean="0">
                <a:latin typeface="Times New Roman" pitchFamily="18" charset="0"/>
                <a:cs typeface="Times New Roman" pitchFamily="18" charset="0"/>
              </a:rPr>
              <a:t>View resolution translate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the request into an equivalent request against the source tables of the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view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and then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perform the equivalent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request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/>
            <a:r>
              <a:rPr sz="2800" smtClean="0">
                <a:latin typeface="Times New Roman" pitchFamily="18" charset="0"/>
                <a:cs typeface="Times New Roman" pitchFamily="18" charset="0"/>
              </a:rPr>
              <a:t>view materialization,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stores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the view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as a temporary table in the database and maintains the currency of the view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as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the underlying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base tables are updated.</a:t>
            </a:r>
          </a:p>
          <a:p>
            <a:pPr lvl="1"/>
            <a:endParaRPr sz="280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CREATE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2400" smtClean="0">
                <a:latin typeface="Times New Roman" pitchFamily="18" charset="0"/>
                <a:cs typeface="Times New Roman" pitchFamily="18" charset="0"/>
              </a:rPr>
              <a:t>The format of the CREATE VIEW statement 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>
              <a:buNone/>
            </a:pPr>
            <a:r>
              <a:rPr sz="2400" smtClean="0">
                <a:latin typeface="Times New Roman" pitchFamily="18" charset="0"/>
                <a:cs typeface="Times New Roman" pitchFamily="18" charset="0"/>
              </a:rPr>
              <a:t>CREATE VIEW ViewName [(newColumnName [, . . . ])]</a:t>
            </a:r>
          </a:p>
          <a:p>
            <a:pPr lvl="1">
              <a:buNone/>
            </a:pPr>
            <a:r>
              <a:rPr sz="2400" smtClean="0">
                <a:latin typeface="Times New Roman" pitchFamily="18" charset="0"/>
                <a:cs typeface="Times New Roman" pitchFamily="18" charset="0"/>
              </a:rPr>
              <a:t>AS subselect [WITH [CASCADED | LOCAL] CHECK 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OPTION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]</a:t>
            </a:r>
          </a:p>
          <a:p>
            <a:pPr lvl="1"/>
            <a:r>
              <a:rPr sz="2400" smtClean="0">
                <a:latin typeface="Times New Roman" pitchFamily="18" charset="0"/>
                <a:cs typeface="Times New Roman" pitchFamily="18" charset="0"/>
              </a:rPr>
              <a:t>Can assign a name to each column in view</a:t>
            </a:r>
          </a:p>
          <a:p>
            <a:pPr lvl="1"/>
            <a:r>
              <a:rPr sz="2400" smtClean="0">
                <a:latin typeface="Times New Roman" pitchFamily="18" charset="0"/>
                <a:cs typeface="Times New Roman" pitchFamily="18" charset="0"/>
              </a:rPr>
              <a:t>If a list of column names is specified, it 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must 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have the 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same number of items as the number of columns produced by the </a:t>
            </a:r>
            <a:r>
              <a:rPr sz="2400" i="1" smtClean="0">
                <a:latin typeface="Times New Roman" pitchFamily="18" charset="0"/>
                <a:cs typeface="Times New Roman" pitchFamily="18" charset="0"/>
              </a:rPr>
              <a:t>subselect.</a:t>
            </a:r>
          </a:p>
          <a:p>
            <a:pPr lvl="1"/>
            <a:r>
              <a:rPr sz="2400" smtClean="0">
                <a:latin typeface="Times New Roman" pitchFamily="18" charset="0"/>
                <a:cs typeface="Times New Roman" pitchFamily="18" charset="0"/>
              </a:rPr>
              <a:t>If omitted each 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column 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takes 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the name of 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corresponding column 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in the </a:t>
            </a:r>
            <a:r>
              <a:rPr sz="2400" i="1" smtClean="0">
                <a:latin typeface="Times New Roman" pitchFamily="18" charset="0"/>
                <a:cs typeface="Times New Roman" pitchFamily="18" charset="0"/>
              </a:rPr>
              <a:t>subselect statement.</a:t>
            </a:r>
          </a:p>
          <a:p>
            <a:endParaRPr sz="240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sz="2000" b="1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endParaRPr sz="2000" b="1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CREATE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v"/>
            </a:pPr>
            <a:r>
              <a:rPr sz="2800" smtClean="0">
                <a:latin typeface="Times New Roman" pitchFamily="18" charset="0"/>
                <a:cs typeface="Times New Roman" pitchFamily="18" charset="0"/>
              </a:rPr>
              <a:t>List must be specified if there is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any ambiguity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the column name.</a:t>
            </a:r>
            <a:endParaRPr sz="280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sz="2800" smtClean="0">
                <a:latin typeface="Times New Roman" pitchFamily="18" charset="0"/>
                <a:cs typeface="Times New Roman" pitchFamily="18" charset="0"/>
              </a:rPr>
              <a:t>The subselect is known as the defining query.</a:t>
            </a:r>
          </a:p>
          <a:p>
            <a:pPr algn="just">
              <a:buFont typeface="Wingdings" pitchFamily="2" charset="2"/>
              <a:buChar char="v"/>
            </a:pPr>
            <a:r>
              <a:rPr sz="2800" smtClean="0">
                <a:latin typeface="Times New Roman" pitchFamily="18" charset="0"/>
                <a:cs typeface="Times New Roman" pitchFamily="18" charset="0"/>
              </a:rPr>
              <a:t>WITH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CHECK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OPTION,ensures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that if a row fails to satisfy the WHERE clause of the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defining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query it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is not added to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underlying table.</a:t>
            </a:r>
            <a:endParaRPr sz="280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sz="2800" smtClean="0">
                <a:latin typeface="Times New Roman" pitchFamily="18" charset="0"/>
                <a:cs typeface="Times New Roman" pitchFamily="18" charset="0"/>
              </a:rPr>
              <a:t>Need SELECT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privilege on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all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the tables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referenced in the subselect and USAGE privilege on any domains used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referenced columns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H</a:t>
            </a:r>
            <a:r>
              <a:rPr lang="en-US" dirty="0" smtClean="0"/>
              <a:t>ORIZANTAL</a:t>
            </a:r>
            <a:r>
              <a:rPr smtClean="0"/>
              <a:t> </a:t>
            </a:r>
            <a:r>
              <a:rPr lang="en-US" dirty="0" smtClean="0"/>
              <a:t>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2800" smtClean="0">
                <a:latin typeface="Times New Roman" pitchFamily="18" charset="0"/>
                <a:cs typeface="Times New Roman" pitchFamily="18" charset="0"/>
              </a:rPr>
              <a:t>Create a view so that the manager at branch B003 can see only the details for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staff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who work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in his or her branch office.</a:t>
            </a:r>
          </a:p>
          <a:p>
            <a:pPr lvl="1"/>
            <a:r>
              <a:rPr sz="2400" smtClean="0">
                <a:latin typeface="Times New Roman" pitchFamily="18" charset="0"/>
                <a:cs typeface="Times New Roman" pitchFamily="18" charset="0"/>
              </a:rPr>
              <a:t>A horizontal view restricts a user’s access to selected rows of one or more tables.</a:t>
            </a:r>
          </a:p>
          <a:p>
            <a:pPr>
              <a:buNone/>
            </a:pPr>
            <a:r>
              <a:rPr sz="2400" smtClean="0">
                <a:latin typeface="Times New Roman" pitchFamily="18" charset="0"/>
                <a:cs typeface="Times New Roman" pitchFamily="18" charset="0"/>
              </a:rPr>
              <a:t>CREATE VIEW Manager3Staff</a:t>
            </a:r>
          </a:p>
          <a:p>
            <a:pPr>
              <a:buNone/>
            </a:pPr>
            <a:r>
              <a:rPr sz="2400" smtClean="0">
                <a:latin typeface="Times New Roman" pitchFamily="18" charset="0"/>
                <a:cs typeface="Times New Roman" pitchFamily="18" charset="0"/>
              </a:rPr>
              <a:t>AS SELECT *</a:t>
            </a:r>
          </a:p>
          <a:p>
            <a:pPr>
              <a:buNone/>
            </a:pPr>
            <a:r>
              <a:rPr sz="2400" smtClean="0">
                <a:latin typeface="Times New Roman" pitchFamily="18" charset="0"/>
                <a:cs typeface="Times New Roman" pitchFamily="18" charset="0"/>
              </a:rPr>
              <a:t>FROM Staff</a:t>
            </a:r>
          </a:p>
          <a:p>
            <a:pPr>
              <a:buNone/>
            </a:pPr>
            <a:r>
              <a:rPr sz="2400" smtClean="0">
                <a:latin typeface="Times New Roman" pitchFamily="18" charset="0"/>
                <a:cs typeface="Times New Roman" pitchFamily="18" charset="0"/>
              </a:rPr>
              <a:t>WHERE branchNo = ‘B003’;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HORIZANTAL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2400" smtClean="0">
                <a:latin typeface="Times New Roman" pitchFamily="18" charset="0"/>
                <a:cs typeface="Times New Roman" pitchFamily="18" charset="0"/>
              </a:rPr>
              <a:t>SELECT * FROM Manager3Staff;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VERTICAL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2000" smtClean="0">
                <a:latin typeface="Times New Roman" pitchFamily="18" charset="0"/>
                <a:cs typeface="Times New Roman" pitchFamily="18" charset="0"/>
              </a:rPr>
              <a:t>Create a view of the staff details at branch B003 that </a:t>
            </a:r>
            <a:r>
              <a:rPr sz="2000" smtClean="0">
                <a:latin typeface="Times New Roman" pitchFamily="18" charset="0"/>
                <a:cs typeface="Times New Roman" pitchFamily="18" charset="0"/>
              </a:rPr>
              <a:t>excludes </a:t>
            </a:r>
            <a:r>
              <a:rPr sz="2000" smtClean="0">
                <a:latin typeface="Times New Roman" pitchFamily="18" charset="0"/>
                <a:cs typeface="Times New Roman" pitchFamily="18" charset="0"/>
              </a:rPr>
              <a:t>salary (only for managers)</a:t>
            </a:r>
          </a:p>
          <a:p>
            <a:endParaRPr sz="200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sz="2000" smtClean="0">
                <a:latin typeface="Times New Roman" pitchFamily="18" charset="0"/>
                <a:cs typeface="Times New Roman" pitchFamily="18" charset="0"/>
              </a:rPr>
              <a:t>	CREATE </a:t>
            </a:r>
            <a:r>
              <a:rPr sz="2000" smtClean="0">
                <a:latin typeface="Times New Roman" pitchFamily="18" charset="0"/>
                <a:cs typeface="Times New Roman" pitchFamily="18" charset="0"/>
              </a:rPr>
              <a:t>VIEW Staff3</a:t>
            </a:r>
          </a:p>
          <a:p>
            <a:pPr>
              <a:buNone/>
            </a:pPr>
            <a:r>
              <a:rPr sz="2000" smtClean="0">
                <a:latin typeface="Times New Roman" pitchFamily="18" charset="0"/>
                <a:cs typeface="Times New Roman" pitchFamily="18" charset="0"/>
              </a:rPr>
              <a:t>	AS </a:t>
            </a:r>
            <a:r>
              <a:rPr sz="2000" smtClean="0">
                <a:latin typeface="Times New Roman" pitchFamily="18" charset="0"/>
                <a:cs typeface="Times New Roman" pitchFamily="18" charset="0"/>
              </a:rPr>
              <a:t>SELECT staffNo, fName, lName, position, sex</a:t>
            </a:r>
          </a:p>
          <a:p>
            <a:pPr>
              <a:buNone/>
            </a:pPr>
            <a:r>
              <a:rPr sz="2000" smtClean="0">
                <a:latin typeface="Times New Roman" pitchFamily="18" charset="0"/>
                <a:cs typeface="Times New Roman" pitchFamily="18" charset="0"/>
              </a:rPr>
              <a:t>	FROM </a:t>
            </a:r>
            <a:r>
              <a:rPr sz="2000" smtClean="0">
                <a:latin typeface="Times New Roman" pitchFamily="18" charset="0"/>
                <a:cs typeface="Times New Roman" pitchFamily="18" charset="0"/>
              </a:rPr>
              <a:t>Staff</a:t>
            </a:r>
          </a:p>
          <a:p>
            <a:pPr>
              <a:buNone/>
            </a:pPr>
            <a:r>
              <a:rPr sz="2000" smtClean="0">
                <a:latin typeface="Times New Roman" pitchFamily="18" charset="0"/>
                <a:cs typeface="Times New Roman" pitchFamily="18" charset="0"/>
              </a:rPr>
              <a:t>	WHERE </a:t>
            </a:r>
            <a:r>
              <a:rPr sz="2000" smtClean="0">
                <a:latin typeface="Times New Roman" pitchFamily="18" charset="0"/>
                <a:cs typeface="Times New Roman" pitchFamily="18" charset="0"/>
              </a:rPr>
              <a:t>branchNo = ‘</a:t>
            </a:r>
            <a:r>
              <a:rPr sz="2000" smtClean="0">
                <a:latin typeface="Times New Roman" pitchFamily="18" charset="0"/>
                <a:cs typeface="Times New Roman" pitchFamily="18" charset="0"/>
              </a:rPr>
              <a:t>B003</a:t>
            </a:r>
            <a:r>
              <a:rPr sz="2000" smtClean="0">
                <a:latin typeface="Times New Roman" pitchFamily="18" charset="0"/>
                <a:cs typeface="Times New Roman" pitchFamily="18" charset="0"/>
              </a:rPr>
              <a:t>’;</a:t>
            </a:r>
          </a:p>
          <a:p>
            <a:pPr>
              <a:buNone/>
            </a:pPr>
            <a:r>
              <a:rPr sz="2000" smtClean="0">
                <a:latin typeface="Times New Roman" pitchFamily="18" charset="0"/>
                <a:cs typeface="Times New Roman" pitchFamily="18" charset="0"/>
              </a:rPr>
              <a:t>	or</a:t>
            </a:r>
            <a:endParaRPr sz="200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sz="2000" smtClean="0">
                <a:latin typeface="Times New Roman" pitchFamily="18" charset="0"/>
                <a:cs typeface="Times New Roman" pitchFamily="18" charset="0"/>
              </a:rPr>
              <a:t>	CREATE </a:t>
            </a:r>
            <a:r>
              <a:rPr sz="2000" smtClean="0">
                <a:latin typeface="Times New Roman" pitchFamily="18" charset="0"/>
                <a:cs typeface="Times New Roman" pitchFamily="18" charset="0"/>
              </a:rPr>
              <a:t>VIEW Staff3</a:t>
            </a:r>
          </a:p>
          <a:p>
            <a:pPr>
              <a:buNone/>
            </a:pPr>
            <a:r>
              <a:rPr sz="2000" smtClean="0">
                <a:latin typeface="Times New Roman" pitchFamily="18" charset="0"/>
                <a:cs typeface="Times New Roman" pitchFamily="18" charset="0"/>
              </a:rPr>
              <a:t>	AS </a:t>
            </a:r>
            <a:r>
              <a:rPr sz="2000" smtClean="0">
                <a:latin typeface="Times New Roman" pitchFamily="18" charset="0"/>
                <a:cs typeface="Times New Roman" pitchFamily="18" charset="0"/>
              </a:rPr>
              <a:t>SELECT staffNo, fName, lName, position, sex</a:t>
            </a:r>
          </a:p>
          <a:p>
            <a:pPr>
              <a:buNone/>
            </a:pPr>
            <a:r>
              <a:rPr sz="2000" smtClean="0">
                <a:latin typeface="Times New Roman" pitchFamily="18" charset="0"/>
                <a:cs typeface="Times New Roman" pitchFamily="18" charset="0"/>
              </a:rPr>
              <a:t>	FROM </a:t>
            </a:r>
            <a:r>
              <a:rPr sz="2000" smtClean="0">
                <a:latin typeface="Times New Roman" pitchFamily="18" charset="0"/>
                <a:cs typeface="Times New Roman" pitchFamily="18" charset="0"/>
              </a:rPr>
              <a:t>Manager3Staff;</a:t>
            </a: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VERTICAL VIEW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2800" smtClean="0">
                <a:latin typeface="Times New Roman" pitchFamily="18" charset="0"/>
                <a:cs typeface="Times New Roman" pitchFamily="18" charset="0"/>
              </a:rPr>
              <a:t>SELECT * FROM Staff3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91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2286000"/>
            <a:ext cx="6705600" cy="4288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Grouped and Joined 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2800" smtClean="0">
                <a:latin typeface="Times New Roman" pitchFamily="18" charset="0"/>
                <a:cs typeface="Times New Roman" pitchFamily="18" charset="0"/>
              </a:rPr>
              <a:t>Create a view of staff who manage properties for rent, which includes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branch number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they work at, their staff number, and the number of properties they manage</a:t>
            </a:r>
          </a:p>
          <a:p>
            <a:pPr>
              <a:buNone/>
            </a:pPr>
            <a:r>
              <a:rPr sz="2800" b="1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CREATE 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VIEW StaffPropCnt (branchNo, staffNo, cnt)</a:t>
            </a:r>
          </a:p>
          <a:p>
            <a:pPr>
              <a:buNone/>
            </a:pPr>
            <a:r>
              <a:rPr sz="2400" smtClean="0">
                <a:latin typeface="Times New Roman" pitchFamily="18" charset="0"/>
                <a:cs typeface="Times New Roman" pitchFamily="18" charset="0"/>
              </a:rPr>
              <a:t>	AS 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SELECT s.branchNo, s.staffNo, COUNT(*)</a:t>
            </a:r>
          </a:p>
          <a:p>
            <a:pPr>
              <a:buNone/>
            </a:pPr>
            <a:r>
              <a:rPr sz="2400" smtClean="0">
                <a:latin typeface="Times New Roman" pitchFamily="18" charset="0"/>
                <a:cs typeface="Times New Roman" pitchFamily="18" charset="0"/>
              </a:rPr>
              <a:t>	FROM 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Staff s, PropertyForRent p</a:t>
            </a:r>
          </a:p>
          <a:p>
            <a:pPr>
              <a:buNone/>
            </a:pPr>
            <a:r>
              <a:rPr sz="2400" smtClean="0">
                <a:latin typeface="Times New Roman" pitchFamily="18" charset="0"/>
                <a:cs typeface="Times New Roman" pitchFamily="18" charset="0"/>
              </a:rPr>
              <a:t>	WHERE 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s.staffNo 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p.staffNo (Join View)</a:t>
            </a:r>
            <a:endParaRPr sz="240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sz="2400" smtClean="0">
                <a:latin typeface="Times New Roman" pitchFamily="18" charset="0"/>
                <a:cs typeface="Times New Roman" pitchFamily="18" charset="0"/>
              </a:rPr>
              <a:t>	GROUP 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BY s.branchNo, 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s.staffNo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; (Group View)</a:t>
            </a:r>
          </a:p>
          <a:p>
            <a:pPr>
              <a:buNone/>
            </a:pPr>
            <a:endParaRPr sz="240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sz="2000" smtClean="0">
                <a:latin typeface="Times New Roman" pitchFamily="18" charset="0"/>
                <a:cs typeface="Times New Roman" pitchFamily="18" charset="0"/>
              </a:rPr>
              <a:t>To simplify multitable queries</a:t>
            </a:r>
            <a:endParaRPr sz="200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Referential Integrity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2400" smtClean="0">
                <a:latin typeface="Times New Roman" pitchFamily="18" charset="0"/>
                <a:cs typeface="Times New Roman" pitchFamily="18" charset="0"/>
              </a:rPr>
              <a:t>Delete/Update rules can be specified</a:t>
            </a:r>
          </a:p>
          <a:p>
            <a:endParaRPr sz="240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sz="2000" smtClean="0">
                <a:latin typeface="Times New Roman" pitchFamily="18" charset="0"/>
                <a:cs typeface="Times New Roman" pitchFamily="18" charset="0"/>
              </a:rPr>
              <a:t>FOREIGN KEY (staffNo) REFERENCES Staff ON DELETE SET NULL</a:t>
            </a:r>
          </a:p>
          <a:p>
            <a:pPr lvl="1"/>
            <a:r>
              <a:rPr sz="2000" smtClean="0">
                <a:latin typeface="Times New Roman" pitchFamily="18" charset="0"/>
                <a:cs typeface="Times New Roman" pitchFamily="18" charset="0"/>
              </a:rPr>
              <a:t>FOREIGN KEY (ownerNo) REFERENCES PrivateOwner ON UPDATE CASCADE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Grouped and Joined Views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2800" smtClean="0">
                <a:latin typeface="Times New Roman" pitchFamily="18" charset="0"/>
                <a:cs typeface="Times New Roman" pitchFamily="18" charset="0"/>
              </a:rPr>
              <a:t>SELECT * FROM StaffPropCnt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2286000"/>
            <a:ext cx="6019800" cy="370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DROP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2800" smtClean="0">
                <a:latin typeface="Times New Roman" pitchFamily="18" charset="0"/>
                <a:cs typeface="Times New Roman" pitchFamily="18" charset="0"/>
              </a:rPr>
              <a:t>DROP VIEW ViewName [RESTRICT |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CASCADE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]</a:t>
            </a:r>
          </a:p>
          <a:p>
            <a:pPr>
              <a:buNone/>
            </a:pPr>
            <a:endParaRPr sz="280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sz="2400" smtClean="0">
                <a:latin typeface="Times New Roman" pitchFamily="18" charset="0"/>
                <a:cs typeface="Times New Roman" pitchFamily="18" charset="0"/>
              </a:rPr>
              <a:t>causes the definition of the view to be deleted from the 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database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/>
            <a:endParaRPr sz="240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sz="2800" smtClean="0">
                <a:latin typeface="Times New Roman" pitchFamily="18" charset="0"/>
                <a:cs typeface="Times New Roman" pitchFamily="18" charset="0"/>
              </a:rPr>
              <a:t>		DROP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VIEW Manager3Staff;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DROP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sz="2800" smtClean="0">
              <a:latin typeface="Times New Roman" pitchFamily="18" charset="0"/>
              <a:cs typeface="Times New Roman" pitchFamily="18" charset="0"/>
            </a:endParaRPr>
          </a:p>
          <a:p>
            <a:r>
              <a:rPr sz="2800" smtClean="0">
                <a:latin typeface="Times New Roman" pitchFamily="18" charset="0"/>
                <a:cs typeface="Times New Roman" pitchFamily="18" charset="0"/>
              </a:rPr>
              <a:t>With CASCADE all related depended objects are deleted;i.e. any views defined on view being dropped.</a:t>
            </a:r>
          </a:p>
          <a:p>
            <a:pPr>
              <a:buNone/>
            </a:pPr>
            <a:endParaRPr sz="2800" smtClean="0">
              <a:latin typeface="Times New Roman" pitchFamily="18" charset="0"/>
              <a:cs typeface="Times New Roman" pitchFamily="18" charset="0"/>
            </a:endParaRPr>
          </a:p>
          <a:p>
            <a:r>
              <a:rPr sz="2800" smtClean="0">
                <a:latin typeface="Times New Roman" pitchFamily="18" charset="0"/>
                <a:cs typeface="Times New Roman" pitchFamily="18" charset="0"/>
              </a:rPr>
              <a:t>With RESTRICT if any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other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objects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depend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for their existence on the continued existence of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view being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dropped, the command is rejected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. </a:t>
            </a:r>
            <a:endParaRPr sz="280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VIEW Resolution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2400" smtClean="0">
                <a:latin typeface="Times New Roman" pitchFamily="18" charset="0"/>
                <a:cs typeface="Times New Roman" pitchFamily="18" charset="0"/>
              </a:rPr>
              <a:t>To illustrate the process of </a:t>
            </a:r>
            <a:r>
              <a:rPr sz="2400" b="1" smtClean="0">
                <a:latin typeface="Times New Roman" pitchFamily="18" charset="0"/>
                <a:cs typeface="Times New Roman" pitchFamily="18" charset="0"/>
              </a:rPr>
              <a:t>view resolution, consider the following</a:t>
            </a:r>
          </a:p>
          <a:p>
            <a:pPr>
              <a:buNone/>
            </a:pPr>
            <a:r>
              <a:rPr sz="2400" smtClean="0">
                <a:latin typeface="Times New Roman" pitchFamily="18" charset="0"/>
                <a:cs typeface="Times New Roman" pitchFamily="18" charset="0"/>
              </a:rPr>
              <a:t>    query 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that counts the number of properties managed by each member of staff 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at 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branch office 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B003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. </a:t>
            </a:r>
            <a:endParaRPr sz="2400" smtClean="0">
              <a:latin typeface="Times New Roman" pitchFamily="18" charset="0"/>
              <a:cs typeface="Times New Roman" pitchFamily="18" charset="0"/>
            </a:endParaRPr>
          </a:p>
          <a:p>
            <a:endParaRPr sz="240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sz="2400" b="1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SELECT 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staffNo, cnt</a:t>
            </a:r>
          </a:p>
          <a:p>
            <a:pPr>
              <a:buNone/>
            </a:pPr>
            <a:r>
              <a:rPr sz="2400" smtClean="0">
                <a:latin typeface="Times New Roman" pitchFamily="18" charset="0"/>
                <a:cs typeface="Times New Roman" pitchFamily="18" charset="0"/>
              </a:rPr>
              <a:t>	FROM 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StaffPropCnt</a:t>
            </a:r>
          </a:p>
          <a:p>
            <a:pPr>
              <a:buNone/>
            </a:pPr>
            <a:r>
              <a:rPr sz="2400" smtClean="0">
                <a:latin typeface="Times New Roman" pitchFamily="18" charset="0"/>
                <a:cs typeface="Times New Roman" pitchFamily="18" charset="0"/>
              </a:rPr>
              <a:t>	WHERE 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branchNo = ‘B003’</a:t>
            </a:r>
          </a:p>
          <a:p>
            <a:pPr>
              <a:buNone/>
            </a:pPr>
            <a:r>
              <a:rPr sz="2400" smtClean="0">
                <a:latin typeface="Times New Roman" pitchFamily="18" charset="0"/>
                <a:cs typeface="Times New Roman" pitchFamily="18" charset="0"/>
              </a:rPr>
              <a:t>	ORDER 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BY staffNo;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VIEW Resolution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2800" smtClean="0">
                <a:latin typeface="Times New Roman" pitchFamily="18" charset="0"/>
                <a:cs typeface="Times New Roman" pitchFamily="18" charset="0"/>
              </a:rPr>
              <a:t>The view column name in the SELECT list are translated into their corresponding column names in the defining query.</a:t>
            </a:r>
          </a:p>
          <a:p>
            <a:pPr>
              <a:buNone/>
            </a:pPr>
            <a:r>
              <a:rPr sz="2800" b="1" smtClean="0">
                <a:latin typeface="Times New Roman" pitchFamily="18" charset="0"/>
                <a:cs typeface="Times New Roman" pitchFamily="18" charset="0"/>
              </a:rPr>
              <a:t>		SELECT </a:t>
            </a:r>
            <a:r>
              <a:rPr sz="2800" b="1" smtClean="0">
                <a:latin typeface="Times New Roman" pitchFamily="18" charset="0"/>
                <a:cs typeface="Times New Roman" pitchFamily="18" charset="0"/>
              </a:rPr>
              <a:t>s.staffNo AS staffNo, COUNT(*) AS cnt</a:t>
            </a:r>
          </a:p>
          <a:p>
            <a:r>
              <a:rPr sz="2800" smtClean="0">
                <a:latin typeface="Times New Roman" pitchFamily="18" charset="0"/>
                <a:cs typeface="Times New Roman" pitchFamily="18" charset="0"/>
              </a:rPr>
              <a:t>View names in the FROM clause are replaced with the corresponding FROM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lists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of the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defining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query:</a:t>
            </a:r>
          </a:p>
          <a:p>
            <a:pPr>
              <a:buNone/>
            </a:pPr>
            <a:r>
              <a:rPr sz="2800" b="1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sz="2800" b="1" smtClean="0">
                <a:latin typeface="Times New Roman" pitchFamily="18" charset="0"/>
                <a:cs typeface="Times New Roman" pitchFamily="18" charset="0"/>
              </a:rPr>
              <a:t>	FROM </a:t>
            </a:r>
            <a:r>
              <a:rPr sz="2800" b="1" smtClean="0">
                <a:latin typeface="Times New Roman" pitchFamily="18" charset="0"/>
                <a:cs typeface="Times New Roman" pitchFamily="18" charset="0"/>
              </a:rPr>
              <a:t>Staff s, PropertyForRent p</a:t>
            </a:r>
          </a:p>
          <a:p>
            <a:endParaRPr sz="280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VIEW Resolution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2800" smtClean="0">
                <a:latin typeface="Times New Roman" pitchFamily="18" charset="0"/>
                <a:cs typeface="Times New Roman" pitchFamily="18" charset="0"/>
              </a:rPr>
              <a:t>The WHERE clause from the user query is combined with the WHERE clause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the defining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query using the logical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operator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AND</a:t>
            </a:r>
            <a:endParaRPr sz="280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sz="2800" smtClean="0">
                <a:latin typeface="Times New Roman" pitchFamily="18" charset="0"/>
                <a:cs typeface="Times New Roman" pitchFamily="18" charset="0"/>
              </a:rPr>
              <a:t>		WHERE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s.staffNo = p.staffNo AND branchNo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	‘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B003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’</a:t>
            </a:r>
          </a:p>
          <a:p>
            <a:r>
              <a:rPr sz="2800" smtClean="0">
                <a:latin typeface="Times New Roman" pitchFamily="18" charset="0"/>
                <a:cs typeface="Times New Roman" pitchFamily="18" charset="0"/>
              </a:rPr>
              <a:t>The GROUP BY and HAVING clauses are copied from the defining query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. </a:t>
            </a:r>
            <a:endParaRPr sz="280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sz="280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	GROUP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BY s.branchNo, s.staffNo</a:t>
            </a:r>
          </a:p>
          <a:p>
            <a:endParaRPr sz="2800" b="1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VIEW Resolution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2400" smtClean="0">
                <a:latin typeface="Times New Roman" pitchFamily="18" charset="0"/>
                <a:cs typeface="Times New Roman" pitchFamily="18" charset="0"/>
              </a:rPr>
              <a:t>Finally, the ORDER BY clause is copied from the user query with the 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view 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column name 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translated into the defining query column name:</a:t>
            </a:r>
          </a:p>
          <a:p>
            <a:pPr>
              <a:buNone/>
            </a:pPr>
            <a:r>
              <a:rPr sz="2400" b="1" smtClean="0">
                <a:latin typeface="Times New Roman" pitchFamily="18" charset="0"/>
                <a:cs typeface="Times New Roman" pitchFamily="18" charset="0"/>
              </a:rPr>
              <a:t>		ORDER </a:t>
            </a:r>
            <a:r>
              <a:rPr sz="2400" b="1" smtClean="0">
                <a:latin typeface="Times New Roman" pitchFamily="18" charset="0"/>
                <a:cs typeface="Times New Roman" pitchFamily="18" charset="0"/>
              </a:rPr>
              <a:t>BY s.staffNo</a:t>
            </a:r>
          </a:p>
          <a:p>
            <a:r>
              <a:rPr sz="240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final merged query becomes:</a:t>
            </a:r>
          </a:p>
          <a:p>
            <a:pPr>
              <a:buNone/>
            </a:pPr>
            <a:r>
              <a:rPr sz="2400" b="1" smtClean="0">
                <a:latin typeface="Times New Roman" pitchFamily="18" charset="0"/>
                <a:cs typeface="Times New Roman" pitchFamily="18" charset="0"/>
              </a:rPr>
              <a:t>		SELECT </a:t>
            </a:r>
            <a:r>
              <a:rPr sz="2400" b="1" smtClean="0">
                <a:latin typeface="Times New Roman" pitchFamily="18" charset="0"/>
                <a:cs typeface="Times New Roman" pitchFamily="18" charset="0"/>
              </a:rPr>
              <a:t>s.staffNo AS staffNo, COUNT(*) AS cnt</a:t>
            </a:r>
          </a:p>
          <a:p>
            <a:pPr>
              <a:buNone/>
            </a:pPr>
            <a:r>
              <a:rPr sz="2400" b="1" smtClean="0">
                <a:latin typeface="Times New Roman" pitchFamily="18" charset="0"/>
                <a:cs typeface="Times New Roman" pitchFamily="18" charset="0"/>
              </a:rPr>
              <a:t>		FROM </a:t>
            </a:r>
            <a:r>
              <a:rPr sz="2400" b="1" smtClean="0">
                <a:latin typeface="Times New Roman" pitchFamily="18" charset="0"/>
                <a:cs typeface="Times New Roman" pitchFamily="18" charset="0"/>
              </a:rPr>
              <a:t>Staff s, PropertyForRent p</a:t>
            </a:r>
          </a:p>
          <a:p>
            <a:pPr>
              <a:buNone/>
            </a:pPr>
            <a:r>
              <a:rPr sz="2400" b="1" smtClean="0">
                <a:latin typeface="Times New Roman" pitchFamily="18" charset="0"/>
                <a:cs typeface="Times New Roman" pitchFamily="18" charset="0"/>
              </a:rPr>
              <a:t>		WHERE </a:t>
            </a:r>
            <a:r>
              <a:rPr sz="2400" b="1" smtClean="0">
                <a:latin typeface="Times New Roman" pitchFamily="18" charset="0"/>
                <a:cs typeface="Times New Roman" pitchFamily="18" charset="0"/>
              </a:rPr>
              <a:t>s.staffNo = p.staffNo AND branchNo = ‘B003’</a:t>
            </a:r>
          </a:p>
          <a:p>
            <a:pPr>
              <a:buNone/>
            </a:pPr>
            <a:r>
              <a:rPr sz="2400" b="1" smtClean="0">
                <a:latin typeface="Times New Roman" pitchFamily="18" charset="0"/>
                <a:cs typeface="Times New Roman" pitchFamily="18" charset="0"/>
              </a:rPr>
              <a:t>		GROUP </a:t>
            </a:r>
            <a:r>
              <a:rPr sz="2400" b="1" smtClean="0">
                <a:latin typeface="Times New Roman" pitchFamily="18" charset="0"/>
                <a:cs typeface="Times New Roman" pitchFamily="18" charset="0"/>
              </a:rPr>
              <a:t>BY s.branchNo, s.staffNo</a:t>
            </a:r>
          </a:p>
          <a:p>
            <a:pPr>
              <a:buNone/>
            </a:pPr>
            <a:r>
              <a:rPr sz="2400" b="1" smtClean="0">
                <a:latin typeface="Times New Roman" pitchFamily="18" charset="0"/>
                <a:cs typeface="Times New Roman" pitchFamily="18" charset="0"/>
              </a:rPr>
              <a:t>		ORDER </a:t>
            </a:r>
            <a:r>
              <a:rPr sz="2400" b="1" smtClean="0">
                <a:latin typeface="Times New Roman" pitchFamily="18" charset="0"/>
                <a:cs typeface="Times New Roman" pitchFamily="18" charset="0"/>
              </a:rPr>
              <a:t>BY s.staffNo;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Restriction on 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2400" smtClean="0">
                <a:latin typeface="Times New Roman" pitchFamily="18" charset="0"/>
                <a:cs typeface="Times New Roman" pitchFamily="18" charset="0"/>
              </a:rPr>
              <a:t>SQL imposes 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several important restrictions on the creation and use of views,</a:t>
            </a:r>
          </a:p>
          <a:p>
            <a:r>
              <a:rPr sz="2400" smtClean="0">
                <a:latin typeface="Times New Roman" pitchFamily="18" charset="0"/>
                <a:cs typeface="Times New Roman" pitchFamily="18" charset="0"/>
              </a:rPr>
              <a:t>If a column in the view is based on an aggregate 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function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lvl="1"/>
            <a:r>
              <a:rPr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then the column 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may 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appear only 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in SELECT and ORDER BY clauses of queries that access the view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. </a:t>
            </a:r>
            <a:endParaRPr sz="240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sz="2400" smtClean="0">
                <a:latin typeface="Times New Roman" pitchFamily="18" charset="0"/>
                <a:cs typeface="Times New Roman" pitchFamily="18" charset="0"/>
              </a:rPr>
              <a:t>column 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may not be used in a WHERE clause and may not be an 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argument 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to an 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aggregate function in any query based on the view.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Restriction on 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2800" smtClean="0">
                <a:latin typeface="Times New Roman" pitchFamily="18" charset="0"/>
                <a:cs typeface="Times New Roman" pitchFamily="18" charset="0"/>
              </a:rPr>
              <a:t>A grouped view may never be joined with a base table or a view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. </a:t>
            </a:r>
            <a:endParaRPr sz="280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sz="240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example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the StaffPropCnt 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view is a grouped view, so that any attempt to join this view 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with 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another table 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or view fails.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r>
              <a:rPr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mtClean="0">
                <a:latin typeface="Times New Roman" pitchFamily="18" charset="0"/>
                <a:cs typeface="Times New Roman" pitchFamily="18" charset="0"/>
              </a:rPr>
              <a:t>Integrity Enhancement Feature</a:t>
            </a:r>
          </a:p>
          <a:p>
            <a:pPr lvl="1"/>
            <a:r>
              <a:rPr smtClean="0">
                <a:latin typeface="Times New Roman" pitchFamily="18" charset="0"/>
                <a:cs typeface="Times New Roman" pitchFamily="18" charset="0"/>
              </a:rPr>
              <a:t>Referential Integrity, General Constraint</a:t>
            </a:r>
            <a:endParaRPr smtClean="0">
              <a:latin typeface="Times New Roman" pitchFamily="18" charset="0"/>
              <a:cs typeface="Times New Roman" pitchFamily="18" charset="0"/>
            </a:endParaRPr>
          </a:p>
          <a:p>
            <a:r>
              <a:rPr smtClean="0">
                <a:latin typeface="Times New Roman" pitchFamily="18" charset="0"/>
                <a:cs typeface="Times New Roman" pitchFamily="18" charset="0"/>
              </a:rPr>
              <a:t>Data Definition</a:t>
            </a:r>
          </a:p>
          <a:p>
            <a:pPr lvl="1"/>
            <a:r>
              <a:rPr smtClean="0">
                <a:latin typeface="Times New Roman" pitchFamily="18" charset="0"/>
                <a:cs typeface="Times New Roman" pitchFamily="18" charset="0"/>
              </a:rPr>
              <a:t>CREATE/ALTER/DROP Table</a:t>
            </a:r>
          </a:p>
          <a:p>
            <a:pPr lvl="1"/>
            <a:r>
              <a:rPr smtClean="0">
                <a:latin typeface="Times New Roman" pitchFamily="18" charset="0"/>
                <a:cs typeface="Times New Roman" pitchFamily="18" charset="0"/>
              </a:rPr>
              <a:t>CREATE/DROP Index</a:t>
            </a:r>
            <a:endParaRPr smtClean="0">
              <a:latin typeface="Times New Roman" pitchFamily="18" charset="0"/>
              <a:cs typeface="Times New Roman" pitchFamily="18" charset="0"/>
            </a:endParaRPr>
          </a:p>
          <a:p>
            <a:r>
              <a:rPr smtClean="0">
                <a:latin typeface="Times New Roman" pitchFamily="18" charset="0"/>
                <a:cs typeface="Times New Roman" pitchFamily="18" charset="0"/>
              </a:rPr>
              <a:t>VIEW</a:t>
            </a:r>
          </a:p>
          <a:p>
            <a:pPr lvl="1"/>
            <a:r>
              <a:rPr smtClean="0">
                <a:latin typeface="Times New Roman" pitchFamily="18" charset="0"/>
                <a:cs typeface="Times New Roman" pitchFamily="18" charset="0"/>
              </a:rPr>
              <a:t>CREATE/DROP VIEW</a:t>
            </a:r>
          </a:p>
          <a:p>
            <a:pPr lvl="1"/>
            <a:r>
              <a:rPr smtClean="0">
                <a:latin typeface="Times New Roman" pitchFamily="18" charset="0"/>
                <a:cs typeface="Times New Roman" pitchFamily="18" charset="0"/>
              </a:rPr>
              <a:t>VIEW Resolution and Restrictions</a:t>
            </a:r>
          </a:p>
          <a:p>
            <a:pPr lvl="1"/>
            <a:endParaRPr smtClean="0">
              <a:latin typeface="Times New Roman" pitchFamily="18" charset="0"/>
              <a:cs typeface="Times New Roman" pitchFamily="18" charset="0"/>
            </a:endParaRPr>
          </a:p>
          <a:p>
            <a:endParaRPr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smtClean="0"/>
              <a:t/>
            </a:r>
            <a:br>
              <a:rPr smtClean="0"/>
            </a:br>
            <a:endParaRPr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General 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sz="2400" smtClean="0">
                <a:latin typeface="Times New Roman" pitchFamily="18" charset="0"/>
                <a:cs typeface="Times New Roman" pitchFamily="18" charset="0"/>
              </a:rPr>
              <a:t>Updates to tables may be constrained by enterprise rules governing the 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real-world 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transactions that 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are represented by the 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updates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endParaRPr sz="2400" smtClean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sz="2400" smtClean="0">
                <a:latin typeface="Times New Roman" pitchFamily="18" charset="0"/>
                <a:cs typeface="Times New Roman" pitchFamily="18" charset="0"/>
              </a:rPr>
              <a:t>For example, DreamHome may have a 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rule 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that prevents 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a member of staff from managing more than 100 properties at the same 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time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 algn="just">
              <a:buNone/>
            </a:pPr>
            <a:r>
              <a:rPr sz="240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 algn="just"/>
            <a:r>
              <a:rPr sz="2400" smtClean="0">
                <a:latin typeface="Times New Roman" pitchFamily="18" charset="0"/>
                <a:cs typeface="Times New Roman" pitchFamily="18" charset="0"/>
              </a:rPr>
              <a:t>The ISO 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standard allows general constraints to be specified using the CHECK 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UNIQUE clauses 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of the CREATE and ALTER TABLE statements and the </a:t>
            </a:r>
            <a:r>
              <a:rPr sz="2400" b="1" smtClean="0">
                <a:latin typeface="Times New Roman" pitchFamily="18" charset="0"/>
                <a:cs typeface="Times New Roman" pitchFamily="18" charset="0"/>
              </a:rPr>
              <a:t>CREATE </a:t>
            </a:r>
            <a:r>
              <a:rPr sz="2400" b="1" smtClean="0">
                <a:latin typeface="Times New Roman" pitchFamily="18" charset="0"/>
                <a:cs typeface="Times New Roman" pitchFamily="18" charset="0"/>
              </a:rPr>
              <a:t>ASSERTION 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statement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/>
            <a:endParaRPr sz="200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General Constraints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2800" smtClean="0">
                <a:latin typeface="Times New Roman" pitchFamily="18" charset="0"/>
                <a:cs typeface="Times New Roman" pitchFamily="18" charset="0"/>
              </a:rPr>
              <a:t>The CREATE ASSERTION statement is an integrity constraint that is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not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directly linked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with a table definition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. </a:t>
            </a:r>
            <a:endParaRPr sz="2800" smtClean="0">
              <a:latin typeface="Times New Roman" pitchFamily="18" charset="0"/>
              <a:cs typeface="Times New Roman" pitchFamily="18" charset="0"/>
            </a:endParaRPr>
          </a:p>
          <a:p>
            <a:r>
              <a:rPr sz="280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format of the statement is:</a:t>
            </a:r>
          </a:p>
          <a:p>
            <a:pPr lvl="1"/>
            <a:r>
              <a:rPr sz="2800" b="1" smtClean="0">
                <a:latin typeface="Times New Roman" pitchFamily="18" charset="0"/>
                <a:cs typeface="Times New Roman" pitchFamily="18" charset="0"/>
              </a:rPr>
              <a:t>CREATE ASSERTION AssertionName</a:t>
            </a:r>
          </a:p>
          <a:p>
            <a:pPr lvl="1"/>
            <a:r>
              <a:rPr sz="2800" b="1" smtClean="0">
                <a:latin typeface="Times New Roman" pitchFamily="18" charset="0"/>
                <a:cs typeface="Times New Roman" pitchFamily="18" charset="0"/>
              </a:rPr>
              <a:t>CHECK (searchCondition)</a:t>
            </a:r>
          </a:p>
          <a:p>
            <a:r>
              <a:rPr sz="2800" smtClean="0">
                <a:latin typeface="Times New Roman" pitchFamily="18" charset="0"/>
                <a:cs typeface="Times New Roman" pitchFamily="18" charset="0"/>
              </a:rPr>
              <a:t>When a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general constraint involves more than one table, it may be preferable to use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an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ASSERTION rather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than duplicate the check in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each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table.</a:t>
            </a:r>
            <a:endParaRPr sz="280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General 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2400" smtClean="0">
                <a:latin typeface="Times New Roman" pitchFamily="18" charset="0"/>
                <a:cs typeface="Times New Roman" pitchFamily="18" charset="0"/>
              </a:rPr>
              <a:t>For example, to define the general constraint that prevents a member of 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staff 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from managing 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more than 100 properties at the same time, we could 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write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sz="240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sz="2400" b="1" smtClean="0">
                <a:latin typeface="Times New Roman" pitchFamily="18" charset="0"/>
                <a:cs typeface="Times New Roman" pitchFamily="18" charset="0"/>
              </a:rPr>
              <a:t>	CREATE </a:t>
            </a:r>
            <a:r>
              <a:rPr sz="2400" b="1" smtClean="0">
                <a:latin typeface="Times New Roman" pitchFamily="18" charset="0"/>
                <a:cs typeface="Times New Roman" pitchFamily="18" charset="0"/>
              </a:rPr>
              <a:t>ASSERTION StaffNotHandlingTooMuch</a:t>
            </a:r>
          </a:p>
          <a:p>
            <a:pPr>
              <a:buNone/>
            </a:pPr>
            <a:r>
              <a:rPr sz="2400" b="1" smtClean="0">
                <a:latin typeface="Times New Roman" pitchFamily="18" charset="0"/>
                <a:cs typeface="Times New Roman" pitchFamily="18" charset="0"/>
              </a:rPr>
              <a:t>	CHECK </a:t>
            </a:r>
            <a:r>
              <a:rPr sz="2400" b="1" smtClean="0">
                <a:latin typeface="Times New Roman" pitchFamily="18" charset="0"/>
                <a:cs typeface="Times New Roman" pitchFamily="18" charset="0"/>
              </a:rPr>
              <a:t>(NOT EXISTS (SELECT staffNo</a:t>
            </a:r>
          </a:p>
          <a:p>
            <a:pPr>
              <a:buNone/>
            </a:pPr>
            <a:r>
              <a:rPr sz="2400" b="1" smtClean="0">
                <a:latin typeface="Times New Roman" pitchFamily="18" charset="0"/>
                <a:cs typeface="Times New Roman" pitchFamily="18" charset="0"/>
              </a:rPr>
              <a:t>				FROM </a:t>
            </a:r>
            <a:r>
              <a:rPr sz="2400" b="1" smtClean="0">
                <a:latin typeface="Times New Roman" pitchFamily="18" charset="0"/>
                <a:cs typeface="Times New Roman" pitchFamily="18" charset="0"/>
              </a:rPr>
              <a:t>PropertyForRent</a:t>
            </a:r>
          </a:p>
          <a:p>
            <a:pPr>
              <a:buNone/>
            </a:pPr>
            <a:r>
              <a:rPr sz="2400" b="1" smtClean="0">
                <a:latin typeface="Times New Roman" pitchFamily="18" charset="0"/>
                <a:cs typeface="Times New Roman" pitchFamily="18" charset="0"/>
              </a:rPr>
              <a:t>				GROUP </a:t>
            </a:r>
            <a:r>
              <a:rPr sz="2400" b="1" smtClean="0">
                <a:latin typeface="Times New Roman" pitchFamily="18" charset="0"/>
                <a:cs typeface="Times New Roman" pitchFamily="18" charset="0"/>
              </a:rPr>
              <a:t>BY staffNo</a:t>
            </a:r>
          </a:p>
          <a:p>
            <a:pPr>
              <a:buNone/>
            </a:pPr>
            <a:r>
              <a:rPr sz="2400" b="1" smtClean="0">
                <a:latin typeface="Times New Roman" pitchFamily="18" charset="0"/>
                <a:cs typeface="Times New Roman" pitchFamily="18" charset="0"/>
              </a:rPr>
              <a:t>				HAVING </a:t>
            </a:r>
            <a:r>
              <a:rPr sz="2400" b="1" smtClean="0">
                <a:latin typeface="Times New Roman" pitchFamily="18" charset="0"/>
                <a:cs typeface="Times New Roman" pitchFamily="18" charset="0"/>
              </a:rPr>
              <a:t>COUNT(*) &gt; 100))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Data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2400" smtClean="0">
                <a:latin typeface="Times New Roman" pitchFamily="18" charset="0"/>
                <a:cs typeface="Times New Roman" pitchFamily="18" charset="0"/>
              </a:rPr>
              <a:t>SQL Data Definition Language (DDL) allows database objects such 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as 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schemas, domains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, tables, views, and indexes to be created and destroyed.</a:t>
            </a:r>
          </a:p>
          <a:p>
            <a:r>
              <a:rPr sz="2400" smtClean="0">
                <a:latin typeface="Times New Roman" pitchFamily="18" charset="0"/>
                <a:cs typeface="Times New Roman" pitchFamily="18" charset="0"/>
              </a:rPr>
              <a:t>The main 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SQL 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DDLstatements 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are:</a:t>
            </a:r>
          </a:p>
          <a:p>
            <a:pPr>
              <a:buNone/>
            </a:pPr>
            <a:r>
              <a:rPr sz="2400" smtClean="0">
                <a:latin typeface="Times New Roman" pitchFamily="18" charset="0"/>
                <a:cs typeface="Times New Roman" pitchFamily="18" charset="0"/>
              </a:rPr>
              <a:t>		CREATE 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SCHEMA 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			DROP SCHEMA</a:t>
            </a:r>
          </a:p>
          <a:p>
            <a:pPr>
              <a:buNone/>
            </a:pPr>
            <a:r>
              <a:rPr sz="2400" smtClean="0">
                <a:latin typeface="Times New Roman" pitchFamily="18" charset="0"/>
                <a:cs typeface="Times New Roman" pitchFamily="18" charset="0"/>
              </a:rPr>
              <a:t>		CREATE /ALTER 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DOMAIN 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	DROP 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DOMAIN</a:t>
            </a:r>
          </a:p>
          <a:p>
            <a:pPr lvl="1">
              <a:buNone/>
            </a:pPr>
            <a:r>
              <a:rPr sz="2000" smtClean="0">
                <a:latin typeface="Times New Roman" pitchFamily="18" charset="0"/>
                <a:cs typeface="Times New Roman" pitchFamily="18" charset="0"/>
              </a:rPr>
              <a:t>		CREATE /ALTER </a:t>
            </a:r>
            <a:r>
              <a:rPr sz="2000" smtClean="0">
                <a:latin typeface="Times New Roman" pitchFamily="18" charset="0"/>
                <a:cs typeface="Times New Roman" pitchFamily="18" charset="0"/>
              </a:rPr>
              <a:t>TABLE </a:t>
            </a:r>
            <a:r>
              <a:rPr sz="2000" smtClean="0">
                <a:latin typeface="Times New Roman" pitchFamily="18" charset="0"/>
                <a:cs typeface="Times New Roman" pitchFamily="18" charset="0"/>
              </a:rPr>
              <a:t>		DROP TABLE</a:t>
            </a:r>
          </a:p>
          <a:p>
            <a:pPr lvl="1">
              <a:buNone/>
            </a:pPr>
            <a:endParaRPr sz="2400" smtClean="0">
              <a:latin typeface="Times New Roman" pitchFamily="18" charset="0"/>
              <a:cs typeface="Times New Roman" pitchFamily="18" charset="0"/>
            </a:endParaRPr>
          </a:p>
          <a:p>
            <a:r>
              <a:rPr sz="2400" smtClean="0">
                <a:latin typeface="Times New Roman" pitchFamily="18" charset="0"/>
                <a:cs typeface="Times New Roman" pitchFamily="18" charset="0"/>
              </a:rPr>
              <a:t>Main DBMSs also provide</a:t>
            </a:r>
          </a:p>
          <a:p>
            <a:pPr>
              <a:buNone/>
            </a:pPr>
            <a:r>
              <a:rPr sz="240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	CREATE 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VIEW 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		DROP 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VIEW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Creating a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2800" smtClean="0">
                <a:latin typeface="Times New Roman" pitchFamily="18" charset="0"/>
                <a:cs typeface="Times New Roman" pitchFamily="18" charset="0"/>
              </a:rPr>
              <a:t>The process of creating a database differs significantly from product to product.</a:t>
            </a:r>
          </a:p>
          <a:p>
            <a:pPr lvl="1"/>
            <a:r>
              <a:rPr sz="2800" smtClean="0">
                <a:latin typeface="Times New Roman" pitchFamily="18" charset="0"/>
                <a:cs typeface="Times New Roman" pitchFamily="18" charset="0"/>
              </a:rPr>
              <a:t>In multi-user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systems, the authority to create a database is usually reserved for the DBA.</a:t>
            </a:r>
          </a:p>
          <a:p>
            <a:pPr lvl="1"/>
            <a:r>
              <a:rPr sz="2800" smtClean="0">
                <a:latin typeface="Times New Roman" pitchFamily="18" charset="0"/>
                <a:cs typeface="Times New Roman" pitchFamily="18" charset="0"/>
              </a:rPr>
              <a:t>In a single-user system, a default database may be established when the system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installed and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configured and others can be created by the user as and when required.</a:t>
            </a:r>
          </a:p>
          <a:p>
            <a:pPr lvl="1"/>
            <a:r>
              <a:rPr sz="280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ISO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standard does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not specify how databases are created, and each dialect generally has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different approach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Creating a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2800" smtClean="0">
                <a:latin typeface="Times New Roman" pitchFamily="18" charset="0"/>
                <a:cs typeface="Times New Roman" pitchFamily="18" charset="0"/>
              </a:rPr>
              <a:t>According to the ISO standard, relations and other database objects exist in an </a:t>
            </a:r>
            <a:r>
              <a:rPr sz="2800" b="1" smtClean="0">
                <a:latin typeface="Times New Roman" pitchFamily="18" charset="0"/>
                <a:cs typeface="Times New Roman" pitchFamily="18" charset="0"/>
              </a:rPr>
              <a:t>environment.</a:t>
            </a:r>
          </a:p>
          <a:p>
            <a:pPr lvl="1"/>
            <a:r>
              <a:rPr sz="2800" smtClean="0">
                <a:latin typeface="Times New Roman" pitchFamily="18" charset="0"/>
                <a:cs typeface="Times New Roman" pitchFamily="18" charset="0"/>
              </a:rPr>
              <a:t>Each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environment consists of one or more </a:t>
            </a:r>
            <a:r>
              <a:rPr sz="2800" b="1" smtClean="0">
                <a:latin typeface="Times New Roman" pitchFamily="18" charset="0"/>
                <a:cs typeface="Times New Roman" pitchFamily="18" charset="0"/>
              </a:rPr>
              <a:t>catalogs, </a:t>
            </a:r>
            <a:r>
              <a:rPr sz="2800" b="1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800" b="1" smtClean="0">
                <a:latin typeface="Times New Roman" pitchFamily="18" charset="0"/>
                <a:cs typeface="Times New Roman" pitchFamily="18" charset="0"/>
              </a:rPr>
              <a:t>each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catalog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consists of a set of </a:t>
            </a:r>
            <a:r>
              <a:rPr sz="2800" b="1" smtClean="0">
                <a:latin typeface="Times New Roman" pitchFamily="18" charset="0"/>
                <a:cs typeface="Times New Roman" pitchFamily="18" charset="0"/>
              </a:rPr>
              <a:t>schemas.</a:t>
            </a:r>
          </a:p>
          <a:p>
            <a:pPr lvl="1"/>
            <a:r>
              <a:rPr sz="2800" smtClean="0">
                <a:latin typeface="Times New Roman" pitchFamily="18" charset="0"/>
                <a:cs typeface="Times New Roman" pitchFamily="18" charset="0"/>
              </a:rPr>
              <a:t>A schema is a named collection of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database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objects that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are in some way related to one another (all the objects in the database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described in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one schema or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another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/>
            <a:r>
              <a:rPr sz="2800" smtClean="0">
                <a:latin typeface="Times New Roman" pitchFamily="18" charset="0"/>
                <a:cs typeface="Times New Roman" pitchFamily="18" charset="0"/>
              </a:rPr>
              <a:t>The objects in a schema can be tables, views,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domains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, assertions and all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the objects in a schema have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same owner.</a:t>
            </a:r>
            <a:endParaRPr sz="280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sz="280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ecture1-CSC271-CIITVC-201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Lecture1-CSC271-CIITVC-2012</Template>
  <TotalTime>5217</TotalTime>
  <Words>1450</Words>
  <Application>Microsoft Office PowerPoint</Application>
  <PresentationFormat>On-screen Show (4:3)</PresentationFormat>
  <Paragraphs>270</Paragraphs>
  <Slides>39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Lecture1-CSC271-CIITVC-2012</vt:lpstr>
      <vt:lpstr>CSC271 Database Systems</vt:lpstr>
      <vt:lpstr>Summary: Previous Lecture</vt:lpstr>
      <vt:lpstr>Referential Integrity</vt:lpstr>
      <vt:lpstr>General Constraints</vt:lpstr>
      <vt:lpstr>General Constraints</vt:lpstr>
      <vt:lpstr>General Constraints</vt:lpstr>
      <vt:lpstr>Data Definition</vt:lpstr>
      <vt:lpstr>Creating a Database</vt:lpstr>
      <vt:lpstr>Creating a Database</vt:lpstr>
      <vt:lpstr>Creating a Database</vt:lpstr>
      <vt:lpstr>CREATE Table</vt:lpstr>
      <vt:lpstr>Example 6.1</vt:lpstr>
      <vt:lpstr>Example 6.1</vt:lpstr>
      <vt:lpstr>ALTER Table</vt:lpstr>
      <vt:lpstr>ALTER Table</vt:lpstr>
      <vt:lpstr>Example 6.2(a)</vt:lpstr>
      <vt:lpstr>Example 6.2(b)</vt:lpstr>
      <vt:lpstr>DROP TABLE</vt:lpstr>
      <vt:lpstr>CREATE INDEX</vt:lpstr>
      <vt:lpstr>Example : INDEX</vt:lpstr>
      <vt:lpstr>VIEW</vt:lpstr>
      <vt:lpstr>View…</vt:lpstr>
      <vt:lpstr>CREATE VIEW</vt:lpstr>
      <vt:lpstr>CREATE VIEW</vt:lpstr>
      <vt:lpstr>HORIZANTAL VIEW</vt:lpstr>
      <vt:lpstr>HORIZANTAL VIEW</vt:lpstr>
      <vt:lpstr>VERTICAL VIEW</vt:lpstr>
      <vt:lpstr>VERTICAL VIEW</vt:lpstr>
      <vt:lpstr>Grouped and Joined Views</vt:lpstr>
      <vt:lpstr>Grouped and Joined Views</vt:lpstr>
      <vt:lpstr>DROP VIEW</vt:lpstr>
      <vt:lpstr>DROP VIEW</vt:lpstr>
      <vt:lpstr>VIEW Resolution</vt:lpstr>
      <vt:lpstr>VIEW Resolution Process</vt:lpstr>
      <vt:lpstr>VIEW Resolution Process</vt:lpstr>
      <vt:lpstr>VIEW Resolution Process</vt:lpstr>
      <vt:lpstr>Restriction on VIEWS</vt:lpstr>
      <vt:lpstr>Restriction on VIEWS</vt:lpstr>
      <vt:lpstr>Summary 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CSC271 Database Systems</dc:title>
  <dc:creator>ASIF</dc:creator>
  <cp:lastModifiedBy>vcomsats</cp:lastModifiedBy>
  <cp:revision>1797</cp:revision>
  <dcterms:created xsi:type="dcterms:W3CDTF">2012-05-16T18:43:11Z</dcterms:created>
  <dcterms:modified xsi:type="dcterms:W3CDTF">2013-04-25T06:59:13Z</dcterms:modified>
</cp:coreProperties>
</file>