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25" r:id="rId2"/>
    <p:sldId id="346" r:id="rId3"/>
    <p:sldId id="656" r:id="rId4"/>
    <p:sldId id="657" r:id="rId5"/>
    <p:sldId id="658" r:id="rId6"/>
    <p:sldId id="659" r:id="rId7"/>
    <p:sldId id="660" r:id="rId8"/>
    <p:sldId id="661" r:id="rId9"/>
    <p:sldId id="662" r:id="rId10"/>
    <p:sldId id="663" r:id="rId11"/>
    <p:sldId id="664" r:id="rId12"/>
    <p:sldId id="665" r:id="rId13"/>
    <p:sldId id="666" r:id="rId14"/>
    <p:sldId id="667" r:id="rId15"/>
    <p:sldId id="668" r:id="rId16"/>
    <p:sldId id="669" r:id="rId17"/>
    <p:sldId id="670" r:id="rId18"/>
    <p:sldId id="672" r:id="rId19"/>
    <p:sldId id="673" r:id="rId20"/>
    <p:sldId id="674" r:id="rId21"/>
    <p:sldId id="675" r:id="rId22"/>
    <p:sldId id="676" r:id="rId23"/>
    <p:sldId id="677" r:id="rId24"/>
    <p:sldId id="678" r:id="rId25"/>
    <p:sldId id="680" r:id="rId26"/>
    <p:sldId id="681" r:id="rId27"/>
    <p:sldId id="682" r:id="rId28"/>
    <p:sldId id="683" r:id="rId29"/>
    <p:sldId id="684" r:id="rId30"/>
    <p:sldId id="686" r:id="rId31"/>
    <p:sldId id="687" r:id="rId32"/>
    <p:sldId id="688" r:id="rId33"/>
    <p:sldId id="689" r:id="rId34"/>
    <p:sldId id="690" r:id="rId35"/>
    <p:sldId id="691" r:id="rId36"/>
    <p:sldId id="692" r:id="rId37"/>
    <p:sldId id="693" r:id="rId38"/>
    <p:sldId id="694" r:id="rId39"/>
    <p:sldId id="679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00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12" autoAdjust="0"/>
    <p:restoredTop sz="86501" autoAdjust="0"/>
  </p:normalViewPr>
  <p:slideViewPr>
    <p:cSldViewPr>
      <p:cViewPr varScale="1">
        <p:scale>
          <a:sx n="97" d="100"/>
          <a:sy n="97" d="100"/>
        </p:scale>
        <p:origin x="-13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46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8394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751E2CF5-2857-4D0F-B510-FC1B9A6FE6B8}" type="datetimeFigureOut">
              <a:rPr lang="en-US"/>
              <a:pPr>
                <a:defRPr/>
              </a:pPr>
              <a:t>4/23/2013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A12032E8-2833-4C6E-AA22-C2FB11280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8807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3425" cy="34083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332288"/>
            <a:ext cx="4975225" cy="411956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>
              <a:defRPr sz="5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4C226-FD2D-48CE-8743-3356F0E7F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209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FD50D-E979-4BE6-8618-3B47CA459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823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F7C0-F308-4C4F-BCB6-A3836A399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734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DE7F-1002-435F-902D-2BA33C736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685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>
            <a:lvl1pPr>
              <a:defRPr sz="5000" b="1" baseline="0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>
            <a:lvl1pPr marL="342900" indent="-342900">
              <a:buClr>
                <a:srgbClr val="002060"/>
              </a:buClr>
              <a:buSzPct val="70000"/>
              <a:buFont typeface="Wingdings" pitchFamily="2" charset="2"/>
              <a:buChar char="Ø"/>
              <a:defRPr sz="3600" baseline="0">
                <a:latin typeface="Verdana" pitchFamily="34" charset="0"/>
              </a:defRPr>
            </a:lvl1pPr>
            <a:lvl2pPr marL="742950" indent="-285750">
              <a:buClr>
                <a:srgbClr val="002060"/>
              </a:buClr>
              <a:buSzPct val="70000"/>
              <a:buFont typeface="Wingdings" pitchFamily="2" charset="2"/>
              <a:buChar char="v"/>
              <a:defRPr sz="3200" baseline="0">
                <a:latin typeface="Verdana" pitchFamily="34" charset="0"/>
              </a:defRPr>
            </a:lvl2pPr>
            <a:lvl3pPr marL="1143000" indent="-228600">
              <a:buClr>
                <a:srgbClr val="002060"/>
              </a:buClr>
              <a:buSzPct val="80000"/>
              <a:buFont typeface="Wingdings" pitchFamily="2" charset="2"/>
              <a:buChar char="§"/>
              <a:defRPr sz="2800" baseline="0">
                <a:latin typeface="Verdana" pitchFamily="34" charset="0"/>
              </a:defRPr>
            </a:lvl3pPr>
            <a:lvl4pPr marL="1600200" indent="-228600">
              <a:buClr>
                <a:srgbClr val="002060"/>
              </a:buClr>
              <a:buFont typeface="Arial" pitchFamily="34" charset="0"/>
              <a:buChar char="•"/>
              <a:defRPr sz="2400" baseline="0">
                <a:latin typeface="Verdana" pitchFamily="34" charset="0"/>
              </a:defRPr>
            </a:lvl4pPr>
            <a:lvl5pPr>
              <a:buClr>
                <a:srgbClr val="002060"/>
              </a:buClr>
              <a:defRPr sz="2000" baseline="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 dirty="0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F9A1-738B-46A3-B94B-5F4DA1B48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961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70B0-A3C1-4D7B-BD5C-7915FD6EF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766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911D-5FC3-42B9-89C1-77FC432C8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9527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419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B286-AB7E-4942-BDF4-E7F49D86B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679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2A9E-2ACC-45DD-B30B-5928106AF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942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979B-F86C-4E5D-8C73-C0F32233C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826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E3E-A041-4E7D-9206-8EE1A2212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798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C0A67-AFCE-4981-9826-C35E5AE0B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697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00206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42CA05-5763-4660-BAB7-CE27E64B3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1" r:id="rId3"/>
    <p:sldLayoutId id="2147483674" r:id="rId4"/>
    <p:sldLayoutId id="2147483675" r:id="rId5"/>
    <p:sldLayoutId id="2147483676" r:id="rId6"/>
    <p:sldLayoutId id="2147483677" r:id="rId7"/>
    <p:sldLayoutId id="2147483672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5200" b="1" kern="1200" dirty="0">
          <a:solidFill>
            <a:srgbClr val="002060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Ø"/>
        <a:defRPr lang="en-US" sz="36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v"/>
        <a:defRPr lang="en-US" sz="32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Wingdings" pitchFamily="2" charset="2"/>
        <a:buChar char="§"/>
        <a:defRPr lang="en-US" sz="28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Arial" charset="0"/>
        <a:buChar char="•"/>
        <a:defRPr lang="en-US" sz="24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lang="en-US" sz="20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/>
              <a:t>CSC271 Database Systems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sz="4800" b="1" dirty="0" smtClean="0"/>
              <a:t>Lecture </a:t>
            </a:r>
            <a:r>
              <a:rPr sz="4800" b="1" smtClean="0"/>
              <a:t># </a:t>
            </a:r>
            <a:r>
              <a:rPr sz="4800" b="1" smtClean="0"/>
              <a:t>15</a:t>
            </a:r>
            <a:endParaRPr sz="48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2799426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Creating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 smtClean="0">
                <a:latin typeface="Times New Roman" pitchFamily="18" charset="0"/>
                <a:cs typeface="Times New Roman" pitchFamily="18" charset="0"/>
              </a:rPr>
              <a:t>The schema can be defined/created as follows</a:t>
            </a:r>
          </a:p>
          <a:p>
            <a:pPr lvl="1"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CREATE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SCHEMA [Name | AUTHORIZATION CreatorIdentifier]</a:t>
            </a:r>
          </a:p>
          <a:p>
            <a:pPr lvl="1"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CREATE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SCHEMA SqlTests AUTHORIZATION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Smith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1">
              <a:buNone/>
            </a:pPr>
            <a:endParaRPr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sz="2400" smtClean="0">
                <a:latin typeface="Times New Roman" pitchFamily="18" charset="0"/>
                <a:cs typeface="Times New Roman" pitchFamily="18" charset="0"/>
              </a:rPr>
              <a:t>The schema can be destroyed as follows</a:t>
            </a:r>
          </a:p>
          <a:p>
            <a:pPr lvl="1"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DROP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SCHEMA Name [RESTRICT |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CASCADE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With RESTRICT default schema must be empty or operations fails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With CASCADE the operation cascades to drop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all objects associated with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schema.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any of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these drop operations fail, the DROP SCHEMA fails</a:t>
            </a:r>
          </a:p>
          <a:p>
            <a:endParaRPr smtClean="0"/>
          </a:p>
          <a:p>
            <a:pPr lvl="1">
              <a:buNone/>
            </a:pPr>
            <a:endParaRPr sz="2800" b="1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CREATE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CREATE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TABLE TableName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{(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columName dataType [NOT NULL] [UNIQUE]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[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DEFAULT defaultOption] [CHECK (searchCondition)] [, . . . ]}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[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PRIMARY KEY (listOfColumns),]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{[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UNIQUE (listOfColumns)] [, . . . ]}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{[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FOREIGN KEY (listOfForeignKeyColumns)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REFERENCES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ParentTableName [(listOfCandidateKeyColumns)]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[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MATCH {PARTIAL | FULL}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[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ON UPDATE referentialAction]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[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ON DELETE referentialAction]] [, . . . ]}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{[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CHECK (searchCondition)] [, . . . ]})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Example 6.1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CREATE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DOMAIN OwnerNumber AS VARCHAR(5)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CHECK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(VALUE IN (SELECT ownerNo FROM PrivateOwner));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CREATE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DOMAIN PropertyType AS CHAR(1)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CHECK(VALUE IN ('FLAT' , 'HOUSE’));</a:t>
            </a:r>
            <a:endParaRPr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CREATE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DOMAIN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PropertyRooms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AS SMALLINT;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CHECK(VALUE BETWEEN 1 AND 15);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CREATE DOMAIN PropertyRent AS DECIMAL(6,2)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CHECK(VALUE BETWEEN 0 AND 9999.99);</a:t>
            </a:r>
            <a:endParaRPr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Example 6.1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CREATE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TABLE PropertyForRent(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propertyNo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PropertyNumber NOT NULL,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rooms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PropertyRooms NOT NULL DEFAULT 4,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rent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PropertyRent NOT NULL DEFAULT 600,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ownerNo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OwnerNumber NOT NULL,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staffNo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StaffNumber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CONSTRAINT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StaffNotHandlingTooMuch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branchNo  BranchNumber  NOT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NULL,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PRIMARY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KEY (propertyNo),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FOREIGN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KEY (staffNo)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REFERENCES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Staff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 	ON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DELETE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SET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NULL ON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UPDATE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CASCADE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….)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sz="2000" smtClean="0">
              <a:latin typeface="Times New Roman" pitchFamily="18" charset="0"/>
              <a:cs typeface="Times New Roman" pitchFamily="18" charset="0"/>
            </a:endParaRPr>
          </a:p>
          <a:p>
            <a:endParaRPr sz="2400" b="1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ALTER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sz="2800" smtClean="0">
                <a:latin typeface="Times New Roman" pitchFamily="18" charset="0"/>
                <a:cs typeface="Times New Roman" pitchFamily="18" charset="0"/>
              </a:rPr>
              <a:t>The definition of the ALTER TABLE statement in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ISO standard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consists of six options to:</a:t>
            </a:r>
          </a:p>
          <a:p>
            <a:pPr lvl="1" algn="just"/>
            <a:r>
              <a:rPr sz="2800" smtClean="0">
                <a:latin typeface="Times New Roman" pitchFamily="18" charset="0"/>
                <a:cs typeface="Times New Roman" pitchFamily="18" charset="0"/>
              </a:rPr>
              <a:t>Add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 new column to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table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sz="2800" smtClean="0">
                <a:latin typeface="Times New Roman" pitchFamily="18" charset="0"/>
                <a:cs typeface="Times New Roman" pitchFamily="18" charset="0"/>
              </a:rPr>
              <a:t>Drop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 column from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table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sz="2800" smtClean="0">
                <a:latin typeface="Times New Roman" pitchFamily="18" charset="0"/>
                <a:cs typeface="Times New Roman" pitchFamily="18" charset="0"/>
              </a:rPr>
              <a:t>Add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 new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table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constraint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sz="2800" smtClean="0">
                <a:latin typeface="Times New Roman" pitchFamily="18" charset="0"/>
                <a:cs typeface="Times New Roman" pitchFamily="18" charset="0"/>
              </a:rPr>
              <a:t>Drop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table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constraint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sz="2800" smtClean="0">
                <a:latin typeface="Times New Roman" pitchFamily="18" charset="0"/>
                <a:cs typeface="Times New Roman" pitchFamily="18" charset="0"/>
              </a:rPr>
              <a:t>Set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 default for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column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sz="2800" smtClean="0">
                <a:latin typeface="Times New Roman" pitchFamily="18" charset="0"/>
                <a:cs typeface="Times New Roman" pitchFamily="18" charset="0"/>
              </a:rPr>
              <a:t>Drop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 default for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column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ALTER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 smtClean="0">
                <a:latin typeface="Times New Roman" pitchFamily="18" charset="0"/>
                <a:cs typeface="Times New Roman" pitchFamily="18" charset="0"/>
              </a:rPr>
              <a:t>The basic format of the statement is: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ALTER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TABLE TableName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[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ADD [COLUMN] columnName dataType [NOT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NULL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[UNIQUE]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[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DEFAULT defaultOption] [CHECK (searchCondition)]]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[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DROP [COLUMN] columnName [RESTRICT | CASCADE]]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[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ADD [CONSTRAINT [ConstraintName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]] </a:t>
            </a:r>
            <a:endParaRPr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tableConstraintDefinition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[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DROP CONSTRAINT ConstraintName [RESTRICT | CASCADE]]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[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ALTER [COLUMN] SET DEFAULT defaultOption]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[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ALTER [COLUMN] DROP DEFAULT]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Example 6.2(a)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Change the Staff table by removing the default of ‘Assistant’ for the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position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column and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setting the default for the sex column to female (‘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’).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ALTER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TABLE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Staff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ALTER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position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DROP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DEFAULT;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ALTER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TABLE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Staff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ALTER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sex SET DEFAULT ‘F’;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Example 6.2(b)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 smtClean="0">
                <a:latin typeface="Times New Roman" pitchFamily="18" charset="0"/>
                <a:cs typeface="Times New Roman" pitchFamily="18" charset="0"/>
              </a:rPr>
              <a:t>Change the PropertyForRent table by removing the constraint that staff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not allowed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to handle more than 100 properties at a time. Change the Client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table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by adding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a new column representing the preferred number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rooms.</a:t>
            </a:r>
          </a:p>
          <a:p>
            <a:endParaRPr sz="240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sz="2400" b="1" smtClean="0">
                <a:latin typeface="Times New Roman" pitchFamily="18" charset="0"/>
                <a:cs typeface="Times New Roman" pitchFamily="18" charset="0"/>
              </a:rPr>
              <a:t>ALTER 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TABLE PropertyForRent</a:t>
            </a:r>
          </a:p>
          <a:p>
            <a:pPr lvl="1">
              <a:buNone/>
            </a:pPr>
            <a:r>
              <a:rPr sz="2400" b="1" smtClean="0">
                <a:latin typeface="Times New Roman" pitchFamily="18" charset="0"/>
                <a:cs typeface="Times New Roman" pitchFamily="18" charset="0"/>
              </a:rPr>
              <a:t>DROP CONSTRAINT StaffNotHandlingTooMuch;</a:t>
            </a:r>
          </a:p>
          <a:p>
            <a:pPr lvl="1">
              <a:buNone/>
            </a:pPr>
            <a:r>
              <a:rPr sz="2400" b="1" smtClean="0">
                <a:latin typeface="Times New Roman" pitchFamily="18" charset="0"/>
                <a:cs typeface="Times New Roman" pitchFamily="18" charset="0"/>
              </a:rPr>
              <a:t>ALTER TABLE Client</a:t>
            </a:r>
          </a:p>
          <a:p>
            <a:pPr lvl="1">
              <a:buNone/>
            </a:pPr>
            <a:r>
              <a:rPr sz="2400" b="1" smtClean="0">
                <a:latin typeface="Times New Roman" pitchFamily="18" charset="0"/>
                <a:cs typeface="Times New Roman" pitchFamily="18" charset="0"/>
              </a:rPr>
              <a:t>ADD prefNoRooms PropertyRooms;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DROP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 smtClean="0">
                <a:latin typeface="Times New Roman" pitchFamily="18" charset="0"/>
                <a:cs typeface="Times New Roman" pitchFamily="18" charset="0"/>
              </a:rPr>
              <a:t>DROP TABLE statement has the following format</a:t>
            </a:r>
            <a:endParaRPr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DROP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TABLE TableName [RESTRICT | CASCADE]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For example, to remove the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PropertyForRent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table</a:t>
            </a:r>
            <a:endParaRPr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DROP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TABLE PropertyForRent;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Removes named tables and all rows within it.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With RESTRICT,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if there are any other objects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depend for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their existence upon the continued existence of the table to be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dropped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 CASCADE, SQL drops all dependent objects (and objects dependent on these objects)</a:t>
            </a:r>
            <a:endParaRPr sz="240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sz="2400" b="1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CREATE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An index is a structure that provides accelerated access to the rows of a table based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the values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of one or more columns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significantly improve the performance of a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query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Additional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 overhead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Indexes can be created only on base tables not on views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The creation of indexes in not standard SQL</a:t>
            </a:r>
          </a:p>
          <a:p>
            <a:pPr>
              <a:buNone/>
            </a:pPr>
            <a:r>
              <a:rPr sz="2800" b="1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CREATE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[UNIQUE] INDEX IndexName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	ON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TableName (columnName [ASC | DESC] [, . . . ])</a:t>
            </a:r>
          </a:p>
          <a:p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Summary: Previous Lecture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b="1" smtClean="0">
                <a:latin typeface="Times" pitchFamily="18" charset="0"/>
                <a:cs typeface="Times" pitchFamily="18" charset="0"/>
              </a:rPr>
              <a:t>SQL Identifier and data types</a:t>
            </a:r>
            <a:endParaRPr b="1" smtClean="0">
              <a:latin typeface="Times" pitchFamily="18" charset="0"/>
              <a:cs typeface="Times" pitchFamily="18" charset="0"/>
            </a:endParaRPr>
          </a:p>
          <a:p>
            <a:pPr algn="just"/>
            <a:r>
              <a:rPr b="1" smtClean="0">
                <a:latin typeface="Times" pitchFamily="18" charset="0"/>
                <a:cs typeface="Times" pitchFamily="18" charset="0"/>
              </a:rPr>
              <a:t>Integrity Enhancement Feature</a:t>
            </a:r>
          </a:p>
          <a:p>
            <a:pPr lvl="1" algn="just"/>
            <a:r>
              <a:rPr b="1" smtClean="0">
                <a:latin typeface="Times" pitchFamily="18" charset="0"/>
                <a:cs typeface="Times" pitchFamily="18" charset="0"/>
              </a:rPr>
              <a:t>Required Data, Domain Constraint</a:t>
            </a:r>
          </a:p>
          <a:p>
            <a:pPr lvl="1" algn="just"/>
            <a:r>
              <a:rPr b="1" smtClean="0">
                <a:latin typeface="Times" pitchFamily="18" charset="0"/>
                <a:cs typeface="Times" pitchFamily="18" charset="0"/>
              </a:rPr>
              <a:t>Entity Integrity , Referential Integrity</a:t>
            </a:r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4426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Example :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For Example , Create an Index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	CREATE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UNIQUE INDEX StaffNoInd ON Staff (staffNo);</a:t>
            </a:r>
          </a:p>
          <a:p>
            <a:pPr>
              <a:buNone/>
            </a:pPr>
            <a:r>
              <a:rPr sz="2800" b="1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CREATE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UNIQUE INDEX PropertyNoInd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	PropertyForRent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propertyNo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None/>
            </a:pPr>
            <a:endParaRPr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For Example , droping an index</a:t>
            </a:r>
          </a:p>
          <a:p>
            <a:pPr>
              <a:buNone/>
            </a:pPr>
            <a:r>
              <a:rPr sz="2800" b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DROP 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INDEX RentInd;</a:t>
            </a:r>
          </a:p>
          <a:p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dynamic result of one or more relational operations operating on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base relations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to produce another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relation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A view is a virtual relation that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does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not necessarily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exist in the database but can be produced upon request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 particular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user, at the time of request.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View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A view is defined as a query on one or more base tables or views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The DBMS stores the definition of the view in the database.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View resolution translate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the request into an equivalent request against the source tables of the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view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and then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perform the equivalent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request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view materialization,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stores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the view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as a temporary table in the database and maintains the currency of the view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the underlying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base tables are updated.</a:t>
            </a:r>
          </a:p>
          <a:p>
            <a:pPr lvl="1"/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CREATE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 smtClean="0">
                <a:latin typeface="Times New Roman" pitchFamily="18" charset="0"/>
                <a:cs typeface="Times New Roman" pitchFamily="18" charset="0"/>
              </a:rPr>
              <a:t>The format of the CREATE VIEW statement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CREATE VIEW ViewName [(newColumnName [, . . . ])]</a:t>
            </a:r>
          </a:p>
          <a:p>
            <a:pPr lvl="1"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AS subselect [WITH [CASCADED | LOCAL] CHECK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OPTION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Can assign a name to each column in view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If a list of column names is specified, it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must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have the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same number of items as the number of columns produced by the </a:t>
            </a:r>
            <a:r>
              <a:rPr sz="2400" i="1" smtClean="0">
                <a:latin typeface="Times New Roman" pitchFamily="18" charset="0"/>
                <a:cs typeface="Times New Roman" pitchFamily="18" charset="0"/>
              </a:rPr>
              <a:t>subselect.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If omitted each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column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takes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the name of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corresponding column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sz="2400" i="1" smtClean="0">
                <a:latin typeface="Times New Roman" pitchFamily="18" charset="0"/>
                <a:cs typeface="Times New Roman" pitchFamily="18" charset="0"/>
              </a:rPr>
              <a:t>subselect statement.</a:t>
            </a:r>
          </a:p>
          <a:p>
            <a:endParaRPr sz="240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sz="2000" b="1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sz="2000" b="1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CREATE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sz="2800" smtClean="0">
                <a:latin typeface="Times New Roman" pitchFamily="18" charset="0"/>
                <a:cs typeface="Times New Roman" pitchFamily="18" charset="0"/>
              </a:rPr>
              <a:t>List must be specified if there is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any ambiguity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the column name.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sz="2800" smtClean="0">
                <a:latin typeface="Times New Roman" pitchFamily="18" charset="0"/>
                <a:cs typeface="Times New Roman" pitchFamily="18" charset="0"/>
              </a:rPr>
              <a:t>The subselect is known as the defining query.</a:t>
            </a:r>
          </a:p>
          <a:p>
            <a:pPr algn="just">
              <a:buFont typeface="Wingdings" pitchFamily="2" charset="2"/>
              <a:buChar char="v"/>
            </a:pPr>
            <a:r>
              <a:rPr sz="280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CHECK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OPTION,ensures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that if a row fails to satisfy the WHERE clause of the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defining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query it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is not added to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underlying table.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sz="2800" smtClean="0">
                <a:latin typeface="Times New Roman" pitchFamily="18" charset="0"/>
                <a:cs typeface="Times New Roman" pitchFamily="18" charset="0"/>
              </a:rPr>
              <a:t>Need SELECT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privilege on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the tables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referenced in the subselect and USAGE privilege on any domains used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referenced columns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H</a:t>
            </a:r>
            <a:r>
              <a:rPr lang="en-US" dirty="0" smtClean="0"/>
              <a:t>ORIZANTAL</a:t>
            </a:r>
            <a:r>
              <a:rPr smtClean="0"/>
              <a:t> </a:t>
            </a:r>
            <a:r>
              <a:rPr lang="en-US" dirty="0" smtClean="0"/>
              <a:t>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Create a view so that the manager at branch B003 can see only the details for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staff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who work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in his or her branch office.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A horizontal view restricts a user’s access to selected rows of one or more tables.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CREATE VIEW Manager3Staff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AS SELECT *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FROM Staff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WHERE branchNo = ‘B003’;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HORIZANTAL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 smtClean="0">
                <a:latin typeface="Times New Roman" pitchFamily="18" charset="0"/>
                <a:cs typeface="Times New Roman" pitchFamily="18" charset="0"/>
              </a:rPr>
              <a:t>SELECT * FROM Manager3Staff;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VERTICAL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 smtClean="0">
                <a:latin typeface="Times New Roman" pitchFamily="18" charset="0"/>
                <a:cs typeface="Times New Roman" pitchFamily="18" charset="0"/>
              </a:rPr>
              <a:t>Create a view of the staff details at branch B003 that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excludes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salary (only for managers)</a:t>
            </a:r>
          </a:p>
          <a:p>
            <a:endParaRPr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CREATE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VIEW Staff3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AS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SELECT staffNo, fName, lName, position, sex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FROM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Staff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WHERE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branchNo = ‘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B003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’;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or</a:t>
            </a:r>
            <a:endParaRPr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CREATE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VIEW Staff3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AS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SELECT staffNo, fName, lName, position, sex</a:t>
            </a:r>
          </a:p>
          <a:p>
            <a:pPr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FROM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Manager3Staff;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VERTICAL VIEW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SELECT * FROM Staff3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286000"/>
            <a:ext cx="6705600" cy="4288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Grouped and Joined 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Create a view of staff who manage properties for rent, which includes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branch number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they work at, their staff number, and the number of properties they manage</a:t>
            </a:r>
          </a:p>
          <a:p>
            <a:pPr>
              <a:buNone/>
            </a:pPr>
            <a:r>
              <a:rPr sz="2800" b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CREATE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VIEW StaffPropCnt (branchNo, staffNo, cnt)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AS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SELECT s.branchNo, s.staffNo, COUNT(*)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FROM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Staff s, PropertyForRent p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WHERE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s.staffNo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p.staffNo (Join View)</a:t>
            </a:r>
            <a:endParaRPr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GROUP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BY s.branchNo,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s.staffNo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; (Group View)</a:t>
            </a:r>
          </a:p>
          <a:p>
            <a:pPr>
              <a:buNone/>
            </a:pPr>
            <a:endParaRPr sz="240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sz="2000" smtClean="0">
                <a:latin typeface="Times New Roman" pitchFamily="18" charset="0"/>
                <a:cs typeface="Times New Roman" pitchFamily="18" charset="0"/>
              </a:rPr>
              <a:t>To simplify multitable queries</a:t>
            </a:r>
            <a:endParaRPr sz="200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Referential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 smtClean="0">
                <a:latin typeface="Times New Roman" pitchFamily="18" charset="0"/>
                <a:cs typeface="Times New Roman" pitchFamily="18" charset="0"/>
              </a:rPr>
              <a:t>Delete/Update rules can be specified</a:t>
            </a:r>
          </a:p>
          <a:p>
            <a:endParaRPr sz="240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sz="2000" smtClean="0">
                <a:latin typeface="Times New Roman" pitchFamily="18" charset="0"/>
                <a:cs typeface="Times New Roman" pitchFamily="18" charset="0"/>
              </a:rPr>
              <a:t>FOREIGN KEY (staffNo) REFERENCES Staff ON DELETE SET NULL</a:t>
            </a:r>
          </a:p>
          <a:p>
            <a:pPr lvl="1"/>
            <a:r>
              <a:rPr sz="2000" smtClean="0">
                <a:latin typeface="Times New Roman" pitchFamily="18" charset="0"/>
                <a:cs typeface="Times New Roman" pitchFamily="18" charset="0"/>
              </a:rPr>
              <a:t>FOREIGN KEY (ownerNo) REFERENCES PrivateOwner ON UPDATE CASCADE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Grouped and Joined Views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SELECT * FROM StaffPropCnt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286000"/>
            <a:ext cx="6019800" cy="370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DROP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DROP VIEW ViewName [RESTRICT |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CASCADE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>
              <a:buNone/>
            </a:pP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causes the definition of the view to be deleted from the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database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endParaRPr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sz="2800" smtClean="0">
                <a:latin typeface="Times New Roman" pitchFamily="18" charset="0"/>
                <a:cs typeface="Times New Roman" pitchFamily="18" charset="0"/>
              </a:rPr>
              <a:t>		DROP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VIEW Manager3Staff;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DROP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With CASCADE all related depended objects are deleted;i.e. any views defined on view being dropped.</a:t>
            </a:r>
          </a:p>
          <a:p>
            <a:pPr>
              <a:buNone/>
            </a:pP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With RESTRICT if any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other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objects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depend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for their existence on the continued existence of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view being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dropped, the command is rejected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. 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VIEW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 smtClean="0">
                <a:latin typeface="Times New Roman" pitchFamily="18" charset="0"/>
                <a:cs typeface="Times New Roman" pitchFamily="18" charset="0"/>
              </a:rPr>
              <a:t>To illustrate the process of 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view resolution, consider the following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    query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that counts the number of properties managed by each member of staff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branch office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B003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. </a:t>
            </a:r>
            <a:endParaRPr sz="2400" smtClean="0">
              <a:latin typeface="Times New Roman" pitchFamily="18" charset="0"/>
              <a:cs typeface="Times New Roman" pitchFamily="18" charset="0"/>
            </a:endParaRPr>
          </a:p>
          <a:p>
            <a:endParaRPr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sz="2400" b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staffNo, cnt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FROM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StaffPropCnt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WHERE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branchNo = ‘B003’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ORDER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BY staffNo;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VIEW Resolution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The view column name in the SELECT list are translated into their corresponding column names in the defining query.</a:t>
            </a:r>
          </a:p>
          <a:p>
            <a:pPr>
              <a:buNone/>
            </a:pPr>
            <a:r>
              <a:rPr sz="2800" b="1" smtClean="0">
                <a:latin typeface="Times New Roman" pitchFamily="18" charset="0"/>
                <a:cs typeface="Times New Roman" pitchFamily="18" charset="0"/>
              </a:rPr>
              <a:t>		SELECT 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s.staffNo AS staffNo, COUNT(*) AS cnt</a:t>
            </a:r>
          </a:p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View names in the FROM clause are replaced with the corresponding FROM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lists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defining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query:</a:t>
            </a:r>
          </a:p>
          <a:p>
            <a:pPr>
              <a:buNone/>
            </a:pPr>
            <a:r>
              <a:rPr sz="2800" b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	FROM 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Staff s, PropertyForRent p</a:t>
            </a:r>
          </a:p>
          <a:p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VIEW Resolution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The WHERE clause from the user query is combined with the WHERE clause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the defining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query using the logical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operator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AND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sz="2800" smtClean="0">
                <a:latin typeface="Times New Roman" pitchFamily="18" charset="0"/>
                <a:cs typeface="Times New Roman" pitchFamily="18" charset="0"/>
              </a:rPr>
              <a:t>		WHERE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s.staffNo = p.staffNo AND branchNo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	‘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B003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The GROUP BY and HAVING clauses are copied from the defining query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. 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sz="28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	GROUP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BY s.branchNo, s.staffNo</a:t>
            </a:r>
          </a:p>
          <a:p>
            <a:endParaRPr sz="2800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VIEW Resolution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 smtClean="0">
                <a:latin typeface="Times New Roman" pitchFamily="18" charset="0"/>
                <a:cs typeface="Times New Roman" pitchFamily="18" charset="0"/>
              </a:rPr>
              <a:t>Finally, the ORDER BY clause is copied from the user query with the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view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column name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translated into the defining query column name:</a:t>
            </a:r>
          </a:p>
          <a:p>
            <a:pPr>
              <a:buNone/>
            </a:pPr>
            <a:r>
              <a:rPr sz="2400" b="1" smtClean="0">
                <a:latin typeface="Times New Roman" pitchFamily="18" charset="0"/>
                <a:cs typeface="Times New Roman" pitchFamily="18" charset="0"/>
              </a:rPr>
              <a:t>		ORDER 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BY s.staffNo</a:t>
            </a:r>
          </a:p>
          <a:p>
            <a:r>
              <a:rPr sz="24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final merged query becomes:</a:t>
            </a:r>
          </a:p>
          <a:p>
            <a:pPr>
              <a:buNone/>
            </a:pPr>
            <a:r>
              <a:rPr sz="2400" b="1" smtClean="0">
                <a:latin typeface="Times New Roman" pitchFamily="18" charset="0"/>
                <a:cs typeface="Times New Roman" pitchFamily="18" charset="0"/>
              </a:rPr>
              <a:t>		SELECT 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s.staffNo AS staffNo, COUNT(*) AS cnt</a:t>
            </a:r>
          </a:p>
          <a:p>
            <a:pPr>
              <a:buNone/>
            </a:pPr>
            <a:r>
              <a:rPr sz="2400" b="1" smtClean="0">
                <a:latin typeface="Times New Roman" pitchFamily="18" charset="0"/>
                <a:cs typeface="Times New Roman" pitchFamily="18" charset="0"/>
              </a:rPr>
              <a:t>		FROM 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Staff s, PropertyForRent p</a:t>
            </a:r>
          </a:p>
          <a:p>
            <a:pPr>
              <a:buNone/>
            </a:pPr>
            <a:r>
              <a:rPr sz="2400" b="1" smtClean="0">
                <a:latin typeface="Times New Roman" pitchFamily="18" charset="0"/>
                <a:cs typeface="Times New Roman" pitchFamily="18" charset="0"/>
              </a:rPr>
              <a:t>		WHERE 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s.staffNo = p.staffNo AND branchNo = ‘B003’</a:t>
            </a:r>
          </a:p>
          <a:p>
            <a:pPr>
              <a:buNone/>
            </a:pPr>
            <a:r>
              <a:rPr sz="2400" b="1" smtClean="0">
                <a:latin typeface="Times New Roman" pitchFamily="18" charset="0"/>
                <a:cs typeface="Times New Roman" pitchFamily="18" charset="0"/>
              </a:rPr>
              <a:t>		GROUP 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BY s.branchNo, s.staffNo</a:t>
            </a:r>
          </a:p>
          <a:p>
            <a:pPr>
              <a:buNone/>
            </a:pPr>
            <a:r>
              <a:rPr sz="2400" b="1" smtClean="0">
                <a:latin typeface="Times New Roman" pitchFamily="18" charset="0"/>
                <a:cs typeface="Times New Roman" pitchFamily="18" charset="0"/>
              </a:rPr>
              <a:t>		ORDER 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BY s.staffNo;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Restriction on 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 smtClean="0">
                <a:latin typeface="Times New Roman" pitchFamily="18" charset="0"/>
                <a:cs typeface="Times New Roman" pitchFamily="18" charset="0"/>
              </a:rPr>
              <a:t>SQL imposes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several important restrictions on the creation and use of views,</a:t>
            </a:r>
          </a:p>
          <a:p>
            <a:r>
              <a:rPr sz="2400" smtClean="0">
                <a:latin typeface="Times New Roman" pitchFamily="18" charset="0"/>
                <a:cs typeface="Times New Roman" pitchFamily="18" charset="0"/>
              </a:rPr>
              <a:t>If a column in the view is based on an aggregate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function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then the column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appear only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in SELECT and ORDER BY clauses of queries that access the view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. </a:t>
            </a:r>
            <a:endParaRPr sz="240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column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may not be used in a WHERE clause and may not be an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argument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to an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aggregate function in any query based on the view.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Restriction on 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A grouped view may never be joined with a base table or a view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. 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sz="240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the StaffPropCnt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view is a grouped view, so that any attempt to join this view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another table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or view fails.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r>
              <a:rPr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mtClean="0">
                <a:latin typeface="Times New Roman" pitchFamily="18" charset="0"/>
                <a:cs typeface="Times New Roman" pitchFamily="18" charset="0"/>
              </a:rPr>
              <a:t>Integrity Enhancement Feature</a:t>
            </a:r>
          </a:p>
          <a:p>
            <a:pPr lvl="1"/>
            <a:r>
              <a:rPr smtClean="0">
                <a:latin typeface="Times New Roman" pitchFamily="18" charset="0"/>
                <a:cs typeface="Times New Roman" pitchFamily="18" charset="0"/>
              </a:rPr>
              <a:t>Referential Integrity, General Constraint</a:t>
            </a:r>
            <a:endParaRPr smtClean="0">
              <a:latin typeface="Times New Roman" pitchFamily="18" charset="0"/>
              <a:cs typeface="Times New Roman" pitchFamily="18" charset="0"/>
            </a:endParaRPr>
          </a:p>
          <a:p>
            <a:r>
              <a:rPr smtClean="0">
                <a:latin typeface="Times New Roman" pitchFamily="18" charset="0"/>
                <a:cs typeface="Times New Roman" pitchFamily="18" charset="0"/>
              </a:rPr>
              <a:t>Data Definition</a:t>
            </a:r>
          </a:p>
          <a:p>
            <a:pPr lvl="1"/>
            <a:r>
              <a:rPr smtClean="0">
                <a:latin typeface="Times New Roman" pitchFamily="18" charset="0"/>
                <a:cs typeface="Times New Roman" pitchFamily="18" charset="0"/>
              </a:rPr>
              <a:t>CREATE/ALTER/DROP Table</a:t>
            </a:r>
          </a:p>
          <a:p>
            <a:pPr lvl="1"/>
            <a:r>
              <a:rPr smtClean="0">
                <a:latin typeface="Times New Roman" pitchFamily="18" charset="0"/>
                <a:cs typeface="Times New Roman" pitchFamily="18" charset="0"/>
              </a:rPr>
              <a:t>CREATE/DROP Index</a:t>
            </a:r>
            <a:endParaRPr smtClean="0">
              <a:latin typeface="Times New Roman" pitchFamily="18" charset="0"/>
              <a:cs typeface="Times New Roman" pitchFamily="18" charset="0"/>
            </a:endParaRPr>
          </a:p>
          <a:p>
            <a:r>
              <a:rPr smtClean="0">
                <a:latin typeface="Times New Roman" pitchFamily="18" charset="0"/>
                <a:cs typeface="Times New Roman" pitchFamily="18" charset="0"/>
              </a:rPr>
              <a:t>VIEW</a:t>
            </a:r>
          </a:p>
          <a:p>
            <a:pPr lvl="1"/>
            <a:r>
              <a:rPr smtClean="0">
                <a:latin typeface="Times New Roman" pitchFamily="18" charset="0"/>
                <a:cs typeface="Times New Roman" pitchFamily="18" charset="0"/>
              </a:rPr>
              <a:t>CREATE/DROP VIEW</a:t>
            </a:r>
          </a:p>
          <a:p>
            <a:pPr lvl="1"/>
            <a:r>
              <a:rPr smtClean="0">
                <a:latin typeface="Times New Roman" pitchFamily="18" charset="0"/>
                <a:cs typeface="Times New Roman" pitchFamily="18" charset="0"/>
              </a:rPr>
              <a:t>VIEW Resolution and Restrictions</a:t>
            </a:r>
          </a:p>
          <a:p>
            <a:pPr lvl="1"/>
            <a:endParaRPr smtClean="0">
              <a:latin typeface="Times New Roman" pitchFamily="18" charset="0"/>
              <a:cs typeface="Times New Roman" pitchFamily="18" charset="0"/>
            </a:endParaRPr>
          </a:p>
          <a:p>
            <a:endParaRPr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smtClean="0"/>
              <a:t/>
            </a:r>
            <a:br>
              <a:rPr smtClean="0"/>
            </a:br>
            <a:endParaRPr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General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sz="2400" smtClean="0">
                <a:latin typeface="Times New Roman" pitchFamily="18" charset="0"/>
                <a:cs typeface="Times New Roman" pitchFamily="18" charset="0"/>
              </a:rPr>
              <a:t>Updates to tables may be constrained by enterprise rules governing the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real-world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transactions that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are represented by the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updates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sz="240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sz="2400" smtClean="0">
                <a:latin typeface="Times New Roman" pitchFamily="18" charset="0"/>
                <a:cs typeface="Times New Roman" pitchFamily="18" charset="0"/>
              </a:rPr>
              <a:t>For example, DreamHome may have a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rule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that prevents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a member of staff from managing more than 100 properties at the same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/>
            <a:r>
              <a:rPr sz="2400" smtClean="0">
                <a:latin typeface="Times New Roman" pitchFamily="18" charset="0"/>
                <a:cs typeface="Times New Roman" pitchFamily="18" charset="0"/>
              </a:rPr>
              <a:t>The ISO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standard allows general constraints to be specified using the CHECK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UNIQUE clauses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of the CREATE and ALTER TABLE statements and the 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CREATE 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ASSERTION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statement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endParaRPr sz="200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General Constraints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The CREATE ASSERTION statement is an integrity constraint that is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directly linked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with a table definition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. 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format of the statement is:</a:t>
            </a:r>
          </a:p>
          <a:p>
            <a:pPr lvl="1"/>
            <a:r>
              <a:rPr sz="2800" b="1" smtClean="0">
                <a:latin typeface="Times New Roman" pitchFamily="18" charset="0"/>
                <a:cs typeface="Times New Roman" pitchFamily="18" charset="0"/>
              </a:rPr>
              <a:t>CREATE ASSERTION AssertionName</a:t>
            </a:r>
          </a:p>
          <a:p>
            <a:pPr lvl="1"/>
            <a:r>
              <a:rPr sz="2800" b="1" smtClean="0">
                <a:latin typeface="Times New Roman" pitchFamily="18" charset="0"/>
                <a:cs typeface="Times New Roman" pitchFamily="18" charset="0"/>
              </a:rPr>
              <a:t>CHECK (searchCondition)</a:t>
            </a:r>
          </a:p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When a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general constraint involves more than one table, it may be preferable to use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ASSERTION rather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than duplicate the check in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table.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General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 smtClean="0">
                <a:latin typeface="Times New Roman" pitchFamily="18" charset="0"/>
                <a:cs typeface="Times New Roman" pitchFamily="18" charset="0"/>
              </a:rPr>
              <a:t>For example, to define the general constraint that prevents a member of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staff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from managing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more than 100 properties at the same time, we could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write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sz="2400" b="1" smtClean="0">
                <a:latin typeface="Times New Roman" pitchFamily="18" charset="0"/>
                <a:cs typeface="Times New Roman" pitchFamily="18" charset="0"/>
              </a:rPr>
              <a:t>	CREATE 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ASSERTION StaffNotHandlingTooMuch</a:t>
            </a:r>
          </a:p>
          <a:p>
            <a:pPr>
              <a:buNone/>
            </a:pPr>
            <a:r>
              <a:rPr sz="2400" b="1" smtClean="0">
                <a:latin typeface="Times New Roman" pitchFamily="18" charset="0"/>
                <a:cs typeface="Times New Roman" pitchFamily="18" charset="0"/>
              </a:rPr>
              <a:t>	CHECK 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(NOT EXISTS (SELECT staffNo</a:t>
            </a:r>
          </a:p>
          <a:p>
            <a:pPr>
              <a:buNone/>
            </a:pPr>
            <a:r>
              <a:rPr sz="2400" b="1" smtClean="0">
                <a:latin typeface="Times New Roman" pitchFamily="18" charset="0"/>
                <a:cs typeface="Times New Roman" pitchFamily="18" charset="0"/>
              </a:rPr>
              <a:t>				FROM 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PropertyForRent</a:t>
            </a:r>
          </a:p>
          <a:p>
            <a:pPr>
              <a:buNone/>
            </a:pPr>
            <a:r>
              <a:rPr sz="2400" b="1" smtClean="0">
                <a:latin typeface="Times New Roman" pitchFamily="18" charset="0"/>
                <a:cs typeface="Times New Roman" pitchFamily="18" charset="0"/>
              </a:rPr>
              <a:t>				GROUP 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BY staffNo</a:t>
            </a:r>
          </a:p>
          <a:p>
            <a:pPr>
              <a:buNone/>
            </a:pPr>
            <a:r>
              <a:rPr sz="2400" b="1" smtClean="0">
                <a:latin typeface="Times New Roman" pitchFamily="18" charset="0"/>
                <a:cs typeface="Times New Roman" pitchFamily="18" charset="0"/>
              </a:rPr>
              <a:t>				HAVING </a:t>
            </a:r>
            <a:r>
              <a:rPr sz="2400" b="1" smtClean="0">
                <a:latin typeface="Times New Roman" pitchFamily="18" charset="0"/>
                <a:cs typeface="Times New Roman" pitchFamily="18" charset="0"/>
              </a:rPr>
              <a:t>COUNT(*) &gt; 100))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Data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 smtClean="0">
                <a:latin typeface="Times New Roman" pitchFamily="18" charset="0"/>
                <a:cs typeface="Times New Roman" pitchFamily="18" charset="0"/>
              </a:rPr>
              <a:t>SQL Data Definition Language (DDL) allows database objects such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schemas, domains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, tables, views, and indexes to be created and destroyed.</a:t>
            </a:r>
          </a:p>
          <a:p>
            <a:r>
              <a:rPr sz="2400" smtClean="0">
                <a:latin typeface="Times New Roman" pitchFamily="18" charset="0"/>
                <a:cs typeface="Times New Roman" pitchFamily="18" charset="0"/>
              </a:rPr>
              <a:t>The main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SQL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DDLstatements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are: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	CREATE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SCHEMA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			DROP SCHEMA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	CREATE /ALTER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DOMAIN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	DROP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DOMAIN</a:t>
            </a:r>
          </a:p>
          <a:p>
            <a:pPr lvl="1">
              <a:buNone/>
            </a:pPr>
            <a:r>
              <a:rPr sz="2000" smtClean="0">
                <a:latin typeface="Times New Roman" pitchFamily="18" charset="0"/>
                <a:cs typeface="Times New Roman" pitchFamily="18" charset="0"/>
              </a:rPr>
              <a:t>		CREATE /ALTER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TABLE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		DROP TABLE</a:t>
            </a:r>
          </a:p>
          <a:p>
            <a:pPr lvl="1">
              <a:buNone/>
            </a:pPr>
            <a:endParaRPr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sz="2400" smtClean="0">
                <a:latin typeface="Times New Roman" pitchFamily="18" charset="0"/>
                <a:cs typeface="Times New Roman" pitchFamily="18" charset="0"/>
              </a:rPr>
              <a:t>Main DBMSs also provide</a:t>
            </a:r>
          </a:p>
          <a:p>
            <a:pPr>
              <a:buNone/>
            </a:pPr>
            <a:r>
              <a:rPr sz="24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	CREATE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VIEW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		DROP </a:t>
            </a:r>
            <a:r>
              <a:rPr sz="2400" smtClean="0">
                <a:latin typeface="Times New Roman" pitchFamily="18" charset="0"/>
                <a:cs typeface="Times New Roman" pitchFamily="18" charset="0"/>
              </a:rPr>
              <a:t>VIEW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Creating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The process of creating a database differs significantly from product to product.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In multi-user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systems, the authority to create a database is usually reserved for the DBA.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In a single-user system, a default database may be established when the system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installed and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configured and others can be created by the user as and when required.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ISO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standard does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not specify how databases are created, and each dialect generally has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different approach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Creating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800" smtClean="0">
                <a:latin typeface="Times New Roman" pitchFamily="18" charset="0"/>
                <a:cs typeface="Times New Roman" pitchFamily="18" charset="0"/>
              </a:rPr>
              <a:t>According to the ISO standard, relations and other database objects exist in an 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environment.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environment consists of one or more 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catalogs, 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catalog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consists of a set of 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schemas.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A schema is a named collection of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database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objects that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are in some way related to one another (all the objects in the database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described in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one schema or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another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sz="2800" smtClean="0">
                <a:latin typeface="Times New Roman" pitchFamily="18" charset="0"/>
                <a:cs typeface="Times New Roman" pitchFamily="18" charset="0"/>
              </a:rPr>
              <a:t>The objects in a schema can be tables, views,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domains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, assertions and all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the objects in a schema have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same owner.</a:t>
            </a:r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sz="280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1-CSC271-CIITVC-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Lecture1-CSC271-CIITVC-2012</Template>
  <TotalTime>5217</TotalTime>
  <Words>1450</Words>
  <Application>Microsoft Office PowerPoint</Application>
  <PresentationFormat>On-screen Show (4:3)</PresentationFormat>
  <Paragraphs>270</Paragraphs>
  <Slides>39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Lecture1-CSC271-CIITVC-2012</vt:lpstr>
      <vt:lpstr>CSC271 Database Systems</vt:lpstr>
      <vt:lpstr>Summary: Previous Lecture</vt:lpstr>
      <vt:lpstr>Referential Integrity</vt:lpstr>
      <vt:lpstr>General Constraints</vt:lpstr>
      <vt:lpstr>General Constraints</vt:lpstr>
      <vt:lpstr>General Constraints</vt:lpstr>
      <vt:lpstr>Data Definition</vt:lpstr>
      <vt:lpstr>Creating a Database</vt:lpstr>
      <vt:lpstr>Creating a Database</vt:lpstr>
      <vt:lpstr>Creating a Database</vt:lpstr>
      <vt:lpstr>CREATE Table</vt:lpstr>
      <vt:lpstr>Example 6.1</vt:lpstr>
      <vt:lpstr>Example 6.1</vt:lpstr>
      <vt:lpstr>ALTER Table</vt:lpstr>
      <vt:lpstr>ALTER Table</vt:lpstr>
      <vt:lpstr>Example 6.2(a)</vt:lpstr>
      <vt:lpstr>Example 6.2(b)</vt:lpstr>
      <vt:lpstr>DROP TABLE</vt:lpstr>
      <vt:lpstr>CREATE INDEX</vt:lpstr>
      <vt:lpstr>Example : INDEX</vt:lpstr>
      <vt:lpstr>VIEW</vt:lpstr>
      <vt:lpstr>View…</vt:lpstr>
      <vt:lpstr>CREATE VIEW</vt:lpstr>
      <vt:lpstr>CREATE VIEW</vt:lpstr>
      <vt:lpstr>HORIZANTAL VIEW</vt:lpstr>
      <vt:lpstr>HORIZANTAL VIEW</vt:lpstr>
      <vt:lpstr>VERTICAL VIEW</vt:lpstr>
      <vt:lpstr>VERTICAL VIEW</vt:lpstr>
      <vt:lpstr>Grouped and Joined Views</vt:lpstr>
      <vt:lpstr>Grouped and Joined Views</vt:lpstr>
      <vt:lpstr>DROP VIEW</vt:lpstr>
      <vt:lpstr>DROP VIEW</vt:lpstr>
      <vt:lpstr>VIEW Resolution</vt:lpstr>
      <vt:lpstr>VIEW Resolution Process</vt:lpstr>
      <vt:lpstr>VIEW Resolution Process</vt:lpstr>
      <vt:lpstr>VIEW Resolution Process</vt:lpstr>
      <vt:lpstr>Restriction on VIEWS</vt:lpstr>
      <vt:lpstr>Restriction on VIEWS</vt:lpstr>
      <vt:lpstr>Summary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CSC271 Database Systems</dc:title>
  <dc:creator>ASIF</dc:creator>
  <cp:lastModifiedBy>vcomsats</cp:lastModifiedBy>
  <cp:revision>1797</cp:revision>
  <dcterms:created xsi:type="dcterms:W3CDTF">2012-05-16T18:43:11Z</dcterms:created>
  <dcterms:modified xsi:type="dcterms:W3CDTF">2013-04-25T06:59:13Z</dcterms:modified>
</cp:coreProperties>
</file>