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25" r:id="rId2"/>
    <p:sldId id="346" r:id="rId3"/>
    <p:sldId id="655" r:id="rId4"/>
    <p:sldId id="656" r:id="rId5"/>
    <p:sldId id="657" r:id="rId6"/>
    <p:sldId id="658" r:id="rId7"/>
    <p:sldId id="659" r:id="rId8"/>
    <p:sldId id="660" r:id="rId9"/>
    <p:sldId id="661" r:id="rId10"/>
    <p:sldId id="662" r:id="rId11"/>
    <p:sldId id="663" r:id="rId12"/>
    <p:sldId id="664" r:id="rId13"/>
    <p:sldId id="665" r:id="rId14"/>
    <p:sldId id="666" r:id="rId15"/>
    <p:sldId id="667" r:id="rId16"/>
    <p:sldId id="668" r:id="rId17"/>
    <p:sldId id="669" r:id="rId18"/>
    <p:sldId id="670" r:id="rId19"/>
    <p:sldId id="671" r:id="rId20"/>
    <p:sldId id="672" r:id="rId21"/>
    <p:sldId id="673" r:id="rId22"/>
    <p:sldId id="674" r:id="rId23"/>
    <p:sldId id="675" r:id="rId24"/>
    <p:sldId id="676" r:id="rId25"/>
    <p:sldId id="677" r:id="rId26"/>
    <p:sldId id="678" r:id="rId27"/>
    <p:sldId id="679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12" autoAdjust="0"/>
    <p:restoredTop sz="86501" autoAdjust="0"/>
  </p:normalViewPr>
  <p:slideViewPr>
    <p:cSldViewPr>
      <p:cViewPr varScale="1">
        <p:scale>
          <a:sx n="97" d="100"/>
          <a:sy n="97" d="100"/>
        </p:scale>
        <p:origin x="-8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46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8394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751E2CF5-2857-4D0F-B510-FC1B9A6FE6B8}" type="datetimeFigureOut">
              <a:rPr lang="en-US"/>
              <a:pPr>
                <a:defRPr/>
              </a:pPr>
              <a:t>4/19/2013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A12032E8-2833-4C6E-AA22-C2FB112806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8807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3950" y="711200"/>
            <a:ext cx="4543425" cy="34083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332288"/>
            <a:ext cx="4975225" cy="411956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</p:spPr>
        <p:txBody>
          <a:bodyPr/>
          <a:lstStyle>
            <a:lvl1pPr>
              <a:defRPr sz="5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4C226-FD2D-48CE-8743-3356F0E7F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2092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FD50D-E979-4BE6-8618-3B47CA459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823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FF7C0-F308-4C4F-BCB6-A3836A399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7346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4DE7F-1002-435F-902D-2BA33C736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685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>
            <a:lvl1pPr>
              <a:defRPr sz="5000" b="1" baseline="0">
                <a:solidFill>
                  <a:srgbClr val="002060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>
            <a:lvl1pPr marL="342900" indent="-342900">
              <a:buClr>
                <a:srgbClr val="002060"/>
              </a:buClr>
              <a:buSzPct val="70000"/>
              <a:buFont typeface="Wingdings" pitchFamily="2" charset="2"/>
              <a:buChar char="Ø"/>
              <a:defRPr sz="3600" baseline="0">
                <a:latin typeface="Verdana" pitchFamily="34" charset="0"/>
              </a:defRPr>
            </a:lvl1pPr>
            <a:lvl2pPr marL="742950" indent="-285750">
              <a:buClr>
                <a:srgbClr val="002060"/>
              </a:buClr>
              <a:buSzPct val="70000"/>
              <a:buFont typeface="Wingdings" pitchFamily="2" charset="2"/>
              <a:buChar char="v"/>
              <a:defRPr sz="3200" baseline="0">
                <a:latin typeface="Verdana" pitchFamily="34" charset="0"/>
              </a:defRPr>
            </a:lvl2pPr>
            <a:lvl3pPr marL="1143000" indent="-228600">
              <a:buClr>
                <a:srgbClr val="002060"/>
              </a:buClr>
              <a:buSzPct val="80000"/>
              <a:buFont typeface="Wingdings" pitchFamily="2" charset="2"/>
              <a:buChar char="§"/>
              <a:defRPr sz="2800" baseline="0">
                <a:latin typeface="Verdana" pitchFamily="34" charset="0"/>
              </a:defRPr>
            </a:lvl3pPr>
            <a:lvl4pPr marL="1600200" indent="-228600">
              <a:buClr>
                <a:srgbClr val="002060"/>
              </a:buClr>
              <a:buFont typeface="Arial" pitchFamily="34" charset="0"/>
              <a:buChar char="•"/>
              <a:defRPr sz="2400" baseline="0">
                <a:latin typeface="Verdana" pitchFamily="34" charset="0"/>
              </a:defRPr>
            </a:lvl4pPr>
            <a:lvl5pPr>
              <a:buClr>
                <a:srgbClr val="002060"/>
              </a:buClr>
              <a:defRPr sz="2000" baseline="0">
                <a:latin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 dirty="0" smtClean="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F9A1-738B-46A3-B94B-5F4DA1B481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612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asifmuneer@comsats.edu.pk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E70B0-A3C1-4D7B-BD5C-7915FD6EF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766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7911D-5FC3-42B9-89C1-77FC432C8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9527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419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EB286-AB7E-4942-BDF4-E7F49D86B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6792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52A9E-2ACC-45DD-B30B-5928106AF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9427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8979B-F86C-4E5D-8C73-C0F32233C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826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asifmuneer@comsats.edu.pk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90E3E-A041-4E7D-9206-8EE1A2212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798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C0A67-AFCE-4981-9826-C35E5AE0B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697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0" y="1600200"/>
            <a:ext cx="9144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rgbClr val="00206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aseline="0" dirty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42CA05-5763-4660-BAB7-CE27E64B3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3" r:id="rId2"/>
    <p:sldLayoutId id="2147483671" r:id="rId3"/>
    <p:sldLayoutId id="2147483674" r:id="rId4"/>
    <p:sldLayoutId id="2147483675" r:id="rId5"/>
    <p:sldLayoutId id="2147483676" r:id="rId6"/>
    <p:sldLayoutId id="2147483677" r:id="rId7"/>
    <p:sldLayoutId id="2147483672" r:id="rId8"/>
    <p:sldLayoutId id="2147483678" r:id="rId9"/>
    <p:sldLayoutId id="2147483679" r:id="rId10"/>
    <p:sldLayoutId id="2147483680" r:id="rId11"/>
    <p:sldLayoutId id="214748368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lang="en-US" sz="5200" b="1" kern="1200" dirty="0">
          <a:solidFill>
            <a:srgbClr val="002060"/>
          </a:solidFill>
          <a:latin typeface="Arial Narrow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70000"/>
        <a:buFont typeface="Wingdings" pitchFamily="2" charset="2"/>
        <a:buChar char="Ø"/>
        <a:defRPr lang="en-US" sz="36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70000"/>
        <a:buFont typeface="Wingdings" pitchFamily="2" charset="2"/>
        <a:buChar char="v"/>
        <a:defRPr lang="en-US" sz="32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80000"/>
        <a:buFont typeface="Wingdings" pitchFamily="2" charset="2"/>
        <a:buChar char="§"/>
        <a:defRPr lang="en-US" sz="28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80000"/>
        <a:buFont typeface="Arial" charset="0"/>
        <a:buChar char="•"/>
        <a:defRPr lang="en-US" sz="24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Font typeface="Arial" charset="0"/>
        <a:buChar char="»"/>
        <a:defRPr lang="en-US" sz="20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dirty="0"/>
              <a:t>CSC271 Database Systems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sz="4800" b="1" dirty="0" smtClean="0"/>
              <a:t>Lecture </a:t>
            </a:r>
            <a:r>
              <a:rPr sz="4800" b="1" smtClean="0"/>
              <a:t># </a:t>
            </a:r>
            <a:r>
              <a:rPr sz="4800" b="1" smtClean="0"/>
              <a:t>14</a:t>
            </a:r>
            <a:endParaRPr sz="48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7994261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Integrity Enhancement Feature….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3200" smtClean="0">
                <a:latin typeface="Times New Roman" pitchFamily="18" charset="0"/>
                <a:cs typeface="Times New Roman" pitchFamily="18" charset="0"/>
              </a:rPr>
              <a:t>We Consider </a:t>
            </a:r>
            <a:r>
              <a:rPr sz="3200" smtClean="0">
                <a:latin typeface="Times New Roman" pitchFamily="18" charset="0"/>
                <a:cs typeface="Times New Roman" pitchFamily="18" charset="0"/>
              </a:rPr>
              <a:t>five types of integrity constraints:</a:t>
            </a:r>
          </a:p>
          <a:p>
            <a:pPr>
              <a:lnSpc>
                <a:spcPct val="30000"/>
              </a:lnSpc>
            </a:pPr>
            <a:endParaRPr sz="320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smtClean="0">
                <a:latin typeface="Times New Roman" pitchFamily="18" charset="0"/>
                <a:cs typeface="Times New Roman" pitchFamily="18" charset="0"/>
              </a:rPr>
              <a:t>Required 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data</a:t>
            </a:r>
          </a:p>
          <a:p>
            <a:pPr lvl="1"/>
            <a:r>
              <a:rPr smtClean="0">
                <a:latin typeface="Times New Roman" pitchFamily="18" charset="0"/>
                <a:cs typeface="Times New Roman" pitchFamily="18" charset="0"/>
              </a:rPr>
              <a:t>Domain 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constraints</a:t>
            </a:r>
          </a:p>
          <a:p>
            <a:pPr lvl="1"/>
            <a:r>
              <a:rPr smtClean="0">
                <a:latin typeface="Times New Roman" pitchFamily="18" charset="0"/>
                <a:cs typeface="Times New Roman" pitchFamily="18" charset="0"/>
              </a:rPr>
              <a:t>Entity 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integrity</a:t>
            </a:r>
          </a:p>
          <a:p>
            <a:pPr lvl="1"/>
            <a:r>
              <a:rPr smtClean="0">
                <a:latin typeface="Times New Roman" pitchFamily="18" charset="0"/>
                <a:cs typeface="Times New Roman" pitchFamily="18" charset="0"/>
              </a:rPr>
              <a:t>Referential 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integrity</a:t>
            </a:r>
          </a:p>
          <a:p>
            <a:pPr lvl="1"/>
            <a:r>
              <a:rPr smtClean="0">
                <a:latin typeface="Times New Roman" pitchFamily="18" charset="0"/>
                <a:cs typeface="Times New Roman" pitchFamily="18" charset="0"/>
              </a:rPr>
              <a:t>General 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constraints.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Required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3200" smtClean="0">
                <a:latin typeface="Times New Roman" pitchFamily="18" charset="0"/>
                <a:cs typeface="Times New Roman" pitchFamily="18" charset="0"/>
              </a:rPr>
              <a:t>Some columns must contain a valid value; they are not allowed to contain nulls</a:t>
            </a:r>
            <a:r>
              <a:rPr sz="3200" smtClean="0">
                <a:latin typeface="Times New Roman" pitchFamily="18" charset="0"/>
                <a:cs typeface="Times New Roman" pitchFamily="18" charset="0"/>
              </a:rPr>
              <a:t>. </a:t>
            </a:r>
            <a:endParaRPr sz="3200" smtClean="0">
              <a:latin typeface="Times New Roman" pitchFamily="18" charset="0"/>
              <a:cs typeface="Times New Roman" pitchFamily="18" charset="0"/>
            </a:endParaRPr>
          </a:p>
          <a:p>
            <a:r>
              <a:rPr sz="3200" smtClean="0">
                <a:latin typeface="Times New Roman" pitchFamily="18" charset="0"/>
                <a:cs typeface="Times New Roman" pitchFamily="18" charset="0"/>
              </a:rPr>
              <a:t>A null is </a:t>
            </a:r>
            <a:r>
              <a:rPr sz="3200" smtClean="0">
                <a:latin typeface="Times New Roman" pitchFamily="18" charset="0"/>
                <a:cs typeface="Times New Roman" pitchFamily="18" charset="0"/>
              </a:rPr>
              <a:t>distinct from blank or zero, and is used to represent data that is either </a:t>
            </a:r>
            <a:r>
              <a:rPr sz="3200" smtClean="0">
                <a:latin typeface="Times New Roman" pitchFamily="18" charset="0"/>
                <a:cs typeface="Times New Roman" pitchFamily="18" charset="0"/>
              </a:rPr>
              <a:t>not </a:t>
            </a:r>
            <a:r>
              <a:rPr sz="3200" smtClean="0">
                <a:latin typeface="Times New Roman" pitchFamily="18" charset="0"/>
                <a:cs typeface="Times New Roman" pitchFamily="18" charset="0"/>
              </a:rPr>
              <a:t>available, missing</a:t>
            </a:r>
            <a:r>
              <a:rPr sz="3200" smtClean="0">
                <a:latin typeface="Times New Roman" pitchFamily="18" charset="0"/>
                <a:cs typeface="Times New Roman" pitchFamily="18" charset="0"/>
              </a:rPr>
              <a:t>, or not </a:t>
            </a:r>
            <a:r>
              <a:rPr sz="3200" smtClean="0">
                <a:latin typeface="Times New Roman" pitchFamily="18" charset="0"/>
                <a:cs typeface="Times New Roman" pitchFamily="18" charset="0"/>
              </a:rPr>
              <a:t>applicable </a:t>
            </a:r>
            <a:endParaRPr sz="320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example, every member of 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staff 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musthave 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an associated 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job 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position</a:t>
            </a:r>
          </a:p>
          <a:p>
            <a:pPr lvl="1"/>
            <a:r>
              <a:rPr smtClean="0">
                <a:latin typeface="Times New Roman" pitchFamily="18" charset="0"/>
                <a:cs typeface="Times New Roman" pitchFamily="18" charset="0"/>
              </a:rPr>
              <a:t>position VARCHAR(10) NOT NULL</a:t>
            </a:r>
          </a:p>
          <a:p>
            <a:pPr lvl="1"/>
            <a:endParaRPr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Domain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800" smtClean="0">
                <a:latin typeface="Times New Roman" pitchFamily="18" charset="0"/>
                <a:cs typeface="Times New Roman" pitchFamily="18" charset="0"/>
              </a:rPr>
              <a:t>Every column has a domain, in other words a set of legal values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 ISO Standard provides a mechanisms for specifying domains in the CREATE and ALTER TABLE statements.</a:t>
            </a:r>
          </a:p>
          <a:p>
            <a:pPr lvl="1"/>
            <a:r>
              <a:rPr sz="2400" smtClean="0">
                <a:latin typeface="Times New Roman" pitchFamily="18" charset="0"/>
                <a:cs typeface="Times New Roman" pitchFamily="18" charset="0"/>
              </a:rPr>
              <a:t>CHECK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clause, which allows a constraint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be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defined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on a column or the entire table.</a:t>
            </a:r>
          </a:p>
          <a:p>
            <a:pPr lvl="1"/>
            <a:r>
              <a:rPr smtClean="0">
                <a:latin typeface="Times New Roman" pitchFamily="18" charset="0"/>
                <a:cs typeface="Times New Roman" pitchFamily="18" charset="0"/>
              </a:rPr>
              <a:t>CREATE DOMAIN statement.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Check 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800" smtClean="0">
                <a:latin typeface="Times New Roman" pitchFamily="18" charset="0"/>
                <a:cs typeface="Times New Roman" pitchFamily="18" charset="0"/>
              </a:rPr>
              <a:t>The format of the CHECK clause is:</a:t>
            </a:r>
          </a:p>
          <a:p>
            <a:pPr lvl="1"/>
            <a:r>
              <a:rPr sz="2400" b="1" smtClean="0">
                <a:latin typeface="Times New Roman" pitchFamily="18" charset="0"/>
                <a:cs typeface="Times New Roman" pitchFamily="18" charset="0"/>
              </a:rPr>
              <a:t>CHECK (searchCondition)</a:t>
            </a:r>
          </a:p>
          <a:p>
            <a:r>
              <a:rPr sz="2800" smtClean="0">
                <a:latin typeface="Times New Roman" pitchFamily="18" charset="0"/>
                <a:cs typeface="Times New Roman" pitchFamily="18" charset="0"/>
              </a:rPr>
              <a:t>In a column constraint, the CHECK clause can reference only the column being defined.</a:t>
            </a:r>
          </a:p>
          <a:p>
            <a:r>
              <a:rPr sz="2800" smtClean="0">
                <a:latin typeface="Times New Roman" pitchFamily="18" charset="0"/>
                <a:cs typeface="Times New Roman" pitchFamily="18" charset="0"/>
              </a:rPr>
              <a:t>For example to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ensure that the column sex can only be specified as ‘M’ or ‘F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’,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column could be definedas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sz="2400" smtClean="0">
                <a:latin typeface="Times New Roman" pitchFamily="18" charset="0"/>
                <a:cs typeface="Times New Roman" pitchFamily="18" charset="0"/>
              </a:rPr>
              <a:t>sex </a:t>
            </a:r>
            <a:r>
              <a:rPr sz="2400" b="1" smtClean="0">
                <a:latin typeface="Times New Roman" pitchFamily="18" charset="0"/>
                <a:cs typeface="Times New Roman" pitchFamily="18" charset="0"/>
              </a:rPr>
              <a:t>CHAR NOT NULL CHECK (sex IN (‘M’, ‘F’))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CREATE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80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ISO standard allows domains to be defined more explicitly using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b="1" smtClean="0">
                <a:latin typeface="Times New Roman" pitchFamily="18" charset="0"/>
                <a:cs typeface="Times New Roman" pitchFamily="18" charset="0"/>
              </a:rPr>
              <a:t>CREATE DOMAIN statement:</a:t>
            </a:r>
          </a:p>
          <a:p>
            <a:pPr lvl="1"/>
            <a:r>
              <a:rPr sz="2400" b="1" smtClean="0">
                <a:latin typeface="Times New Roman" pitchFamily="18" charset="0"/>
                <a:cs typeface="Times New Roman" pitchFamily="18" charset="0"/>
              </a:rPr>
              <a:t>CREATE </a:t>
            </a:r>
            <a:r>
              <a:rPr sz="2400" b="1" smtClean="0">
                <a:latin typeface="Times New Roman" pitchFamily="18" charset="0"/>
                <a:cs typeface="Times New Roman" pitchFamily="18" charset="0"/>
              </a:rPr>
              <a:t>DOMAIN DomainName [AS] dataType</a:t>
            </a:r>
          </a:p>
          <a:p>
            <a:pPr lvl="1"/>
            <a:r>
              <a:rPr sz="240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sz="2400" b="1" smtClean="0">
                <a:latin typeface="Times New Roman" pitchFamily="18" charset="0"/>
                <a:cs typeface="Times New Roman" pitchFamily="18" charset="0"/>
              </a:rPr>
              <a:t>DEFAULT defaultOption]</a:t>
            </a:r>
          </a:p>
          <a:p>
            <a:pPr lvl="1"/>
            <a:r>
              <a:rPr sz="240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sz="2400" b="1" smtClean="0">
                <a:latin typeface="Times New Roman" pitchFamily="18" charset="0"/>
                <a:cs typeface="Times New Roman" pitchFamily="18" charset="0"/>
              </a:rPr>
              <a:t>CHECK (searchCondition)]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Create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800" smtClean="0">
                <a:latin typeface="Times New Roman" pitchFamily="18" charset="0"/>
                <a:cs typeface="Times New Roman" pitchFamily="18" charset="0"/>
              </a:rPr>
              <a:t>For example to define a domain name for sex column</a:t>
            </a:r>
          </a:p>
          <a:p>
            <a:pPr lvl="1"/>
            <a:r>
              <a:rPr sz="2400" b="1" smtClean="0">
                <a:latin typeface="Times New Roman" pitchFamily="18" charset="0"/>
                <a:cs typeface="Times New Roman" pitchFamily="18" charset="0"/>
              </a:rPr>
              <a:t>CREATE DOMAIN DomainName [AS] dataType</a:t>
            </a:r>
          </a:p>
          <a:p>
            <a:pPr lvl="1"/>
            <a:r>
              <a:rPr sz="240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sz="2400" b="1" smtClean="0">
                <a:latin typeface="Times New Roman" pitchFamily="18" charset="0"/>
                <a:cs typeface="Times New Roman" pitchFamily="18" charset="0"/>
              </a:rPr>
              <a:t>DEFAULT defaultOption]</a:t>
            </a:r>
          </a:p>
          <a:p>
            <a:pPr lvl="1"/>
            <a:r>
              <a:rPr sz="240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sz="2400" b="1" smtClean="0">
                <a:latin typeface="Times New Roman" pitchFamily="18" charset="0"/>
                <a:cs typeface="Times New Roman" pitchFamily="18" charset="0"/>
              </a:rPr>
              <a:t>CHECK (searchCondition)]</a:t>
            </a:r>
          </a:p>
          <a:p>
            <a:r>
              <a:rPr sz="2800" smtClean="0">
                <a:latin typeface="Times New Roman" pitchFamily="18" charset="0"/>
                <a:cs typeface="Times New Roman" pitchFamily="18" charset="0"/>
              </a:rPr>
              <a:t>When defining the column sex, we can now use the domain name SexType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place of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the data type CHAR:</a:t>
            </a:r>
          </a:p>
          <a:p>
            <a:pPr lvl="1"/>
            <a:r>
              <a:rPr sz="2400" smtClean="0">
                <a:latin typeface="Times New Roman" pitchFamily="18" charset="0"/>
                <a:cs typeface="Times New Roman" pitchFamily="18" charset="0"/>
              </a:rPr>
              <a:t>sex SexType </a:t>
            </a:r>
            <a:r>
              <a:rPr sz="2400" b="1" smtClean="0">
                <a:latin typeface="Times New Roman" pitchFamily="18" charset="0"/>
                <a:cs typeface="Times New Roman" pitchFamily="18" charset="0"/>
              </a:rPr>
              <a:t>NOT NULL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CREATE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80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i="1" smtClean="0">
                <a:latin typeface="Times New Roman" pitchFamily="18" charset="0"/>
                <a:cs typeface="Times New Roman" pitchFamily="18" charset="0"/>
              </a:rPr>
              <a:t>searchCondition can involve a table lookup. For example, we can create a domain</a:t>
            </a:r>
          </a:p>
          <a:p>
            <a:r>
              <a:rPr sz="2800" smtClean="0">
                <a:latin typeface="Times New Roman" pitchFamily="18" charset="0"/>
                <a:cs typeface="Times New Roman" pitchFamily="18" charset="0"/>
              </a:rPr>
              <a:t>BranchNumber to ensure that the values entered correspond to an existing branch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number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Branch table, using the statement:</a:t>
            </a:r>
          </a:p>
          <a:p>
            <a:pPr lvl="1"/>
            <a:r>
              <a:rPr sz="2400" b="1" smtClean="0">
                <a:latin typeface="Times New Roman" pitchFamily="18" charset="0"/>
                <a:cs typeface="Times New Roman" pitchFamily="18" charset="0"/>
              </a:rPr>
              <a:t>CREATE DOMAIN BranchNumber AS CHAR(4)</a:t>
            </a:r>
          </a:p>
          <a:p>
            <a:pPr lvl="1"/>
            <a:r>
              <a:rPr sz="2400" b="1" smtClean="0">
                <a:latin typeface="Times New Roman" pitchFamily="18" charset="0"/>
                <a:cs typeface="Times New Roman" pitchFamily="18" charset="0"/>
              </a:rPr>
              <a:t>CHECK (VALUE IN (SELECT branchNo FROM Branch));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DROP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800" smtClean="0">
                <a:latin typeface="Times New Roman" pitchFamily="18" charset="0"/>
                <a:cs typeface="Times New Roman" pitchFamily="18" charset="0"/>
              </a:rPr>
              <a:t>Domains can be removed from the database using the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DROP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DOMAIN statement:</a:t>
            </a:r>
          </a:p>
          <a:p>
            <a:pPr lvl="1"/>
            <a:r>
              <a:rPr sz="2800" smtClean="0">
                <a:latin typeface="Times New Roman" pitchFamily="18" charset="0"/>
                <a:cs typeface="Times New Roman" pitchFamily="18" charset="0"/>
              </a:rPr>
              <a:t>DROP DOMAIN DomainName [RESTRICT | CASCADE]</a:t>
            </a:r>
          </a:p>
          <a:p>
            <a:pPr lvl="1">
              <a:buNone/>
            </a:pPr>
            <a:endParaRPr sz="2800" smtClean="0">
              <a:latin typeface="Times New Roman" pitchFamily="18" charset="0"/>
              <a:cs typeface="Times New Roman" pitchFamily="18" charset="0"/>
            </a:endParaRPr>
          </a:p>
          <a:p>
            <a:r>
              <a:rPr sz="2800" smtClean="0">
                <a:latin typeface="Times New Roman" pitchFamily="18" charset="0"/>
                <a:cs typeface="Times New Roman" pitchFamily="18" charset="0"/>
              </a:rPr>
              <a:t>DROP fails in case of RESTRICT, if domain is being used in the database e.g. Table, View etc.</a:t>
            </a:r>
            <a:endParaRPr sz="280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sz="2800" smtClean="0">
              <a:latin typeface="Times New Roman" pitchFamily="18" charset="0"/>
              <a:cs typeface="Times New Roman" pitchFamily="18" charset="0"/>
            </a:endParaRPr>
          </a:p>
          <a:p>
            <a:r>
              <a:rPr sz="2800" smtClean="0">
                <a:latin typeface="Times New Roman" pitchFamily="18" charset="0"/>
                <a:cs typeface="Times New Roman" pitchFamily="18" charset="0"/>
              </a:rPr>
              <a:t>CASCADE changes any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table column that is based on the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domain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use the domain’s underlying data type, and any constraint or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default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clause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if appropriate.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Entity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400" smtClean="0">
                <a:latin typeface="Times New Roman" pitchFamily="18" charset="0"/>
                <a:cs typeface="Times New Roman" pitchFamily="18" charset="0"/>
              </a:rPr>
              <a:t>The primary key of a table must contain a unique, non-null value for each row.</a:t>
            </a:r>
          </a:p>
          <a:p>
            <a:r>
              <a:rPr sz="2400" smtClean="0">
                <a:latin typeface="Times New Roman" pitchFamily="18" charset="0"/>
                <a:cs typeface="Times New Roman" pitchFamily="18" charset="0"/>
              </a:rPr>
              <a:t>ISO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standard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supports entity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integrity with the PRIMARY KEY clause in the CREATE and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ALTER 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TABLE statements</a:t>
            </a:r>
            <a:r>
              <a:rPr sz="24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sz="2800" smtClean="0">
                <a:latin typeface="Times New Roman" pitchFamily="18" charset="0"/>
                <a:cs typeface="Times New Roman" pitchFamily="18" charset="0"/>
              </a:rPr>
              <a:t>PRIMARY KEY (StaffNo) for Staff</a:t>
            </a:r>
          </a:p>
          <a:p>
            <a:pPr lvl="1"/>
            <a:r>
              <a:rPr sz="2800" smtClean="0">
                <a:latin typeface="Times New Roman" pitchFamily="18" charset="0"/>
                <a:cs typeface="Times New Roman" pitchFamily="18" charset="0"/>
              </a:rPr>
              <a:t>PRIMARY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KEY (PropertyNo) for PropertyForRent</a:t>
            </a:r>
          </a:p>
          <a:p>
            <a:pPr lvl="1"/>
            <a:r>
              <a:rPr sz="2800" smtClean="0">
                <a:latin typeface="Times New Roman" pitchFamily="18" charset="0"/>
                <a:cs typeface="Times New Roman" pitchFamily="18" charset="0"/>
              </a:rPr>
              <a:t>PRIMARY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KEY (Property No, ClientNo) for Viewing</a:t>
            </a:r>
          </a:p>
          <a:p>
            <a:pPr lvl="1"/>
            <a:r>
              <a:rPr sz="2800" smtClean="0">
                <a:latin typeface="Times New Roman" pitchFamily="18" charset="0"/>
                <a:cs typeface="Times New Roman" pitchFamily="18" charset="0"/>
              </a:rPr>
              <a:t>Primary key clause can only be specified once per table.</a:t>
            </a:r>
            <a:endParaRPr sz="280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Entity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80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eyword </a:t>
            </a:r>
            <a:r>
              <a:rPr sz="2800" b="1" smtClean="0">
                <a:latin typeface="Times New Roman" pitchFamily="18" charset="0"/>
                <a:cs typeface="Times New Roman" pitchFamily="18" charset="0"/>
              </a:rPr>
              <a:t>UNIQUE is used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to ensure uniqueness for any alternate keys in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table</a:t>
            </a:r>
          </a:p>
          <a:p>
            <a:pPr>
              <a:buNone/>
            </a:pPr>
            <a:endParaRPr sz="280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sz="2800" smtClean="0">
                <a:latin typeface="Times New Roman" pitchFamily="18" charset="0"/>
                <a:cs typeface="Times New Roman" pitchFamily="18" charset="0"/>
              </a:rPr>
              <a:t>Unique clause must be declared as Not Null</a:t>
            </a:r>
          </a:p>
          <a:p>
            <a:pPr lvl="1"/>
            <a:r>
              <a:rPr sz="2800" smtClean="0">
                <a:latin typeface="Times New Roman" pitchFamily="18" charset="0"/>
                <a:cs typeface="Times New Roman" pitchFamily="18" charset="0"/>
              </a:rPr>
              <a:t>There may be as many unique clauses per table as required.</a:t>
            </a:r>
          </a:p>
          <a:p>
            <a:pPr lvl="1"/>
            <a:r>
              <a:rPr sz="2800" smtClean="0">
                <a:latin typeface="Times New Roman" pitchFamily="18" charset="0"/>
                <a:cs typeface="Times New Roman" pitchFamily="18" charset="0"/>
              </a:rPr>
              <a:t>SQL rejects any INSERT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UPDATE operation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that attempts to create a duplicate value within each candidate key (that is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primary key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or alternate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key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1">
              <a:buNone/>
            </a:pPr>
            <a:r>
              <a:rPr sz="2800" smtClean="0">
                <a:latin typeface="Times New Roman" pitchFamily="18" charset="0"/>
                <a:cs typeface="Times New Roman" pitchFamily="18" charset="0"/>
              </a:rPr>
              <a:t>        UNIQUE (telNo)</a:t>
            </a:r>
            <a:endParaRPr sz="280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sz="2400" smtClean="0">
              <a:latin typeface="Times New Roman" pitchFamily="18" charset="0"/>
              <a:cs typeface="Times New Roman" pitchFamily="18" charset="0"/>
            </a:endParaRPr>
          </a:p>
          <a:p>
            <a:endParaRPr sz="2800" smtClean="0">
              <a:latin typeface="Times New Roman" pitchFamily="18" charset="0"/>
              <a:cs typeface="Times New Roman" pitchFamily="18" charset="0"/>
            </a:endParaRPr>
          </a:p>
          <a:p>
            <a:endParaRPr sz="2800" b="1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Summary: Previous Lecture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b="1" smtClean="0">
                <a:latin typeface="Times" pitchFamily="18" charset="0"/>
                <a:cs typeface="Times" pitchFamily="18" charset="0"/>
              </a:rPr>
              <a:t>Multi-Table Queries (Continued..)</a:t>
            </a:r>
          </a:p>
          <a:p>
            <a:pPr algn="just"/>
            <a:r>
              <a:rPr b="1" smtClean="0">
                <a:latin typeface="Times" pitchFamily="18" charset="0"/>
                <a:cs typeface="Times" pitchFamily="18" charset="0"/>
              </a:rPr>
              <a:t>Outer join</a:t>
            </a:r>
          </a:p>
          <a:p>
            <a:pPr lvl="1" algn="just"/>
            <a:r>
              <a:rPr b="1" smtClean="0">
                <a:latin typeface="Times" pitchFamily="18" charset="0"/>
                <a:cs typeface="Times" pitchFamily="18" charset="0"/>
              </a:rPr>
              <a:t>Left, right, full </a:t>
            </a:r>
          </a:p>
          <a:p>
            <a:pPr algn="just"/>
            <a:r>
              <a:rPr b="1" smtClean="0">
                <a:latin typeface="Times" pitchFamily="18" charset="0"/>
                <a:cs typeface="Times" pitchFamily="18" charset="0"/>
              </a:rPr>
              <a:t>EXISTS and NOT EXISTS</a:t>
            </a:r>
          </a:p>
          <a:p>
            <a:r>
              <a:rPr b="1" smtClean="0">
                <a:latin typeface="Times" pitchFamily="18" charset="0"/>
                <a:cs typeface="Times" pitchFamily="18" charset="0"/>
              </a:rPr>
              <a:t>UNIION, INTERSECT,EXCEPT(MINUS)</a:t>
            </a:r>
          </a:p>
          <a:p>
            <a:pPr algn="just"/>
            <a:r>
              <a:rPr b="1" smtClean="0">
                <a:latin typeface="Times" pitchFamily="18" charset="0"/>
                <a:cs typeface="Times" pitchFamily="18" charset="0"/>
              </a:rPr>
              <a:t>Database updates</a:t>
            </a:r>
          </a:p>
          <a:p>
            <a:pPr lvl="1" algn="just"/>
            <a:r>
              <a:rPr b="1" smtClean="0">
                <a:latin typeface="Times" pitchFamily="18" charset="0"/>
                <a:cs typeface="Times" pitchFamily="18" charset="0"/>
              </a:rPr>
              <a:t>INSERT, UPDATE, DELETE</a:t>
            </a:r>
          </a:p>
          <a:p>
            <a:pPr algn="just"/>
            <a:endParaRPr lang="en-US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4426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Referential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800" smtClean="0">
                <a:latin typeface="Times New Roman" pitchFamily="18" charset="0"/>
                <a:cs typeface="Times New Roman" pitchFamily="18" charset="0"/>
              </a:rPr>
              <a:t>A foreign key is a column, or set of columns, that links each row in the child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table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containing the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foreign key to the row of the parent table containing the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matching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candidate key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value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. </a:t>
            </a:r>
            <a:endParaRPr sz="2800" smtClean="0">
              <a:latin typeface="Times New Roman" pitchFamily="18" charset="0"/>
              <a:cs typeface="Times New Roman" pitchFamily="18" charset="0"/>
            </a:endParaRPr>
          </a:p>
          <a:p>
            <a:r>
              <a:rPr sz="2800" smtClean="0">
                <a:latin typeface="Times New Roman" pitchFamily="18" charset="0"/>
                <a:cs typeface="Times New Roman" pitchFamily="18" charset="0"/>
              </a:rPr>
              <a:t>Referential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integrity means that, if the foreign key contains a value,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value must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refer to an existing, valid row in the parent table</a:t>
            </a:r>
          </a:p>
          <a:p>
            <a:r>
              <a:rPr sz="2800" smtClean="0">
                <a:latin typeface="Times New Roman" pitchFamily="18" charset="0"/>
                <a:cs typeface="Times New Roman" pitchFamily="18" charset="0"/>
              </a:rPr>
              <a:t>The ISO standard supports the definition of foreign keys with the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FOREIGN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KEY clause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in the CREATE and ALTER TABLE statements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. </a:t>
            </a:r>
            <a:endParaRPr sz="280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sz="2400" b="1" smtClean="0">
                <a:latin typeface="Times New Roman" pitchFamily="18" charset="0"/>
                <a:cs typeface="Times New Roman" pitchFamily="18" charset="0"/>
              </a:rPr>
              <a:t>FOREIGN KEY(branchNo) REFERENCES Branch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Referential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sz="2800" smtClean="0">
                <a:latin typeface="Times New Roman" pitchFamily="18" charset="0"/>
                <a:cs typeface="Times New Roman" pitchFamily="18" charset="0"/>
              </a:rPr>
              <a:t>SQL rejects any INSERT or UPDATE operation that attempts to create a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foreign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key value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in a child table without a matching candidate key value in the parent table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. </a:t>
            </a:r>
            <a:endParaRPr sz="280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sz="2800" smtClean="0">
                <a:latin typeface="Times New Roman" pitchFamily="18" charset="0"/>
                <a:cs typeface="Times New Roman" pitchFamily="18" charset="0"/>
              </a:rPr>
              <a:t>The action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SQL takes for any UPDATE or DELETE operation that attempts to update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delete a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candidate key value in the parent table that has some matching rows in the child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table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dependent on the referential action specified using the ON UPDATE and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DELETE subclauses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of the FOREIGN KEY clause.</a:t>
            </a:r>
          </a:p>
          <a:p>
            <a:endParaRPr sz="28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Referential 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800" smtClean="0">
                <a:latin typeface="Times New Roman" pitchFamily="18" charset="0"/>
                <a:cs typeface="Times New Roman" pitchFamily="18" charset="0"/>
              </a:rPr>
              <a:t>When the user attempts to delete a row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a parent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table, and there are one or more matching rows in the child table, SQL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supports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four options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regarding the action to be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taken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sz="280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sz="2400" smtClean="0">
                <a:latin typeface="Times New Roman" pitchFamily="18" charset="0"/>
                <a:cs typeface="Times New Roman" pitchFamily="18" charset="0"/>
              </a:rPr>
              <a:t>CASCADE</a:t>
            </a:r>
          </a:p>
          <a:p>
            <a:pPr lvl="1"/>
            <a:r>
              <a:rPr sz="2400" smtClean="0">
                <a:latin typeface="Times New Roman" pitchFamily="18" charset="0"/>
                <a:cs typeface="Times New Roman" pitchFamily="18" charset="0"/>
              </a:rPr>
              <a:t>SET NULL</a:t>
            </a:r>
          </a:p>
          <a:p>
            <a:pPr lvl="1"/>
            <a:r>
              <a:rPr sz="2400" smtClean="0">
                <a:latin typeface="Times New Roman" pitchFamily="18" charset="0"/>
                <a:cs typeface="Times New Roman" pitchFamily="18" charset="0"/>
              </a:rPr>
              <a:t>SET DEFAULT</a:t>
            </a:r>
          </a:p>
          <a:p>
            <a:pPr lvl="1"/>
            <a:r>
              <a:rPr sz="2400" smtClean="0">
                <a:latin typeface="Times New Roman" pitchFamily="18" charset="0"/>
                <a:cs typeface="Times New Roman" pitchFamily="18" charset="0"/>
              </a:rPr>
              <a:t>NO ACTION</a:t>
            </a:r>
            <a:endParaRPr sz="240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CASCADE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sz="3200" smtClean="0">
                <a:latin typeface="Times New Roman" pitchFamily="18" charset="0"/>
                <a:cs typeface="Times New Roman" pitchFamily="18" charset="0"/>
              </a:rPr>
              <a:t>Delete the row from the parent table and automatically delete </a:t>
            </a:r>
            <a:r>
              <a:rPr sz="320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3200" smtClean="0">
                <a:latin typeface="Times New Roman" pitchFamily="18" charset="0"/>
                <a:cs typeface="Times New Roman" pitchFamily="18" charset="0"/>
              </a:rPr>
              <a:t>matching rows </a:t>
            </a:r>
            <a:r>
              <a:rPr sz="3200" smtClean="0">
                <a:latin typeface="Times New Roman" pitchFamily="18" charset="0"/>
                <a:cs typeface="Times New Roman" pitchFamily="18" charset="0"/>
              </a:rPr>
              <a:t>in the child table</a:t>
            </a:r>
            <a:r>
              <a:rPr sz="3200" smtClean="0">
                <a:latin typeface="Times New Roman" pitchFamily="18" charset="0"/>
                <a:cs typeface="Times New Roman" pitchFamily="18" charset="0"/>
              </a:rPr>
              <a:t>. </a:t>
            </a:r>
            <a:endParaRPr sz="320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sz="3200" smtClean="0">
                <a:latin typeface="Times New Roman" pitchFamily="18" charset="0"/>
                <a:cs typeface="Times New Roman" pitchFamily="18" charset="0"/>
              </a:rPr>
              <a:t>Since </a:t>
            </a:r>
            <a:r>
              <a:rPr sz="3200" smtClean="0">
                <a:latin typeface="Times New Roman" pitchFamily="18" charset="0"/>
                <a:cs typeface="Times New Roman" pitchFamily="18" charset="0"/>
              </a:rPr>
              <a:t>these deleted rows may themselves have </a:t>
            </a:r>
            <a:r>
              <a:rPr sz="320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3200" smtClean="0">
                <a:latin typeface="Times New Roman" pitchFamily="18" charset="0"/>
                <a:cs typeface="Times New Roman" pitchFamily="18" charset="0"/>
              </a:rPr>
              <a:t>candidate key </a:t>
            </a:r>
            <a:r>
              <a:rPr sz="3200" smtClean="0">
                <a:latin typeface="Times New Roman" pitchFamily="18" charset="0"/>
                <a:cs typeface="Times New Roman" pitchFamily="18" charset="0"/>
              </a:rPr>
              <a:t>that is used as a foreign key in another table, the foreign key rules for </a:t>
            </a:r>
            <a:r>
              <a:rPr sz="320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sz="3200" smtClean="0">
                <a:latin typeface="Times New Roman" pitchFamily="18" charset="0"/>
                <a:cs typeface="Times New Roman" pitchFamily="18" charset="0"/>
              </a:rPr>
              <a:t>tables are </a:t>
            </a:r>
            <a:r>
              <a:rPr sz="3200" smtClean="0">
                <a:latin typeface="Times New Roman" pitchFamily="18" charset="0"/>
                <a:cs typeface="Times New Roman" pitchFamily="18" charset="0"/>
              </a:rPr>
              <a:t>triggered, and so on in a cascading manner.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SET NULL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mtClean="0">
                <a:latin typeface="Times New Roman" pitchFamily="18" charset="0"/>
                <a:cs typeface="Times New Roman" pitchFamily="18" charset="0"/>
              </a:rPr>
              <a:t>Delete the row from the parent table and set the foreign key value(s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child table to NULL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. </a:t>
            </a:r>
            <a:endParaRPr smtClean="0">
              <a:latin typeface="Times New Roman" pitchFamily="18" charset="0"/>
              <a:cs typeface="Times New Roman" pitchFamily="18" charset="0"/>
            </a:endParaRPr>
          </a:p>
          <a:p>
            <a:r>
              <a:rPr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is valid only if the foreign key columns do not 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have 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the NOT 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NULL 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qualifier specified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SET DAFAULT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mtClean="0">
                <a:latin typeface="Times New Roman" pitchFamily="18" charset="0"/>
                <a:cs typeface="Times New Roman" pitchFamily="18" charset="0"/>
              </a:rPr>
              <a:t>Delete the row from the parent table and set each component 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the foreign 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key in the child table to the specified default value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. </a:t>
            </a:r>
            <a:endParaRPr smtClean="0">
              <a:latin typeface="Times New Roman" pitchFamily="18" charset="0"/>
              <a:cs typeface="Times New Roman" pitchFamily="18" charset="0"/>
            </a:endParaRPr>
          </a:p>
          <a:p>
            <a:r>
              <a:rPr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is valid only 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the foreign 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key columns have a DEFAULT value specified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NO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mtClean="0">
                <a:latin typeface="Times New Roman" pitchFamily="18" charset="0"/>
                <a:cs typeface="Times New Roman" pitchFamily="18" charset="0"/>
              </a:rPr>
              <a:t>Reject the delete operation from the parent table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. </a:t>
            </a:r>
            <a:endParaRPr smtClean="0">
              <a:latin typeface="Times New Roman" pitchFamily="18" charset="0"/>
              <a:cs typeface="Times New Roman" pitchFamily="18" charset="0"/>
            </a:endParaRPr>
          </a:p>
          <a:p>
            <a:r>
              <a:rPr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default setting 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if the ON DELETE rule is omitted.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r>
              <a:rPr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smtClean="0">
              <a:latin typeface="Times New Roman" pitchFamily="18" charset="0"/>
              <a:cs typeface="Times New Roman" pitchFamily="18" charset="0"/>
            </a:endParaRPr>
          </a:p>
          <a:p>
            <a:r>
              <a:rPr smtClean="0">
                <a:latin typeface="Times New Roman" pitchFamily="18" charset="0"/>
                <a:cs typeface="Times New Roman" pitchFamily="18" charset="0"/>
              </a:rPr>
              <a:t>SQL 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Identifiers and 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Types</a:t>
            </a:r>
            <a:endParaRPr smtClean="0">
              <a:latin typeface="Times New Roman" pitchFamily="18" charset="0"/>
              <a:cs typeface="Times New Roman" pitchFamily="18" charset="0"/>
            </a:endParaRPr>
          </a:p>
          <a:p>
            <a:r>
              <a:rPr smtClean="0">
                <a:latin typeface="Times New Roman" pitchFamily="18" charset="0"/>
                <a:cs typeface="Times New Roman" pitchFamily="18" charset="0"/>
              </a:rPr>
              <a:t>Integrity 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Enhancement Feature</a:t>
            </a:r>
          </a:p>
          <a:p>
            <a:r>
              <a:rPr smtClean="0">
                <a:latin typeface="Times New Roman" pitchFamily="18" charset="0"/>
                <a:cs typeface="Times New Roman" pitchFamily="18" charset="0"/>
              </a:rPr>
              <a:t>Required Data, Domain Constraint</a:t>
            </a:r>
          </a:p>
          <a:p>
            <a:r>
              <a:rPr smtClean="0">
                <a:latin typeface="Times New Roman" pitchFamily="18" charset="0"/>
                <a:cs typeface="Times New Roman" pitchFamily="18" charset="0"/>
              </a:rPr>
              <a:t>Entity Integrity, Referential Integrity</a:t>
            </a:r>
          </a:p>
          <a:p>
            <a:pPr>
              <a:buNone/>
            </a:pPr>
            <a:r>
              <a:rPr smtClean="0"/>
              <a:t/>
            </a:r>
            <a:br>
              <a:rPr smtClean="0"/>
            </a:br>
            <a:endParaRPr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SQL Data Definition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smtClean="0"/>
              <a:t>Chapter 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SQL Identifiers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400" smtClean="0">
                <a:latin typeface="Times New Roman" pitchFamily="18" charset="0"/>
                <a:cs typeface="Times New Roman" pitchFamily="18" charset="0"/>
              </a:rPr>
              <a:t>SQL Identifiers are used to identify objects in the database e.g. table , view names and columns.</a:t>
            </a:r>
          </a:p>
          <a:p>
            <a:r>
              <a:rPr sz="2400" smtClean="0">
                <a:latin typeface="Times New Roman" pitchFamily="18" charset="0"/>
                <a:cs typeface="Times New Roman" pitchFamily="18" charset="0"/>
              </a:rPr>
              <a:t>The characters that can be used in a user defined SQL-identifier must appear in a character set.</a:t>
            </a:r>
          </a:p>
          <a:p>
            <a:r>
              <a:rPr sz="2400" smtClean="0">
                <a:latin typeface="Times New Roman" pitchFamily="18" charset="0"/>
                <a:cs typeface="Times New Roman" pitchFamily="18" charset="0"/>
              </a:rPr>
              <a:t>The ISO Standard provides a default character set which consists of the </a:t>
            </a:r>
          </a:p>
          <a:p>
            <a:pPr lvl="1"/>
            <a:r>
              <a:rPr sz="2400" smtClean="0">
                <a:latin typeface="Times New Roman" pitchFamily="18" charset="0"/>
                <a:cs typeface="Times New Roman" pitchFamily="18" charset="0"/>
              </a:rPr>
              <a:t>Upper case letters A-Z and Lower Case Letters a-z</a:t>
            </a:r>
          </a:p>
          <a:p>
            <a:pPr lvl="1"/>
            <a:r>
              <a:rPr sz="2400" smtClean="0">
                <a:latin typeface="Times New Roman" pitchFamily="18" charset="0"/>
                <a:cs typeface="Times New Roman" pitchFamily="18" charset="0"/>
              </a:rPr>
              <a:t>Digits 0-9</a:t>
            </a:r>
          </a:p>
          <a:p>
            <a:pPr lvl="1"/>
            <a:r>
              <a:rPr sz="2400" smtClean="0">
                <a:latin typeface="Times New Roman" pitchFamily="18" charset="0"/>
                <a:cs typeface="Times New Roman" pitchFamily="18" charset="0"/>
              </a:rPr>
              <a:t>The underscore (-)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SQL Identifiers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800" smtClean="0">
                <a:latin typeface="Times New Roman" pitchFamily="18" charset="0"/>
                <a:cs typeface="Times New Roman" pitchFamily="18" charset="0"/>
              </a:rPr>
              <a:t>The following restrictions are imposed on an identifer.</a:t>
            </a:r>
          </a:p>
          <a:p>
            <a:pPr lvl="1"/>
            <a:r>
              <a:rPr sz="2800" smtClean="0">
                <a:latin typeface="Times New Roman" pitchFamily="18" charset="0"/>
                <a:cs typeface="Times New Roman" pitchFamily="18" charset="0"/>
              </a:rPr>
              <a:t>An identifier can be no longer than 128 characters (most dialects have a much lower limit than this)</a:t>
            </a:r>
          </a:p>
          <a:p>
            <a:pPr lvl="1"/>
            <a:r>
              <a:rPr sz="2800" smtClean="0">
                <a:latin typeface="Times New Roman" pitchFamily="18" charset="0"/>
                <a:cs typeface="Times New Roman" pitchFamily="18" charset="0"/>
              </a:rPr>
              <a:t>An identifier must start with a letter.</a:t>
            </a:r>
          </a:p>
          <a:p>
            <a:pPr lvl="1"/>
            <a:r>
              <a:rPr sz="2800" smtClean="0">
                <a:latin typeface="Times New Roman" pitchFamily="18" charset="0"/>
                <a:cs typeface="Times New Roman" pitchFamily="18" charset="0"/>
              </a:rPr>
              <a:t>An identifier cannot contain spaces.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ISO SQL Data Types</a:t>
            </a:r>
            <a:endParaRPr lang="en-US" dirty="0"/>
          </a:p>
        </p:txBody>
      </p:sp>
      <p:pic>
        <p:nvPicPr>
          <p:cNvPr id="4" name="Picture 5" descr="DS3-Table 06-0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00200"/>
            <a:ext cx="8229600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SQL Scalar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800" smtClean="0">
                <a:latin typeface="Times New Roman" pitchFamily="18" charset="0"/>
                <a:cs typeface="Times New Roman" pitchFamily="18" charset="0"/>
              </a:rPr>
              <a:t>SQL Provides a number of built-in scalar operators and functions that can be used to construct a scalar expression: that is an expression that evaluates to a scalar value.</a:t>
            </a:r>
          </a:p>
          <a:p>
            <a:pPr lvl="1"/>
            <a:r>
              <a:rPr sz="2400" smtClean="0">
                <a:latin typeface="Times New Roman" pitchFamily="18" charset="0"/>
                <a:cs typeface="Times New Roman" pitchFamily="18" charset="0"/>
              </a:rPr>
              <a:t>BIT_LENGTH , CHAR_LENGTH</a:t>
            </a:r>
          </a:p>
          <a:p>
            <a:pPr lvl="1"/>
            <a:r>
              <a:rPr sz="2400" smtClean="0">
                <a:latin typeface="Times New Roman" pitchFamily="18" charset="0"/>
                <a:cs typeface="Times New Roman" pitchFamily="18" charset="0"/>
              </a:rPr>
              <a:t>CAST , ||, CURRENT USER</a:t>
            </a:r>
          </a:p>
          <a:p>
            <a:pPr lvl="1"/>
            <a:r>
              <a:rPr sz="2400" smtClean="0">
                <a:latin typeface="Times New Roman" pitchFamily="18" charset="0"/>
                <a:cs typeface="Times New Roman" pitchFamily="18" charset="0"/>
              </a:rPr>
              <a:t>LOWER, UPPER, TRIM, POSITION</a:t>
            </a:r>
          </a:p>
          <a:p>
            <a:pPr lvl="1"/>
            <a:r>
              <a:rPr sz="2400" smtClean="0">
                <a:latin typeface="Times New Roman" pitchFamily="18" charset="0"/>
                <a:cs typeface="Times New Roman" pitchFamily="18" charset="0"/>
              </a:rPr>
              <a:t>SUBSTRING , CURRENT_DATE</a:t>
            </a:r>
          </a:p>
          <a:p>
            <a:pPr lvl="1"/>
            <a:r>
              <a:rPr sz="2400" smtClean="0">
                <a:latin typeface="Times New Roman" pitchFamily="18" charset="0"/>
                <a:cs typeface="Times New Roman" pitchFamily="18" charset="0"/>
              </a:rPr>
              <a:t>CURRENT_TIME, CASE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Integrity Enhancement Feature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800" smtClean="0">
                <a:latin typeface="Times New Roman" pitchFamily="18" charset="0"/>
                <a:cs typeface="Times New Roman" pitchFamily="18" charset="0"/>
              </a:rPr>
              <a:t>The 1989 ISO SQL Standard introduced an Integrity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Enhancement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Feature, which provide facilities for defining referential integrity and other constraints.</a:t>
            </a:r>
          </a:p>
          <a:p>
            <a:r>
              <a:rPr sz="2800" smtClean="0">
                <a:latin typeface="Times New Roman" pitchFamily="18" charset="0"/>
                <a:cs typeface="Times New Roman" pitchFamily="18" charset="0"/>
              </a:rPr>
              <a:t>Prior to this standard, it was the responisbility of each application program to ensure compliance with constraints.</a:t>
            </a:r>
          </a:p>
          <a:p>
            <a:r>
              <a:rPr sz="2800" smtClean="0">
                <a:latin typeface="Times New Roman" pitchFamily="18" charset="0"/>
                <a:cs typeface="Times New Roman" pitchFamily="18" charset="0"/>
              </a:rPr>
              <a:t>The provision of IEF greatly enhances the functionality of SQL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allow 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constraint checking to be centralized and standardized.</a:t>
            </a:r>
            <a:endParaRPr sz="280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Integrity </a:t>
            </a:r>
            <a:r>
              <a:rPr smtClean="0"/>
              <a:t>Enhancement </a:t>
            </a:r>
            <a:r>
              <a:rPr smtClean="0"/>
              <a:t>Feature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2800" smtClean="0">
                <a:latin typeface="Times New Roman" pitchFamily="18" charset="0"/>
                <a:cs typeface="Times New Roman" pitchFamily="18" charset="0"/>
              </a:rPr>
              <a:t>The ISO SQL Standards provides facility for integrity control.</a:t>
            </a:r>
          </a:p>
          <a:p>
            <a:r>
              <a:rPr sz="2800" smtClean="0">
                <a:latin typeface="Times New Roman" pitchFamily="18" charset="0"/>
                <a:cs typeface="Times New Roman" pitchFamily="18" charset="0"/>
              </a:rPr>
              <a:t>Integrity control consists of constraints that we wish to impose in order to protect the database from being inconsistent.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cture1-CSC271-CIITVC-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Lecture1-CSC271-CIITVC-2012</Template>
  <TotalTime>3621</TotalTime>
  <Words>1284</Words>
  <Application>Microsoft Office PowerPoint</Application>
  <PresentationFormat>On-screen Show (4:3)</PresentationFormat>
  <Paragraphs>137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Lecture1-CSC271-CIITVC-2012</vt:lpstr>
      <vt:lpstr>CSC271 Database Systems</vt:lpstr>
      <vt:lpstr>Summary: Previous Lecture</vt:lpstr>
      <vt:lpstr>SQL Data Definition</vt:lpstr>
      <vt:lpstr>SQL Identifiers</vt:lpstr>
      <vt:lpstr>SQL Identifiers</vt:lpstr>
      <vt:lpstr>ISO SQL Data Types</vt:lpstr>
      <vt:lpstr>SQL Scalar Operators</vt:lpstr>
      <vt:lpstr>Integrity Enhancement Feature</vt:lpstr>
      <vt:lpstr>Integrity Enhancement Feature….</vt:lpstr>
      <vt:lpstr>Integrity Enhancement Feature….</vt:lpstr>
      <vt:lpstr>Required Data</vt:lpstr>
      <vt:lpstr>Domain Constraints</vt:lpstr>
      <vt:lpstr>Check Clause</vt:lpstr>
      <vt:lpstr>CREATE DOMAIN</vt:lpstr>
      <vt:lpstr>Create Domain</vt:lpstr>
      <vt:lpstr>CREATE DOMAIN</vt:lpstr>
      <vt:lpstr>DROP DOMAIN</vt:lpstr>
      <vt:lpstr>Entity Integrity</vt:lpstr>
      <vt:lpstr>Entity Integrity</vt:lpstr>
      <vt:lpstr>Referential Integrity</vt:lpstr>
      <vt:lpstr>Referential Integrity</vt:lpstr>
      <vt:lpstr>Referential Clause</vt:lpstr>
      <vt:lpstr>CASCADE</vt:lpstr>
      <vt:lpstr>SET NULL</vt:lpstr>
      <vt:lpstr>SET DAFAULT</vt:lpstr>
      <vt:lpstr>NO ACTION</vt:lpstr>
      <vt:lpstr>Summary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CSC271 Database Systems</dc:title>
  <dc:creator>ASIF</dc:creator>
  <cp:lastModifiedBy>vcomsats</cp:lastModifiedBy>
  <cp:revision>1725</cp:revision>
  <dcterms:created xsi:type="dcterms:W3CDTF">2012-05-16T18:43:11Z</dcterms:created>
  <dcterms:modified xsi:type="dcterms:W3CDTF">2013-04-19T19:34:45Z</dcterms:modified>
</cp:coreProperties>
</file>