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sldIdLst>
    <p:sldId id="325" r:id="rId2"/>
    <p:sldId id="346" r:id="rId3"/>
    <p:sldId id="540" r:id="rId4"/>
    <p:sldId id="541" r:id="rId5"/>
    <p:sldId id="542" r:id="rId6"/>
    <p:sldId id="543" r:id="rId7"/>
    <p:sldId id="539" r:id="rId8"/>
    <p:sldId id="588" r:id="rId9"/>
    <p:sldId id="589" r:id="rId10"/>
    <p:sldId id="545" r:id="rId11"/>
    <p:sldId id="546" r:id="rId12"/>
    <p:sldId id="557" r:id="rId13"/>
    <p:sldId id="590" r:id="rId14"/>
    <p:sldId id="591" r:id="rId15"/>
    <p:sldId id="592" r:id="rId16"/>
    <p:sldId id="593" r:id="rId17"/>
    <p:sldId id="555" r:id="rId18"/>
    <p:sldId id="556" r:id="rId19"/>
    <p:sldId id="561" r:id="rId20"/>
    <p:sldId id="594" r:id="rId21"/>
    <p:sldId id="559" r:id="rId22"/>
    <p:sldId id="595" r:id="rId23"/>
    <p:sldId id="560" r:id="rId24"/>
    <p:sldId id="562" r:id="rId25"/>
    <p:sldId id="596" r:id="rId26"/>
    <p:sldId id="563" r:id="rId27"/>
    <p:sldId id="564" r:id="rId28"/>
    <p:sldId id="597" r:id="rId29"/>
    <p:sldId id="565" r:id="rId30"/>
    <p:sldId id="566" r:id="rId31"/>
    <p:sldId id="600" r:id="rId32"/>
    <p:sldId id="598" r:id="rId33"/>
    <p:sldId id="599" r:id="rId34"/>
    <p:sldId id="601" r:id="rId35"/>
    <p:sldId id="602" r:id="rId36"/>
    <p:sldId id="603" r:id="rId37"/>
    <p:sldId id="604" r:id="rId38"/>
    <p:sldId id="605" r:id="rId39"/>
    <p:sldId id="606" r:id="rId40"/>
    <p:sldId id="607" r:id="rId41"/>
    <p:sldId id="608" r:id="rId42"/>
    <p:sldId id="609" r:id="rId43"/>
    <p:sldId id="610" r:id="rId44"/>
    <p:sldId id="319" r:id="rId45"/>
    <p:sldId id="351" r:id="rId4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34559" autoAdjust="0"/>
    <p:restoredTop sz="86501" autoAdjust="0"/>
  </p:normalViewPr>
  <p:slideViewPr>
    <p:cSldViewPr>
      <p:cViewPr varScale="1">
        <p:scale>
          <a:sx n="58" d="100"/>
          <a:sy n="58" d="100"/>
        </p:scale>
        <p:origin x="-142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246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8394"/>
    </p:cViewPr>
  </p:sorterViewPr>
  <p:notesViewPr>
    <p:cSldViewPr>
      <p:cViewPr varScale="1">
        <p:scale>
          <a:sx n="53" d="100"/>
          <a:sy n="53" d="100"/>
        </p:scale>
        <p:origin x="-2820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Arial" pitchFamily="34" charset="0"/>
              </a:defRPr>
            </a:lvl1pPr>
          </a:lstStyle>
          <a:p>
            <a:pPr>
              <a:defRPr/>
            </a:pPr>
            <a:fld id="{751E2CF5-2857-4D0F-B510-FC1B9A6FE6B8}" type="datetimeFigureOut">
              <a:rPr lang="en-US"/>
              <a:pPr>
                <a:defRPr/>
              </a:pPr>
              <a:t>6/12/2012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Arial" pitchFamily="34" charset="0"/>
              </a:defRPr>
            </a:lvl1pPr>
          </a:lstStyle>
          <a:p>
            <a:pPr>
              <a:defRPr/>
            </a:pPr>
            <a:fld id="{A12032E8-2833-4C6E-AA22-C2FB112806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788078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23950" y="711200"/>
            <a:ext cx="4543425" cy="340836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738" y="4332288"/>
            <a:ext cx="4975225" cy="4119562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30425"/>
            <a:ext cx="8229600" cy="1470025"/>
          </a:xfrm>
        </p:spPr>
        <p:txBody>
          <a:bodyPr/>
          <a:lstStyle>
            <a:lvl1pPr>
              <a:defRPr sz="50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4C226-FD2D-48CE-8743-3356F0E7F2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20922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CSC271 Database Systems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asifmuneer@comsats.edu.pk</a:t>
            </a:r>
          </a:p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FD50D-E979-4BE6-8618-3B47CA459D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08238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CSC271 Database Systems</a:t>
            </a:r>
          </a:p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asifmuneer@comsats.edu.pk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FF7C0-F308-4C4F-BCB6-A3836A3993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073463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CSC271 Database Systems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asifmuneer@comsats.edu.pk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4DE7F-1002-435F-902D-2BA33C7366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26857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/>
          <a:lstStyle>
            <a:lvl1pPr>
              <a:defRPr sz="5000" b="1" baseline="0">
                <a:solidFill>
                  <a:srgbClr val="002060"/>
                </a:solidFill>
                <a:latin typeface="Arial Narrow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/>
          <a:lstStyle>
            <a:lvl1pPr marL="342900" indent="-342900">
              <a:buClr>
                <a:srgbClr val="002060"/>
              </a:buClr>
              <a:buSzPct val="70000"/>
              <a:buFont typeface="Wingdings" pitchFamily="2" charset="2"/>
              <a:buChar char="Ø"/>
              <a:defRPr sz="3600" baseline="0">
                <a:latin typeface="Verdana" pitchFamily="34" charset="0"/>
              </a:defRPr>
            </a:lvl1pPr>
            <a:lvl2pPr marL="742950" indent="-285750">
              <a:buClr>
                <a:srgbClr val="002060"/>
              </a:buClr>
              <a:buSzPct val="70000"/>
              <a:buFont typeface="Wingdings" pitchFamily="2" charset="2"/>
              <a:buChar char="v"/>
              <a:defRPr sz="3200" baseline="0">
                <a:latin typeface="Verdana" pitchFamily="34" charset="0"/>
              </a:defRPr>
            </a:lvl2pPr>
            <a:lvl3pPr marL="1143000" indent="-228600">
              <a:buClr>
                <a:srgbClr val="002060"/>
              </a:buClr>
              <a:buSzPct val="80000"/>
              <a:buFont typeface="Wingdings" pitchFamily="2" charset="2"/>
              <a:buChar char="§"/>
              <a:defRPr sz="2800" baseline="0">
                <a:latin typeface="Verdana" pitchFamily="34" charset="0"/>
              </a:defRPr>
            </a:lvl3pPr>
            <a:lvl4pPr marL="1600200" indent="-228600">
              <a:buClr>
                <a:srgbClr val="002060"/>
              </a:buClr>
              <a:buFont typeface="Arial" pitchFamily="34" charset="0"/>
              <a:buChar char="•"/>
              <a:defRPr sz="2400" baseline="0">
                <a:latin typeface="Verdana" pitchFamily="34" charset="0"/>
              </a:defRPr>
            </a:lvl4pPr>
            <a:lvl5pPr>
              <a:buClr>
                <a:srgbClr val="002060"/>
              </a:buClr>
              <a:defRPr sz="2000" baseline="0">
                <a:latin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 dirty="0" smtClean="0">
                <a:solidFill>
                  <a:srgbClr val="002060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 dirty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8F9A1-738B-46A3-B94B-5F4DA1B481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96127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CSC271 Database Systems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asifmuneer@comsats.edu.pk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E70B0-A3C1-4D7B-BD5C-7915FD6EF4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6766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CSC271 Database Systems</a:t>
            </a:r>
          </a:p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asifmuneer@comsats.edu.pk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7911D-5FC3-42B9-89C1-77FC432C84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395274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4343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600200"/>
            <a:ext cx="44196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CSC271 Database Systems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asifmuneer@comsats.edu.pk</a:t>
            </a:r>
          </a:p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EB286-AB7E-4942-BDF4-E7F49D86B6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56792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CSC271 Database Systems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asifmuneer@comsats.edu.pk</a:t>
            </a:r>
          </a:p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52A9E-2ACC-45DD-B30B-5928106AF7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294271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CSC271 Database Systems</a:t>
            </a:r>
          </a:p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asifmuneer@comsats.edu.pk</a:t>
            </a:r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8979B-F86C-4E5D-8C73-C0F32233C3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08269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CSC271 Database Systems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asifmuneer@comsats.edu.pk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890E3E-A041-4E7D-9206-8EE1A2212B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27988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CSC271 Database Systems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asifmuneer@comsats.edu.pk</a:t>
            </a:r>
          </a:p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C0A67-AFCE-4981-9826-C35E5AE0B8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46977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152400"/>
            <a:ext cx="9144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0" y="1600200"/>
            <a:ext cx="91440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rgbClr val="00206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aseline="0" dirty="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442CA05-5763-4660-BAB7-CE27E64B31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3" r:id="rId2"/>
    <p:sldLayoutId id="2147483671" r:id="rId3"/>
    <p:sldLayoutId id="2147483674" r:id="rId4"/>
    <p:sldLayoutId id="2147483675" r:id="rId5"/>
    <p:sldLayoutId id="2147483676" r:id="rId6"/>
    <p:sldLayoutId id="2147483677" r:id="rId7"/>
    <p:sldLayoutId id="2147483672" r:id="rId8"/>
    <p:sldLayoutId id="2147483678" r:id="rId9"/>
    <p:sldLayoutId id="2147483679" r:id="rId10"/>
    <p:sldLayoutId id="2147483680" r:id="rId11"/>
    <p:sldLayoutId id="2147483681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lang="en-US" sz="5200" b="1" kern="1200" dirty="0">
          <a:solidFill>
            <a:srgbClr val="002060"/>
          </a:solidFill>
          <a:latin typeface="Arial Narrow" pitchFamily="34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5200" b="1">
          <a:solidFill>
            <a:srgbClr val="002060"/>
          </a:solidFill>
          <a:latin typeface="Arial Narrow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5200" b="1">
          <a:solidFill>
            <a:srgbClr val="002060"/>
          </a:solidFill>
          <a:latin typeface="Arial Narrow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5200" b="1">
          <a:solidFill>
            <a:srgbClr val="002060"/>
          </a:solidFill>
          <a:latin typeface="Arial Narrow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5200" b="1">
          <a:solidFill>
            <a:srgbClr val="002060"/>
          </a:solidFill>
          <a:latin typeface="Arial Narrow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060"/>
        </a:buClr>
        <a:buSzPct val="70000"/>
        <a:buFont typeface="Wingdings" pitchFamily="2" charset="2"/>
        <a:buChar char="Ø"/>
        <a:defRPr lang="en-US" sz="3600" kern="1200" dirty="0">
          <a:solidFill>
            <a:schemeClr val="tx1"/>
          </a:solidFill>
          <a:latin typeface="Verdana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060"/>
        </a:buClr>
        <a:buSzPct val="70000"/>
        <a:buFont typeface="Wingdings" pitchFamily="2" charset="2"/>
        <a:buChar char="v"/>
        <a:defRPr lang="en-US" sz="3200" kern="1200" dirty="0">
          <a:solidFill>
            <a:schemeClr val="tx1"/>
          </a:solidFill>
          <a:latin typeface="Verdana" pitchFamily="34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2060"/>
        </a:buClr>
        <a:buSzPct val="80000"/>
        <a:buFont typeface="Wingdings" pitchFamily="2" charset="2"/>
        <a:buChar char="§"/>
        <a:defRPr lang="en-US" sz="2800" kern="1200" dirty="0">
          <a:solidFill>
            <a:schemeClr val="tx1"/>
          </a:solidFill>
          <a:latin typeface="Verdana" pitchFamily="34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2060"/>
        </a:buClr>
        <a:buSzPct val="80000"/>
        <a:buFont typeface="Arial" charset="0"/>
        <a:buChar char="•"/>
        <a:defRPr lang="en-US" sz="2400" kern="1200" dirty="0">
          <a:solidFill>
            <a:schemeClr val="tx1"/>
          </a:solidFill>
          <a:latin typeface="Verdana" pitchFamily="34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2060"/>
        </a:buClr>
        <a:buFont typeface="Arial" charset="0"/>
        <a:buChar char="»"/>
        <a:defRPr lang="en-US" sz="2000" kern="1200" dirty="0">
          <a:solidFill>
            <a:schemeClr val="tx1"/>
          </a:solidFill>
          <a:latin typeface="Verdana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dirty="0"/>
              <a:t>CSC271 Database Systems</a:t>
            </a:r>
            <a:endParaRPr lang="en-GB" sz="4000" dirty="0">
              <a:solidFill>
                <a:schemeClr val="tx1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sz="4800" b="1" dirty="0" smtClean="0"/>
              <a:t>Lecture # 12</a:t>
            </a:r>
          </a:p>
        </p:txBody>
      </p:sp>
    </p:spTree>
    <p:extLst>
      <p:ext uri="{BB962C8B-B14F-4D97-AF65-F5344CB8AC3E}">
        <p14:creationId xmlns:p14="http://schemas.microsoft.com/office/powerpoint/2010/main" xmlns="" val="27994261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 smtClean="0">
                <a:latin typeface="Times" pitchFamily="18" charset="0"/>
              </a:rPr>
              <a:t>Example 5.17 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200" b="1" dirty="0">
                <a:latin typeface="Times" pitchFamily="18" charset="0"/>
                <a:cs typeface="Times" pitchFamily="18" charset="0"/>
              </a:rPr>
              <a:t>Find number of staff in each branch and their total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salaries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algn="just"/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marL="0" indent="0">
              <a:buNone/>
            </a:pP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	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SELECT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	</a:t>
            </a:r>
            <a:r>
              <a:rPr lang="en-US" sz="2400" dirty="0" err="1" smtClean="0">
                <a:latin typeface="Times" pitchFamily="18" charset="0"/>
                <a:cs typeface="Times" pitchFamily="18" charset="0"/>
              </a:rPr>
              <a:t>branchNo</a:t>
            </a:r>
            <a:r>
              <a:rPr lang="en-US" sz="2400" dirty="0" smtClean="0">
                <a:latin typeface="Times" pitchFamily="18" charset="0"/>
                <a:cs typeface="Times" pitchFamily="18" charset="0"/>
              </a:rPr>
              <a:t>,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 COUNT</a:t>
            </a:r>
            <a:r>
              <a:rPr lang="en-US" sz="2400" dirty="0" smtClean="0">
                <a:latin typeface="Times" pitchFamily="18" charset="0"/>
                <a:cs typeface="Times" pitchFamily="18" charset="0"/>
              </a:rPr>
              <a:t>(</a:t>
            </a:r>
            <a:r>
              <a:rPr lang="en-US" sz="2400" dirty="0" err="1" smtClean="0">
                <a:latin typeface="Times" pitchFamily="18" charset="0"/>
                <a:cs typeface="Times" pitchFamily="18" charset="0"/>
              </a:rPr>
              <a:t>staffNo</a:t>
            </a:r>
            <a:r>
              <a:rPr lang="en-US" sz="2400" dirty="0" smtClean="0">
                <a:latin typeface="Times" pitchFamily="18" charset="0"/>
                <a:cs typeface="Times" pitchFamily="18" charset="0"/>
              </a:rPr>
              <a:t>)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 AS </a:t>
            </a:r>
            <a:r>
              <a:rPr lang="en-US" sz="2400" dirty="0" err="1" smtClean="0">
                <a:latin typeface="Times" pitchFamily="18" charset="0"/>
                <a:cs typeface="Times" pitchFamily="18" charset="0"/>
              </a:rPr>
              <a:t>myCount</a:t>
            </a:r>
            <a:r>
              <a:rPr lang="en-US" sz="2400" dirty="0" smtClean="0">
                <a:latin typeface="Times" pitchFamily="18" charset="0"/>
                <a:cs typeface="Times" pitchFamily="18" charset="0"/>
              </a:rPr>
              <a:t>,</a:t>
            </a:r>
          </a:p>
          <a:p>
            <a:pPr marL="0" indent="0" algn="just">
              <a:buNone/>
            </a:pPr>
            <a:r>
              <a:rPr lang="en-US" sz="2400" b="1" dirty="0">
                <a:latin typeface="Times" pitchFamily="18" charset="0"/>
                <a:cs typeface="Times" pitchFamily="18" charset="0"/>
              </a:rPr>
              <a:t>			SUM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(salary)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AS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mySum</a:t>
            </a:r>
            <a:endParaRPr lang="en-US" sz="2400" dirty="0">
              <a:latin typeface="Times" pitchFamily="18" charset="0"/>
              <a:cs typeface="Times" pitchFamily="18" charset="0"/>
            </a:endParaRPr>
          </a:p>
          <a:p>
            <a:pPr marL="0" indent="0" algn="just">
              <a:buNone/>
            </a:pP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	FROM 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Staff</a:t>
            </a:r>
          </a:p>
          <a:p>
            <a:pPr marL="0" indent="0" algn="just">
              <a:buNone/>
            </a:pP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	GROUP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BY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branchNo</a:t>
            </a:r>
            <a:endParaRPr lang="en-US" sz="2400" dirty="0">
              <a:latin typeface="Times" pitchFamily="18" charset="0"/>
              <a:cs typeface="Times" pitchFamily="18" charset="0"/>
            </a:endParaRPr>
          </a:p>
          <a:p>
            <a:pPr marL="0" indent="0" algn="just">
              <a:buNone/>
            </a:pP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	ORDER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BY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branchNo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;</a:t>
            </a:r>
          </a:p>
          <a:p>
            <a:pPr algn="just"/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marL="0" indent="0" algn="just">
              <a:buNone/>
            </a:pP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	</a:t>
            </a:r>
            <a:endParaRPr lang="en-US" sz="24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6380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 smtClean="0">
                <a:latin typeface="Times" pitchFamily="18" charset="0"/>
              </a:rPr>
              <a:t>Result: Example 5.17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 algn="just">
              <a:buNone/>
            </a:pPr>
            <a:endParaRPr lang="en-US" sz="2800" b="1" dirty="0">
              <a:latin typeface="Times" pitchFamily="18" charset="0"/>
              <a:cs typeface="Times" pitchFamily="18" charset="0"/>
            </a:endParaRPr>
          </a:p>
        </p:txBody>
      </p:sp>
      <p:pic>
        <p:nvPicPr>
          <p:cNvPr id="8" name="Picture 6" descr="C05NT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371601"/>
            <a:ext cx="8991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6705725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 smtClean="0">
                <a:latin typeface="Times" pitchFamily="18" charset="0"/>
              </a:rPr>
              <a:t>GROUP BY Clause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200" b="1" dirty="0">
                <a:latin typeface="Times" pitchFamily="18" charset="0"/>
                <a:cs typeface="Times" pitchFamily="18" charset="0"/>
              </a:rPr>
              <a:t>It is not necessary to include the column names </a:t>
            </a:r>
            <a:r>
              <a:rPr lang="en-US" sz="3200" b="1" dirty="0" err="1">
                <a:latin typeface="Times" pitchFamily="18" charset="0"/>
                <a:cs typeface="Times" pitchFamily="18" charset="0"/>
              </a:rPr>
              <a:t>staffNo</a:t>
            </a:r>
            <a:r>
              <a:rPr lang="en-US" sz="3200" b="1" dirty="0">
                <a:latin typeface="Times" pitchFamily="18" charset="0"/>
                <a:cs typeface="Times" pitchFamily="18" charset="0"/>
              </a:rPr>
              <a:t> and salary in the GROUP BY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list because </a:t>
            </a:r>
            <a:r>
              <a:rPr lang="en-US" sz="3200" b="1" dirty="0">
                <a:latin typeface="Times" pitchFamily="18" charset="0"/>
                <a:cs typeface="Times" pitchFamily="18" charset="0"/>
              </a:rPr>
              <a:t>they appear only in the SELECT list within aggregate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functions</a:t>
            </a:r>
          </a:p>
          <a:p>
            <a:pPr algn="just"/>
            <a:r>
              <a:rPr lang="en-US" sz="3200" b="1" dirty="0" smtClean="0">
                <a:latin typeface="Times" pitchFamily="18" charset="0"/>
                <a:cs typeface="Times" pitchFamily="18" charset="0"/>
              </a:rPr>
              <a:t>On </a:t>
            </a:r>
            <a:r>
              <a:rPr lang="en-US" sz="3200" b="1" dirty="0">
                <a:latin typeface="Times" pitchFamily="18" charset="0"/>
                <a:cs typeface="Times" pitchFamily="18" charset="0"/>
              </a:rPr>
              <a:t>the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other hand</a:t>
            </a:r>
            <a:r>
              <a:rPr lang="en-US" sz="3200" b="1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3200" b="1" dirty="0" err="1">
                <a:latin typeface="Times" pitchFamily="18" charset="0"/>
                <a:cs typeface="Times" pitchFamily="18" charset="0"/>
              </a:rPr>
              <a:t>branchNo</a:t>
            </a:r>
            <a:r>
              <a:rPr lang="en-US" sz="3200" b="1" dirty="0">
                <a:latin typeface="Times" pitchFamily="18" charset="0"/>
                <a:cs typeface="Times" pitchFamily="18" charset="0"/>
              </a:rPr>
              <a:t> is not associated with an aggregate function and so must appear in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the GROUP </a:t>
            </a:r>
            <a:r>
              <a:rPr lang="en-US" sz="3200" b="1" dirty="0">
                <a:latin typeface="Times" pitchFamily="18" charset="0"/>
                <a:cs typeface="Times" pitchFamily="18" charset="0"/>
              </a:rPr>
              <a:t>BY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list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lvl="1" algn="just"/>
            <a:endParaRPr lang="en-US" sz="28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27689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 smtClean="0">
                <a:latin typeface="Times" pitchFamily="18" charset="0"/>
              </a:rPr>
              <a:t>Working of GROUP BY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200" b="1" dirty="0">
                <a:latin typeface="Times" pitchFamily="18" charset="0"/>
                <a:cs typeface="Times" pitchFamily="18" charset="0"/>
              </a:rPr>
              <a:t>Conceptually, SQL performs the query as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follows:</a:t>
            </a:r>
          </a:p>
          <a:p>
            <a:pPr lvl="1" algn="just"/>
            <a:r>
              <a:rPr lang="en-US" sz="2800" b="1" dirty="0" smtClean="0">
                <a:latin typeface="Times" pitchFamily="18" charset="0"/>
                <a:cs typeface="Times" pitchFamily="18" charset="0"/>
              </a:rPr>
              <a:t>SQL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divides the staff into groups according to their respective branch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numbers</a:t>
            </a:r>
          </a:p>
          <a:p>
            <a:pPr lvl="1" algn="just"/>
            <a:r>
              <a:rPr lang="en-US" sz="2800" b="1" dirty="0">
                <a:latin typeface="Times" pitchFamily="18" charset="0"/>
                <a:cs typeface="Times" pitchFamily="18" charset="0"/>
              </a:rPr>
              <a:t>For each group, SQL computes the number of staff members and calculates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the sum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of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salary column, a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single summary row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for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each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group</a:t>
            </a:r>
          </a:p>
          <a:p>
            <a:pPr lvl="1" algn="just"/>
            <a:r>
              <a:rPr lang="en-US" sz="2800" b="1" dirty="0">
                <a:latin typeface="Times" pitchFamily="18" charset="0"/>
                <a:cs typeface="Times" pitchFamily="18" charset="0"/>
              </a:rPr>
              <a:t>Finally, the result is sorted in ascending order of branch number, </a:t>
            </a:r>
            <a:r>
              <a:rPr lang="en-US" sz="2800" b="1" dirty="0" err="1" smtClean="0">
                <a:latin typeface="Times" pitchFamily="18" charset="0"/>
                <a:cs typeface="Times" pitchFamily="18" charset="0"/>
              </a:rPr>
              <a:t>branchNo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lvl="1" algn="just"/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lvl="1" algn="just"/>
            <a:endParaRPr lang="en-US" sz="28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103100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 smtClean="0">
                <a:latin typeface="Times" pitchFamily="18" charset="0"/>
              </a:rPr>
              <a:t>Working of GROUP BY..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 algn="just">
              <a:buNone/>
            </a:pP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lvl="1" algn="just"/>
            <a:endParaRPr lang="en-US" sz="2800" b="1" dirty="0">
              <a:latin typeface="Times" pitchFamily="18" charset="0"/>
              <a:cs typeface="Times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2400" y="1295400"/>
            <a:ext cx="8839199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573504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 smtClean="0">
                <a:latin typeface="Times" pitchFamily="18" charset="0"/>
              </a:rPr>
              <a:t>Alternative Approach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200" b="1" dirty="0">
                <a:latin typeface="Times" pitchFamily="18" charset="0"/>
                <a:cs typeface="Times" pitchFamily="18" charset="0"/>
              </a:rPr>
              <a:t>The SQL standard allows the SELECT list to contain nested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queries</a:t>
            </a:r>
          </a:p>
          <a:p>
            <a:pPr marL="457200" lvl="1" indent="0" algn="just">
              <a:buNone/>
            </a:pP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SELECT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branchNo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,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 (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SELECT COUNT</a:t>
            </a:r>
            <a:r>
              <a:rPr lang="en-US" sz="2400" dirty="0" smtClean="0">
                <a:latin typeface="Times" pitchFamily="18" charset="0"/>
                <a:cs typeface="Times" pitchFamily="18" charset="0"/>
              </a:rPr>
              <a:t>(</a:t>
            </a:r>
            <a:r>
              <a:rPr lang="en-US" sz="2400" dirty="0" err="1" smtClean="0">
                <a:latin typeface="Times" pitchFamily="18" charset="0"/>
                <a:cs typeface="Times" pitchFamily="18" charset="0"/>
              </a:rPr>
              <a:t>staffNo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)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AS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myCount</a:t>
            </a:r>
            <a:endParaRPr lang="en-US" sz="2400" dirty="0">
              <a:latin typeface="Times" pitchFamily="18" charset="0"/>
              <a:cs typeface="Times" pitchFamily="18" charset="0"/>
            </a:endParaRPr>
          </a:p>
          <a:p>
            <a:pPr marL="457200" lvl="1" indent="0" algn="just">
              <a:buNone/>
            </a:pP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			      FROM 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Staff s</a:t>
            </a:r>
          </a:p>
          <a:p>
            <a:pPr marL="457200" lvl="1" indent="0" algn="just">
              <a:buNone/>
            </a:pP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			      WHERE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s.branchNo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=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b.branchNo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),</a:t>
            </a:r>
          </a:p>
          <a:p>
            <a:pPr marL="457200" lvl="1" indent="0" algn="just">
              <a:buNone/>
            </a:pP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			     (SELECT SUM</a:t>
            </a:r>
            <a:r>
              <a:rPr lang="en-US" sz="2400" dirty="0" smtClean="0">
                <a:latin typeface="Times" pitchFamily="18" charset="0"/>
                <a:cs typeface="Times" pitchFamily="18" charset="0"/>
              </a:rPr>
              <a:t>(salary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)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 AS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mySum</a:t>
            </a:r>
            <a:endParaRPr lang="en-US" sz="2400" dirty="0">
              <a:latin typeface="Times" pitchFamily="18" charset="0"/>
              <a:cs typeface="Times" pitchFamily="18" charset="0"/>
            </a:endParaRPr>
          </a:p>
          <a:p>
            <a:pPr marL="457200" lvl="1" indent="0" algn="just">
              <a:buNone/>
            </a:pP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			      FROM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Staff s</a:t>
            </a:r>
          </a:p>
          <a:p>
            <a:pPr marL="457200" lvl="1" indent="0" algn="just">
              <a:buNone/>
            </a:pP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			      WHERE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s.branchNo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=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b.branchNo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)</a:t>
            </a:r>
          </a:p>
          <a:p>
            <a:pPr marL="457200" lvl="1" indent="0" algn="just">
              <a:buNone/>
            </a:pPr>
            <a:r>
              <a:rPr lang="en-US" sz="2400" b="1" dirty="0">
                <a:latin typeface="Times" pitchFamily="18" charset="0"/>
                <a:cs typeface="Times" pitchFamily="18" charset="0"/>
              </a:rPr>
              <a:t>FROM 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Branch b</a:t>
            </a:r>
          </a:p>
          <a:p>
            <a:pPr marL="457200" lvl="1" indent="0" algn="just">
              <a:buNone/>
            </a:pPr>
            <a:r>
              <a:rPr lang="en-US" sz="2400" b="1" dirty="0">
                <a:latin typeface="Times" pitchFamily="18" charset="0"/>
                <a:cs typeface="Times" pitchFamily="18" charset="0"/>
              </a:rPr>
              <a:t>ORDER BY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branchNo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;</a:t>
            </a:r>
          </a:p>
          <a:p>
            <a:pPr lvl="1" algn="just"/>
            <a:r>
              <a:rPr lang="en-US" sz="2800" b="1" dirty="0" smtClean="0">
                <a:latin typeface="Times" pitchFamily="18" charset="0"/>
                <a:cs typeface="Times" pitchFamily="18" charset="0"/>
              </a:rPr>
              <a:t>What will be the result of this query?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lvl="1" algn="just"/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lvl="1" algn="just"/>
            <a:endParaRPr lang="en-US" sz="28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504502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>
                <a:latin typeface="Times" pitchFamily="18" charset="0"/>
              </a:rPr>
              <a:t>Restricted </a:t>
            </a:r>
            <a:r>
              <a:rPr lang="en-GB" sz="5400" dirty="0" smtClean="0">
                <a:latin typeface="Times" pitchFamily="18" charset="0"/>
              </a:rPr>
              <a:t>Groupings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143000"/>
            <a:ext cx="91440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800" b="1" dirty="0">
                <a:latin typeface="Times" pitchFamily="18" charset="0"/>
                <a:cs typeface="Times" pitchFamily="18" charset="0"/>
              </a:rPr>
              <a:t>HAVING clause is designed for use with GROUP BY to restrict groups that appear in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result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table 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algn="just"/>
            <a:r>
              <a:rPr lang="en-US" sz="2800" b="1" dirty="0">
                <a:latin typeface="Times" pitchFamily="18" charset="0"/>
                <a:cs typeface="Times" pitchFamily="18" charset="0"/>
              </a:rPr>
              <a:t>Similar to WHERE, but WHERE filters individual rows whereas HAVING filters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groups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algn="just"/>
            <a:r>
              <a:rPr lang="en-US" sz="2800" b="1" dirty="0">
                <a:latin typeface="Times" pitchFamily="18" charset="0"/>
                <a:cs typeface="Times" pitchFamily="18" charset="0"/>
              </a:rPr>
              <a:t>Column names in HAVING clause must also appear in the GROUP BY list or be contained within an aggregate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function</a:t>
            </a:r>
          </a:p>
          <a:p>
            <a:pPr algn="just"/>
            <a:r>
              <a:rPr lang="en-US" sz="2800" b="1" dirty="0">
                <a:latin typeface="Times" pitchFamily="18" charset="0"/>
                <a:cs typeface="Times" pitchFamily="18" charset="0"/>
              </a:rPr>
              <a:t>In practice, the search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condition in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the HAVING clause always includes at least one aggregate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function</a:t>
            </a:r>
          </a:p>
          <a:p>
            <a:pPr algn="just"/>
            <a:r>
              <a:rPr lang="en-US" sz="2800" b="1" dirty="0" smtClean="0">
                <a:latin typeface="Times" pitchFamily="18" charset="0"/>
                <a:cs typeface="Times" pitchFamily="18" charset="0"/>
              </a:rPr>
              <a:t>Remember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that aggregate functions cannot be used in the WHERE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clause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algn="just"/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algn="just"/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lvl="1" algn="just"/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lvl="1" algn="just"/>
            <a:endParaRPr lang="en-US" sz="28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42698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 smtClean="0">
                <a:latin typeface="Times" pitchFamily="18" charset="0"/>
              </a:rPr>
              <a:t>Example 5.18 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800" b="1" dirty="0">
                <a:latin typeface="Times" pitchFamily="18" charset="0"/>
                <a:cs typeface="Times" pitchFamily="18" charset="0"/>
              </a:rPr>
              <a:t>For each branch with more than 1 member of staff, find number of staff in each branch and sum of their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salaries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marL="0" indent="0" algn="just">
              <a:buNone/>
            </a:pPr>
            <a:endParaRPr lang="en-US" sz="3200" b="1" dirty="0" smtClean="0">
              <a:latin typeface="Times" pitchFamily="18" charset="0"/>
              <a:cs typeface="Times" pitchFamily="18" charset="0"/>
            </a:endParaRPr>
          </a:p>
          <a:p>
            <a:pPr marL="0" indent="0" algn="just">
              <a:buNone/>
            </a:pPr>
            <a:r>
              <a:rPr lang="en-US" sz="3200" b="1" dirty="0">
                <a:latin typeface="Times" pitchFamily="18" charset="0"/>
                <a:cs typeface="Times" pitchFamily="18" charset="0"/>
              </a:rPr>
              <a:t>	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SELECT </a:t>
            </a:r>
            <a:r>
              <a:rPr lang="en-US" sz="2400" dirty="0" err="1" smtClean="0">
                <a:latin typeface="Times" pitchFamily="18" charset="0"/>
                <a:cs typeface="Times" pitchFamily="18" charset="0"/>
              </a:rPr>
              <a:t>branchNo</a:t>
            </a:r>
            <a:r>
              <a:rPr lang="en-US" sz="2400" dirty="0" smtClean="0">
                <a:latin typeface="Times" pitchFamily="18" charset="0"/>
                <a:cs typeface="Times" pitchFamily="18" charset="0"/>
              </a:rPr>
              <a:t>,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 COUNT</a:t>
            </a:r>
            <a:r>
              <a:rPr lang="en-US" sz="2400" dirty="0" smtClean="0">
                <a:latin typeface="Times" pitchFamily="18" charset="0"/>
                <a:cs typeface="Times" pitchFamily="18" charset="0"/>
              </a:rPr>
              <a:t>(</a:t>
            </a:r>
            <a:r>
              <a:rPr lang="en-US" sz="2400" dirty="0" err="1" smtClean="0">
                <a:latin typeface="Times" pitchFamily="18" charset="0"/>
                <a:cs typeface="Times" pitchFamily="18" charset="0"/>
              </a:rPr>
              <a:t>staffNo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)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AS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myCount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,</a:t>
            </a:r>
          </a:p>
          <a:p>
            <a:pPr marL="0" indent="0" algn="just">
              <a:buNone/>
            </a:pPr>
            <a:r>
              <a:rPr lang="en-US" sz="2400" b="1" dirty="0">
                <a:latin typeface="Times" pitchFamily="18" charset="0"/>
                <a:cs typeface="Times" pitchFamily="18" charset="0"/>
              </a:rPr>
              <a:t> 		    SUM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(salary)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 AS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mySum</a:t>
            </a:r>
            <a:endParaRPr lang="en-US" sz="2400" dirty="0">
              <a:latin typeface="Times" pitchFamily="18" charset="0"/>
              <a:cs typeface="Times" pitchFamily="18" charset="0"/>
            </a:endParaRPr>
          </a:p>
          <a:p>
            <a:pPr marL="0" indent="0" algn="just">
              <a:buNone/>
            </a:pP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	FROM 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Staff</a:t>
            </a:r>
          </a:p>
          <a:p>
            <a:pPr marL="0" indent="0" algn="just">
              <a:buNone/>
            </a:pP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	GROUP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BY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branchNo</a:t>
            </a:r>
            <a:endParaRPr lang="en-US" sz="2400" dirty="0">
              <a:latin typeface="Times" pitchFamily="18" charset="0"/>
              <a:cs typeface="Times" pitchFamily="18" charset="0"/>
            </a:endParaRPr>
          </a:p>
          <a:p>
            <a:pPr marL="0" indent="0" algn="just">
              <a:buNone/>
            </a:pP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	HAVING COUNT</a:t>
            </a:r>
            <a:r>
              <a:rPr lang="en-US" sz="2400" dirty="0" smtClean="0">
                <a:latin typeface="Times" pitchFamily="18" charset="0"/>
                <a:cs typeface="Times" pitchFamily="18" charset="0"/>
              </a:rPr>
              <a:t>(</a:t>
            </a:r>
            <a:r>
              <a:rPr lang="en-US" sz="2400" dirty="0" err="1" smtClean="0">
                <a:latin typeface="Times" pitchFamily="18" charset="0"/>
                <a:cs typeface="Times" pitchFamily="18" charset="0"/>
              </a:rPr>
              <a:t>staffNo</a:t>
            </a:r>
            <a:r>
              <a:rPr lang="en-US" sz="2400" dirty="0" smtClean="0">
                <a:latin typeface="Times" pitchFamily="18" charset="0"/>
                <a:cs typeface="Times" pitchFamily="18" charset="0"/>
              </a:rPr>
              <a:t>) 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&gt; </a:t>
            </a:r>
            <a:r>
              <a:rPr lang="en-US" sz="2400" dirty="0" smtClean="0">
                <a:latin typeface="Times" pitchFamily="18" charset="0"/>
                <a:cs typeface="Times" pitchFamily="18" charset="0"/>
              </a:rPr>
              <a:t>1</a:t>
            </a:r>
            <a:endParaRPr lang="en-US" sz="2400" dirty="0">
              <a:latin typeface="Times" pitchFamily="18" charset="0"/>
              <a:cs typeface="Times" pitchFamily="18" charset="0"/>
            </a:endParaRPr>
          </a:p>
          <a:p>
            <a:pPr marL="0" indent="0" algn="just">
              <a:buNone/>
            </a:pP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	ORDER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BY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branchNo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;</a:t>
            </a:r>
          </a:p>
          <a:p>
            <a:pPr algn="just"/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marL="0" indent="0" algn="just">
              <a:buNone/>
            </a:pP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	</a:t>
            </a:r>
            <a:endParaRPr lang="en-US" sz="24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36090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 smtClean="0">
                <a:latin typeface="Times" pitchFamily="18" charset="0"/>
              </a:rPr>
              <a:t>Result: Example 5.18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 algn="just">
              <a:buNone/>
            </a:pPr>
            <a:endParaRPr lang="en-US" sz="2800" b="1" dirty="0">
              <a:latin typeface="Times" pitchFamily="18" charset="0"/>
              <a:cs typeface="Times" pitchFamily="18" charset="0"/>
            </a:endParaRPr>
          </a:p>
        </p:txBody>
      </p:sp>
      <p:pic>
        <p:nvPicPr>
          <p:cNvPr id="7" name="Picture 6" descr="C05NT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1700213"/>
            <a:ext cx="8839200" cy="4471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6923988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>
                <a:latin typeface="Times" pitchFamily="18" charset="0"/>
              </a:rPr>
              <a:t>Subqueries</a:t>
            </a: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200" b="1" dirty="0">
                <a:latin typeface="Times" pitchFamily="18" charset="0"/>
                <a:cs typeface="Times" pitchFamily="18" charset="0"/>
              </a:rPr>
              <a:t>Some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SQL SELECT </a:t>
            </a:r>
            <a:r>
              <a:rPr lang="en-US" sz="3200" b="1" dirty="0">
                <a:latin typeface="Times" pitchFamily="18" charset="0"/>
                <a:cs typeface="Times" pitchFamily="18" charset="0"/>
              </a:rPr>
              <a:t>statements can have a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SELECT statement </a:t>
            </a:r>
            <a:r>
              <a:rPr lang="en-US" sz="3200" b="1" dirty="0">
                <a:latin typeface="Times" pitchFamily="18" charset="0"/>
                <a:cs typeface="Times" pitchFamily="18" charset="0"/>
              </a:rPr>
              <a:t>embedded within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them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algn="just"/>
            <a:r>
              <a:rPr lang="en-US" sz="3200" b="1" dirty="0">
                <a:latin typeface="Times" pitchFamily="18" charset="0"/>
                <a:cs typeface="Times" pitchFamily="18" charset="0"/>
              </a:rPr>
              <a:t>A subselect can be used in WHERE and HAVING clauses of an outer SELECT, where it is called a subquery or nested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query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algn="just"/>
            <a:r>
              <a:rPr lang="en-US" sz="3200" b="1" dirty="0">
                <a:latin typeface="Times" pitchFamily="18" charset="0"/>
                <a:cs typeface="Times" pitchFamily="18" charset="0"/>
              </a:rPr>
              <a:t>Subselects may also appear in INSERT, UPDATE, and DELETE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statements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algn="just"/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marL="0" indent="0" algn="just">
              <a:buNone/>
            </a:pP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	</a:t>
            </a:r>
            <a:endParaRPr lang="en-US" sz="24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19666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latin typeface="Times" pitchFamily="18" charset="0"/>
              </a:rPr>
              <a:t>Summary: Previous Lecture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Times" pitchFamily="18" charset="0"/>
              </a:rPr>
              <a:t>Row selection using WHERE clause</a:t>
            </a:r>
          </a:p>
          <a:p>
            <a:r>
              <a:rPr lang="en-US" b="1" dirty="0">
                <a:latin typeface="Times" pitchFamily="18" charset="0"/>
              </a:rPr>
              <a:t>WHERE clause and search conditions</a:t>
            </a:r>
          </a:p>
          <a:p>
            <a:r>
              <a:rPr lang="en-US" b="1" dirty="0">
                <a:latin typeface="Times" pitchFamily="18" charset="0"/>
              </a:rPr>
              <a:t>Sorting results using ORDER BY clause</a:t>
            </a:r>
          </a:p>
          <a:p>
            <a:r>
              <a:rPr lang="en-US" b="1" dirty="0">
                <a:latin typeface="Times" pitchFamily="18" charset="0"/>
              </a:rPr>
              <a:t>SQL aggregate functions</a:t>
            </a:r>
          </a:p>
        </p:txBody>
      </p:sp>
    </p:spTree>
    <p:extLst>
      <p:ext uri="{BB962C8B-B14F-4D97-AF65-F5344CB8AC3E}">
        <p14:creationId xmlns:p14="http://schemas.microsoft.com/office/powerpoint/2010/main" xmlns="" val="26744265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 smtClean="0">
                <a:latin typeface="Times" pitchFamily="18" charset="0"/>
              </a:rPr>
              <a:t>Types of Subquery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200" b="1" dirty="0" smtClean="0">
                <a:latin typeface="Times" pitchFamily="18" charset="0"/>
                <a:cs typeface="Times" pitchFamily="18" charset="0"/>
              </a:rPr>
              <a:t>There are three types  of a subquery:</a:t>
            </a:r>
          </a:p>
          <a:p>
            <a:pPr lvl="1" algn="just"/>
            <a:r>
              <a:rPr lang="en-US" sz="2800" b="1" dirty="0">
                <a:latin typeface="Times" pitchFamily="18" charset="0"/>
                <a:cs typeface="Times" pitchFamily="18" charset="0"/>
              </a:rPr>
              <a:t>A scalar subquery returns a single column and a single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row i.e. a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single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value</a:t>
            </a:r>
          </a:p>
          <a:p>
            <a:pPr lvl="1" algn="just"/>
            <a:r>
              <a:rPr lang="en-US" sz="2800" b="1" dirty="0" smtClean="0">
                <a:latin typeface="Times" pitchFamily="18" charset="0"/>
                <a:cs typeface="Times" pitchFamily="18" charset="0"/>
              </a:rPr>
              <a:t>A row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subquery returns multiple columns, but again only a single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row</a:t>
            </a:r>
          </a:p>
          <a:p>
            <a:pPr lvl="1" algn="just"/>
            <a:r>
              <a:rPr lang="en-US" sz="2800" b="1" dirty="0">
                <a:latin typeface="Times" pitchFamily="18" charset="0"/>
                <a:cs typeface="Times" pitchFamily="18" charset="0"/>
              </a:rPr>
              <a:t>A table subquery returns one or more columns and multiple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rows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lvl="1" algn="just"/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algn="just"/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marL="0" indent="0" algn="just">
              <a:buNone/>
            </a:pP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	</a:t>
            </a:r>
            <a:endParaRPr lang="en-US" sz="24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25078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 smtClean="0">
                <a:latin typeface="Times" pitchFamily="18" charset="0"/>
              </a:rPr>
              <a:t>Example 5.19 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200" b="1" dirty="0">
                <a:latin typeface="Times" pitchFamily="18" charset="0"/>
                <a:cs typeface="Times" pitchFamily="18" charset="0"/>
              </a:rPr>
              <a:t>List staff who work in branch at ‘163 Main St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’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marL="0" indent="0" algn="just">
              <a:buNone/>
            </a:pPr>
            <a:endParaRPr lang="en-US" sz="3200" b="1" dirty="0" smtClean="0">
              <a:latin typeface="Times" pitchFamily="18" charset="0"/>
              <a:cs typeface="Times" pitchFamily="18" charset="0"/>
            </a:endParaRPr>
          </a:p>
          <a:p>
            <a:pPr marL="0" indent="0" algn="just">
              <a:buNone/>
            </a:pPr>
            <a:r>
              <a:rPr lang="en-US" sz="3200" b="1" dirty="0">
                <a:latin typeface="Times" pitchFamily="18" charset="0"/>
                <a:cs typeface="Times" pitchFamily="18" charset="0"/>
              </a:rPr>
              <a:t>	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SELECT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staffNo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fName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lName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, position</a:t>
            </a:r>
          </a:p>
          <a:p>
            <a:pPr marL="0" indent="0" algn="just">
              <a:buNone/>
            </a:pPr>
            <a:r>
              <a:rPr lang="en-US" sz="2400" b="1" dirty="0">
                <a:latin typeface="Times" pitchFamily="18" charset="0"/>
                <a:cs typeface="Times" pitchFamily="18" charset="0"/>
              </a:rPr>
              <a:t>	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FROM 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Staff</a:t>
            </a:r>
          </a:p>
          <a:p>
            <a:pPr marL="0" indent="0" algn="just">
              <a:buNone/>
            </a:pPr>
            <a:r>
              <a:rPr lang="en-US" sz="2400" b="1" dirty="0">
                <a:latin typeface="Times" pitchFamily="18" charset="0"/>
                <a:cs typeface="Times" pitchFamily="18" charset="0"/>
              </a:rPr>
              <a:t>	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WHERE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branchNo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 </a:t>
            </a:r>
            <a:r>
              <a:rPr lang="en-US" sz="2400" dirty="0" smtClean="0">
                <a:latin typeface="Times" pitchFamily="18" charset="0"/>
                <a:cs typeface="Times" pitchFamily="18" charset="0"/>
              </a:rPr>
              <a:t>=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  ( SELECT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branchNo</a:t>
            </a:r>
            <a:endParaRPr lang="en-US" sz="2400" dirty="0">
              <a:latin typeface="Times" pitchFamily="18" charset="0"/>
              <a:cs typeface="Times" pitchFamily="18" charset="0"/>
            </a:endParaRPr>
          </a:p>
          <a:p>
            <a:pPr marL="0" indent="0" algn="just">
              <a:buNone/>
            </a:pPr>
            <a:r>
              <a:rPr lang="en-US" sz="2400" b="1" dirty="0">
                <a:latin typeface="Times" pitchFamily="18" charset="0"/>
                <a:cs typeface="Times" pitchFamily="18" charset="0"/>
              </a:rPr>
              <a:t>			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	    FROM 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Branch</a:t>
            </a:r>
          </a:p>
          <a:p>
            <a:pPr marL="0" indent="0" algn="just">
              <a:buNone/>
            </a:pPr>
            <a:r>
              <a:rPr lang="en-US" sz="2400" b="1" dirty="0">
                <a:latin typeface="Times" pitchFamily="18" charset="0"/>
                <a:cs typeface="Times" pitchFamily="18" charset="0"/>
              </a:rPr>
              <a:t>		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	         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   WHERE 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street = ‘163 Main St’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);</a:t>
            </a:r>
          </a:p>
          <a:p>
            <a:pPr algn="just"/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marL="0" indent="0" algn="just">
              <a:buNone/>
            </a:pP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	</a:t>
            </a:r>
            <a:endParaRPr lang="en-US" sz="24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885673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 smtClean="0">
                <a:latin typeface="Times" pitchFamily="18" charset="0"/>
              </a:rPr>
              <a:t>Working of Subquery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200" b="1" dirty="0">
                <a:latin typeface="Times" pitchFamily="18" charset="0"/>
                <a:cs typeface="Times" pitchFamily="18" charset="0"/>
              </a:rPr>
              <a:t>Inner SELECT finds branch number for branch at ‘163 Main St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’, which is ‘B003’ 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algn="just"/>
            <a:r>
              <a:rPr lang="en-US" sz="3200" b="1" dirty="0">
                <a:latin typeface="Times" pitchFamily="18" charset="0"/>
                <a:cs typeface="Times" pitchFamily="18" charset="0"/>
              </a:rPr>
              <a:t>Outer SELECT then retrieves details of all staff who work at this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branch 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lvl="1" algn="just"/>
            <a:r>
              <a:rPr lang="en-US" sz="2800" b="1" dirty="0">
                <a:latin typeface="Times" pitchFamily="18" charset="0"/>
                <a:cs typeface="Times" pitchFamily="18" charset="0"/>
              </a:rPr>
              <a:t>Outer SELECT then becomes:</a:t>
            </a:r>
          </a:p>
          <a:p>
            <a:pPr marL="0" indent="0" algn="just">
              <a:buNone/>
            </a:pP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	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SELECT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staffNo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fName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lName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, position</a:t>
            </a:r>
          </a:p>
          <a:p>
            <a:pPr marL="457200" lvl="1" indent="0" algn="just">
              <a:buNone/>
            </a:pP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	FROM 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Staff</a:t>
            </a:r>
          </a:p>
          <a:p>
            <a:pPr marL="0" indent="0" algn="just">
              <a:buNone/>
            </a:pP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	WHERE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branchNo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 = ‘B003’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;</a:t>
            </a:r>
          </a:p>
          <a:p>
            <a:pPr marL="0" indent="0" algn="just">
              <a:buNone/>
            </a:pP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	</a:t>
            </a:r>
            <a:endParaRPr lang="en-US" sz="24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6866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 smtClean="0">
                <a:latin typeface="Times" pitchFamily="18" charset="0"/>
              </a:rPr>
              <a:t>Result: Example 5.19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 algn="just">
              <a:buNone/>
            </a:pPr>
            <a:endParaRPr lang="en-US" sz="2800" b="1" dirty="0">
              <a:latin typeface="Times" pitchFamily="18" charset="0"/>
              <a:cs typeface="Times" pitchFamily="18" charset="0"/>
            </a:endParaRPr>
          </a:p>
        </p:txBody>
      </p:sp>
      <p:pic>
        <p:nvPicPr>
          <p:cNvPr id="8" name="Picture 5" descr="DS3-Table 05-1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1676400"/>
            <a:ext cx="8991600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98455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 smtClean="0">
                <a:latin typeface="Times" pitchFamily="18" charset="0"/>
              </a:rPr>
              <a:t>Example 5.20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800" b="1" dirty="0">
                <a:latin typeface="Times" pitchFamily="18" charset="0"/>
                <a:cs typeface="Times" pitchFamily="18" charset="0"/>
              </a:rPr>
              <a:t>List all staff whose salary is greater than the average salary, and show by how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much their salary is greater than the average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marL="0" indent="0" algn="just">
              <a:buNone/>
            </a:pPr>
            <a:endParaRPr lang="en-US" sz="2400" b="1" dirty="0" smtClean="0">
              <a:latin typeface="Times" pitchFamily="18" charset="0"/>
              <a:cs typeface="Times" pitchFamily="18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      SELECT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staffNo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fName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lName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, position, </a:t>
            </a:r>
          </a:p>
          <a:p>
            <a:pPr marL="0" indent="0">
              <a:buNone/>
            </a:pPr>
            <a:r>
              <a:rPr lang="en-US" sz="2400" b="1" dirty="0">
                <a:latin typeface="Times" pitchFamily="18" charset="0"/>
                <a:cs typeface="Times" pitchFamily="18" charset="0"/>
              </a:rPr>
              <a:t> 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       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         </a:t>
            </a:r>
            <a:r>
              <a:rPr lang="en-US" sz="2400" dirty="0" smtClean="0">
                <a:latin typeface="Times" pitchFamily="18" charset="0"/>
                <a:cs typeface="Times" pitchFamily="18" charset="0"/>
              </a:rPr>
              <a:t>salary 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–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 (SELECT AVG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(salary)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 FROM 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Staff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)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AS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   </a:t>
            </a:r>
          </a:p>
          <a:p>
            <a:pPr marL="0" indent="0">
              <a:buNone/>
            </a:pPr>
            <a:r>
              <a:rPr sz="2400" b="1" smtClean="0">
                <a:latin typeface="Times" pitchFamily="18" charset="0"/>
                <a:cs typeface="Times" pitchFamily="18" charset="0"/>
              </a:rPr>
              <a:t> </a:t>
            </a:r>
            <a:r>
              <a:rPr sz="2400" b="1" smtClean="0">
                <a:latin typeface="Times" pitchFamily="18" charset="0"/>
                <a:cs typeface="Times" pitchFamily="18" charset="0"/>
              </a:rPr>
              <a:t>                  </a:t>
            </a:r>
            <a:r>
              <a:rPr lang="en-US" sz="2400" dirty="0" err="1" smtClean="0">
                <a:latin typeface="Times" pitchFamily="18" charset="0"/>
                <a:cs typeface="Times" pitchFamily="18" charset="0"/>
              </a:rPr>
              <a:t>SalDiff</a:t>
            </a:r>
            <a:endParaRPr lang="en-US" sz="2400" dirty="0">
              <a:latin typeface="Times" pitchFamily="18" charset="0"/>
              <a:cs typeface="Times" pitchFamily="18" charset="0"/>
            </a:endParaRPr>
          </a:p>
          <a:p>
            <a:pPr marL="0" indent="0">
              <a:buNone/>
            </a:pPr>
            <a:r>
              <a:rPr lang="en-US" sz="2400" b="1" dirty="0">
                <a:latin typeface="Times" pitchFamily="18" charset="0"/>
                <a:cs typeface="Times" pitchFamily="18" charset="0"/>
              </a:rPr>
              <a:t>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     FROM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Staff</a:t>
            </a:r>
          </a:p>
          <a:p>
            <a:pPr marL="0" indent="0">
              <a:buNone/>
            </a:pP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      WHERE 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salary </a:t>
            </a:r>
            <a:r>
              <a:rPr lang="en-US" sz="2400" dirty="0" smtClean="0">
                <a:latin typeface="Times" pitchFamily="18" charset="0"/>
                <a:cs typeface="Times" pitchFamily="18" charset="0"/>
              </a:rPr>
              <a:t>&gt;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 (SELECT AVG</a:t>
            </a:r>
            <a:r>
              <a:rPr lang="en-US" sz="2400" dirty="0" smtClean="0">
                <a:latin typeface="Times" pitchFamily="18" charset="0"/>
                <a:cs typeface="Times" pitchFamily="18" charset="0"/>
              </a:rPr>
              <a:t>(salary)</a:t>
            </a:r>
          </a:p>
          <a:p>
            <a:pPr marL="0" indent="0">
              <a:buNone/>
            </a:pPr>
            <a:r>
              <a:rPr lang="en-US" sz="2400" b="1" dirty="0">
                <a:latin typeface="Times" pitchFamily="18" charset="0"/>
                <a:cs typeface="Times" pitchFamily="18" charset="0"/>
              </a:rPr>
              <a:t>		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	  FROM 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Staff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);</a:t>
            </a:r>
          </a:p>
          <a:p>
            <a:pPr marL="0" indent="0" algn="just">
              <a:buNone/>
            </a:pP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algn="just"/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marL="0" indent="0" algn="just">
              <a:buNone/>
            </a:pP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	</a:t>
            </a:r>
            <a:endParaRPr lang="en-US" sz="24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61041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 smtClean="0">
                <a:latin typeface="Times" pitchFamily="18" charset="0"/>
              </a:rPr>
              <a:t>Working of Subquery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800" b="1" dirty="0">
                <a:latin typeface="Times" pitchFamily="18" charset="0"/>
                <a:cs typeface="Times" pitchFamily="18" charset="0"/>
              </a:rPr>
              <a:t>Cannot write ‘WHERE salary &gt; AVG(salary)’</a:t>
            </a:r>
          </a:p>
          <a:p>
            <a:pPr algn="just"/>
            <a:r>
              <a:rPr lang="en-US" sz="2800" b="1" dirty="0">
                <a:latin typeface="Times" pitchFamily="18" charset="0"/>
                <a:cs typeface="Times" pitchFamily="18" charset="0"/>
              </a:rPr>
              <a:t>Instead, use subquery to find average salary (17000), and then use outer SELECT to find those staff with salary greater than this:</a:t>
            </a:r>
          </a:p>
          <a:p>
            <a:pPr marL="457200" lvl="1" indent="0" algn="just">
              <a:buNone/>
            </a:pPr>
            <a:endParaRPr lang="en-US" sz="2800" b="1" dirty="0" smtClean="0">
              <a:latin typeface="Times" pitchFamily="18" charset="0"/>
              <a:cs typeface="Times" pitchFamily="18" charset="0"/>
            </a:endParaRPr>
          </a:p>
          <a:p>
            <a:pPr marL="457200" lvl="1" indent="0" algn="just">
              <a:buNone/>
            </a:pP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SELECT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staffNo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fName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lName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, position, </a:t>
            </a:r>
            <a:r>
              <a:rPr lang="en-US" sz="2400" dirty="0" smtClean="0">
                <a:latin typeface="Times" pitchFamily="18" charset="0"/>
                <a:cs typeface="Times" pitchFamily="18" charset="0"/>
              </a:rPr>
              <a:t>salary-17000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AS</a:t>
            </a:r>
            <a:r>
              <a:rPr lang="en-US" sz="2400" dirty="0" smtClean="0">
                <a:latin typeface="Times" pitchFamily="18" charset="0"/>
                <a:cs typeface="Times" pitchFamily="18" charset="0"/>
              </a:rPr>
              <a:t>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salDiff</a:t>
            </a:r>
            <a:endParaRPr lang="en-US" sz="2400" dirty="0">
              <a:latin typeface="Times" pitchFamily="18" charset="0"/>
              <a:cs typeface="Times" pitchFamily="18" charset="0"/>
            </a:endParaRPr>
          </a:p>
          <a:p>
            <a:pPr marL="0" indent="0" algn="just">
              <a:buNone/>
            </a:pP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      FROM 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Staff</a:t>
            </a:r>
          </a:p>
          <a:p>
            <a:pPr marL="0" indent="0" algn="just">
              <a:buNone/>
            </a:pPr>
            <a:r>
              <a:rPr lang="en-US" sz="2400" b="1" dirty="0">
                <a:latin typeface="Times" pitchFamily="18" charset="0"/>
                <a:cs typeface="Times" pitchFamily="18" charset="0"/>
              </a:rPr>
              <a:t>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     WHERE 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salary &gt; 17000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;</a:t>
            </a:r>
          </a:p>
          <a:p>
            <a:pPr marL="0" indent="0" algn="just">
              <a:buNone/>
            </a:pP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algn="just"/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marL="0" indent="0" algn="just">
              <a:buNone/>
            </a:pP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	</a:t>
            </a:r>
            <a:endParaRPr lang="en-US" sz="24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68310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 smtClean="0">
                <a:latin typeface="Times" pitchFamily="18" charset="0"/>
              </a:rPr>
              <a:t>Result: Example 5.20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 algn="just">
              <a:buNone/>
            </a:pPr>
            <a:endParaRPr lang="en-US" sz="2800" b="1" dirty="0">
              <a:latin typeface="Times" pitchFamily="18" charset="0"/>
              <a:cs typeface="Times" pitchFamily="18" charset="0"/>
            </a:endParaRPr>
          </a:p>
        </p:txBody>
      </p:sp>
      <p:pic>
        <p:nvPicPr>
          <p:cNvPr id="7" name="Picture 5" descr="DS3-Table 05-2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676400"/>
            <a:ext cx="9067800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467854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>
                <a:latin typeface="Times" pitchFamily="18" charset="0"/>
              </a:rPr>
              <a:t>Subquery Rules</a:t>
            </a: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800" b="1" dirty="0">
                <a:latin typeface="Times" pitchFamily="18" charset="0"/>
                <a:cs typeface="Times" pitchFamily="18" charset="0"/>
              </a:rPr>
              <a:t>ORDER BY clause may not be used in a subquery (although it may be used in outermost SELECT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)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algn="just"/>
            <a:r>
              <a:rPr lang="en-US" sz="2800" b="1" dirty="0">
                <a:latin typeface="Times" pitchFamily="18" charset="0"/>
                <a:cs typeface="Times" pitchFamily="18" charset="0"/>
              </a:rPr>
              <a:t>Subquery SELECT list must consist of a single column name or expression, except for subqueries that use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EXISTS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algn="just"/>
            <a:r>
              <a:rPr lang="en-US" sz="2800" b="1" dirty="0">
                <a:latin typeface="Times" pitchFamily="18" charset="0"/>
                <a:cs typeface="Times" pitchFamily="18" charset="0"/>
              </a:rPr>
              <a:t>By default, column names refer to table name in FROM clause of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subquery,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It is possible to refer to a table in a FROM clause of an outer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query by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qualifying the column name</a:t>
            </a:r>
          </a:p>
          <a:p>
            <a:pPr algn="just"/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algn="just"/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marL="0" indent="0" algn="just">
              <a:buNone/>
            </a:pP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	</a:t>
            </a:r>
            <a:endParaRPr lang="en-US" sz="24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52641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>
                <a:latin typeface="Times" pitchFamily="18" charset="0"/>
              </a:rPr>
              <a:t>Subquery </a:t>
            </a:r>
            <a:r>
              <a:rPr lang="en-GB" sz="5400" dirty="0" smtClean="0">
                <a:latin typeface="Times" pitchFamily="18" charset="0"/>
              </a:rPr>
              <a:t>Rules..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800" b="1" dirty="0">
                <a:latin typeface="Times" pitchFamily="18" charset="0"/>
                <a:cs typeface="Times" pitchFamily="18" charset="0"/>
              </a:rPr>
              <a:t>When a subquery is one of the two operands involved in a comparison, the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subquery must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appear on the right-hand side of the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comparison</a:t>
            </a:r>
          </a:p>
          <a:p>
            <a:pPr lvl="1" algn="just"/>
            <a:r>
              <a:rPr lang="en-US" sz="2400" b="1" dirty="0" smtClean="0">
                <a:latin typeface="Times" pitchFamily="18" charset="0"/>
                <a:cs typeface="Times" pitchFamily="18" charset="0"/>
              </a:rPr>
              <a:t>For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example, it would be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incorrect to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express the last example as:</a:t>
            </a:r>
          </a:p>
          <a:p>
            <a:pPr marL="400050" lvl="1" indent="0" algn="just">
              <a:buNone/>
            </a:pPr>
            <a:r>
              <a:rPr lang="en-US" sz="2400" b="1" dirty="0">
                <a:latin typeface="Times" pitchFamily="18" charset="0"/>
                <a:cs typeface="Times" pitchFamily="18" charset="0"/>
              </a:rPr>
              <a:t>SELECT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staffNo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fName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lName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, position, salary</a:t>
            </a:r>
          </a:p>
          <a:p>
            <a:pPr marL="400050" lvl="1" indent="0" algn="just">
              <a:buNone/>
            </a:pPr>
            <a:r>
              <a:rPr lang="en-US" sz="2400" b="1" dirty="0">
                <a:latin typeface="Times" pitchFamily="18" charset="0"/>
                <a:cs typeface="Times" pitchFamily="18" charset="0"/>
              </a:rPr>
              <a:t>FROM 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Staff</a:t>
            </a:r>
          </a:p>
          <a:p>
            <a:pPr marL="400050" lvl="1" indent="0" algn="just">
              <a:buNone/>
            </a:pPr>
            <a:r>
              <a:rPr lang="en-US" sz="2400" b="1" dirty="0">
                <a:latin typeface="Times" pitchFamily="18" charset="0"/>
                <a:cs typeface="Times" pitchFamily="18" charset="0"/>
              </a:rPr>
              <a:t>WHERE (SELECT AVG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(salary)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FROM 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Staff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) 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&lt; salary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;</a:t>
            </a:r>
          </a:p>
          <a:p>
            <a:pPr algn="just"/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algn="just"/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marL="0" indent="0" algn="just">
              <a:buNone/>
            </a:pP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	</a:t>
            </a:r>
            <a:endParaRPr lang="en-US" sz="24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57666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 smtClean="0">
                <a:latin typeface="Times" pitchFamily="18" charset="0"/>
              </a:rPr>
              <a:t>Example 5.21 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200" b="1" dirty="0">
                <a:latin typeface="Times" pitchFamily="18" charset="0"/>
                <a:cs typeface="Times" pitchFamily="18" charset="0"/>
              </a:rPr>
              <a:t>List properties handled by staff at ‘163 Main St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’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algn="just"/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marL="0" indent="0" algn="just">
              <a:buNone/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SELECT </a:t>
            </a:r>
            <a:r>
              <a:rPr lang="en-US" sz="2800" dirty="0" err="1">
                <a:latin typeface="Times" pitchFamily="18" charset="0"/>
                <a:cs typeface="Times" pitchFamily="18" charset="0"/>
              </a:rPr>
              <a:t>propertyNo</a:t>
            </a:r>
            <a:r>
              <a:rPr lang="en-US" sz="2800" dirty="0">
                <a:latin typeface="Times" pitchFamily="18" charset="0"/>
                <a:cs typeface="Times" pitchFamily="18" charset="0"/>
              </a:rPr>
              <a:t>, street, city, postcode, type, </a:t>
            </a:r>
            <a:r>
              <a:rPr lang="en-US" sz="2800" dirty="0" smtClean="0">
                <a:latin typeface="Times" pitchFamily="18" charset="0"/>
                <a:cs typeface="Times" pitchFamily="18" charset="0"/>
              </a:rPr>
              <a:t>    </a:t>
            </a:r>
          </a:p>
          <a:p>
            <a:pPr marL="0" indent="0" algn="just">
              <a:buNone/>
            </a:pPr>
            <a:r>
              <a:rPr sz="2800" smtClean="0">
                <a:latin typeface="Times" pitchFamily="18" charset="0"/>
                <a:cs typeface="Times" pitchFamily="18" charset="0"/>
              </a:rPr>
              <a:t> </a:t>
            </a:r>
            <a:r>
              <a:rPr sz="2800" smtClean="0">
                <a:latin typeface="Times" pitchFamily="18" charset="0"/>
                <a:cs typeface="Times" pitchFamily="18" charset="0"/>
              </a:rPr>
              <a:t>            </a:t>
            </a:r>
            <a:r>
              <a:rPr lang="en-US" sz="2800" dirty="0" smtClean="0">
                <a:latin typeface="Times" pitchFamily="18" charset="0"/>
                <a:cs typeface="Times" pitchFamily="18" charset="0"/>
              </a:rPr>
              <a:t>rooms</a:t>
            </a:r>
            <a:r>
              <a:rPr lang="en-US" sz="2800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800" dirty="0" smtClean="0">
                <a:latin typeface="Times" pitchFamily="18" charset="0"/>
                <a:cs typeface="Times" pitchFamily="18" charset="0"/>
              </a:rPr>
              <a:t>rent</a:t>
            </a:r>
          </a:p>
          <a:p>
            <a:pPr marL="0" indent="0" algn="just">
              <a:buNone/>
            </a:pP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FROM </a:t>
            </a:r>
            <a:r>
              <a:rPr lang="en-US" sz="2400" dirty="0" err="1" smtClean="0">
                <a:latin typeface="Times" pitchFamily="18" charset="0"/>
                <a:cs typeface="Times" pitchFamily="18" charset="0"/>
              </a:rPr>
              <a:t>PropertyForRent</a:t>
            </a:r>
            <a:endParaRPr lang="en-US" sz="2400" dirty="0" smtClean="0">
              <a:latin typeface="Times" pitchFamily="18" charset="0"/>
              <a:cs typeface="Times" pitchFamily="18" charset="0"/>
            </a:endParaRPr>
          </a:p>
          <a:p>
            <a:pPr marL="0" indent="0" algn="just">
              <a:buNone/>
            </a:pP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WHERE </a:t>
            </a:r>
            <a:r>
              <a:rPr lang="en-US" sz="2400" dirty="0" err="1" smtClean="0">
                <a:latin typeface="Times" pitchFamily="18" charset="0"/>
                <a:cs typeface="Times" pitchFamily="18" charset="0"/>
              </a:rPr>
              <a:t>staffNo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 IN (SELECT </a:t>
            </a:r>
            <a:r>
              <a:rPr lang="en-US" sz="2400" dirty="0" err="1" smtClean="0">
                <a:latin typeface="Times" pitchFamily="18" charset="0"/>
                <a:cs typeface="Times" pitchFamily="18" charset="0"/>
              </a:rPr>
              <a:t>staffNo</a:t>
            </a:r>
            <a:endParaRPr lang="en-US" sz="2400" dirty="0">
              <a:latin typeface="Times" pitchFamily="18" charset="0"/>
              <a:cs typeface="Times" pitchFamily="18" charset="0"/>
            </a:endParaRPr>
          </a:p>
          <a:p>
            <a:pPr marL="400050" lvl="1" indent="0" algn="just">
              <a:buNone/>
            </a:pPr>
            <a:r>
              <a:rPr lang="en-US" sz="2400" b="1" dirty="0">
                <a:latin typeface="Times" pitchFamily="18" charset="0"/>
                <a:cs typeface="Times" pitchFamily="18" charset="0"/>
              </a:rPr>
              <a:t>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			FROM 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Staff</a:t>
            </a:r>
          </a:p>
          <a:p>
            <a:pPr marL="400050" lvl="1" indent="0">
              <a:buNone/>
            </a:pP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 			WHERE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branchNo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 </a:t>
            </a:r>
            <a:r>
              <a:rPr lang="en-US" sz="2400" dirty="0" smtClean="0">
                <a:latin typeface="Times" pitchFamily="18" charset="0"/>
                <a:cs typeface="Times" pitchFamily="18" charset="0"/>
              </a:rPr>
              <a:t>=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(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SELECT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branchNo</a:t>
            </a:r>
            <a:endParaRPr lang="en-US" sz="2400" dirty="0">
              <a:latin typeface="Times" pitchFamily="18" charset="0"/>
              <a:cs typeface="Times" pitchFamily="18" charset="0"/>
            </a:endParaRPr>
          </a:p>
          <a:p>
            <a:pPr marL="400050" lvl="1" indent="0" algn="just">
              <a:buNone/>
            </a:pPr>
            <a:r>
              <a:rPr lang="en-US" sz="2400" b="1" dirty="0">
                <a:latin typeface="Times" pitchFamily="18" charset="0"/>
                <a:cs typeface="Times" pitchFamily="18" charset="0"/>
              </a:rPr>
              <a:t>		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				 FROM 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Branch</a:t>
            </a:r>
          </a:p>
          <a:p>
            <a:pPr marL="400050" lvl="1" indent="0">
              <a:buNone/>
            </a:pPr>
            <a:r>
              <a:rPr lang="en-US" sz="2400" b="1" dirty="0">
                <a:latin typeface="Times" pitchFamily="18" charset="0"/>
                <a:cs typeface="Times" pitchFamily="18" charset="0"/>
              </a:rPr>
              <a:t>		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                     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WHERE 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street = ‘163 Main St’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));</a:t>
            </a:r>
          </a:p>
          <a:p>
            <a:pPr algn="just"/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algn="just"/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marL="0" indent="0" algn="just">
              <a:buNone/>
            </a:pP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algn="just"/>
            <a:endParaRPr lang="en-US" sz="3200" b="1" dirty="0" smtClean="0">
              <a:latin typeface="Times" pitchFamily="18" charset="0"/>
              <a:cs typeface="Times" pitchFamily="18" charset="0"/>
            </a:endParaRPr>
          </a:p>
          <a:p>
            <a:pPr marL="0" indent="0" algn="just">
              <a:buNone/>
            </a:pP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	</a:t>
            </a:r>
            <a:endParaRPr lang="en-US" sz="24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37554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 smtClean="0">
                <a:latin typeface="Times" pitchFamily="18" charset="0"/>
              </a:rPr>
              <a:t>DreamHome Case Study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200" b="1" dirty="0" smtClean="0">
                <a:latin typeface="Times" pitchFamily="18" charset="0"/>
                <a:cs typeface="Times" pitchFamily="18" charset="0"/>
              </a:rPr>
              <a:t>Consist of following tables:</a:t>
            </a:r>
          </a:p>
          <a:p>
            <a:pPr marL="457200" lvl="1" indent="0" algn="just">
              <a:buNone/>
            </a:pP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Branch </a:t>
            </a:r>
            <a:r>
              <a:rPr lang="en-US" sz="2400" dirty="0" smtClean="0">
                <a:latin typeface="Times" pitchFamily="18" charset="0"/>
                <a:cs typeface="Times" pitchFamily="18" charset="0"/>
              </a:rPr>
              <a:t>(</a:t>
            </a:r>
            <a:r>
              <a:rPr lang="en-US" sz="2400" dirty="0" err="1" smtClean="0">
                <a:latin typeface="Times" pitchFamily="18" charset="0"/>
                <a:cs typeface="Times" pitchFamily="18" charset="0"/>
              </a:rPr>
              <a:t>branchNo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, street, city, postcode)</a:t>
            </a:r>
          </a:p>
          <a:p>
            <a:pPr marL="457200" lvl="1" indent="0" algn="just">
              <a:buNone/>
            </a:pP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Staff </a:t>
            </a:r>
            <a:r>
              <a:rPr lang="en-US" sz="2400" dirty="0" smtClean="0">
                <a:latin typeface="Times" pitchFamily="18" charset="0"/>
                <a:cs typeface="Times" pitchFamily="18" charset="0"/>
              </a:rPr>
              <a:t>(</a:t>
            </a:r>
            <a:r>
              <a:rPr lang="en-US" sz="2400" dirty="0" err="1" smtClean="0">
                <a:latin typeface="Times" pitchFamily="18" charset="0"/>
                <a:cs typeface="Times" pitchFamily="18" charset="0"/>
              </a:rPr>
              <a:t>staffNo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fName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lName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, position, sex, DOB, salary,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branchNo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)</a:t>
            </a:r>
          </a:p>
          <a:p>
            <a:pPr marL="457200" lvl="1" indent="0" algn="just">
              <a:buNone/>
            </a:pPr>
            <a:r>
              <a:rPr lang="en-US" sz="2400" b="1" dirty="0" err="1">
                <a:latin typeface="Times" pitchFamily="18" charset="0"/>
                <a:cs typeface="Times" pitchFamily="18" charset="0"/>
              </a:rPr>
              <a:t>PropertyForRent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 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(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propertyNo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, street, city, postcode, type, rooms, rent,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ownerNo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400" dirty="0" err="1" smtClean="0">
                <a:latin typeface="Times" pitchFamily="18" charset="0"/>
                <a:cs typeface="Times" pitchFamily="18" charset="0"/>
              </a:rPr>
              <a:t>staffNo</a:t>
            </a:r>
            <a:r>
              <a:rPr lang="en-US" sz="2400" dirty="0" smtClean="0">
                <a:latin typeface="Times" pitchFamily="18" charset="0"/>
                <a:cs typeface="Times" pitchFamily="18" charset="0"/>
              </a:rPr>
              <a:t>, </a:t>
            </a:r>
            <a:r>
              <a:rPr lang="en-US" sz="2400" dirty="0" err="1" smtClean="0">
                <a:latin typeface="Times" pitchFamily="18" charset="0"/>
                <a:cs typeface="Times" pitchFamily="18" charset="0"/>
              </a:rPr>
              <a:t>branchNo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)</a:t>
            </a:r>
          </a:p>
          <a:p>
            <a:pPr marL="457200" lvl="1" indent="0" algn="just">
              <a:buNone/>
            </a:pPr>
            <a:r>
              <a:rPr lang="en-US" sz="2400" b="1" dirty="0">
                <a:latin typeface="Times" pitchFamily="18" charset="0"/>
                <a:cs typeface="Times" pitchFamily="18" charset="0"/>
              </a:rPr>
              <a:t>Client 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(clientNo,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fName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lName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telNo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prefType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maxRent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)</a:t>
            </a:r>
          </a:p>
          <a:p>
            <a:pPr marL="457200" lvl="1" indent="0" algn="just">
              <a:buNone/>
            </a:pPr>
            <a:r>
              <a:rPr lang="en-US" sz="2400" b="1" dirty="0" err="1">
                <a:latin typeface="Times" pitchFamily="18" charset="0"/>
                <a:cs typeface="Times" pitchFamily="18" charset="0"/>
              </a:rPr>
              <a:t>PrivateOwner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 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(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ownerNo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fName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lName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, address,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telNo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)</a:t>
            </a:r>
          </a:p>
          <a:p>
            <a:pPr marL="457200" lvl="1" indent="0" algn="just">
              <a:buNone/>
            </a:pPr>
            <a:r>
              <a:rPr lang="en-US" sz="2400" b="1" dirty="0">
                <a:latin typeface="Times" pitchFamily="18" charset="0"/>
                <a:cs typeface="Times" pitchFamily="18" charset="0"/>
              </a:rPr>
              <a:t>Viewing 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(clientNo,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propertyNo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viewDate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, comment)</a:t>
            </a:r>
          </a:p>
          <a:p>
            <a:pPr marL="457200" lvl="1" indent="0" algn="just">
              <a:buNone/>
            </a:pPr>
            <a:endParaRPr lang="en-US" sz="2400" b="1" dirty="0">
              <a:latin typeface="Times" pitchFamily="18" charset="0"/>
              <a:cs typeface="Times" pitchFamily="18" charset="0"/>
            </a:endParaRPr>
          </a:p>
          <a:p>
            <a:pPr lvl="1" algn="just"/>
            <a:endParaRPr lang="en-US" sz="28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860462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 smtClean="0">
                <a:latin typeface="Times" pitchFamily="18" charset="0"/>
              </a:rPr>
              <a:t>Result: Example 5.21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 algn="just">
              <a:buNone/>
            </a:pPr>
            <a:endParaRPr lang="en-US" sz="2800" b="1" dirty="0">
              <a:latin typeface="Times" pitchFamily="18" charset="0"/>
              <a:cs typeface="Times" pitchFamily="18" charset="0"/>
            </a:endParaRPr>
          </a:p>
        </p:txBody>
      </p:sp>
      <p:pic>
        <p:nvPicPr>
          <p:cNvPr id="8" name="Picture 5" descr="DS3-Table 05-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57338"/>
            <a:ext cx="8610600" cy="4767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041810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 smtClean="0">
                <a:latin typeface="Times" pitchFamily="18" charset="0"/>
              </a:rPr>
              <a:t>ANY(SOME) and ALL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ANY and ALL may be used with subqueries that produce a single column of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numbers 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With ALL, condition will only be true if it is satisfied by </a:t>
            </a:r>
            <a:r>
              <a:rPr lang="en-US" sz="2800" b="1" i="1" dirty="0">
                <a:latin typeface="Times" pitchFamily="18" charset="0"/>
                <a:cs typeface="Times" pitchFamily="18" charset="0"/>
              </a:rPr>
              <a:t>all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 values produced by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subquery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With ANY, condition will be true if it is satisfied by </a:t>
            </a:r>
            <a:r>
              <a:rPr lang="en-US" sz="2800" b="1" i="1" dirty="0">
                <a:latin typeface="Times" pitchFamily="18" charset="0"/>
                <a:cs typeface="Times" pitchFamily="18" charset="0"/>
              </a:rPr>
              <a:t>any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 values produced by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subquery 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If subquery is empty, ALL returns true, ANY returns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false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SOME may be used in place of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ANY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algn="just"/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algn="just"/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marL="0" indent="0" algn="just">
              <a:buNone/>
            </a:pP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	</a:t>
            </a:r>
            <a:endParaRPr lang="en-US" sz="24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71801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 smtClean="0">
                <a:latin typeface="Times" pitchFamily="18" charset="0"/>
              </a:rPr>
              <a:t>Example 5.22 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200" b="1" dirty="0">
                <a:latin typeface="Times" pitchFamily="18" charset="0"/>
                <a:cs typeface="Times" pitchFamily="18" charset="0"/>
              </a:rPr>
              <a:t>Find staff whose salary is larger than salary of at least one member of staff at branch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B003</a:t>
            </a:r>
          </a:p>
          <a:p>
            <a:pPr algn="just"/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marL="0" indent="0" algn="just">
              <a:buNone/>
            </a:pPr>
            <a:r>
              <a:rPr sz="2800" b="1" smtClean="0">
                <a:latin typeface="Times" pitchFamily="18" charset="0"/>
                <a:cs typeface="Times" pitchFamily="18" charset="0"/>
              </a:rPr>
              <a:t> </a:t>
            </a:r>
            <a:r>
              <a:rPr sz="2800" b="1" smtClean="0">
                <a:latin typeface="Times" pitchFamily="18" charset="0"/>
                <a:cs typeface="Times" pitchFamily="18" charset="0"/>
              </a:rPr>
              <a:t>    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SELECT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staffNo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fName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lName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, position, salary</a:t>
            </a:r>
          </a:p>
          <a:p>
            <a:pPr marL="0" indent="0" algn="just">
              <a:buNone/>
            </a:pPr>
            <a:r>
              <a:rPr lang="en-US" sz="2400" b="1" dirty="0">
                <a:latin typeface="Times" pitchFamily="18" charset="0"/>
                <a:cs typeface="Times" pitchFamily="18" charset="0"/>
              </a:rPr>
              <a:t>	FROM 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Staff</a:t>
            </a:r>
          </a:p>
          <a:p>
            <a:pPr marL="0" indent="0" algn="just">
              <a:buNone/>
            </a:pPr>
            <a:r>
              <a:rPr lang="en-US" sz="2400" b="1" dirty="0">
                <a:latin typeface="Times" pitchFamily="18" charset="0"/>
                <a:cs typeface="Times" pitchFamily="18" charset="0"/>
              </a:rPr>
              <a:t>	WHERE 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salary &gt;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 SOME</a:t>
            </a:r>
          </a:p>
          <a:p>
            <a:pPr marL="0" indent="0" algn="just">
              <a:buNone/>
            </a:pP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				(SELECT </a:t>
            </a:r>
            <a:r>
              <a:rPr lang="en-US" sz="2400" dirty="0" smtClean="0">
                <a:latin typeface="Times" pitchFamily="18" charset="0"/>
                <a:cs typeface="Times" pitchFamily="18" charset="0"/>
              </a:rPr>
              <a:t>salary</a:t>
            </a:r>
          </a:p>
          <a:p>
            <a:pPr marL="0" indent="0" algn="just">
              <a:buNone/>
            </a:pP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				 FROM </a:t>
            </a:r>
            <a:r>
              <a:rPr lang="en-US" sz="2400" dirty="0" smtClean="0">
                <a:latin typeface="Times" pitchFamily="18" charset="0"/>
                <a:cs typeface="Times" pitchFamily="18" charset="0"/>
              </a:rPr>
              <a:t>Staff</a:t>
            </a:r>
          </a:p>
          <a:p>
            <a:pPr marL="0" indent="0" algn="just">
              <a:buNone/>
            </a:pPr>
            <a:r>
              <a:rPr lang="en-US" sz="2400" b="1" dirty="0">
                <a:latin typeface="Times" pitchFamily="18" charset="0"/>
                <a:cs typeface="Times" pitchFamily="18" charset="0"/>
              </a:rPr>
              <a:t>				 WHERE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branchNo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 = ‘B003’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);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algn="just"/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algn="just"/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marL="0" indent="0" algn="just">
              <a:buNone/>
            </a:pP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algn="just"/>
            <a:endParaRPr lang="en-US" sz="3200" b="1" dirty="0" smtClean="0">
              <a:latin typeface="Times" pitchFamily="18" charset="0"/>
              <a:cs typeface="Times" pitchFamily="18" charset="0"/>
            </a:endParaRPr>
          </a:p>
          <a:p>
            <a:pPr marL="0" indent="0" algn="just">
              <a:buNone/>
            </a:pP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	</a:t>
            </a:r>
            <a:endParaRPr lang="en-US" sz="24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26302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 smtClean="0">
                <a:latin typeface="Times" pitchFamily="18" charset="0"/>
              </a:rPr>
              <a:t>Result: Example 5.22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800" b="1" dirty="0">
                <a:latin typeface="Times" pitchFamily="18" charset="0"/>
                <a:cs typeface="Times" pitchFamily="18" charset="0"/>
              </a:rPr>
              <a:t>Inner query produces set {12000, 18000, 24000} and outer query selects those staff whose salaries are greater than any of the values in this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set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599" y="2819401"/>
            <a:ext cx="8763001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361962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 smtClean="0">
                <a:latin typeface="Times" pitchFamily="18" charset="0"/>
              </a:rPr>
              <a:t>Example 5.23 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200" b="1" dirty="0">
                <a:latin typeface="Times" pitchFamily="18" charset="0"/>
                <a:cs typeface="Times" pitchFamily="18" charset="0"/>
              </a:rPr>
              <a:t>Find staff whose salary is larger than salary of every member of staff at branch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B003</a:t>
            </a:r>
          </a:p>
          <a:p>
            <a:pPr marL="0" indent="0" algn="just">
              <a:buNone/>
            </a:pPr>
            <a:endParaRPr lang="en-US" sz="3200" b="1" dirty="0" smtClean="0">
              <a:latin typeface="Times" pitchFamily="18" charset="0"/>
              <a:cs typeface="Times" pitchFamily="18" charset="0"/>
            </a:endParaRPr>
          </a:p>
          <a:p>
            <a:pPr marL="0" indent="0" algn="just">
              <a:buNone/>
            </a:pP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	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SELECT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staffNo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fName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lName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, position, salary</a:t>
            </a:r>
          </a:p>
          <a:p>
            <a:pPr marL="0" indent="0" algn="just">
              <a:buNone/>
            </a:pPr>
            <a:r>
              <a:rPr lang="en-US" sz="2400" b="1" dirty="0">
                <a:latin typeface="Times" pitchFamily="18" charset="0"/>
                <a:cs typeface="Times" pitchFamily="18" charset="0"/>
              </a:rPr>
              <a:t>	FROM 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Staff</a:t>
            </a:r>
          </a:p>
          <a:p>
            <a:pPr marL="0" indent="0" algn="just">
              <a:buNone/>
            </a:pPr>
            <a:r>
              <a:rPr lang="en-US" sz="2400" b="1" dirty="0">
                <a:latin typeface="Times" pitchFamily="18" charset="0"/>
                <a:cs typeface="Times" pitchFamily="18" charset="0"/>
              </a:rPr>
              <a:t>	WHERE 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salary &gt;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ALL</a:t>
            </a:r>
            <a:endParaRPr lang="en-US" sz="2400" b="1" dirty="0">
              <a:latin typeface="Times" pitchFamily="18" charset="0"/>
              <a:cs typeface="Times" pitchFamily="18" charset="0"/>
            </a:endParaRPr>
          </a:p>
          <a:p>
            <a:pPr marL="0" indent="0" algn="just">
              <a:buNone/>
            </a:pP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				(SELECT </a:t>
            </a:r>
            <a:r>
              <a:rPr lang="en-US" sz="2400" dirty="0" smtClean="0">
                <a:latin typeface="Times" pitchFamily="18" charset="0"/>
                <a:cs typeface="Times" pitchFamily="18" charset="0"/>
              </a:rPr>
              <a:t>salary</a:t>
            </a:r>
          </a:p>
          <a:p>
            <a:pPr marL="0" indent="0" algn="just">
              <a:buNone/>
            </a:pP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				 FROM </a:t>
            </a:r>
            <a:r>
              <a:rPr lang="en-US" sz="2400" dirty="0" smtClean="0">
                <a:latin typeface="Times" pitchFamily="18" charset="0"/>
                <a:cs typeface="Times" pitchFamily="18" charset="0"/>
              </a:rPr>
              <a:t>Staff</a:t>
            </a:r>
          </a:p>
          <a:p>
            <a:pPr marL="0" indent="0" algn="just">
              <a:buNone/>
            </a:pPr>
            <a:r>
              <a:rPr lang="en-US" sz="2400" b="1" dirty="0">
                <a:latin typeface="Times" pitchFamily="18" charset="0"/>
                <a:cs typeface="Times" pitchFamily="18" charset="0"/>
              </a:rPr>
              <a:t>				 WHERE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branchNo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 = ‘B003’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);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algn="just"/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algn="just"/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marL="0" indent="0" algn="just">
              <a:buNone/>
            </a:pP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algn="just"/>
            <a:endParaRPr lang="en-US" sz="3200" b="1" dirty="0" smtClean="0">
              <a:latin typeface="Times" pitchFamily="18" charset="0"/>
              <a:cs typeface="Times" pitchFamily="18" charset="0"/>
            </a:endParaRPr>
          </a:p>
          <a:p>
            <a:pPr marL="0" indent="0" algn="just">
              <a:buNone/>
            </a:pP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	</a:t>
            </a:r>
            <a:endParaRPr lang="en-US" sz="24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11352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 smtClean="0">
                <a:latin typeface="Times" pitchFamily="18" charset="0"/>
              </a:rPr>
              <a:t>Result: Example 5.23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800" b="1" dirty="0">
                <a:latin typeface="Times" pitchFamily="18" charset="0"/>
                <a:cs typeface="Times" pitchFamily="18" charset="0"/>
              </a:rPr>
              <a:t>Inner query produces set {12000, 18000, 24000} and outer query selects those staff whose salaries are greater than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all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of the values in this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set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</p:txBody>
      </p:sp>
      <p:pic>
        <p:nvPicPr>
          <p:cNvPr id="7" name="Picture 5" descr="DS3-Table 05-2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" y="3048000"/>
            <a:ext cx="90678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061096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 smtClean="0">
                <a:latin typeface="Times" pitchFamily="18" charset="0"/>
              </a:rPr>
              <a:t>Multi-Table Queries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200" b="1" dirty="0">
                <a:latin typeface="Times" pitchFamily="18" charset="0"/>
                <a:cs typeface="Times" pitchFamily="18" charset="0"/>
              </a:rPr>
              <a:t>Can use subqueries provided result columns come from same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table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algn="just"/>
            <a:r>
              <a:rPr lang="en-US" sz="3200" b="1" dirty="0">
                <a:latin typeface="Times" pitchFamily="18" charset="0"/>
                <a:cs typeface="Times" pitchFamily="18" charset="0"/>
              </a:rPr>
              <a:t>If result columns come from more than one table must use a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join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algn="just"/>
            <a:r>
              <a:rPr lang="en-US" sz="3200" b="1" dirty="0">
                <a:latin typeface="Times" pitchFamily="18" charset="0"/>
                <a:cs typeface="Times" pitchFamily="18" charset="0"/>
              </a:rPr>
              <a:t>To perform join, include more than one table in FROM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clause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algn="just"/>
            <a:r>
              <a:rPr lang="en-US" sz="3200" b="1" dirty="0">
                <a:latin typeface="Times" pitchFamily="18" charset="0"/>
                <a:cs typeface="Times" pitchFamily="18" charset="0"/>
              </a:rPr>
              <a:t>Use comma as separator and typically include WHERE clause to specify join column(s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) 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algn="just"/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algn="just"/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marL="0" indent="0" algn="just">
              <a:buNone/>
            </a:pP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algn="just"/>
            <a:endParaRPr lang="en-US" sz="3200" b="1" dirty="0" smtClean="0">
              <a:latin typeface="Times" pitchFamily="18" charset="0"/>
              <a:cs typeface="Times" pitchFamily="18" charset="0"/>
            </a:endParaRPr>
          </a:p>
          <a:p>
            <a:pPr marL="0" indent="0" algn="just">
              <a:buNone/>
            </a:pP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	</a:t>
            </a:r>
            <a:endParaRPr lang="en-US" sz="24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222130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 smtClean="0">
                <a:latin typeface="Times" pitchFamily="18" charset="0"/>
              </a:rPr>
              <a:t>Multi-Table Queries..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200" b="1" dirty="0">
                <a:latin typeface="Times" pitchFamily="18" charset="0"/>
                <a:cs typeface="Times" pitchFamily="18" charset="0"/>
              </a:rPr>
              <a:t>Also possible to use an alias for a table named in FROM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clause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algn="just"/>
            <a:r>
              <a:rPr lang="en-US" sz="3200" b="1" dirty="0">
                <a:latin typeface="Times" pitchFamily="18" charset="0"/>
                <a:cs typeface="Times" pitchFamily="18" charset="0"/>
              </a:rPr>
              <a:t>Alias is separated from table name with a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space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algn="just"/>
            <a:r>
              <a:rPr lang="en-US" sz="3200" b="1" dirty="0">
                <a:latin typeface="Times" pitchFamily="18" charset="0"/>
                <a:cs typeface="Times" pitchFamily="18" charset="0"/>
              </a:rPr>
              <a:t>Alias can be used to qualify column names when there is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ambiguity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algn="just"/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algn="just"/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marL="0" indent="0" algn="just">
              <a:buNone/>
            </a:pP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algn="just"/>
            <a:endParaRPr lang="en-US" sz="3200" b="1" dirty="0" smtClean="0">
              <a:latin typeface="Times" pitchFamily="18" charset="0"/>
              <a:cs typeface="Times" pitchFamily="18" charset="0"/>
            </a:endParaRPr>
          </a:p>
          <a:p>
            <a:pPr marL="0" indent="0" algn="just">
              <a:buNone/>
            </a:pP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	</a:t>
            </a:r>
            <a:endParaRPr lang="en-US" sz="24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226099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 smtClean="0">
                <a:latin typeface="Times" pitchFamily="18" charset="0"/>
              </a:rPr>
              <a:t>Example 5.24 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200" b="1" dirty="0">
                <a:latin typeface="Times" pitchFamily="18" charset="0"/>
                <a:cs typeface="Times" pitchFamily="18" charset="0"/>
              </a:rPr>
              <a:t>List names of all clients who have viewed a property along with any comment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supplied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algn="just"/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marL="0" indent="0">
              <a:buNone/>
            </a:pP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	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SELECT 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c.clientNo,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fName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400" dirty="0" err="1" smtClean="0">
                <a:latin typeface="Times" pitchFamily="18" charset="0"/>
                <a:cs typeface="Times" pitchFamily="18" charset="0"/>
              </a:rPr>
              <a:t>lName</a:t>
            </a:r>
            <a:r>
              <a:rPr lang="en-US" sz="2400" dirty="0" smtClean="0">
                <a:latin typeface="Times" pitchFamily="18" charset="0"/>
                <a:cs typeface="Times" pitchFamily="18" charset="0"/>
              </a:rPr>
              <a:t>, </a:t>
            </a:r>
            <a:r>
              <a:rPr lang="en-US" sz="2400" dirty="0" err="1" smtClean="0">
                <a:latin typeface="Times" pitchFamily="18" charset="0"/>
                <a:cs typeface="Times" pitchFamily="18" charset="0"/>
              </a:rPr>
              <a:t>propertyNo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, </a:t>
            </a:r>
            <a:endParaRPr lang="en-US" sz="2400" dirty="0" smtClean="0">
              <a:latin typeface="Times" pitchFamily="18" charset="0"/>
              <a:cs typeface="Times" pitchFamily="18" charset="0"/>
            </a:endParaRPr>
          </a:p>
          <a:p>
            <a:pPr marL="0" indent="0">
              <a:buNone/>
            </a:pPr>
            <a:r>
              <a:rPr sz="2400" smtClean="0">
                <a:latin typeface="Times" pitchFamily="18" charset="0"/>
                <a:cs typeface="Times" pitchFamily="18" charset="0"/>
              </a:rPr>
              <a:t> </a:t>
            </a:r>
            <a:r>
              <a:rPr sz="2400" smtClean="0">
                <a:latin typeface="Times" pitchFamily="18" charset="0"/>
                <a:cs typeface="Times" pitchFamily="18" charset="0"/>
              </a:rPr>
              <a:t>                     </a:t>
            </a:r>
            <a:r>
              <a:rPr lang="en-US" sz="2400" dirty="0" smtClean="0">
                <a:latin typeface="Times" pitchFamily="18" charset="0"/>
                <a:cs typeface="Times" pitchFamily="18" charset="0"/>
              </a:rPr>
              <a:t>comment</a:t>
            </a:r>
            <a:endParaRPr lang="en-US" sz="2400" dirty="0">
              <a:latin typeface="Times" pitchFamily="18" charset="0"/>
              <a:cs typeface="Times" pitchFamily="18" charset="0"/>
            </a:endParaRPr>
          </a:p>
          <a:p>
            <a:pPr marL="0" indent="0" algn="just">
              <a:buNone/>
            </a:pP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	FROM </a:t>
            </a:r>
            <a:r>
              <a:rPr lang="en-US" sz="2400" dirty="0" smtClean="0">
                <a:latin typeface="Times" pitchFamily="18" charset="0"/>
                <a:cs typeface="Times" pitchFamily="18" charset="0"/>
              </a:rPr>
              <a:t>Client c, Viewing v</a:t>
            </a:r>
          </a:p>
          <a:p>
            <a:pPr marL="0" indent="0" algn="just">
              <a:buNone/>
            </a:pPr>
            <a:r>
              <a:rPr lang="en-US" sz="2400" b="1" dirty="0">
                <a:latin typeface="Times" pitchFamily="18" charset="0"/>
                <a:cs typeface="Times" pitchFamily="18" charset="0"/>
              </a:rPr>
              <a:t>	WHERE 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c.clientNo = v.clientNo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;</a:t>
            </a:r>
          </a:p>
          <a:p>
            <a:pPr algn="just"/>
            <a:endParaRPr lang="en-US" sz="2400" b="1" dirty="0">
              <a:latin typeface="Times" pitchFamily="18" charset="0"/>
              <a:cs typeface="Times" pitchFamily="18" charset="0"/>
            </a:endParaRPr>
          </a:p>
          <a:p>
            <a:pPr algn="just"/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marL="0" indent="0" algn="just">
              <a:buNone/>
            </a:pP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algn="just"/>
            <a:endParaRPr lang="en-US" sz="3200" b="1" dirty="0" smtClean="0">
              <a:latin typeface="Times" pitchFamily="18" charset="0"/>
              <a:cs typeface="Times" pitchFamily="18" charset="0"/>
            </a:endParaRPr>
          </a:p>
          <a:p>
            <a:pPr marL="0" indent="0" algn="just">
              <a:buNone/>
            </a:pP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	</a:t>
            </a:r>
            <a:endParaRPr lang="en-US" sz="24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7305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 smtClean="0">
                <a:latin typeface="Times" pitchFamily="18" charset="0"/>
              </a:rPr>
              <a:t>Result: Example 5.24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n-US" sz="2800" b="1" dirty="0">
              <a:latin typeface="Times" pitchFamily="18" charset="0"/>
              <a:cs typeface="Times" pitchFamily="18" charset="0"/>
            </a:endParaRPr>
          </a:p>
        </p:txBody>
      </p:sp>
      <p:pic>
        <p:nvPicPr>
          <p:cNvPr id="9" name="Picture 4" descr="DS3-Table 05-2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9144000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243789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Times" pitchFamily="18" charset="0"/>
              </a:rPr>
              <a:t>Instance of DreamHome</a:t>
            </a:r>
            <a:endParaRPr lang="en-GB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8600" y="1447800"/>
            <a:ext cx="8686800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471083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 smtClean="0">
                <a:latin typeface="Times" pitchFamily="18" charset="0"/>
              </a:rPr>
              <a:t>Simple Join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800" b="1" dirty="0">
                <a:latin typeface="Times" pitchFamily="18" charset="0"/>
                <a:cs typeface="Times" pitchFamily="18" charset="0"/>
              </a:rPr>
              <a:t>Only those rows from both tables that have identical values in the clientNo columns (c.clientNo = v.clientNo) are included in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result 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algn="just"/>
            <a:r>
              <a:rPr lang="en-US" sz="2800" b="1" dirty="0" smtClean="0">
                <a:latin typeface="Times" pitchFamily="18" charset="0"/>
                <a:cs typeface="Times" pitchFamily="18" charset="0"/>
              </a:rPr>
              <a:t>Equivalent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to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equijoin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in relational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algebra</a:t>
            </a:r>
          </a:p>
          <a:p>
            <a:pPr algn="just"/>
            <a:r>
              <a:rPr lang="en-US" sz="2800" b="1" dirty="0">
                <a:latin typeface="Times" pitchFamily="18" charset="0"/>
                <a:cs typeface="Times" pitchFamily="18" charset="0"/>
              </a:rPr>
              <a:t>The most common multi-table queries involve two tables that have a one-to-many (1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:*) (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or a parent/child)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relationship</a:t>
            </a:r>
          </a:p>
          <a:p>
            <a:pPr lvl="1" algn="just"/>
            <a:r>
              <a:rPr lang="en-US" sz="2400" b="1" dirty="0" smtClean="0">
                <a:latin typeface="Times" pitchFamily="18" charset="0"/>
                <a:cs typeface="Times" pitchFamily="18" charset="0"/>
              </a:rPr>
              <a:t>The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table containing the primary key is the parent table and the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table containing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the foreign key is the child table</a:t>
            </a:r>
          </a:p>
          <a:p>
            <a:pPr lvl="1" algn="just"/>
            <a:endParaRPr lang="en-US" sz="2400" b="1" dirty="0">
              <a:latin typeface="Times" pitchFamily="18" charset="0"/>
              <a:cs typeface="Times" pitchFamily="18" charset="0"/>
            </a:endParaRPr>
          </a:p>
          <a:p>
            <a:pPr algn="just"/>
            <a:endParaRPr lang="en-US" sz="28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75837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 smtClean="0">
                <a:latin typeface="Times" pitchFamily="18" charset="0"/>
              </a:rPr>
              <a:t>Alternatives of Join 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800" b="1" dirty="0">
                <a:latin typeface="Times" pitchFamily="18" charset="0"/>
                <a:cs typeface="Times" pitchFamily="18" charset="0"/>
              </a:rPr>
              <a:t>The SQL standard provides the following alternative ways to specify this join:</a:t>
            </a:r>
          </a:p>
          <a:p>
            <a:pPr marL="0" indent="0" algn="just">
              <a:buNone/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FROM </a:t>
            </a:r>
            <a:r>
              <a:rPr lang="en-US" sz="2800" dirty="0">
                <a:latin typeface="Times" pitchFamily="18" charset="0"/>
                <a:cs typeface="Times" pitchFamily="18" charset="0"/>
              </a:rPr>
              <a:t>Client c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JOIN </a:t>
            </a:r>
            <a:r>
              <a:rPr lang="en-US" sz="2800" dirty="0">
                <a:latin typeface="Times" pitchFamily="18" charset="0"/>
                <a:cs typeface="Times" pitchFamily="18" charset="0"/>
              </a:rPr>
              <a:t>Viewing v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ON </a:t>
            </a:r>
            <a:r>
              <a:rPr lang="en-US" sz="2800" dirty="0">
                <a:latin typeface="Times" pitchFamily="18" charset="0"/>
                <a:cs typeface="Times" pitchFamily="18" charset="0"/>
              </a:rPr>
              <a:t>c.clientNo= v.clientNo</a:t>
            </a:r>
          </a:p>
          <a:p>
            <a:pPr marL="0" indent="0" algn="just">
              <a:buNone/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FROM </a:t>
            </a:r>
            <a:r>
              <a:rPr lang="en-US" sz="2800" dirty="0">
                <a:latin typeface="Times" pitchFamily="18" charset="0"/>
                <a:cs typeface="Times" pitchFamily="18" charset="0"/>
              </a:rPr>
              <a:t>Client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 JOIN </a:t>
            </a:r>
            <a:r>
              <a:rPr lang="en-US" sz="2800" dirty="0">
                <a:latin typeface="Times" pitchFamily="18" charset="0"/>
                <a:cs typeface="Times" pitchFamily="18" charset="0"/>
              </a:rPr>
              <a:t>Viewing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 USING </a:t>
            </a:r>
            <a:r>
              <a:rPr lang="en-US" sz="2800" dirty="0">
                <a:latin typeface="Times" pitchFamily="18" charset="0"/>
                <a:cs typeface="Times" pitchFamily="18" charset="0"/>
              </a:rPr>
              <a:t>clientNo</a:t>
            </a:r>
          </a:p>
          <a:p>
            <a:pPr marL="0" indent="0" algn="just">
              <a:buNone/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FROM </a:t>
            </a:r>
            <a:r>
              <a:rPr lang="en-US" sz="2800" dirty="0">
                <a:latin typeface="Times" pitchFamily="18" charset="0"/>
                <a:cs typeface="Times" pitchFamily="18" charset="0"/>
              </a:rPr>
              <a:t>Client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 NATURAL JOIN </a:t>
            </a:r>
            <a:r>
              <a:rPr lang="en-US" sz="2800" dirty="0">
                <a:latin typeface="Times" pitchFamily="18" charset="0"/>
                <a:cs typeface="Times" pitchFamily="18" charset="0"/>
              </a:rPr>
              <a:t>Viewing</a:t>
            </a:r>
          </a:p>
          <a:p>
            <a:pPr algn="just"/>
            <a:r>
              <a:rPr lang="en-US" sz="2800" b="1" dirty="0">
                <a:latin typeface="Times" pitchFamily="18" charset="0"/>
                <a:cs typeface="Times" pitchFamily="18" charset="0"/>
              </a:rPr>
              <a:t>In each case, the FROM clause replaces the original FROM and WHERE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clauses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algn="just"/>
            <a:r>
              <a:rPr lang="en-US" sz="2800" b="1" dirty="0">
                <a:latin typeface="Times" pitchFamily="18" charset="0"/>
                <a:cs typeface="Times" pitchFamily="18" charset="0"/>
              </a:rPr>
              <a:t>However, the ﬁrst alternative produces a table with two identical clientNo columns;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the remaining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two produce a table with a single clientNo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column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algn="just"/>
            <a:endParaRPr lang="en-US" sz="28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601370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 smtClean="0">
                <a:latin typeface="Times" pitchFamily="18" charset="0"/>
              </a:rPr>
              <a:t>Example 5.25 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200" b="1" dirty="0">
                <a:latin typeface="Times" pitchFamily="18" charset="0"/>
                <a:cs typeface="Times" pitchFamily="18" charset="0"/>
              </a:rPr>
              <a:t>For each branch, list numbers and names of staff who manage properties, and properties they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manage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algn="just"/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marL="0" indent="0" algn="just">
              <a:buNone/>
            </a:pPr>
            <a:r>
              <a:rPr lang="en-US" sz="3200" b="1" dirty="0">
                <a:latin typeface="Times" pitchFamily="18" charset="0"/>
                <a:cs typeface="Times" pitchFamily="18" charset="0"/>
              </a:rPr>
              <a:t>	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SELECT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s.branchNo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s.staffNo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fName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400" dirty="0" err="1" smtClean="0">
                <a:latin typeface="Times" pitchFamily="18" charset="0"/>
                <a:cs typeface="Times" pitchFamily="18" charset="0"/>
              </a:rPr>
              <a:t>lName</a:t>
            </a:r>
            <a:r>
              <a:rPr lang="en-US" sz="2400" dirty="0" smtClean="0">
                <a:latin typeface="Times" pitchFamily="18" charset="0"/>
                <a:cs typeface="Times" pitchFamily="18" charset="0"/>
              </a:rPr>
              <a:t>, </a:t>
            </a:r>
            <a:endParaRPr lang="en-US" sz="2400" dirty="0" smtClean="0">
              <a:latin typeface="Times" pitchFamily="18" charset="0"/>
              <a:cs typeface="Times" pitchFamily="18" charset="0"/>
            </a:endParaRPr>
          </a:p>
          <a:p>
            <a:pPr marL="0" indent="0" algn="just">
              <a:buNone/>
            </a:pPr>
            <a:r>
              <a:rPr sz="2400" smtClean="0">
                <a:latin typeface="Times" pitchFamily="18" charset="0"/>
                <a:cs typeface="Times" pitchFamily="18" charset="0"/>
              </a:rPr>
              <a:t> </a:t>
            </a:r>
            <a:r>
              <a:rPr sz="2400" smtClean="0">
                <a:latin typeface="Times" pitchFamily="18" charset="0"/>
                <a:cs typeface="Times" pitchFamily="18" charset="0"/>
              </a:rPr>
              <a:t>                     </a:t>
            </a:r>
            <a:r>
              <a:rPr lang="en-US" sz="2400" dirty="0" err="1" smtClean="0">
                <a:latin typeface="Times" pitchFamily="18" charset="0"/>
                <a:cs typeface="Times" pitchFamily="18" charset="0"/>
              </a:rPr>
              <a:t>propertyNo</a:t>
            </a:r>
            <a:endParaRPr lang="en-US" sz="2400" dirty="0">
              <a:latin typeface="Times" pitchFamily="18" charset="0"/>
              <a:cs typeface="Times" pitchFamily="18" charset="0"/>
            </a:endParaRPr>
          </a:p>
          <a:p>
            <a:pPr marL="0" indent="0" algn="just">
              <a:buNone/>
            </a:pP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	FROM 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Staff s, PropertyForRent p</a:t>
            </a:r>
          </a:p>
          <a:p>
            <a:pPr marL="0" indent="0" algn="just">
              <a:buNone/>
            </a:pP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	WHERE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s.staffNo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 =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p.staffNo</a:t>
            </a:r>
            <a:endParaRPr lang="en-US" sz="2400" dirty="0">
              <a:latin typeface="Times" pitchFamily="18" charset="0"/>
              <a:cs typeface="Times" pitchFamily="18" charset="0"/>
            </a:endParaRPr>
          </a:p>
          <a:p>
            <a:pPr marL="0" indent="0" algn="just">
              <a:buNone/>
            </a:pP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	ORDER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BY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s.branchNo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s.staffNo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propertyNo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;</a:t>
            </a:r>
          </a:p>
          <a:p>
            <a:pPr marL="0" indent="0" algn="just">
              <a:buNone/>
            </a:pPr>
            <a:endParaRPr lang="en-US" sz="2400" b="1" dirty="0">
              <a:latin typeface="Times" pitchFamily="18" charset="0"/>
              <a:cs typeface="Times" pitchFamily="18" charset="0"/>
            </a:endParaRPr>
          </a:p>
          <a:p>
            <a:pPr marL="0" indent="0" algn="just">
              <a:buNone/>
            </a:pP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	</a:t>
            </a:r>
            <a:endParaRPr lang="en-US" sz="24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45899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 smtClean="0">
                <a:latin typeface="Times" pitchFamily="18" charset="0"/>
              </a:rPr>
              <a:t>Result: Example 5.25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 algn="just">
              <a:buNone/>
            </a:pPr>
            <a:endParaRPr lang="en-US" sz="2800" b="1" dirty="0">
              <a:latin typeface="Times" pitchFamily="18" charset="0"/>
              <a:cs typeface="Times" pitchFamily="18" charset="0"/>
            </a:endParaRPr>
          </a:p>
        </p:txBody>
      </p:sp>
      <p:pic>
        <p:nvPicPr>
          <p:cNvPr id="7" name="Picture 6" descr="DS3-Table 05-2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" y="1371601"/>
            <a:ext cx="8915400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803575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latin typeface="Times" pitchFamily="18" charset="0"/>
              </a:rPr>
              <a:t>Summary</a:t>
            </a:r>
            <a:endParaRPr lang="en-GB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 smtClean="0">
                <a:latin typeface="Times" pitchFamily="18" charset="0"/>
                <a:cs typeface="Times" pitchFamily="18" charset="0"/>
              </a:rPr>
              <a:t>Grouping through GROUP BY clause</a:t>
            </a:r>
          </a:p>
          <a:p>
            <a:pPr algn="just"/>
            <a:r>
              <a:rPr lang="en-US" b="1" dirty="0" smtClean="0">
                <a:latin typeface="Times" pitchFamily="18" charset="0"/>
                <a:cs typeface="Times" pitchFamily="18" charset="0"/>
              </a:rPr>
              <a:t>Restricted groupings</a:t>
            </a:r>
            <a:endParaRPr lang="en-US" b="1" dirty="0">
              <a:latin typeface="Times" pitchFamily="18" charset="0"/>
              <a:cs typeface="Times" pitchFamily="18" charset="0"/>
            </a:endParaRPr>
          </a:p>
          <a:p>
            <a:pPr algn="just"/>
            <a:r>
              <a:rPr lang="en-US" b="1" dirty="0" smtClean="0">
                <a:latin typeface="Times" pitchFamily="18" charset="0"/>
                <a:cs typeface="Times" pitchFamily="18" charset="0"/>
              </a:rPr>
              <a:t>Subqueries</a:t>
            </a:r>
          </a:p>
          <a:p>
            <a:pPr algn="just"/>
            <a:r>
              <a:rPr lang="en-US" b="1" smtClean="0">
                <a:latin typeface="Times" pitchFamily="18" charset="0"/>
                <a:cs typeface="Times" pitchFamily="18" charset="0"/>
              </a:rPr>
              <a:t>Multi-Table queries</a:t>
            </a:r>
          </a:p>
          <a:p>
            <a:pPr marL="0" indent="0" algn="just">
              <a:buNone/>
            </a:pPr>
            <a:endParaRPr lang="en-US" b="1" dirty="0" smtClean="0">
              <a:latin typeface="Times" pitchFamily="18" charset="0"/>
              <a:cs typeface="Times" pitchFamily="18" charset="0"/>
            </a:endParaRPr>
          </a:p>
          <a:p>
            <a:pPr algn="just"/>
            <a:endParaRPr lang="en-US" b="1" dirty="0" smtClean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36522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latin typeface="Times" pitchFamily="18" charset="0"/>
              </a:rPr>
              <a:t>References</a:t>
            </a:r>
            <a:endParaRPr lang="en-GB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GB" b="1" dirty="0" smtClean="0">
                <a:latin typeface="Times" pitchFamily="18" charset="0"/>
              </a:rPr>
              <a:t>All the material (slides, diagrams etc.) presented in this lecture is taken (with modifications) from the Pearson Education website :</a:t>
            </a:r>
          </a:p>
          <a:p>
            <a:pPr lvl="1"/>
            <a:r>
              <a:rPr lang="en-GB" b="1" dirty="0" smtClean="0">
                <a:latin typeface="Times" pitchFamily="18" charset="0"/>
              </a:rPr>
              <a:t>http://www.booksites.net/connbegg</a:t>
            </a:r>
          </a:p>
        </p:txBody>
      </p:sp>
    </p:spTree>
    <p:extLst>
      <p:ext uri="{BB962C8B-B14F-4D97-AF65-F5344CB8AC3E}">
        <p14:creationId xmlns:p14="http://schemas.microsoft.com/office/powerpoint/2010/main" xmlns="" val="34807021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Times" pitchFamily="18" charset="0"/>
              </a:rPr>
              <a:t>Instance of DreamHome</a:t>
            </a:r>
            <a:endParaRPr lang="en-GB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6687" y="1233487"/>
            <a:ext cx="8810625" cy="5243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919282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Times" pitchFamily="18" charset="0"/>
              </a:rPr>
              <a:t>Instance of DreamHome</a:t>
            </a:r>
            <a:endParaRPr lang="en-GB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8600" y="1276350"/>
            <a:ext cx="8686800" cy="520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677281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 smtClean="0">
                <a:latin typeface="Times" pitchFamily="18" charset="0"/>
              </a:rPr>
              <a:t>Grouping Results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800" b="1" dirty="0" smtClean="0">
                <a:latin typeface="Times" pitchFamily="18" charset="0"/>
                <a:cs typeface="Times" pitchFamily="18" charset="0"/>
              </a:rPr>
              <a:t>Aggregate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functions provide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the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totals at the bottom of a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report</a:t>
            </a:r>
          </a:p>
          <a:p>
            <a:pPr algn="just"/>
            <a:r>
              <a:rPr lang="en-US" sz="2800" b="1" dirty="0" smtClean="0">
                <a:latin typeface="Times" pitchFamily="18" charset="0"/>
                <a:cs typeface="Times" pitchFamily="18" charset="0"/>
              </a:rPr>
              <a:t>However to obtain subtotals in the reports, we can use GROUP BY clause</a:t>
            </a:r>
          </a:p>
          <a:p>
            <a:pPr algn="just"/>
            <a:r>
              <a:rPr lang="en-US" sz="2800" b="1" dirty="0" smtClean="0">
                <a:latin typeface="Times" pitchFamily="18" charset="0"/>
                <a:cs typeface="Times" pitchFamily="18" charset="0"/>
              </a:rPr>
              <a:t>A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query that includes the GROUP BY clause is called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a grouped query</a:t>
            </a:r>
          </a:p>
          <a:p>
            <a:pPr algn="just"/>
            <a:r>
              <a:rPr lang="en-US" sz="2800" b="1" dirty="0">
                <a:latin typeface="Times" pitchFamily="18" charset="0"/>
                <a:cs typeface="Times" pitchFamily="18" charset="0"/>
              </a:rPr>
              <a:t>It groups the data from the SELECT table(s) and produces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a single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summary row for each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group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algn="just"/>
            <a:r>
              <a:rPr lang="en-US" sz="2800" b="1" dirty="0" smtClean="0">
                <a:latin typeface="Times" pitchFamily="18" charset="0"/>
                <a:cs typeface="Times" pitchFamily="18" charset="0"/>
              </a:rPr>
              <a:t>The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columns named in the GROUP BY clause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are called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the grouping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columns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33425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 smtClean="0">
                <a:latin typeface="Times" pitchFamily="18" charset="0"/>
              </a:rPr>
              <a:t>Grouping Results..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800" b="1" dirty="0">
                <a:latin typeface="Times" pitchFamily="18" charset="0"/>
                <a:cs typeface="Times" pitchFamily="18" charset="0"/>
              </a:rPr>
              <a:t>The ISO standard requires the SELECT clause and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the GROUP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BY clause to be closely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integrated</a:t>
            </a:r>
          </a:p>
          <a:p>
            <a:pPr algn="just"/>
            <a:r>
              <a:rPr lang="en-US" sz="2800" b="1" dirty="0" smtClean="0">
                <a:latin typeface="Times" pitchFamily="18" charset="0"/>
                <a:cs typeface="Times" pitchFamily="18" charset="0"/>
              </a:rPr>
              <a:t>When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GROUP BY is used, each item in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the SELECT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list must be single-valued per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group</a:t>
            </a:r>
          </a:p>
          <a:p>
            <a:pPr algn="just"/>
            <a:r>
              <a:rPr lang="en-US" sz="2800" b="1" dirty="0" smtClean="0">
                <a:latin typeface="Times" pitchFamily="18" charset="0"/>
                <a:cs typeface="Times" pitchFamily="18" charset="0"/>
              </a:rPr>
              <a:t>Further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, the SELECT clause may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contain only:</a:t>
            </a:r>
          </a:p>
          <a:p>
            <a:pPr lvl="1" algn="just"/>
            <a:r>
              <a:rPr lang="en-US" sz="2400" b="1" dirty="0">
                <a:latin typeface="Times" pitchFamily="18" charset="0"/>
                <a:cs typeface="Times" pitchFamily="18" charset="0"/>
              </a:rPr>
              <a:t>column names</a:t>
            </a:r>
          </a:p>
          <a:p>
            <a:pPr lvl="1" algn="just"/>
            <a:r>
              <a:rPr lang="en-US" sz="2400" b="1" dirty="0">
                <a:latin typeface="Times" pitchFamily="18" charset="0"/>
                <a:cs typeface="Times" pitchFamily="18" charset="0"/>
              </a:rPr>
              <a:t>aggregate functions </a:t>
            </a:r>
          </a:p>
          <a:p>
            <a:pPr lvl="1" algn="just"/>
            <a:r>
              <a:rPr lang="en-US" sz="2400" b="1" dirty="0">
                <a:latin typeface="Times" pitchFamily="18" charset="0"/>
                <a:cs typeface="Times" pitchFamily="18" charset="0"/>
              </a:rPr>
              <a:t>constants</a:t>
            </a:r>
          </a:p>
          <a:p>
            <a:pPr lvl="1" algn="just"/>
            <a:r>
              <a:rPr lang="en-US" sz="2400" b="1" dirty="0">
                <a:latin typeface="Times" pitchFamily="18" charset="0"/>
                <a:cs typeface="Times" pitchFamily="18" charset="0"/>
              </a:rPr>
              <a:t>expression involving combinations of the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above</a:t>
            </a:r>
            <a:endParaRPr lang="en-US" sz="2400" b="1" dirty="0">
              <a:latin typeface="Times" pitchFamily="18" charset="0"/>
              <a:cs typeface="Times" pitchFamily="18" charset="0"/>
            </a:endParaRPr>
          </a:p>
          <a:p>
            <a:pPr lvl="1" algn="just"/>
            <a:endParaRPr lang="en-US" sz="2400" b="1" dirty="0">
              <a:latin typeface="Times" pitchFamily="18" charset="0"/>
              <a:cs typeface="Times" pitchFamily="18" charset="0"/>
            </a:endParaRPr>
          </a:p>
          <a:p>
            <a:pPr algn="just"/>
            <a:endParaRPr lang="en-US" sz="28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62231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 smtClean="0">
                <a:latin typeface="Times" pitchFamily="18" charset="0"/>
              </a:rPr>
              <a:t>Grouping Results..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219200"/>
            <a:ext cx="91440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800" b="1" dirty="0">
                <a:latin typeface="Times" pitchFamily="18" charset="0"/>
                <a:cs typeface="Times" pitchFamily="18" charset="0"/>
              </a:rPr>
              <a:t>All column names in the SELECT list must appear in the GROUP BY clause unless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the name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is used only in an aggregate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function</a:t>
            </a:r>
          </a:p>
          <a:p>
            <a:pPr algn="just"/>
            <a:r>
              <a:rPr lang="en-US" sz="2800" b="1" dirty="0" smtClean="0">
                <a:latin typeface="Times" pitchFamily="18" charset="0"/>
                <a:cs typeface="Times" pitchFamily="18" charset="0"/>
              </a:rPr>
              <a:t>The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contrary is not true: there may be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column names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in the GROUP BY clause that do not appear in the SELECT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list</a:t>
            </a:r>
          </a:p>
          <a:p>
            <a:pPr algn="just"/>
            <a:r>
              <a:rPr lang="en-US" sz="2800" b="1" dirty="0" smtClean="0">
                <a:latin typeface="Times" pitchFamily="18" charset="0"/>
                <a:cs typeface="Times" pitchFamily="18" charset="0"/>
              </a:rPr>
              <a:t>When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the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WHERE clause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is used with GROUP BY, the WHERE clause is applied ﬁrst, then groups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are formed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from the remaining rows that satisfy the search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condition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algn="just"/>
            <a:r>
              <a:rPr lang="en-US" sz="2800" b="1" dirty="0">
                <a:latin typeface="Times" pitchFamily="18" charset="0"/>
                <a:cs typeface="Times" pitchFamily="18" charset="0"/>
              </a:rPr>
              <a:t>The ISO standard considers two nulls to be equal for purposes of the GROUP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BY clause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49898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1-CSC271-CIITVC-201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Lecture1-CSC271-CIITVC-2012</Template>
  <TotalTime>3292</TotalTime>
  <Words>1600</Words>
  <Application>Microsoft Office PowerPoint</Application>
  <PresentationFormat>On-screen Show (4:3)</PresentationFormat>
  <Paragraphs>609</Paragraphs>
  <Slides>45</Slides>
  <Notes>45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Lecture1-CSC271-CIITVC-2012</vt:lpstr>
      <vt:lpstr>CSC271 Database Systems</vt:lpstr>
      <vt:lpstr>Summary: Previous Lecture</vt:lpstr>
      <vt:lpstr>DreamHome Case Study</vt:lpstr>
      <vt:lpstr>Instance of DreamHome</vt:lpstr>
      <vt:lpstr>Instance of DreamHome</vt:lpstr>
      <vt:lpstr>Instance of DreamHome</vt:lpstr>
      <vt:lpstr>Grouping Results</vt:lpstr>
      <vt:lpstr>Grouping Results..</vt:lpstr>
      <vt:lpstr>Grouping Results..</vt:lpstr>
      <vt:lpstr>Example 5.17 </vt:lpstr>
      <vt:lpstr>Result: Example 5.17</vt:lpstr>
      <vt:lpstr>GROUP BY Clause</vt:lpstr>
      <vt:lpstr>Working of GROUP BY</vt:lpstr>
      <vt:lpstr>Working of GROUP BY..</vt:lpstr>
      <vt:lpstr>Alternative Approach</vt:lpstr>
      <vt:lpstr>Restricted Groupings</vt:lpstr>
      <vt:lpstr>Example 5.18 </vt:lpstr>
      <vt:lpstr>Result: Example 5.18</vt:lpstr>
      <vt:lpstr>Subqueries</vt:lpstr>
      <vt:lpstr>Types of Subquery</vt:lpstr>
      <vt:lpstr>Example 5.19 </vt:lpstr>
      <vt:lpstr>Working of Subquery</vt:lpstr>
      <vt:lpstr>Result: Example 5.19</vt:lpstr>
      <vt:lpstr>Example 5.20</vt:lpstr>
      <vt:lpstr>Working of Subquery</vt:lpstr>
      <vt:lpstr>Result: Example 5.20</vt:lpstr>
      <vt:lpstr>Subquery Rules</vt:lpstr>
      <vt:lpstr>Subquery Rules..</vt:lpstr>
      <vt:lpstr>Example 5.21 </vt:lpstr>
      <vt:lpstr>Result: Example 5.21</vt:lpstr>
      <vt:lpstr>ANY(SOME) and ALL</vt:lpstr>
      <vt:lpstr>Example 5.22 </vt:lpstr>
      <vt:lpstr>Result: Example 5.22</vt:lpstr>
      <vt:lpstr>Example 5.23 </vt:lpstr>
      <vt:lpstr>Result: Example 5.23</vt:lpstr>
      <vt:lpstr>Multi-Table Queries</vt:lpstr>
      <vt:lpstr>Multi-Table Queries..</vt:lpstr>
      <vt:lpstr>Example 5.24 </vt:lpstr>
      <vt:lpstr>Result: Example 5.24</vt:lpstr>
      <vt:lpstr>Simple Join</vt:lpstr>
      <vt:lpstr>Alternatives of Join </vt:lpstr>
      <vt:lpstr>Example 5.25 </vt:lpstr>
      <vt:lpstr>Result: Example 5.25</vt:lpstr>
      <vt:lpstr>Summary</vt:lpstr>
      <vt:lpstr>References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CSC271 Database Systems</dc:title>
  <dc:creator>ASIF</dc:creator>
  <cp:lastModifiedBy>NTS</cp:lastModifiedBy>
  <cp:revision>1506</cp:revision>
  <dcterms:created xsi:type="dcterms:W3CDTF">2012-05-16T18:43:11Z</dcterms:created>
  <dcterms:modified xsi:type="dcterms:W3CDTF">2012-06-12T12:19:14Z</dcterms:modified>
</cp:coreProperties>
</file>