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325" r:id="rId2"/>
    <p:sldId id="346" r:id="rId3"/>
    <p:sldId id="540" r:id="rId4"/>
    <p:sldId id="541" r:id="rId5"/>
    <p:sldId id="542" r:id="rId6"/>
    <p:sldId id="543" r:id="rId7"/>
    <p:sldId id="539" r:id="rId8"/>
    <p:sldId id="588" r:id="rId9"/>
    <p:sldId id="589" r:id="rId10"/>
    <p:sldId id="545" r:id="rId11"/>
    <p:sldId id="546" r:id="rId12"/>
    <p:sldId id="557" r:id="rId13"/>
    <p:sldId id="590" r:id="rId14"/>
    <p:sldId id="591" r:id="rId15"/>
    <p:sldId id="592" r:id="rId16"/>
    <p:sldId id="593" r:id="rId17"/>
    <p:sldId id="555" r:id="rId18"/>
    <p:sldId id="556" r:id="rId19"/>
    <p:sldId id="561" r:id="rId20"/>
    <p:sldId id="594" r:id="rId21"/>
    <p:sldId id="559" r:id="rId22"/>
    <p:sldId id="595" r:id="rId23"/>
    <p:sldId id="560" r:id="rId24"/>
    <p:sldId id="562" r:id="rId25"/>
    <p:sldId id="596" r:id="rId26"/>
    <p:sldId id="563" r:id="rId27"/>
    <p:sldId id="564" r:id="rId28"/>
    <p:sldId id="597" r:id="rId29"/>
    <p:sldId id="565" r:id="rId30"/>
    <p:sldId id="566" r:id="rId31"/>
    <p:sldId id="600" r:id="rId32"/>
    <p:sldId id="598" r:id="rId33"/>
    <p:sldId id="599" r:id="rId34"/>
    <p:sldId id="601" r:id="rId35"/>
    <p:sldId id="602" r:id="rId36"/>
    <p:sldId id="603" r:id="rId37"/>
    <p:sldId id="604" r:id="rId38"/>
    <p:sldId id="605" r:id="rId39"/>
    <p:sldId id="606" r:id="rId40"/>
    <p:sldId id="607" r:id="rId41"/>
    <p:sldId id="608" r:id="rId42"/>
    <p:sldId id="609" r:id="rId43"/>
    <p:sldId id="610" r:id="rId44"/>
    <p:sldId id="319" r:id="rId45"/>
    <p:sldId id="351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59" autoAdjust="0"/>
    <p:restoredTop sz="86501" autoAdjust="0"/>
  </p:normalViewPr>
  <p:slideViewPr>
    <p:cSldViewPr>
      <p:cViewPr varScale="1">
        <p:scale>
          <a:sx n="58" d="100"/>
          <a:sy n="58" d="100"/>
        </p:scale>
        <p:origin x="-14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6/12/2012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CSC271 Database Systems</a:t>
            </a:r>
          </a:p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asifmuneer@comsats.edu.pk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# 12</a:t>
            </a:r>
          </a:p>
        </p:txBody>
      </p:sp>
    </p:spTree>
    <p:extLst>
      <p:ext uri="{BB962C8B-B14F-4D97-AF65-F5344CB8AC3E}">
        <p14:creationId xmlns:p14="http://schemas.microsoft.com/office/powerpoint/2010/main" xmlns="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5.17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Find number of staff in each branch and their total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salaries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,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COUNT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)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AS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myCount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,</a:t>
            </a:r>
          </a:p>
          <a:p>
            <a:pPr marL="0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		SUM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(salary)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AS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mySum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GROUP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BY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ORDER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BY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;</a:t>
            </a: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380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5.17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8" name="Picture 6" descr="C05NT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71601"/>
            <a:ext cx="8991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70572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GROUP BY Clause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It is not necessary to include the column names </a:t>
            </a:r>
            <a:r>
              <a:rPr lang="en-US" sz="3200" b="1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 and salary in the GROUP BY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list because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they appear only in the SELECT list within aggregate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functions</a:t>
            </a:r>
          </a:p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On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the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other hand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3200" b="1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 is not associated with an aggregate function and so must appear in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the GROUP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BY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list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2768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Working of GROUP BY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Conceptually, SQL performs the query as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follows: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SQL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divides the staff into groups according to their respective branch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numbers</a:t>
            </a: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For each group, SQL computes the number of staff members and calculates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sum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salary column, a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single summary row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for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each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group</a:t>
            </a: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Finally, the result is sorted in ascending order of branch number, </a:t>
            </a:r>
            <a:r>
              <a:rPr lang="en-US" sz="2800" b="1" dirty="0" err="1" smtClean="0">
                <a:latin typeface="Times" pitchFamily="18" charset="0"/>
                <a:cs typeface="Times" pitchFamily="18" charset="0"/>
              </a:rPr>
              <a:t>branchNo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03100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Working of GROUP BY..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1295400"/>
            <a:ext cx="8839199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57350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Alternative Approach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The SQL standard allows the SELECT list to contain nested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queries</a:t>
            </a:r>
          </a:p>
          <a:p>
            <a:pPr marL="457200" lvl="1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(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 COUNT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)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AS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myCount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		      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Staff s</a:t>
            </a:r>
          </a:p>
          <a:p>
            <a:pPr marL="457200" lvl="1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		      WHERE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s.branchNo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=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b.branchNo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),</a:t>
            </a:r>
          </a:p>
          <a:p>
            <a:pPr marL="457200" lvl="1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		     (SELECT SUM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(salary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)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AS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mySum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		      FROM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Staff s</a:t>
            </a:r>
          </a:p>
          <a:p>
            <a:pPr marL="457200" lvl="1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		      WHERE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s.branchNo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=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b.branchNo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457200" lvl="1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Branch b</a:t>
            </a:r>
          </a:p>
          <a:p>
            <a:pPr marL="457200" lvl="1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ORDER BY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;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What will be the result of this query?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0450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Restricted </a:t>
            </a:r>
            <a:r>
              <a:rPr lang="en-GB" sz="5400" dirty="0" smtClean="0">
                <a:latin typeface="Times" pitchFamily="18" charset="0"/>
              </a:rPr>
              <a:t>Groupings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HAVING clause is designed for use with GROUP BY to restrict groups that appear in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result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table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Similar to WHERE, but WHERE filters individual rows whereas HAVING filters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groups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Column names in HAVING clause must also appear in the GROUP BY list or be contained within an aggregate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function</a:t>
            </a:r>
          </a:p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In practice, the search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condition in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HAVING clause always includes at least one aggregate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function</a:t>
            </a:r>
          </a:p>
          <a:p>
            <a:pPr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Remember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that aggregate functions cannot be used in the WHERE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clause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4269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5.18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For each branch with more than 1 member of staff, find number of staff in each branch and sum of their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salaries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,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COUNT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)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AS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myCount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</a:t>
            </a:r>
          </a:p>
          <a:p>
            <a:pPr marL="0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 		    SUM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(salary)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AS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mySum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GROUP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BY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HAVING COUNT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)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&gt;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1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ORDER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BY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3609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5.18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6" descr="C05NT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00213"/>
            <a:ext cx="8839200" cy="447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923988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Subqueries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Some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SQL SELECT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statements can have a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SELECT statement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embedded within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them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A subselect can be used in WHERE and HAVING clauses of an outer SELECT, where it is called a subquery or nested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query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Subselects may also appear in INSERT, UPDATE, and DELETE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statements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19666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" pitchFamily="18" charset="0"/>
              </a:rPr>
              <a:t>Row selection using WHERE clause</a:t>
            </a:r>
          </a:p>
          <a:p>
            <a:r>
              <a:rPr lang="en-US" b="1" dirty="0">
                <a:latin typeface="Times" pitchFamily="18" charset="0"/>
              </a:rPr>
              <a:t>WHERE clause and search conditions</a:t>
            </a:r>
          </a:p>
          <a:p>
            <a:r>
              <a:rPr lang="en-US" b="1" dirty="0">
                <a:latin typeface="Times" pitchFamily="18" charset="0"/>
              </a:rPr>
              <a:t>Sorting results using ORDER BY clause</a:t>
            </a:r>
          </a:p>
          <a:p>
            <a:r>
              <a:rPr lang="en-US" b="1" dirty="0">
                <a:latin typeface="Times" pitchFamily="18" charset="0"/>
              </a:rPr>
              <a:t>SQL aggregate functions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Types of Subquery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There are three types  of a subquery:</a:t>
            </a: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A scalar subquery returns a single column and a single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row i.e. a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single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value</a:t>
            </a:r>
          </a:p>
          <a:p>
            <a:pPr lvl="1"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row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subquery returns multiple columns, but again only a single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row</a:t>
            </a: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A table subquery returns one or more columns and multiple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rows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25078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5.19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staff who work in branch at ‘163 Main St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’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position</a:t>
            </a:r>
          </a:p>
          <a:p>
            <a:pPr marL="0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0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WHERE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=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 ( SELECT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		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    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Branch</a:t>
            </a:r>
          </a:p>
          <a:p>
            <a:pPr marL="0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         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  WHERE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street = ‘163 Main St’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);</a:t>
            </a: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8567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Working of Subquery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Inner SELECT finds branch number for branch at ‘163 Main St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’, which is ‘B003’ 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Outer SELECT then retrieves details of all staff who work at this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branch 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lvl="1" algn="just"/>
            <a:r>
              <a:rPr lang="en-US" sz="2800" b="1" dirty="0">
                <a:latin typeface="Times" pitchFamily="18" charset="0"/>
                <a:cs typeface="Times" pitchFamily="18" charset="0"/>
              </a:rPr>
              <a:t>Outer SELECT then becomes:</a:t>
            </a: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position</a:t>
            </a:r>
          </a:p>
          <a:p>
            <a:pPr marL="457200" lvl="1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WHERE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 = ‘B003’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6866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5.19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8" name="Picture 5" descr="DS3-Table 05-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89916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98455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5.20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List all staff whose salary is greater than the average salary, and show by how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much their salary is greater than the average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     SELECT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position, </a:t>
            </a:r>
          </a:p>
          <a:p>
            <a:pPr marL="0" indent="0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 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      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       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salary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–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(SELECT AVG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(salary)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Staff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)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AS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  </a:t>
            </a:r>
          </a:p>
          <a:p>
            <a:pPr marL="0" indent="0">
              <a:buNone/>
            </a:pPr>
            <a:r>
              <a:rPr sz="2400" b="1" smtClean="0">
                <a:latin typeface="Times" pitchFamily="18" charset="0"/>
                <a:cs typeface="Times" pitchFamily="18" charset="0"/>
              </a:rPr>
              <a:t> </a:t>
            </a:r>
            <a:r>
              <a:rPr sz="2400" b="1" smtClean="0">
                <a:latin typeface="Times" pitchFamily="18" charset="0"/>
                <a:cs typeface="Times" pitchFamily="18" charset="0"/>
              </a:rPr>
              <a:t>                 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SalDiff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    FROM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0" indent="0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     WHERE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salary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&gt;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(SELECT AVG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(salary)</a:t>
            </a:r>
          </a:p>
          <a:p>
            <a:pPr marL="0" indent="0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	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  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Staff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);</a:t>
            </a: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61041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Working of Subquery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Cannot write ‘WHERE salary &gt; AVG(salary)’</a:t>
            </a:r>
          </a:p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Instead, use subquery to find average salary (17000), and then use outer SELECT to find those staff with salary greater than this:</a:t>
            </a:r>
          </a:p>
          <a:p>
            <a:pPr marL="457200" lvl="1" indent="0" algn="just">
              <a:buNone/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position,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salary-17000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AS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salDiff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     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0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    WHERE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salary &gt; 17000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6831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5.20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5" descr="DS3-Table 05-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0678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467854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Subquery Rules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ORDER BY clause may not be used in a subquery (although it may be used in outermost SELECT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Subquery SELECT list must consist of a single column name or expression, except for subqueries that use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EXISTS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By default, column names refer to table name in FROM clause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subquery,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It is possible to refer to a table in a FROM clause of an outer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query by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qualifying the column name</a:t>
            </a: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52641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Subquery </a:t>
            </a:r>
            <a:r>
              <a:rPr lang="en-GB" sz="5400" dirty="0" smtClean="0">
                <a:latin typeface="Times" pitchFamily="18" charset="0"/>
              </a:rPr>
              <a:t>Rules..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When a subquery is one of the two operands involved in a comparison,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subquery must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appear on the right-hand side of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comparison</a:t>
            </a:r>
          </a:p>
          <a:p>
            <a:pPr lvl="1" algn="just"/>
            <a:r>
              <a:rPr lang="en-US" sz="2400" b="1" dirty="0" smtClean="0">
                <a:latin typeface="Times" pitchFamily="18" charset="0"/>
                <a:cs typeface="Times" pitchFamily="18" charset="0"/>
              </a:rPr>
              <a:t>For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example, it would be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incorrect to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express the last example as:</a:t>
            </a:r>
          </a:p>
          <a:p>
            <a:pPr marL="400050" lvl="1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position, salary</a:t>
            </a:r>
          </a:p>
          <a:p>
            <a:pPr marL="400050" lvl="1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400050" lvl="1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WHERE (SELECT AVG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(salary)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Staff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)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&lt; salary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57666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5.21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properties handled by staff at ‘163 Main St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’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800" dirty="0" err="1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street, city, postcode, type, 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    </a:t>
            </a:r>
          </a:p>
          <a:p>
            <a:pPr marL="0" indent="0" algn="just">
              <a:buNone/>
            </a:pPr>
            <a:r>
              <a:rPr sz="2800" smtClean="0">
                <a:latin typeface="Times" pitchFamily="18" charset="0"/>
                <a:cs typeface="Times" pitchFamily="18" charset="0"/>
              </a:rPr>
              <a:t> </a:t>
            </a:r>
            <a:r>
              <a:rPr sz="2800" smtClean="0">
                <a:latin typeface="Times" pitchFamily="18" charset="0"/>
                <a:cs typeface="Times" pitchFamily="18" charset="0"/>
              </a:rPr>
              <a:t>            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rooms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800" dirty="0" smtClean="0">
                <a:latin typeface="Times" pitchFamily="18" charset="0"/>
                <a:cs typeface="Times" pitchFamily="18" charset="0"/>
              </a:rPr>
              <a:t>rent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FROM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PropertyForRent</a:t>
            </a:r>
            <a:endParaRPr lang="en-US" sz="2400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WHERE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IN (SELECT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staffNo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		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400050" lvl="1" indent="0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			WHERE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=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400050" lvl="1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	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			 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Branch</a:t>
            </a:r>
          </a:p>
          <a:p>
            <a:pPr marL="400050" lvl="1" indent="0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	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                    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WHERE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street = ‘163 Main St’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));</a:t>
            </a: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37554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DreamHome Case Study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Consist of following tables:</a:t>
            </a:r>
          </a:p>
          <a:p>
            <a:pPr marL="457200" lvl="1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Branch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street, city, postcode)</a:t>
            </a:r>
          </a:p>
          <a:p>
            <a:pPr marL="457200" lvl="1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Staff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position, sex, DOB, salary,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457200" lvl="1" indent="0" algn="just">
              <a:buNone/>
            </a:pPr>
            <a:r>
              <a:rPr lang="en-US" sz="2400" b="1" dirty="0" err="1">
                <a:latin typeface="Times" pitchFamily="18" charset="0"/>
                <a:cs typeface="Times" pitchFamily="18" charset="0"/>
              </a:rPr>
              <a:t>PropertyForRent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street, city, postcode, type, rooms, rent,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ownerNo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457200" lvl="1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Client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(clientNo,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telNo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prefType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maxRent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457200" lvl="1" indent="0" algn="just">
              <a:buNone/>
            </a:pPr>
            <a:r>
              <a:rPr lang="en-US" sz="2400" b="1" dirty="0" err="1">
                <a:latin typeface="Times" pitchFamily="18" charset="0"/>
                <a:cs typeface="Times" pitchFamily="18" charset="0"/>
              </a:rPr>
              <a:t>PrivateOwner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ownerNo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address,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telNo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457200" lvl="1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Viewing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(clientNo,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viewDate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comment)</a:t>
            </a:r>
          </a:p>
          <a:p>
            <a:pPr marL="457200" lvl="1" indent="0" algn="just"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6046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5.21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8" name="Picture 5" descr="DS3-Table 05-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57338"/>
            <a:ext cx="8610600" cy="4767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041810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ANY(SOME) and ALL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ANY and ALL may be used with subqueries that produce a single column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numbers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With ALL, condition will only be true if it is satisfied by </a:t>
            </a:r>
            <a:r>
              <a:rPr lang="en-US" sz="2800" b="1" i="1" dirty="0">
                <a:latin typeface="Times" pitchFamily="18" charset="0"/>
                <a:cs typeface="Times" pitchFamily="18" charset="0"/>
              </a:rPr>
              <a:t>all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values produced by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subquery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With ANY, condition will be true if it is satisfied by </a:t>
            </a:r>
            <a:r>
              <a:rPr lang="en-US" sz="2800" b="1" i="1" dirty="0">
                <a:latin typeface="Times" pitchFamily="18" charset="0"/>
                <a:cs typeface="Times" pitchFamily="18" charset="0"/>
              </a:rPr>
              <a:t>any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values produced by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subquery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If subquery is empty, ALL returns true, ANY returns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false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SOME may be used in place of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ANY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71801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5.22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Find staff whose salary is larger than salary of at least one member of staff at branch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B003</a:t>
            </a: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sz="2800" b="1" smtClean="0">
                <a:latin typeface="Times" pitchFamily="18" charset="0"/>
                <a:cs typeface="Times" pitchFamily="18" charset="0"/>
              </a:rPr>
              <a:t> </a:t>
            </a:r>
            <a:r>
              <a:rPr sz="2800" b="1" smtClean="0">
                <a:latin typeface="Times" pitchFamily="18" charset="0"/>
                <a:cs typeface="Times" pitchFamily="18" charset="0"/>
              </a:rPr>
              <a:t>    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position, salary</a:t>
            </a:r>
          </a:p>
          <a:p>
            <a:pPr marL="0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0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WHERE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salary &gt;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SOME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			(SELECT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salary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			 FROM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0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			 WHERE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 = ‘B003’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);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26302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5.22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Inner query produces set {12000, 18000, 24000} and outer query selects those staff whose salaries are greater than any of the values in this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599" y="2819401"/>
            <a:ext cx="8763001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36196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5.23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Find staff whose salary is larger than salary of every member of staff at branch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B003</a:t>
            </a:r>
          </a:p>
          <a:p>
            <a:pPr marL="0" indent="0" algn="just">
              <a:buNone/>
            </a:pPr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position, salary</a:t>
            </a:r>
          </a:p>
          <a:p>
            <a:pPr marL="0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0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WHERE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salary &gt;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ALL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			(SELECT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salary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			 FROM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0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			 WHERE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 = ‘B003’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);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11352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5.23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Inner query produces set {12000, 18000, 24000} and outer query selects those staff whose salaries are greater than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all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of the values in this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set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5" descr="DS3-Table 05-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3048000"/>
            <a:ext cx="90678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061096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Multi-Table Queries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Can use subqueries provided result columns come from same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table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If result columns come from more than one table must use a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join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To perform join, include more than one table in FROM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clause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Use comma as separator and typically include WHERE clause to specify join column(s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) 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2213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Multi-Table Queries..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Also possible to use an alias for a table named in FROM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clause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Alias is separated from table name with a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space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Alias can be used to qualify column names when there is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ambiguity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26099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5.24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List names of all clients who have viewed a property along with any comment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supplied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c.clientNo,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endParaRPr lang="en-US" sz="2400" dirty="0" smtClean="0">
              <a:latin typeface="Times" pitchFamily="18" charset="0"/>
              <a:cs typeface="Times" pitchFamily="18" charset="0"/>
            </a:endParaRPr>
          </a:p>
          <a:p>
            <a:pPr marL="0" indent="0">
              <a:buNone/>
            </a:pPr>
            <a:r>
              <a:rPr sz="2400" smtClean="0">
                <a:latin typeface="Times" pitchFamily="18" charset="0"/>
                <a:cs typeface="Times" pitchFamily="18" charset="0"/>
              </a:rPr>
              <a:t> </a:t>
            </a:r>
            <a:r>
              <a:rPr sz="2400" smtClean="0">
                <a:latin typeface="Times" pitchFamily="18" charset="0"/>
                <a:cs typeface="Times" pitchFamily="18" charset="0"/>
              </a:rPr>
              <a:t>                    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comment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FROM 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Client c, Viewing v</a:t>
            </a:r>
          </a:p>
          <a:p>
            <a:pPr marL="0" indent="0" algn="just"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WHERE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c.clientNo = v.clientNo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algn="just"/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7305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5.24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9" name="Picture 4" descr="DS3-Table 05-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243789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" pitchFamily="18" charset="0"/>
              </a:rPr>
              <a:t>Instance of DreamHome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" y="1447800"/>
            <a:ext cx="86868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47108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Simple Join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Only those rows from both tables that have identical values in the clientNo columns (c.clientNo = v.clientNo) are included in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result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Equivalent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to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equijoin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in relational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algebra</a:t>
            </a:r>
          </a:p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The most common multi-table queries involve two tables that have a one-to-many (1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:*) (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or a parent/child)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relationship</a:t>
            </a:r>
          </a:p>
          <a:p>
            <a:pPr lvl="1" algn="just"/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table containing the primary key is the parent table and the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table containing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the foreign key is the child table</a:t>
            </a:r>
          </a:p>
          <a:p>
            <a:pPr lvl="1" algn="just"/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75837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Alternatives of Join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The SQL standard provides the following alternative ways to specify this join:</a:t>
            </a:r>
          </a:p>
          <a:p>
            <a:pPr marL="0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Client c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JOIN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Viewing v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ON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c.clientNo= v.clientNo</a:t>
            </a:r>
          </a:p>
          <a:p>
            <a:pPr marL="0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Client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JOIN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Viewing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USING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clientNo</a:t>
            </a:r>
          </a:p>
          <a:p>
            <a:pPr marL="0" indent="0" algn="just"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FROM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Client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 NATURAL JOIN </a:t>
            </a:r>
            <a:r>
              <a:rPr lang="en-US" sz="2800" dirty="0">
                <a:latin typeface="Times" pitchFamily="18" charset="0"/>
                <a:cs typeface="Times" pitchFamily="18" charset="0"/>
              </a:rPr>
              <a:t>Viewing</a:t>
            </a:r>
          </a:p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In each case, the FROM clause replaces the original FROM and WHERE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clauses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However, the ﬁrst alternative produces a table with two identical clientNo columns;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remaining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two produce a table with a single clientNo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column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01370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Example 5.25 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atin typeface="Times" pitchFamily="18" charset="0"/>
                <a:cs typeface="Times" pitchFamily="18" charset="0"/>
              </a:rPr>
              <a:t>For each branch, list numbers and names of staff who manage properties, and properties they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manage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SELECT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s.branchNo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s.staffNo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fName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lName</a:t>
            </a:r>
            <a:r>
              <a:rPr lang="en-US" sz="2400" dirty="0" smtClean="0">
                <a:latin typeface="Times" pitchFamily="18" charset="0"/>
                <a:cs typeface="Times" pitchFamily="18" charset="0"/>
              </a:rPr>
              <a:t>, </a:t>
            </a:r>
            <a:endParaRPr lang="en-US" sz="2400" dirty="0" smtClean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sz="2400" smtClean="0">
                <a:latin typeface="Times" pitchFamily="18" charset="0"/>
                <a:cs typeface="Times" pitchFamily="18" charset="0"/>
              </a:rPr>
              <a:t> </a:t>
            </a:r>
            <a:r>
              <a:rPr sz="2400" smtClean="0">
                <a:latin typeface="Times" pitchFamily="18" charset="0"/>
                <a:cs typeface="Times" pitchFamily="18" charset="0"/>
              </a:rPr>
              <a:t>                     </a:t>
            </a:r>
            <a:r>
              <a:rPr lang="en-US" sz="2400" dirty="0" err="1" smtClean="0">
                <a:latin typeface="Times" pitchFamily="18" charset="0"/>
                <a:cs typeface="Times" pitchFamily="18" charset="0"/>
              </a:rPr>
              <a:t>propertyNo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FROM 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Staff s, PropertyForRent p</a:t>
            </a: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WHERE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s.staffNo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 =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p.staffNo</a:t>
            </a:r>
            <a:endParaRPr lang="en-US" sz="2400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ORDER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BY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s.branchNo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s.staffNo</a:t>
            </a:r>
            <a:r>
              <a:rPr lang="en-US" sz="2400" dirty="0">
                <a:latin typeface="Times" pitchFamily="18" charset="0"/>
                <a:cs typeface="Times" pitchFamily="18" charset="0"/>
              </a:rPr>
              <a:t>, 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propertyNo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marL="0" indent="0" algn="just"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0" indent="0" algn="just"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	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4589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Result: Example 5.25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just">
              <a:buNone/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7" name="Picture 6" descr="DS3-Table 05-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1371601"/>
            <a:ext cx="89154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803575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latin typeface="Times" pitchFamily="18" charset="0"/>
                <a:cs typeface="Times" pitchFamily="18" charset="0"/>
              </a:rPr>
              <a:t>Grouping through GROUP BY clause</a:t>
            </a:r>
          </a:p>
          <a:p>
            <a:pPr algn="just"/>
            <a:r>
              <a:rPr lang="en-US" b="1" dirty="0" smtClean="0">
                <a:latin typeface="Times" pitchFamily="18" charset="0"/>
                <a:cs typeface="Times" pitchFamily="18" charset="0"/>
              </a:rPr>
              <a:t>Restricted groupings</a:t>
            </a:r>
            <a:endParaRPr lang="en-US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b="1" dirty="0" smtClean="0">
                <a:latin typeface="Times" pitchFamily="18" charset="0"/>
                <a:cs typeface="Times" pitchFamily="18" charset="0"/>
              </a:rPr>
              <a:t>Subqueries</a:t>
            </a:r>
          </a:p>
          <a:p>
            <a:pPr algn="just"/>
            <a:r>
              <a:rPr lang="en-US" b="1" smtClean="0">
                <a:latin typeface="Times" pitchFamily="18" charset="0"/>
                <a:cs typeface="Times" pitchFamily="18" charset="0"/>
              </a:rPr>
              <a:t>Multi-Table queries</a:t>
            </a:r>
          </a:p>
          <a:p>
            <a:pPr marL="0" indent="0" algn="just">
              <a:buNone/>
            </a:pPr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 algn="just"/>
            <a:endParaRPr lang="en-US" b="1" dirty="0" smtClean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References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b="1" dirty="0" smtClean="0">
                <a:latin typeface="Times" pitchFamily="18" charset="0"/>
              </a:rPr>
              <a:t>All the material (slides, diagrams etc.) presented in this lecture is taken (with modifications) from the Pearson Education website :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http://www.booksites.net/connbegg</a:t>
            </a:r>
          </a:p>
        </p:txBody>
      </p:sp>
    </p:spTree>
    <p:extLst>
      <p:ext uri="{BB962C8B-B14F-4D97-AF65-F5344CB8AC3E}">
        <p14:creationId xmlns:p14="http://schemas.microsoft.com/office/powerpoint/2010/main" xmlns="" val="3480702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Instance of DreamHome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6687" y="1233487"/>
            <a:ext cx="8810625" cy="524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91928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" pitchFamily="18" charset="0"/>
              </a:rPr>
              <a:t>Instance of DreamHome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" y="1276350"/>
            <a:ext cx="868680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677281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Grouping Results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Aggregate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functions provide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totals at the bottom of a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report</a:t>
            </a:r>
          </a:p>
          <a:p>
            <a:pPr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However to obtain subtotals in the reports, we can use GROUP BY clause</a:t>
            </a:r>
          </a:p>
          <a:p>
            <a:pPr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query that includes the GROUP BY clause is called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grouped query</a:t>
            </a:r>
          </a:p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It groups the data from the SELECT table(s) and produces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 single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summary row for each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group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columns named in the GROUP BY clause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are called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grouping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columns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33425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Grouping Results..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The ISO standard requires the SELECT clause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GROUP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BY clause to be closely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integrated</a:t>
            </a:r>
          </a:p>
          <a:p>
            <a:pPr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When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GROUP BY is used, each item in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SELECT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list must be single-valued per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group</a:t>
            </a:r>
          </a:p>
          <a:p>
            <a:pPr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Further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, the SELECT clause may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contain only:</a:t>
            </a:r>
          </a:p>
          <a:p>
            <a:pPr lvl="1" algn="just"/>
            <a:r>
              <a:rPr lang="en-US" sz="2400" b="1" dirty="0">
                <a:latin typeface="Times" pitchFamily="18" charset="0"/>
                <a:cs typeface="Times" pitchFamily="18" charset="0"/>
              </a:rPr>
              <a:t>column names</a:t>
            </a:r>
          </a:p>
          <a:p>
            <a:pPr lvl="1" algn="just"/>
            <a:r>
              <a:rPr lang="en-US" sz="2400" b="1" dirty="0">
                <a:latin typeface="Times" pitchFamily="18" charset="0"/>
                <a:cs typeface="Times" pitchFamily="18" charset="0"/>
              </a:rPr>
              <a:t>aggregate functions </a:t>
            </a:r>
          </a:p>
          <a:p>
            <a:pPr lvl="1" algn="just"/>
            <a:r>
              <a:rPr lang="en-US" sz="2400" b="1" dirty="0">
                <a:latin typeface="Times" pitchFamily="18" charset="0"/>
                <a:cs typeface="Times" pitchFamily="18" charset="0"/>
              </a:rPr>
              <a:t>constants</a:t>
            </a:r>
          </a:p>
          <a:p>
            <a:pPr lvl="1" algn="just"/>
            <a:r>
              <a:rPr lang="en-US" sz="2400" b="1" dirty="0">
                <a:latin typeface="Times" pitchFamily="18" charset="0"/>
                <a:cs typeface="Times" pitchFamily="18" charset="0"/>
              </a:rPr>
              <a:t>expression involving combinations of the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above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/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algn="just"/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223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Grouping Results..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219200"/>
            <a:ext cx="91440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All column names in the SELECT list must appear in the GROUP BY clause unless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name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is used only in an aggregate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function</a:t>
            </a:r>
          </a:p>
          <a:p>
            <a:pPr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contrary is not true: there may be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column names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in the GROUP BY clause that do not appear in the SELECT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list</a:t>
            </a:r>
          </a:p>
          <a:p>
            <a:pPr algn="just"/>
            <a:r>
              <a:rPr lang="en-US" sz="2800" b="1" dirty="0" smtClean="0">
                <a:latin typeface="Times" pitchFamily="18" charset="0"/>
                <a:cs typeface="Times" pitchFamily="18" charset="0"/>
              </a:rPr>
              <a:t>When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WHERE clause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is used with GROUP BY, the WHERE clause is applied ﬁrst, then groups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are formed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from the remaining rows that satisfy the search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condition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/>
            <a:r>
              <a:rPr lang="en-US" sz="2800" b="1" dirty="0">
                <a:latin typeface="Times" pitchFamily="18" charset="0"/>
                <a:cs typeface="Times" pitchFamily="18" charset="0"/>
              </a:rPr>
              <a:t>The ISO standard considers two nulls to be equal for purposes of the GROUP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BY clause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989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3292</TotalTime>
  <Words>1600</Words>
  <Application>Microsoft Office PowerPoint</Application>
  <PresentationFormat>On-screen Show (4:3)</PresentationFormat>
  <Paragraphs>609</Paragraphs>
  <Slides>45</Slides>
  <Notes>45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Lecture1-CSC271-CIITVC-2012</vt:lpstr>
      <vt:lpstr>CSC271 Database Systems</vt:lpstr>
      <vt:lpstr>Summary: Previous Lecture</vt:lpstr>
      <vt:lpstr>DreamHome Case Study</vt:lpstr>
      <vt:lpstr>Instance of DreamHome</vt:lpstr>
      <vt:lpstr>Instance of DreamHome</vt:lpstr>
      <vt:lpstr>Instance of DreamHome</vt:lpstr>
      <vt:lpstr>Grouping Results</vt:lpstr>
      <vt:lpstr>Grouping Results..</vt:lpstr>
      <vt:lpstr>Grouping Results..</vt:lpstr>
      <vt:lpstr>Example 5.17 </vt:lpstr>
      <vt:lpstr>Result: Example 5.17</vt:lpstr>
      <vt:lpstr>GROUP BY Clause</vt:lpstr>
      <vt:lpstr>Working of GROUP BY</vt:lpstr>
      <vt:lpstr>Working of GROUP BY..</vt:lpstr>
      <vt:lpstr>Alternative Approach</vt:lpstr>
      <vt:lpstr>Restricted Groupings</vt:lpstr>
      <vt:lpstr>Example 5.18 </vt:lpstr>
      <vt:lpstr>Result: Example 5.18</vt:lpstr>
      <vt:lpstr>Subqueries</vt:lpstr>
      <vt:lpstr>Types of Subquery</vt:lpstr>
      <vt:lpstr>Example 5.19 </vt:lpstr>
      <vt:lpstr>Working of Subquery</vt:lpstr>
      <vt:lpstr>Result: Example 5.19</vt:lpstr>
      <vt:lpstr>Example 5.20</vt:lpstr>
      <vt:lpstr>Working of Subquery</vt:lpstr>
      <vt:lpstr>Result: Example 5.20</vt:lpstr>
      <vt:lpstr>Subquery Rules</vt:lpstr>
      <vt:lpstr>Subquery Rules..</vt:lpstr>
      <vt:lpstr>Example 5.21 </vt:lpstr>
      <vt:lpstr>Result: Example 5.21</vt:lpstr>
      <vt:lpstr>ANY(SOME) and ALL</vt:lpstr>
      <vt:lpstr>Example 5.22 </vt:lpstr>
      <vt:lpstr>Result: Example 5.22</vt:lpstr>
      <vt:lpstr>Example 5.23 </vt:lpstr>
      <vt:lpstr>Result: Example 5.23</vt:lpstr>
      <vt:lpstr>Multi-Table Queries</vt:lpstr>
      <vt:lpstr>Multi-Table Queries..</vt:lpstr>
      <vt:lpstr>Example 5.24 </vt:lpstr>
      <vt:lpstr>Result: Example 5.24</vt:lpstr>
      <vt:lpstr>Simple Join</vt:lpstr>
      <vt:lpstr>Alternatives of Join </vt:lpstr>
      <vt:lpstr>Example 5.25 </vt:lpstr>
      <vt:lpstr>Result: Example 5.25</vt:lpstr>
      <vt:lpstr>Summary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NTS</cp:lastModifiedBy>
  <cp:revision>1506</cp:revision>
  <dcterms:created xsi:type="dcterms:W3CDTF">2012-05-16T18:43:11Z</dcterms:created>
  <dcterms:modified xsi:type="dcterms:W3CDTF">2012-06-12T12:19:14Z</dcterms:modified>
</cp:coreProperties>
</file>