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325" r:id="rId2"/>
    <p:sldId id="346" r:id="rId3"/>
    <p:sldId id="540" r:id="rId4"/>
    <p:sldId id="541" r:id="rId5"/>
    <p:sldId id="542" r:id="rId6"/>
    <p:sldId id="543" r:id="rId7"/>
    <p:sldId id="539" r:id="rId8"/>
    <p:sldId id="553" r:id="rId9"/>
    <p:sldId id="554" r:id="rId10"/>
    <p:sldId id="545" r:id="rId11"/>
    <p:sldId id="546" r:id="rId12"/>
    <p:sldId id="557" r:id="rId13"/>
    <p:sldId id="558" r:id="rId14"/>
    <p:sldId id="555" r:id="rId15"/>
    <p:sldId id="556" r:id="rId16"/>
    <p:sldId id="559" r:id="rId17"/>
    <p:sldId id="560" r:id="rId18"/>
    <p:sldId id="561" r:id="rId19"/>
    <p:sldId id="562" r:id="rId20"/>
    <p:sldId id="563" r:id="rId21"/>
    <p:sldId id="564" r:id="rId22"/>
    <p:sldId id="565" r:id="rId23"/>
    <p:sldId id="566" r:id="rId24"/>
    <p:sldId id="567" r:id="rId25"/>
    <p:sldId id="568" r:id="rId26"/>
    <p:sldId id="569" r:id="rId27"/>
    <p:sldId id="570" r:id="rId28"/>
    <p:sldId id="571" r:id="rId29"/>
    <p:sldId id="572" r:id="rId30"/>
    <p:sldId id="573" r:id="rId31"/>
    <p:sldId id="574" r:id="rId32"/>
    <p:sldId id="575" r:id="rId33"/>
    <p:sldId id="576" r:id="rId34"/>
    <p:sldId id="577" r:id="rId35"/>
    <p:sldId id="578" r:id="rId36"/>
    <p:sldId id="579" r:id="rId37"/>
    <p:sldId id="580" r:id="rId38"/>
    <p:sldId id="581" r:id="rId39"/>
    <p:sldId id="582" r:id="rId40"/>
    <p:sldId id="583" r:id="rId41"/>
    <p:sldId id="584" r:id="rId42"/>
    <p:sldId id="585" r:id="rId43"/>
    <p:sldId id="586" r:id="rId44"/>
    <p:sldId id="587" r:id="rId45"/>
    <p:sldId id="319" r:id="rId46"/>
    <p:sldId id="351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86501" autoAdjust="0"/>
  </p:normalViewPr>
  <p:slideViewPr>
    <p:cSldViewPr>
      <p:cViewPr>
        <p:scale>
          <a:sx n="66" d="100"/>
          <a:sy n="66" d="100"/>
        </p:scale>
        <p:origin x="-121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6/8/2012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# 11</a:t>
            </a:r>
          </a:p>
        </p:txBody>
      </p:sp>
    </p:spTree>
    <p:extLst>
      <p:ext uri="{BB962C8B-B14F-4D97-AF65-F5344CB8AC3E}">
        <p14:creationId xmlns="" xmlns:p14="http://schemas.microsoft.com/office/powerpoint/2010/main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5.5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Comparison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search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condition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List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all staff with a salary greater than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10,000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position, salary</a:t>
            </a: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salary &gt; 10000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380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5.5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4" descr="DS3-Table 05-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8610600" cy="4648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705725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SQL Comparison Operators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In SQL, the following simple comparison operators are available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: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= , &lt; &gt; (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ISO standard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 / != (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allowed in some dialects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&lt; , &lt;= ,  &gt;, &gt;=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Complex predicate using logical operators AND, OR, NOT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Parenthesis to show the order of evaluation</a:t>
            </a: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2768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Expression Evaluation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 rules for evaluating a conditional expression are: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expression is evaluated left to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right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Sub expressions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in brackets are evaluated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ﬁrst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NOTs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are evaluated before ANDs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ORs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ANDs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are evaluated before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ORs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The use of parentheses is always recommended in order to remove any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possible ambiguities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algn="just"/>
            <a:endParaRPr lang="en-US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4181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5.6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Compound comparison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search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condition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addresses of all branch offices in London 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Glasgow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*</a:t>
            </a:r>
          </a:p>
          <a:p>
            <a:pPr marL="0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	FROM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Branch</a:t>
            </a:r>
          </a:p>
          <a:p>
            <a:pPr marL="0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city = ‘London’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OR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city = ‘Glasgow’;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3609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5.6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8" name="Picture 4" descr="DS3-Table 05-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8763000" cy="46212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923988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5.7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143000"/>
            <a:ext cx="9144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Range search condition (BETWEEN/NOT BETWEEN)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all staff with a salary between 20,000 and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30,000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position,salary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WHERE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salary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BETWEEN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20000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AND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30000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;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BETWEEN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test includes the endpoints of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range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8567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5.7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1029" descr="DS3-Table 05-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8763000" cy="4724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9845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Range </a:t>
            </a:r>
            <a:r>
              <a:rPr lang="en-GB" sz="5400" dirty="0" smtClean="0">
                <a:latin typeface="Times" pitchFamily="18" charset="0"/>
              </a:rPr>
              <a:t>Search Condition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Also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a negated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version,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NOT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BETWEEN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BETWEEN does not add much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the expressive power of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SQL, because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position, salary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WHERE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salary &gt;= 20000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AND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salary &lt;= 30000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Useful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and simple,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though, for a range of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values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1966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5.8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Set membership condition (IN/NOT IN)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all managers and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supervisors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position</a:t>
            </a: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position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IN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(‘Manager’, ‘Supervisor’)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6104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</a:rPr>
              <a:t>Objectives of SQL</a:t>
            </a:r>
          </a:p>
          <a:p>
            <a:r>
              <a:rPr lang="en-US" b="1" dirty="0">
                <a:latin typeface="Times" pitchFamily="18" charset="0"/>
              </a:rPr>
              <a:t>History of SQL</a:t>
            </a:r>
          </a:p>
          <a:p>
            <a:r>
              <a:rPr lang="en-US" b="1" dirty="0">
                <a:latin typeface="Times" pitchFamily="18" charset="0"/>
              </a:rPr>
              <a:t>Importance of SQL</a:t>
            </a:r>
          </a:p>
          <a:p>
            <a:r>
              <a:rPr lang="en-US" b="1" dirty="0">
                <a:latin typeface="Times" pitchFamily="18" charset="0"/>
              </a:rPr>
              <a:t>Writing SQL statements</a:t>
            </a:r>
          </a:p>
          <a:p>
            <a:r>
              <a:rPr lang="en-US" b="1" dirty="0">
                <a:latin typeface="Times" pitchFamily="18" charset="0"/>
              </a:rPr>
              <a:t>DML (Data Manipulation Language)</a:t>
            </a:r>
          </a:p>
          <a:p>
            <a:pPr lvl="1"/>
            <a:r>
              <a:rPr lang="en-US" b="1" dirty="0">
                <a:latin typeface="Times" pitchFamily="18" charset="0"/>
              </a:rPr>
              <a:t>SELECT statement</a:t>
            </a:r>
          </a:p>
        </p:txBody>
      </p:sp>
    </p:spTree>
    <p:extLst>
      <p:ext uri="{BB962C8B-B14F-4D97-AF65-F5344CB8AC3E}">
        <p14:creationId xmlns="" xmlns:p14="http://schemas.microsoft.com/office/powerpoint/2010/main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5.8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8" name="Picture 5" descr="DS3-Table 05-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8686800" cy="4762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467854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Set Membership Search Condition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There is a negated version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(NOT IN)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IN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does not add much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the expressive power of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SQL, because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, position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FROM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Staff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  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WHERE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position=‘Manager’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OR 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position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=‘Supervisor’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;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IN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is more efficient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particularly if the set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contains many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values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52641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5.9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Pattern match search condition (LIKE/NOT LIKE)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Find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all owners with the string ‘Glasgow’ in their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address</a:t>
            </a:r>
          </a:p>
          <a:p>
            <a:pPr marL="0" indent="0" algn="just">
              <a:buNone/>
            </a:pP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ownerNo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address,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telNo</a:t>
            </a: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PrivateOwner</a:t>
            </a: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address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LIKE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‘%Glasgow%’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3755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5.9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4" descr="DS3-Table 05-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8839200" cy="4724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04181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Pattern Match Search Condition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143000"/>
            <a:ext cx="9144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ct val="25000"/>
              </a:spcAft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SQL has two special pattern matching symbols:</a:t>
            </a:r>
          </a:p>
          <a:p>
            <a:pPr lvl="1" algn="just"/>
            <a:r>
              <a:rPr lang="en-US" sz="2400" b="1" dirty="0" smtClean="0">
                <a:latin typeface="Times" pitchFamily="18" charset="0"/>
                <a:cs typeface="Times" pitchFamily="18" charset="0"/>
              </a:rPr>
              <a:t>% (percent): any sequence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of zero or more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characters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spcAft>
                <a:spcPct val="25000"/>
              </a:spcAft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_ (underscore): any single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character</a:t>
            </a:r>
          </a:p>
          <a:p>
            <a:pPr lvl="1" algn="just">
              <a:spcAft>
                <a:spcPct val="25000"/>
              </a:spcAft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Address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LIKE ‘H%’ means the ﬁrst character must be H, but the rest of the string can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be anything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spcAft>
                <a:spcPct val="25000"/>
              </a:spcAft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A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ddress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LIKE ‘H_ _ _’ means that there must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be exactly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four characters in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string, the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ﬁrst of which must be an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H</a:t>
            </a:r>
          </a:p>
          <a:p>
            <a:pPr lvl="1" algn="just">
              <a:spcAft>
                <a:spcPct val="25000"/>
              </a:spcAft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LIKE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‘%Glasgow%’ means a sequence of characters of any length containing ‘</a:t>
            </a:r>
            <a:r>
              <a:rPr lang="en-US" sz="2400" b="1" i="1" dirty="0">
                <a:latin typeface="Times" pitchFamily="18" charset="0"/>
                <a:cs typeface="Times" pitchFamily="18" charset="0"/>
              </a:rPr>
              <a:t>Glasgow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’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38882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Pattern Match Search Condition..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ct val="25000"/>
              </a:spcAft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If the search string can include the pattern-matching character itself, we can use an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escape character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to represent the pattern-matching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character</a:t>
            </a:r>
          </a:p>
          <a:p>
            <a:pPr lvl="1" algn="just">
              <a:spcAft>
                <a:spcPct val="25000"/>
              </a:spcAft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For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example, to check for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string ‘15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%’, we can use the predicate:</a:t>
            </a:r>
          </a:p>
          <a:p>
            <a:pPr marL="400050" lvl="1" indent="0" algn="just">
              <a:spcAft>
                <a:spcPct val="25000"/>
              </a:spcAft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LIKE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‘15#%’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ESCAPE 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‘#’</a:t>
            </a:r>
          </a:p>
          <a:p>
            <a:pPr marL="857250" lvl="1" indent="-457200" algn="just">
              <a:spcAft>
                <a:spcPct val="25000"/>
              </a:spcAft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Some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RDBMSs, such as Microsoft Ofﬁce Access, use the wildcard characters * and ? instead of % and _ </a:t>
            </a:r>
          </a:p>
          <a:p>
            <a:pPr marL="857250" lvl="1" indent="-457200" algn="just">
              <a:spcAft>
                <a:spcPct val="25000"/>
              </a:spcAft>
            </a:pP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9438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5.10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NULL search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condition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(IS NULL/IS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NOT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 NULL)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the details of all viewings on property PG4 where a comment has not been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supplied</a:t>
            </a: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clientNo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viewDate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Viewing</a:t>
            </a:r>
          </a:p>
          <a:p>
            <a:pPr marL="40005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= ‘PG4’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AND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comment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IS NULL;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Negated version (IS NOT NULL) can test for non-null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values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62048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5.10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8" name="Picture 6" descr="C05NT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014663"/>
            <a:ext cx="6172199" cy="19383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8144282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GB" sz="4000" dirty="0" smtClean="0">
                <a:latin typeface="Times" pitchFamily="18" charset="0"/>
              </a:rPr>
              <a:t>Sorting Results (ORDER BY Clause)</a:t>
            </a:r>
            <a:endParaRPr lang="en-GB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066800"/>
            <a:ext cx="9144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ct val="25000"/>
              </a:spcAft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In general, the rows of an SQL query result table are not arranged in any particular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order</a:t>
            </a:r>
          </a:p>
          <a:p>
            <a:pPr lvl="1" algn="just">
              <a:spcAft>
                <a:spcPct val="25000"/>
              </a:spcAft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Although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some DBMSs may use a default ordering based, for example, on a primary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key</a:t>
            </a:r>
          </a:p>
          <a:p>
            <a:pPr lvl="1" algn="just">
              <a:spcAft>
                <a:spcPct val="25000"/>
              </a:spcAft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We can use ORDER BY clause to sort query results</a:t>
            </a:r>
          </a:p>
          <a:p>
            <a:pPr lvl="1" algn="just">
              <a:spcAft>
                <a:spcPct val="25000"/>
              </a:spcAft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Sorting in ASC or DESC order on a column(s)</a:t>
            </a:r>
          </a:p>
          <a:p>
            <a:pPr lvl="1" algn="just">
              <a:spcAft>
                <a:spcPct val="25000"/>
              </a:spcAft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Single column ordering or multiple column ordering</a:t>
            </a:r>
          </a:p>
          <a:p>
            <a:pPr lvl="1" algn="just">
              <a:spcAft>
                <a:spcPct val="25000"/>
              </a:spcAft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ORDER BY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clause must always be the last clause of the SELECT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statement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>
              <a:spcAft>
                <a:spcPct val="25000"/>
              </a:spcAft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spcAft>
                <a:spcPct val="25000"/>
              </a:spcAft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95601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5.11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Single-column ordering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List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salaries for all staff, arranged in descending order of salary.</a:t>
            </a:r>
          </a:p>
          <a:p>
            <a:pPr algn="just">
              <a:lnSpc>
                <a:spcPct val="7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 smtClean="0">
                <a:latin typeface="Times" pitchFamily="18" charset="0"/>
                <a:cs typeface="Times" pitchFamily="18" charset="0"/>
              </a:rPr>
              <a:t>fName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 smtClean="0">
                <a:latin typeface="Times" pitchFamily="18" charset="0"/>
                <a:cs typeface="Times" pitchFamily="18" charset="0"/>
              </a:rPr>
              <a:t>lName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, salary</a:t>
            </a:r>
          </a:p>
          <a:p>
            <a:pPr marL="457200" lvl="1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	FROM 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457200" lvl="1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	ORDER BY 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salary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DESC;</a:t>
            </a:r>
            <a:endParaRPr lang="en-US" sz="2800" dirty="0" smtClean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47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DreamHome Case Study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Consist of following tables:</a:t>
            </a: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Branch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street, city, postcode)</a:t>
            </a: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Staff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position, sex, DOB, salary,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400" b="1" dirty="0" err="1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street, city, postcode, type, rooms, rent,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ownerNo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Client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clientNo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telNo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prefType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maxRent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400" b="1" dirty="0" err="1">
                <a:latin typeface="Times" pitchFamily="18" charset="0"/>
                <a:cs typeface="Times" pitchFamily="18" charset="0"/>
              </a:rPr>
              <a:t>PrivateOwner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ownerNo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address,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telNo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Viewing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clientNo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viewDate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comment)</a:t>
            </a:r>
          </a:p>
          <a:p>
            <a:pPr marL="457200" lvl="1" indent="0" algn="just"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6046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5.11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5" descr="DS3-Table 05-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8991600" cy="5029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068115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5.12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Multiple column ordering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Minor/Major sort key (one sort key)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Produce an abbreviated list of properties arranged in order of property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type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type, rooms, rent</a:t>
            </a: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PropertyForRent</a:t>
            </a: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ORDER BY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type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algn="just"/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89554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5.12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8" name="Picture 1029" descr="DS3-Table 05-12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5105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293555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5.12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Multiple column ordering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Minor/Major sort key (two sort keys)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Produce an abbreviated list of properties arranged in order of property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type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type, rooms, rent</a:t>
            </a: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PropertyForRent</a:t>
            </a: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ORDER BY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type, rent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DESC;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3767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5.12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6" descr="DS3-Table 05-12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5486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661326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SQL Aggregate Functions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The ISO standard deﬁnes ﬁve aggregate functions: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COUNT: returns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the number of values in a speciﬁed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column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SUM: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returns the sum of the values in a speciﬁed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column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AVG: returns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the average of the values in a speciﬁed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column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MIN: returns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the smallest value in a speciﬁed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column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MAX: returns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the largest value in a speciﬁed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column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7961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SQL Aggregate Functions..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These functions operate on a single column of a table and return a single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value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COUNT, MIN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, and MAX apply to both numeric and non-numeric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ﬁelds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SUM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and AVG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may be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used on numeric ﬁelds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only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Apart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from COUNT(*), each function eliminates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nulls ﬁrst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and operates only on the remaining non-null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values</a:t>
            </a: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2850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SQL Aggregate Functions..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COUNT(*) is a special use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of COUNT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, which counts all the rows of a table, regardless of whether nulls 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duplicate values occur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If we want to eliminate duplicates before the function is applied, we use the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keyword DISTINCT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before the column name in the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function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9421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SQL Aggregate Functions..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ISO standard allows the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keyword ALL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to be speciﬁed if we do not want to eliminate duplicates, although ALL is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assumed if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nothing is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speciﬁed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DISTINCT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has no effect with the MIN and MAX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functions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 However, it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may have an effect on the result of SUM 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AVG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DISTINCT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can be speciﬁed only once in a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query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8212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SQL Aggregate Functions..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It is important to note that an aggregate function can be used only in the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SELECT list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HAVING clause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It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is incorrect to use it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elsewhere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419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Instance of DreamHome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47800"/>
            <a:ext cx="8686800" cy="5257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47108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SQL Aggregate Functions..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If the SELECT list includes an aggregate function and no GROUP BY clause is being used to group data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together,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then no item in the SELECT list can include any reference to a column unless that column is the argument to an aggregate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function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For example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the following query is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illegal:</a:t>
            </a:r>
          </a:p>
          <a:p>
            <a:pPr marL="45720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COUNT(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salary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Staff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3641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5.13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Use of COUNT(*)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How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many properties cost more than £350 per month to rent?</a:t>
            </a:r>
          </a:p>
          <a:p>
            <a:pPr algn="just">
              <a:lnSpc>
                <a:spcPct val="20000"/>
              </a:lnSpc>
              <a:buFont typeface="Monotype Sorts" pitchFamily="2" charset="2"/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>
              <a:buFont typeface="Monotype Sorts" pitchFamily="2" charset="2"/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	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SELECT COUNT(*) AS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myCount</a:t>
            </a: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lvl="1" algn="just">
              <a:buFontTx/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		FROM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PropertyForRent</a:t>
            </a: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lvl="1" algn="just">
              <a:buFontTx/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		WHERE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rent &gt; 350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;</a:t>
            </a: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11" descr="C05NT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6175" y="3933825"/>
            <a:ext cx="2232025" cy="206216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8015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5.14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Use of COUNT(DISTINCT)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How many different properties were viewed in May 2004?</a:t>
            </a: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SELECT COUNT(DISTINCT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) AS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myCount</a:t>
            </a: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Viewing</a:t>
            </a:r>
          </a:p>
          <a:p>
            <a:pPr marL="400050" lvl="1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800" dirty="0" err="1" smtClean="0">
                <a:latin typeface="Times" pitchFamily="18" charset="0"/>
                <a:cs typeface="Times" pitchFamily="18" charset="0"/>
              </a:rPr>
              <a:t>viewDate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BETWEEN </a:t>
            </a:r>
          </a:p>
          <a:p>
            <a:pPr marL="400050" lvl="1" indent="0" algn="just">
              <a:buNone/>
            </a:pPr>
            <a:r>
              <a:rPr lang="en-US" sz="2800" dirty="0" smtClean="0">
                <a:latin typeface="Times" pitchFamily="18" charset="0"/>
                <a:cs typeface="Times" pitchFamily="18" charset="0"/>
              </a:rPr>
              <a:t>‘1-May-04’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AND 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‘31-May-04</a:t>
            </a:r>
            <a:r>
              <a:rPr lang="en-US" dirty="0" smtClean="0">
                <a:latin typeface="Times" pitchFamily="18" charset="0"/>
                <a:cs typeface="Times" pitchFamily="18" charset="0"/>
              </a:rPr>
              <a:t>’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;</a:t>
            </a: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12" descr="C05NT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37312" y="4040188"/>
            <a:ext cx="1944688" cy="190341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428623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5.15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Use of COUNT and SUM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Find the total number of Managers and the sum of their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salaries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COUNT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8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)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AS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myCount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</a:t>
            </a: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		 SUM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(salary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)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AS </a:t>
            </a:r>
            <a:r>
              <a:rPr lang="en-US" sz="2800" dirty="0" err="1" smtClean="0">
                <a:latin typeface="Times" pitchFamily="18" charset="0"/>
                <a:cs typeface="Times" pitchFamily="18" charset="0"/>
              </a:rPr>
              <a:t>mySum</a:t>
            </a: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position= ‘Manager’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marL="40005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8" name="Picture 12" descr="C05NT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62600" y="4232275"/>
            <a:ext cx="3455987" cy="1863725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9883435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5.16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Use of MIN, MAX, AVG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Find the minimum, maximum, and average staff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salary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SELECT MIN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(salary)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AS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myMin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</a:t>
            </a: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	MAX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(salary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)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AS </a:t>
            </a:r>
            <a:r>
              <a:rPr lang="en-US" sz="2800" dirty="0" err="1" smtClean="0">
                <a:latin typeface="Times" pitchFamily="18" charset="0"/>
                <a:cs typeface="Times" pitchFamily="18" charset="0"/>
              </a:rPr>
              <a:t>myMax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</a:t>
            </a: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	AVG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(salary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)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AS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myAvg</a:t>
            </a: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FROM Staff;</a:t>
            </a:r>
          </a:p>
          <a:p>
            <a:pPr marL="800100" lvl="2" indent="0" algn="just">
              <a:buNone/>
            </a:pPr>
            <a:endParaRPr lang="en-US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13" descr="C05NT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4668837"/>
            <a:ext cx="4105275" cy="165576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04559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Times" pitchFamily="18" charset="0"/>
              </a:rPr>
              <a:t>Row selection using WHERE clause</a:t>
            </a:r>
          </a:p>
          <a:p>
            <a:r>
              <a:rPr lang="en-GB" b="1" dirty="0" smtClean="0">
                <a:latin typeface="Times" pitchFamily="18" charset="0"/>
              </a:rPr>
              <a:t>WHERE clause and search conditions</a:t>
            </a:r>
          </a:p>
          <a:p>
            <a:r>
              <a:rPr lang="en-GB" b="1" dirty="0" smtClean="0">
                <a:latin typeface="Times" pitchFamily="18" charset="0"/>
              </a:rPr>
              <a:t>Sorting results using ORDER BY clause</a:t>
            </a:r>
          </a:p>
          <a:p>
            <a:r>
              <a:rPr lang="en-GB" b="1" dirty="0" smtClean="0">
                <a:latin typeface="Times" pitchFamily="18" charset="0"/>
              </a:rPr>
              <a:t>SQL </a:t>
            </a:r>
            <a:r>
              <a:rPr lang="en-GB" b="1" dirty="0">
                <a:latin typeface="Times" pitchFamily="18" charset="0"/>
              </a:rPr>
              <a:t>a</a:t>
            </a:r>
            <a:r>
              <a:rPr lang="en-GB" b="1" dirty="0" smtClean="0">
                <a:latin typeface="Times" pitchFamily="18" charset="0"/>
              </a:rPr>
              <a:t>ggregate functions</a:t>
            </a:r>
          </a:p>
          <a:p>
            <a:endParaRPr lang="en-GB" b="1" dirty="0" smtClean="0">
              <a:latin typeface="Times" pitchFamily="18" charset="0"/>
            </a:endParaRPr>
          </a:p>
          <a:p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="" xmlns:p14="http://schemas.microsoft.com/office/powerpoint/2010/main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Instance of DreamHome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7" y="1233487"/>
            <a:ext cx="8810625" cy="5243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91928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Instance of DreamHome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76350"/>
            <a:ext cx="8686800" cy="52006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67728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Row Selection (WHERE)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To restrict rows that are to be retrieved, use WHERE clause 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Keyword WHERE is followed by a search condition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There are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ﬁve basic search conditions (or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predicates using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the ISO terminology)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available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The WHERE clause is equivalent to the relational algebra Selection operation</a:t>
            </a: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3342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Search Conditions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Comparison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Compare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value of one expression to the value of another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expression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Range 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Test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whether the value of an expression falls within a speciﬁed range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values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Set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membership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Test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whether the value of an expression equals one of a set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values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0285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Search Conditions..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Pattern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match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Test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whether a string matches a speciﬁed pattern.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Null 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Test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whether a column has a null (unknown)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value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0154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2733</TotalTime>
  <Words>1478</Words>
  <Application>Microsoft Office PowerPoint</Application>
  <PresentationFormat>On-screen Show (4:3)</PresentationFormat>
  <Paragraphs>666</Paragraphs>
  <Slides>46</Slides>
  <Notes>46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Lecture1-CSC271-CIITVC-2012</vt:lpstr>
      <vt:lpstr>CSC271 Database Systems</vt:lpstr>
      <vt:lpstr>Summary: Previous Lecture</vt:lpstr>
      <vt:lpstr>DreamHome Case Study</vt:lpstr>
      <vt:lpstr>Instance of DreamHome</vt:lpstr>
      <vt:lpstr>Instance of DreamHome</vt:lpstr>
      <vt:lpstr>Instance of DreamHome</vt:lpstr>
      <vt:lpstr>Row Selection (WHERE)</vt:lpstr>
      <vt:lpstr>Search Conditions</vt:lpstr>
      <vt:lpstr>Search Conditions..</vt:lpstr>
      <vt:lpstr>Example 5.5 </vt:lpstr>
      <vt:lpstr>Result: Example 5.5</vt:lpstr>
      <vt:lpstr>SQL Comparison Operators</vt:lpstr>
      <vt:lpstr>Expression Evaluation</vt:lpstr>
      <vt:lpstr>Example 5.6 </vt:lpstr>
      <vt:lpstr>Result: Example 5.6</vt:lpstr>
      <vt:lpstr>Example 5.7 </vt:lpstr>
      <vt:lpstr>Result: Example 5.7</vt:lpstr>
      <vt:lpstr>Range Search Condition</vt:lpstr>
      <vt:lpstr>Example 5.8 </vt:lpstr>
      <vt:lpstr>Result: Example 5.8</vt:lpstr>
      <vt:lpstr>Set Membership Search Condition</vt:lpstr>
      <vt:lpstr>Example 5.9 </vt:lpstr>
      <vt:lpstr>Result: Example 5.9</vt:lpstr>
      <vt:lpstr>Pattern Match Search Condition</vt:lpstr>
      <vt:lpstr>Pattern Match Search Condition..</vt:lpstr>
      <vt:lpstr>Example 5.10 </vt:lpstr>
      <vt:lpstr>Result: Example 5.10</vt:lpstr>
      <vt:lpstr>Sorting Results (ORDER BY Clause)</vt:lpstr>
      <vt:lpstr>Example 5.11 </vt:lpstr>
      <vt:lpstr>Result: Example 5.11</vt:lpstr>
      <vt:lpstr>Example 5.12 </vt:lpstr>
      <vt:lpstr>Result: Example 5.12</vt:lpstr>
      <vt:lpstr>Example 5.12 </vt:lpstr>
      <vt:lpstr>Result: Example 5.12</vt:lpstr>
      <vt:lpstr>SQL Aggregate Functions</vt:lpstr>
      <vt:lpstr>SQL Aggregate Functions..</vt:lpstr>
      <vt:lpstr>SQL Aggregate Functions..</vt:lpstr>
      <vt:lpstr>SQL Aggregate Functions..</vt:lpstr>
      <vt:lpstr>SQL Aggregate Functions..</vt:lpstr>
      <vt:lpstr>SQL Aggregate Functions..</vt:lpstr>
      <vt:lpstr>Example 5.13</vt:lpstr>
      <vt:lpstr>Example 5.14</vt:lpstr>
      <vt:lpstr>Example 5.15</vt:lpstr>
      <vt:lpstr>Example 5.16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1375</cp:revision>
  <dcterms:created xsi:type="dcterms:W3CDTF">2012-05-16T18:43:11Z</dcterms:created>
  <dcterms:modified xsi:type="dcterms:W3CDTF">2012-06-08T08:11:19Z</dcterms:modified>
</cp:coreProperties>
</file>