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25" r:id="rId2"/>
    <p:sldId id="346" r:id="rId3"/>
    <p:sldId id="514" r:id="rId4"/>
    <p:sldId id="507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40" r:id="rId20"/>
    <p:sldId id="541" r:id="rId21"/>
    <p:sldId id="542" r:id="rId22"/>
    <p:sldId id="543" r:id="rId23"/>
    <p:sldId id="530" r:id="rId24"/>
    <p:sldId id="529" r:id="rId25"/>
    <p:sldId id="535" r:id="rId26"/>
    <p:sldId id="536" r:id="rId27"/>
    <p:sldId id="538" r:id="rId28"/>
    <p:sldId id="537" r:id="rId29"/>
    <p:sldId id="539" r:id="rId30"/>
    <p:sldId id="544" r:id="rId31"/>
    <p:sldId id="545" r:id="rId32"/>
    <p:sldId id="546" r:id="rId33"/>
    <p:sldId id="547" r:id="rId34"/>
    <p:sldId id="549" r:id="rId35"/>
    <p:sldId id="550" r:id="rId36"/>
    <p:sldId id="548" r:id="rId37"/>
    <p:sldId id="551" r:id="rId38"/>
    <p:sldId id="552" r:id="rId39"/>
    <p:sldId id="319" r:id="rId40"/>
    <p:sldId id="35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>
        <p:scale>
          <a:sx n="66" d="100"/>
          <a:sy n="66" d="100"/>
        </p:scale>
        <p:origin x="-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10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History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Still pronounced ‘see-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quel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’, though official pronunciation is ‘S-Q-L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IBM subsequently produced a prototype DBMS called System R, based 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SEQUEL/2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Roots of SQL, however, are in SQUARE (Specifying Queries as Relational Expressions), which predates System 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project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06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History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late 70s, ORACLE appeared and was probably first commercial RDBMS based 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1987, ANSI and ISO published an initial standard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1989, ISO published an addendum that defined an ‘Integrity Enhancement Feature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1992, first major revision to ISO standard occurred, referred to as SQL2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SQL/92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93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History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1999, SQL:1999 was released with support for object-oriented data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management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late 2003, SQL:2003 was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released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628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Importance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has become part of application architectures such as IBM’s Systems Application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Architecture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It is strategic choice of many large and influential organizations (e.g.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X/OPEN Cons. for UNIX)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is Federal Information Processing Standard (FIPS) to which conformance is required for all sales of databases to American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Government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520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Importance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is used in other standards and even influences development of other standards as a definitional tool. Examples include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ISO’s Information Resource Directory System (IRDS) Standard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Remote Data Access (RDA)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Standard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Specialized implementations of SQL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OLAP (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OnLine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Analytical Processing) 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649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ISO SQL Standard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Does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not use the formal terms of relations, attributes,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tuples, instead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using the terms tables, columns,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rows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SQL allows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the table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produced as the result of the SELECT statement to contain duplicate rows, it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imposes an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ordering on the columns, and it allows the user to order the rows of a result table</a:t>
            </a:r>
          </a:p>
        </p:txBody>
      </p:sp>
    </p:spTree>
    <p:extLst>
      <p:ext uri="{BB962C8B-B14F-4D97-AF65-F5344CB8AC3E}">
        <p14:creationId xmlns:p14="http://schemas.microsoft.com/office/powerpoint/2010/main" xmlns="" val="503959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Writing SQL Commands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statement consists of reserved words and user-defined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words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Reserved words are a fixed part of SQL and must be spelt exactly as required and cannot be split across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lines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User-defined words are made up by user and represent names of various database objects such as relations, columns,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views etc.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Many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dialects of SQL require the use of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statement terminator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mark the end of each SQL statement (usually the semicolon ‘;’ is used)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362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Writing SQL Commands..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Most components of an SQL statement are case insensitive, except for literal character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data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Letters can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be typed in either upper or lower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case 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literal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character data must be typed exactly as it appears in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 e.g. If we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store a person’s surname as ‘SMITH’ and then search for it using the string ‘Smith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’,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row will not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found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Readability with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indentation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lineation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836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Writing SQL Commands..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Extended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form of BNF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(Backus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Naur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Form) notation will be used to define SQL statements: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Upper-case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letters represent reserved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words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Lower-case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letters represent user-defined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words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|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indicates a choice among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alternatives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{ }Curly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braces indicate a required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element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[ ]Square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brackets indicate an optional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element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 optional ellipsis (…)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indicates optional repetition (0 or more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216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DreamHome Case Study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Consist of following tables: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Branch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postcode)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Staff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sex, DOB, salary,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postcode, type, rooms, rent,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Client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prefType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maxRent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PrivateOwner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address,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Viewing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viewDate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comment)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04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</a:rPr>
              <a:t>The relation algebra operations</a:t>
            </a:r>
          </a:p>
          <a:p>
            <a:pPr lvl="1"/>
            <a:r>
              <a:rPr lang="en-US" b="1" dirty="0">
                <a:latin typeface="Times" pitchFamily="18" charset="0"/>
              </a:rPr>
              <a:t>Division</a:t>
            </a:r>
          </a:p>
          <a:p>
            <a:pPr lvl="1"/>
            <a:r>
              <a:rPr lang="en-US" b="1" dirty="0">
                <a:latin typeface="Times" pitchFamily="18" charset="0"/>
              </a:rPr>
              <a:t>Aggregate and grouping operations</a:t>
            </a:r>
            <a:endParaRPr lang="en-GB" b="1" dirty="0">
              <a:latin typeface="Times" pitchFamily="18" charset="0"/>
            </a:endParaRPr>
          </a:p>
          <a:p>
            <a:r>
              <a:rPr lang="en-GB" b="1" dirty="0">
                <a:latin typeface="Times" pitchFamily="18" charset="0"/>
              </a:rPr>
              <a:t>The relational calculus</a:t>
            </a:r>
          </a:p>
          <a:p>
            <a:r>
              <a:rPr lang="en-GB" b="1" dirty="0">
                <a:latin typeface="Times" pitchFamily="18" charset="0"/>
              </a:rPr>
              <a:t>Tuple relational calculus</a:t>
            </a:r>
          </a:p>
          <a:p>
            <a:r>
              <a:rPr lang="en-GB" b="1" dirty="0">
                <a:latin typeface="Times" pitchFamily="18" charset="0"/>
              </a:rPr>
              <a:t>Domain relational calculus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47800"/>
            <a:ext cx="8686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108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7" y="1233487"/>
            <a:ext cx="8810625" cy="52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192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76350"/>
            <a:ext cx="86868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Data Manipulation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 DML statements include:</a:t>
            </a: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– 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query data in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INSERT – 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insert data into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UPDATE – 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update data in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DELETE – 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delete data from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99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Literals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Literals are constants used in SQL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statements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All non-numeric literals must be enclosed in single quotes (e.g. ‘London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All numeric literals must not be enclosed in quotes (e.g. 650.00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206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SELECT Statement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purpose of the SELECT statement is to retrieve and display data from one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more database tables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Extremely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powerful command capable of performing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equivalent of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relational algebra’s Selection, Projection, and Join operations in a single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statement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SELECT is the most frequently used SQL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command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SELECT General Form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[DISTINCT | ALL] </a:t>
            </a:r>
          </a:p>
          <a:p>
            <a:pPr marL="400050" lvl="1" indent="0">
              <a:buNone/>
            </a:pPr>
            <a:r>
              <a:rPr lang="en-US" sz="2800" dirty="0" smtClean="0">
                <a:latin typeface="Times" pitchFamily="18" charset="0"/>
                <a:cs typeface="Times" pitchFamily="18" charset="0"/>
              </a:rPr>
              <a:t>{*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| [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columnExpression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 [AS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newName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]] [,...]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}</a:t>
            </a:r>
          </a:p>
          <a:p>
            <a:pPr marL="400050" lvl="1" indent="0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		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TableName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 [alias] [, ...]</a:t>
            </a:r>
          </a:p>
          <a:p>
            <a:pPr marL="400050" lvl="1" indent="0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[WHERE	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condition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]</a:t>
            </a:r>
          </a:p>
          <a:p>
            <a:pPr marL="400050" lvl="1" indent="0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[GROUP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BY 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columnList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]  [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HAVING 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condition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]</a:t>
            </a:r>
          </a:p>
          <a:p>
            <a:pPr marL="400050" lvl="1" indent="0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[ORDER BY	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columnList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]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117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Processing Sequence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sequence of processing in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SELECT statement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is: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		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speciﬁes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the table or tables to be used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	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ﬁlters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the rows subject to some condition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GROUP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BY	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forms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groups of rows with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same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column value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HAVING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ﬁlters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the groups subject to some condition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	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speciﬁes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which columns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appear in the output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ORDER BY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speciﬁes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the order of the output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130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Important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order of the clauses in the SELECT statement cannot be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changed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only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two mandatory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clauses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are: 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remainder are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optional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SELECT operation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closed: 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result of a query on a table is another table</a:t>
            </a:r>
          </a:p>
        </p:txBody>
      </p:sp>
    </p:spTree>
    <p:extLst>
      <p:ext uri="{BB962C8B-B14F-4D97-AF65-F5344CB8AC3E}">
        <p14:creationId xmlns:p14="http://schemas.microsoft.com/office/powerpoint/2010/main" xmlns="" val="4176620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full details of all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staff (all rows, columns)</a:t>
            </a:r>
          </a:p>
          <a:p>
            <a:pPr marL="45720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address,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position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sex,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       </a:t>
            </a:r>
          </a:p>
          <a:p>
            <a:pPr marL="457200" lvl="1" indent="0" algn="just">
              <a:buNone/>
            </a:pPr>
            <a:r>
              <a:rPr lang="en-US" sz="28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                DOB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salary,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ctr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Or</a:t>
            </a:r>
          </a:p>
          <a:p>
            <a:pPr marL="457200" lvl="1" indent="0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  *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    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34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SQL: Data Manipulation</a:t>
            </a:r>
            <a:endParaRPr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5</a:t>
            </a:r>
            <a:endParaRPr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9137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2" descr="DS3-Table 05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913" y="1757363"/>
            <a:ext cx="8523287" cy="433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2219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Produce a list of salaries for all staff, showing only  staff number, first and last names,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salary (specific columns, all rows)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salary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8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6" descr="DS3-Table 05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62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057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5.3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property numbers of all properties that have been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viewed (SELECT does not eliminate duplicate values)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Viewing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7" descr="DS3-Table 05-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2667000" cy="401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325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5.3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property numbers of all properties that have been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viewed (to eliminate the duplicates, use DISTINCT keyword)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DISTINCT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Viewing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029" descr="DS3-Table 05-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4812" y="3962400"/>
            <a:ext cx="17795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9951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5.4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Produce list of monthly salaries for all staff, showing staff number, first/last name, and 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salary (calculated/derived/computed fields)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salary/12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557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5.4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4" descr="DS3-Table 05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1"/>
            <a:ext cx="815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4244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Calculated Fields/Columns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An SQL expression can involve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ddition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subtraction, multiplication,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division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P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arentheses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can be used to build complex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expressions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More than one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table column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can be used in a calculated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column/field 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H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owever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the columns referenced in an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arithmetic expression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must have a numeric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fourth column of this result table has been output as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col4, could be different depending upon the dialect of SQL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922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Rename Column (AS Clause)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ISO standard allows the column to be named using an AS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clause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previous example could be written as follows:</a:t>
            </a: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salary/12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monthlySalary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985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Objectives of SQL</a:t>
            </a:r>
          </a:p>
          <a:p>
            <a:r>
              <a:rPr lang="en-GB" b="1" dirty="0" smtClean="0">
                <a:latin typeface="Times" pitchFamily="18" charset="0"/>
              </a:rPr>
              <a:t>History of SQL</a:t>
            </a:r>
          </a:p>
          <a:p>
            <a:r>
              <a:rPr lang="en-GB" b="1" dirty="0" smtClean="0">
                <a:latin typeface="Times" pitchFamily="18" charset="0"/>
              </a:rPr>
              <a:t>Importance of SQL</a:t>
            </a:r>
          </a:p>
          <a:p>
            <a:r>
              <a:rPr lang="en-GB" b="1" dirty="0" smtClean="0">
                <a:latin typeface="Times" pitchFamily="18" charset="0"/>
              </a:rPr>
              <a:t>Writing SQL statements</a:t>
            </a:r>
          </a:p>
          <a:p>
            <a:r>
              <a:rPr lang="en-GB" b="1" dirty="0" smtClean="0">
                <a:latin typeface="Times" pitchFamily="18" charset="0"/>
              </a:rPr>
              <a:t>DML (Data Manipulation Language)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SELECT statement</a:t>
            </a: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Objectives of SQL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Ideally, database language should allow user to: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Create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database and relation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structures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P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erform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insertion, modification, deletion of data from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Perform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simple and complex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queries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Must perform these tasks with minimal user effort and command structure/syntax must be easy to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learn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It must be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portable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887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Objectives 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is a transform-oriented language with 2 major components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 DDL for defining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structure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 DML for retrieving and updating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Until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SQL:1999, SQL did not contain flow of control commands. These had to be implemented using a programming or job-control language, or interactively by the decisions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user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21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Objectives 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SQL is relatively easy to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learn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non-procedural language,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you specify what information you require, rather than how to get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essentially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free-format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743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Objectives 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Consists of standard English words: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1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 CREATE TABLE Staff(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VARCHAR(5), 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		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VARCHAR(15), 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		salary DECIMAL(7,2));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2) INSERT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INTO Staff VALUES (‘SG16’, ‘Brown’,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					                    8300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3) SELECT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salary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    FROM Staff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    WHERE salary &gt; 10000;</a:t>
            </a:r>
          </a:p>
        </p:txBody>
      </p:sp>
    </p:spTree>
    <p:extLst>
      <p:ext uri="{BB962C8B-B14F-4D97-AF65-F5344CB8AC3E}">
        <p14:creationId xmlns:p14="http://schemas.microsoft.com/office/powerpoint/2010/main" xmlns="" val="14326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Objectives of </a:t>
            </a:r>
            <a:r>
              <a:rPr lang="en-GB" sz="5400" dirty="0" smtClean="0">
                <a:latin typeface="Times" pitchFamily="18" charset="0"/>
              </a:rPr>
              <a:t>SQL..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Can be used by range of users including DBAs, management, application developers, and other types of end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users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An ISO standard now exists for SQL, making it both the formal and de facto standard language for relational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databases (ISO, 1992, 1999a)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16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History </a:t>
            </a:r>
            <a:r>
              <a:rPr lang="en-GB" sz="5400" dirty="0">
                <a:latin typeface="Times" pitchFamily="18" charset="0"/>
              </a:rPr>
              <a:t>of </a:t>
            </a:r>
            <a:r>
              <a:rPr lang="en-GB" sz="5400" dirty="0" smtClean="0">
                <a:latin typeface="Times" pitchFamily="18" charset="0"/>
              </a:rPr>
              <a:t>SQL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1974, D. Chamberlin (IBM San Jose Laboratory) defined language called ‘Structured English Query Language’ (SEQUEL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 revised version, SEQUEL/2, was defined in 1976 but name was subsequently changed to SQL for legal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reasons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82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2548</TotalTime>
  <Words>1451</Words>
  <Application>Microsoft Office PowerPoint</Application>
  <PresentationFormat>On-screen Show (4:3)</PresentationFormat>
  <Paragraphs>469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Lecture1-CSC271-CIITVC-2012</vt:lpstr>
      <vt:lpstr>CSC271 Database Systems</vt:lpstr>
      <vt:lpstr>Summary: Previous Lecture</vt:lpstr>
      <vt:lpstr>SQL: Data Manipulation</vt:lpstr>
      <vt:lpstr>Objectives of SQL</vt:lpstr>
      <vt:lpstr>Objectives of SQL..</vt:lpstr>
      <vt:lpstr>Objectives of SQL..</vt:lpstr>
      <vt:lpstr>Objectives of SQL..</vt:lpstr>
      <vt:lpstr>Objectives of SQL..</vt:lpstr>
      <vt:lpstr>History of SQL</vt:lpstr>
      <vt:lpstr>History of SQL..</vt:lpstr>
      <vt:lpstr>History of SQL..</vt:lpstr>
      <vt:lpstr>History of SQL..</vt:lpstr>
      <vt:lpstr>Importance of SQL</vt:lpstr>
      <vt:lpstr>Importance of SQL..</vt:lpstr>
      <vt:lpstr>ISO SQL Standard</vt:lpstr>
      <vt:lpstr>Writing SQL Commands</vt:lpstr>
      <vt:lpstr>Writing SQL Commands..</vt:lpstr>
      <vt:lpstr>Writing SQL Commands..</vt:lpstr>
      <vt:lpstr>DreamHome Case Study</vt:lpstr>
      <vt:lpstr>Instance of DreamHome</vt:lpstr>
      <vt:lpstr>Instance of DreamHome</vt:lpstr>
      <vt:lpstr>Instance of DreamHome</vt:lpstr>
      <vt:lpstr>Data Manipulation</vt:lpstr>
      <vt:lpstr>Literals</vt:lpstr>
      <vt:lpstr>SQL SELECT Statement</vt:lpstr>
      <vt:lpstr>SELECT General Form</vt:lpstr>
      <vt:lpstr>Processing Sequence</vt:lpstr>
      <vt:lpstr>Important</vt:lpstr>
      <vt:lpstr>Example 5.1</vt:lpstr>
      <vt:lpstr>Result: Example 5.1</vt:lpstr>
      <vt:lpstr>Example 5.2</vt:lpstr>
      <vt:lpstr>Result: Example 5.2</vt:lpstr>
      <vt:lpstr>Example 5.3</vt:lpstr>
      <vt:lpstr>Example 5.3</vt:lpstr>
      <vt:lpstr>Example 5.4</vt:lpstr>
      <vt:lpstr>Result: Example 5.4</vt:lpstr>
      <vt:lpstr>Calculated Fields/Columns</vt:lpstr>
      <vt:lpstr>Rename Column (AS Clause)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1219</cp:revision>
  <dcterms:created xsi:type="dcterms:W3CDTF">2012-05-16T18:43:11Z</dcterms:created>
  <dcterms:modified xsi:type="dcterms:W3CDTF">2012-06-08T06:04:35Z</dcterms:modified>
</cp:coreProperties>
</file>