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69" r:id="rId3"/>
    <p:sldId id="270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312" r:id="rId23"/>
    <p:sldId id="291" r:id="rId24"/>
    <p:sldId id="313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21" r:id="rId38"/>
    <p:sldId id="304" r:id="rId39"/>
    <p:sldId id="305" r:id="rId40"/>
    <p:sldId id="306" r:id="rId41"/>
    <p:sldId id="307" r:id="rId42"/>
    <p:sldId id="308" r:id="rId43"/>
    <p:sldId id="315" r:id="rId44"/>
    <p:sldId id="316" r:id="rId45"/>
    <p:sldId id="317" r:id="rId46"/>
    <p:sldId id="318" r:id="rId47"/>
    <p:sldId id="314" r:id="rId48"/>
    <p:sldId id="309" r:id="rId49"/>
    <p:sldId id="310" r:id="rId50"/>
    <p:sldId id="320" r:id="rId51"/>
    <p:sldId id="311" r:id="rId52"/>
    <p:sldId id="319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83410" autoAdjust="0"/>
  </p:normalViewPr>
  <p:slideViewPr>
    <p:cSldViewPr>
      <p:cViewPr varScale="1">
        <p:scale>
          <a:sx n="76" d="100"/>
          <a:sy n="76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848600" cy="12192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7244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152400"/>
            <a:ext cx="792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600200"/>
            <a:ext cx="8839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8580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glow rad="63500">
              <a:srgbClr val="002060">
                <a:alpha val="4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-22412" y="0"/>
            <a:ext cx="9166412" cy="0"/>
          </a:xfrm>
          <a:prstGeom prst="line">
            <a:avLst/>
          </a:prstGeom>
          <a:ln>
            <a:solidFill>
              <a:srgbClr val="002060"/>
            </a:solidFill>
          </a:ln>
          <a:effectLst>
            <a:glow rad="63500">
              <a:srgbClr val="002060">
                <a:alpha val="4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smtClean="0"/>
              <a:t>Lecture #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Course Contents at a Glance..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Fact-Finding Techniques</a:t>
            </a:r>
          </a:p>
          <a:p>
            <a:pPr>
              <a:defRPr/>
            </a:pPr>
            <a:r>
              <a:rPr lang="en-GB" dirty="0" smtClean="0"/>
              <a:t>Entity-Relationship Model</a:t>
            </a:r>
            <a:endParaRPr dirty="0" smtClean="0"/>
          </a:p>
          <a:p>
            <a:pPr>
              <a:defRPr/>
            </a:pPr>
            <a:r>
              <a:rPr lang="en-GB" dirty="0" smtClean="0"/>
              <a:t>Enhanced E-R Model</a:t>
            </a:r>
          </a:p>
          <a:p>
            <a:pPr>
              <a:defRPr/>
            </a:pPr>
            <a:r>
              <a:rPr lang="en-GB" dirty="0" smtClean="0"/>
              <a:t>Normalization</a:t>
            </a:r>
            <a:endParaRPr dirty="0" smtClean="0"/>
          </a:p>
          <a:p>
            <a:pPr>
              <a:defRPr/>
            </a:pPr>
            <a:r>
              <a:rPr lang="en-GB" dirty="0" smtClean="0"/>
              <a:t>Advanced Normalization</a:t>
            </a:r>
            <a:endParaRPr dirty="0" smtClean="0"/>
          </a:p>
          <a:p>
            <a:pPr>
              <a:defRPr/>
            </a:pPr>
            <a:r>
              <a:rPr lang="en-GB" dirty="0" smtClean="0"/>
              <a:t>Conceptual, Logical, and Physical Database Design</a:t>
            </a:r>
            <a:endParaRPr dirty="0" smtClean="0"/>
          </a:p>
          <a:p>
            <a:pPr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Course Contents at a Glance..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Transaction Management</a:t>
            </a:r>
          </a:p>
          <a:p>
            <a:pPr>
              <a:defRPr/>
            </a:pPr>
            <a:r>
              <a:rPr lang="en-GB" dirty="0" smtClean="0"/>
              <a:t>Security</a:t>
            </a:r>
          </a:p>
          <a:p>
            <a:pPr marL="0" indent="0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Marks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Quizzes/Assignments			25%</a:t>
            </a:r>
          </a:p>
          <a:p>
            <a:pPr>
              <a:defRPr/>
            </a:pPr>
            <a:r>
              <a:rPr lang="en-GB" dirty="0" smtClean="0"/>
              <a:t>Sessional-I					10%</a:t>
            </a:r>
          </a:p>
          <a:p>
            <a:pPr>
              <a:defRPr/>
            </a:pPr>
            <a:r>
              <a:rPr lang="en-GB" dirty="0" smtClean="0"/>
              <a:t>Sessional-II					15%</a:t>
            </a:r>
          </a:p>
          <a:p>
            <a:pPr>
              <a:defRPr/>
            </a:pPr>
            <a:r>
              <a:rPr lang="en-GB" dirty="0" smtClean="0"/>
              <a:t>Final							50%</a:t>
            </a:r>
            <a:endParaRPr dirty="0" smtClean="0"/>
          </a:p>
          <a:p>
            <a:pPr algn="just" eaLnBrk="1" hangingPunct="1"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t>Introduction to Databases</a:t>
            </a:r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smtClean="0"/>
              <a:t>Chapter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Chapter 1 - Objectives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Some common uses of database systems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Characteristics of file-based systems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Problems with file-based approach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Meaning of the term database (DB)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Meaning of the term Database Management System (DBMS)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00400" y="6324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Chapter 1 - Objectives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5486400"/>
          </a:xfrm>
        </p:spPr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Typical functions of a DBMS.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Major components of the DBMS environment.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Personnel involved in the DBMS environment.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History of the development of DBMSs.</a:t>
            </a:r>
          </a:p>
          <a:p>
            <a:pPr algn="just" eaLnBrk="1" hangingPunct="1"/>
            <a:r>
              <a:rPr lang="en-GB" b="1" dirty="0" smtClean="0">
                <a:latin typeface="Times" pitchFamily="18" charset="0"/>
              </a:rPr>
              <a:t>Advantages and disadvantages of DBMSs.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Examples of Database  Applications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Purchases from the supermarket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Purchases using your credit card</a:t>
            </a:r>
            <a:r>
              <a:rPr lang="en-GB" b="1" dirty="0" smtClean="0">
                <a:latin typeface="Times" pitchFamily="18" charset="0"/>
              </a:rPr>
              <a:t> 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Booking a holiday at the travel agents 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Using the local library</a:t>
            </a:r>
            <a:r>
              <a:rPr lang="en-GB" b="1" dirty="0" smtClean="0">
                <a:latin typeface="Times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Taking out insurance</a:t>
            </a:r>
            <a:r>
              <a:rPr lang="en-GB" b="1" dirty="0" smtClean="0">
                <a:latin typeface="Times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GB" b="1" dirty="0" smtClean="0">
                <a:latin typeface="Times" pitchFamily="18" charset="0"/>
                <a:cs typeface="Times New Roman" pitchFamily="18" charset="0"/>
              </a:rPr>
              <a:t>Renting a video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Using the Internet</a:t>
            </a:r>
            <a:r>
              <a:rPr lang="en-GB" b="1" dirty="0" smtClean="0">
                <a:latin typeface="Times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b="1" dirty="0" smtClean="0">
                <a:latin typeface="Times" pitchFamily="18" charset="0"/>
                <a:cs typeface="Times New Roman" pitchFamily="18" charset="0"/>
              </a:rPr>
              <a:t>Studying at university</a:t>
            </a:r>
            <a:r>
              <a:rPr lang="en-GB" dirty="0" smtClean="0">
                <a:latin typeface="Times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File-Based Systems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smtClean="0">
                <a:latin typeface="Times" pitchFamily="18" charset="0"/>
              </a:rPr>
              <a:t>Early attempt to Computerize the manual filing system</a:t>
            </a:r>
          </a:p>
          <a:p>
            <a:pPr algn="just" eaLnBrk="1" hangingPunct="1"/>
            <a:r>
              <a:rPr lang="en-GB" b="1" smtClean="0">
                <a:latin typeface="Times" pitchFamily="18" charset="0"/>
              </a:rPr>
              <a:t>Collection of application programs that perform services for the end users (e.g. reports).  </a:t>
            </a:r>
          </a:p>
          <a:p>
            <a:pPr lvl="1" algn="just" eaLnBrk="1" hangingPunct="1">
              <a:lnSpc>
                <a:spcPct val="30000"/>
              </a:lnSpc>
            </a:pPr>
            <a:endParaRPr lang="en-GB" b="1" smtClean="0">
              <a:latin typeface="Times" pitchFamily="18" charset="0"/>
            </a:endParaRPr>
          </a:p>
          <a:p>
            <a:pPr algn="just" eaLnBrk="1" hangingPunct="1"/>
            <a:r>
              <a:rPr lang="en-GB" b="1" smtClean="0">
                <a:latin typeface="Times" pitchFamily="18" charset="0"/>
              </a:rPr>
              <a:t>Each program defines and manages its own data.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Manual Filing Systems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imes" pitchFamily="18" charset="0"/>
              </a:rPr>
              <a:t>Works well</a:t>
            </a:r>
          </a:p>
          <a:p>
            <a:pPr lvl="1" eaLnBrk="1" hangingPunct="1"/>
            <a:r>
              <a:rPr lang="en-GB" b="1" smtClean="0">
                <a:latin typeface="Times" pitchFamily="18" charset="0"/>
              </a:rPr>
              <a:t>while number of items to be stored is small</a:t>
            </a:r>
          </a:p>
          <a:p>
            <a:pPr lvl="1" eaLnBrk="1" hangingPunct="1"/>
            <a:r>
              <a:rPr lang="en-GB" b="1" smtClean="0">
                <a:latin typeface="Times" pitchFamily="18" charset="0"/>
              </a:rPr>
              <a:t>For only storage or retrieval functionality of large number of items</a:t>
            </a:r>
          </a:p>
          <a:p>
            <a:pPr eaLnBrk="1" hangingPunct="1"/>
            <a:endParaRPr lang="en-GB" b="1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File-Based Systems</a:t>
            </a:r>
            <a:endParaRPr smtClean="0">
              <a:latin typeface="Times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smtClean="0">
                <a:latin typeface="Times" pitchFamily="18" charset="0"/>
              </a:rPr>
              <a:t>Consider DreamHome example for file-based systems</a:t>
            </a:r>
          </a:p>
          <a:p>
            <a:pPr lvl="1" eaLnBrk="1" hangingPunct="1"/>
            <a:r>
              <a:rPr b="1" smtClean="0">
                <a:latin typeface="Times" pitchFamily="18" charset="0"/>
              </a:rPr>
              <a:t>Sales Department : responsible for selling and renting of properties</a:t>
            </a:r>
          </a:p>
          <a:p>
            <a:pPr lvl="1" eaLnBrk="1" hangingPunct="1"/>
            <a:r>
              <a:rPr b="1" smtClean="0">
                <a:latin typeface="Times" pitchFamily="18" charset="0"/>
              </a:rPr>
              <a:t>Contract Department: responsible for handling lease agreements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About Instructor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b="1" smtClean="0"/>
              <a:t>Mr. Asif Muneer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smtClean="0"/>
              <a:t>Assistant Professor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smtClean="0"/>
              <a:t>Department of Computer Science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smtClean="0"/>
              <a:t>COMSATS Institute of Information Technology Islamabad, Pakistan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smtClean="0"/>
              <a:t>asifmuneer@comsats.edu.pk </a:t>
            </a:r>
          </a:p>
          <a:p>
            <a:pPr marL="0" indent="0" eaLnBrk="1" hangingPunct="1">
              <a:buFont typeface="Wingdings" pitchFamily="2" charset="2"/>
              <a:buNone/>
            </a:pP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Sales Department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sz="2400" b="1" dirty="0" err="1" smtClean="0"/>
              <a:t>PropertyForRent</a:t>
            </a:r>
            <a:r>
              <a:rPr sz="2400" b="1" dirty="0" smtClean="0"/>
              <a:t> </a:t>
            </a:r>
            <a:r>
              <a:rPr sz="2400" dirty="0" smtClean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propertyNo</a:t>
            </a:r>
            <a:r>
              <a:rPr sz="2400" dirty="0" smtClean="0"/>
              <a:t>, street, city,  postcode, type, rooms, rent,  </a:t>
            </a:r>
            <a:r>
              <a:rPr sz="2400" dirty="0" err="1" smtClean="0"/>
              <a:t>ownerNo</a:t>
            </a:r>
            <a:r>
              <a:rPr sz="2400" dirty="0" smtClean="0"/>
              <a:t>)</a:t>
            </a:r>
          </a:p>
          <a:p>
            <a:pPr eaLnBrk="1" hangingPunct="1">
              <a:defRPr/>
            </a:pPr>
            <a:r>
              <a:rPr sz="2400" b="1" dirty="0" smtClean="0"/>
              <a:t>Client</a:t>
            </a:r>
            <a:r>
              <a:rPr sz="2400" dirty="0" smtClean="0"/>
              <a:t>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clientNo</a:t>
            </a:r>
            <a:r>
              <a:rPr sz="2400" dirty="0" smtClean="0"/>
              <a:t>, </a:t>
            </a:r>
            <a:r>
              <a:rPr sz="2400" dirty="0" err="1" smtClean="0"/>
              <a:t>fName</a:t>
            </a:r>
            <a:r>
              <a:rPr sz="2400" dirty="0" smtClean="0"/>
              <a:t>, </a:t>
            </a:r>
            <a:r>
              <a:rPr sz="2400" dirty="0" err="1" smtClean="0"/>
              <a:t>lName</a:t>
            </a:r>
            <a:r>
              <a:rPr sz="2400" dirty="0" smtClean="0"/>
              <a:t>, </a:t>
            </a:r>
            <a:r>
              <a:rPr sz="2400" dirty="0" err="1" smtClean="0"/>
              <a:t>telNo</a:t>
            </a:r>
            <a:r>
              <a:rPr sz="2400" dirty="0" smtClean="0"/>
              <a:t>, </a:t>
            </a:r>
            <a:r>
              <a:rPr sz="2400" dirty="0" err="1" smtClean="0"/>
              <a:t>preftype</a:t>
            </a:r>
            <a:r>
              <a:rPr sz="2400" dirty="0" smtClean="0"/>
              <a:t>, </a:t>
            </a:r>
            <a:r>
              <a:rPr sz="2400" dirty="0" err="1" smtClean="0"/>
              <a:t>maxRent</a:t>
            </a:r>
            <a:r>
              <a:rPr sz="2400" dirty="0" smtClean="0"/>
              <a:t>)</a:t>
            </a:r>
          </a:p>
          <a:p>
            <a:pPr eaLnBrk="1" hangingPunct="1">
              <a:defRPr/>
            </a:pPr>
            <a:r>
              <a:rPr sz="2400" b="1" dirty="0" smtClean="0"/>
              <a:t>PrivateOwner</a:t>
            </a:r>
            <a:r>
              <a:rPr sz="2400" dirty="0" smtClean="0"/>
              <a:t>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ownerNo</a:t>
            </a:r>
            <a:r>
              <a:rPr sz="2400" dirty="0" smtClean="0"/>
              <a:t>, </a:t>
            </a:r>
            <a:r>
              <a:rPr sz="2400" dirty="0" err="1" smtClean="0"/>
              <a:t>fName</a:t>
            </a:r>
            <a:r>
              <a:rPr sz="2400" dirty="0" smtClean="0"/>
              <a:t>, </a:t>
            </a:r>
            <a:r>
              <a:rPr sz="2400" dirty="0" err="1" smtClean="0"/>
              <a:t>lName</a:t>
            </a:r>
            <a:r>
              <a:rPr sz="2400" dirty="0" smtClean="0"/>
              <a:t>, address, </a:t>
            </a:r>
            <a:r>
              <a:rPr sz="2400" dirty="0" err="1" smtClean="0"/>
              <a:t>telNo</a:t>
            </a:r>
            <a:r>
              <a:rPr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484" name="Group 20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1808078"/>
              </p:ext>
            </p:extLst>
          </p:nvPr>
        </p:nvGraphicFramePr>
        <p:xfrm>
          <a:off x="487363" y="4724400"/>
          <a:ext cx="7589837" cy="1828800"/>
        </p:xfrm>
        <a:graphic>
          <a:graphicData uri="http://schemas.openxmlformats.org/drawingml/2006/table">
            <a:tbl>
              <a:tblPr/>
              <a:tblGrid>
                <a:gridCol w="1193800"/>
                <a:gridCol w="1476375"/>
                <a:gridCol w="1404937"/>
                <a:gridCol w="1757363"/>
                <a:gridCol w="1757362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ownerNo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CO46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Keogh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01224-861212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CO87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Farrel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0141-357-7419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CO93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7462" name="Group 18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3005718"/>
              </p:ext>
            </p:extLst>
          </p:nvPr>
        </p:nvGraphicFramePr>
        <p:xfrm>
          <a:off x="457200" y="1982788"/>
          <a:ext cx="7702550" cy="2284412"/>
        </p:xfrm>
        <a:graphic>
          <a:graphicData uri="http://schemas.openxmlformats.org/drawingml/2006/table">
            <a:tbl>
              <a:tblPr/>
              <a:tblGrid>
                <a:gridCol w="1282700"/>
                <a:gridCol w="790575"/>
                <a:gridCol w="1187450"/>
                <a:gridCol w="1085850"/>
                <a:gridCol w="887412"/>
                <a:gridCol w="790575"/>
                <a:gridCol w="590550"/>
                <a:gridCol w="1087438"/>
              </a:tblGrid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propertyNo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street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postcode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ownerNo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PA14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Aberdeen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CO46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PL94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London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CO87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PG4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CO40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PG36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CO93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PG21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CO87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PG16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CO93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58" name="Text Box 2"/>
          <p:cNvSpPr txBox="1">
            <a:spLocks noChangeArrowheads="1"/>
          </p:cNvSpPr>
          <p:nvPr/>
        </p:nvSpPr>
        <p:spPr bwMode="auto">
          <a:xfrm>
            <a:off x="107950" y="4267200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PrivateOwner</a:t>
            </a:r>
          </a:p>
        </p:txBody>
      </p:sp>
      <p:sp>
        <p:nvSpPr>
          <p:cNvPr id="31859" name="Text Box 2"/>
          <p:cNvSpPr txBox="1">
            <a:spLocks noChangeArrowheads="1"/>
          </p:cNvSpPr>
          <p:nvPr/>
        </p:nvSpPr>
        <p:spPr bwMode="auto">
          <a:xfrm>
            <a:off x="36513" y="1524000"/>
            <a:ext cx="2447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PropertyForRent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20" name="Group 40"/>
          <p:cNvGraphicFramePr>
            <a:graphicFrameLocks noGrp="1"/>
          </p:cNvGraphicFramePr>
          <p:nvPr/>
        </p:nvGraphicFramePr>
        <p:xfrm>
          <a:off x="214313" y="2209800"/>
          <a:ext cx="8137525" cy="1828800"/>
        </p:xfrm>
        <a:graphic>
          <a:graphicData uri="http://schemas.openxmlformats.org/drawingml/2006/table">
            <a:tbl>
              <a:tblPr/>
              <a:tblGrid>
                <a:gridCol w="1223962"/>
                <a:gridCol w="1223963"/>
                <a:gridCol w="1152525"/>
                <a:gridCol w="2160587"/>
                <a:gridCol w="1152525"/>
                <a:gridCol w="1223963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clientNo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prefType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maxRent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CR76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0207-774-5632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Stewart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0141-848-1825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CR74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Ritchie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01475-392178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CR62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Tregear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01224-196720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4" name="Text Box 84"/>
          <p:cNvSpPr txBox="1">
            <a:spLocks noChangeArrowheads="1"/>
          </p:cNvSpPr>
          <p:nvPr/>
        </p:nvSpPr>
        <p:spPr bwMode="auto">
          <a:xfrm>
            <a:off x="107950" y="1676400"/>
            <a:ext cx="1366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/>
            </a:r>
            <a:br>
              <a:rPr dirty="0" smtClean="0"/>
            </a:br>
            <a:r>
              <a:rPr dirty="0" smtClean="0"/>
              <a:t>Contract Department</a:t>
            </a:r>
            <a:br>
              <a:rPr dirty="0" smtClean="0"/>
            </a:br>
            <a:endParaRPr dirty="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sz="2400" b="1" dirty="0" smtClean="0"/>
              <a:t>Lease</a:t>
            </a:r>
            <a:r>
              <a:rPr sz="24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leaseNo</a:t>
            </a:r>
            <a:r>
              <a:rPr sz="2400" dirty="0" smtClean="0"/>
              <a:t>, </a:t>
            </a:r>
            <a:r>
              <a:rPr sz="2400" dirty="0" err="1" smtClean="0"/>
              <a:t>propertyNo</a:t>
            </a:r>
            <a:r>
              <a:rPr sz="2400" dirty="0" smtClean="0"/>
              <a:t>, </a:t>
            </a:r>
            <a:r>
              <a:rPr sz="2400" dirty="0" err="1" smtClean="0"/>
              <a:t>clientNo</a:t>
            </a:r>
            <a:r>
              <a:rPr sz="2400" dirty="0" smtClean="0"/>
              <a:t>, rent , </a:t>
            </a:r>
            <a:r>
              <a:rPr sz="2400" dirty="0" err="1" smtClean="0"/>
              <a:t>paymentMethod</a:t>
            </a:r>
            <a:r>
              <a:rPr sz="2400" dirty="0" smtClean="0"/>
              <a:t>, deposit, paid, </a:t>
            </a:r>
            <a:r>
              <a:rPr sz="2400" dirty="0" err="1" smtClean="0"/>
              <a:t>rentStart</a:t>
            </a:r>
            <a:r>
              <a:rPr sz="2400" dirty="0" smtClean="0"/>
              <a:t>, </a:t>
            </a:r>
            <a:r>
              <a:rPr sz="2400" dirty="0" err="1" smtClean="0"/>
              <a:t>rentFinish</a:t>
            </a:r>
            <a:r>
              <a:rPr sz="2400" dirty="0" smtClean="0"/>
              <a:t>, duration)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sz="2400" b="1" dirty="0" err="1" smtClean="0"/>
              <a:t>PropertyForRent</a:t>
            </a:r>
            <a:r>
              <a:rPr sz="2400" b="1" dirty="0" smtClean="0"/>
              <a:t> </a:t>
            </a:r>
            <a:r>
              <a:rPr sz="24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propertyNo</a:t>
            </a:r>
            <a:r>
              <a:rPr sz="2400" dirty="0" smtClean="0"/>
              <a:t>, street, city, postcode, type, rooms, rent)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sz="2400" b="1" dirty="0" smtClean="0"/>
              <a:t>Client</a:t>
            </a:r>
            <a:r>
              <a:rPr sz="2400" dirty="0" smtClean="0"/>
              <a:t>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sz="2400" dirty="0" smtClean="0"/>
              <a:t>(</a:t>
            </a:r>
            <a:r>
              <a:rPr sz="2400" u="sng" dirty="0" err="1" smtClean="0"/>
              <a:t>clientNo</a:t>
            </a:r>
            <a:r>
              <a:rPr sz="2400" dirty="0" smtClean="0"/>
              <a:t>, </a:t>
            </a:r>
            <a:r>
              <a:rPr sz="2400" dirty="0" err="1" smtClean="0"/>
              <a:t>fName</a:t>
            </a:r>
            <a:r>
              <a:rPr sz="2400" dirty="0" smtClean="0"/>
              <a:t>, </a:t>
            </a:r>
            <a:r>
              <a:rPr sz="2400" dirty="0" err="1" smtClean="0"/>
              <a:t>lName</a:t>
            </a:r>
            <a:r>
              <a:rPr sz="2400" dirty="0" smtClean="0"/>
              <a:t>, </a:t>
            </a:r>
            <a:r>
              <a:rPr sz="2400" dirty="0" err="1" smtClean="0"/>
              <a:t>telNo</a:t>
            </a:r>
            <a:r>
              <a:rPr sz="2400" dirty="0" smtClean="0"/>
              <a:t>, </a:t>
            </a:r>
            <a:r>
              <a:rPr sz="2400" dirty="0" err="1" smtClean="0"/>
              <a:t>preftype</a:t>
            </a:r>
            <a:r>
              <a:rPr sz="2400" dirty="0" smtClean="0"/>
              <a:t>, </a:t>
            </a:r>
            <a:r>
              <a:rPr sz="2400" dirty="0" err="1" smtClean="0"/>
              <a:t>maxRent</a:t>
            </a:r>
            <a:r>
              <a:rPr sz="24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4495800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Lease</a:t>
            </a:r>
          </a:p>
        </p:txBody>
      </p:sp>
      <p:graphicFrame>
        <p:nvGraphicFramePr>
          <p:cNvPr id="100630" name="Group 27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33647358"/>
              </p:ext>
            </p:extLst>
          </p:nvPr>
        </p:nvGraphicFramePr>
        <p:xfrm>
          <a:off x="323850" y="5070475"/>
          <a:ext cx="8424863" cy="1482900"/>
        </p:xfrm>
        <a:graphic>
          <a:graphicData uri="http://schemas.openxmlformats.org/drawingml/2006/table">
            <a:tbl>
              <a:tblPr/>
              <a:tblGrid>
                <a:gridCol w="935038"/>
                <a:gridCol w="1296987"/>
                <a:gridCol w="1008063"/>
                <a:gridCol w="720725"/>
                <a:gridCol w="574675"/>
                <a:gridCol w="1296987"/>
                <a:gridCol w="1439863"/>
                <a:gridCol w="1152525"/>
              </a:tblGrid>
              <a:tr h="3856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leaseNo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propertyNo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clientNo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rentStart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rentFinish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duration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10024</a:t>
                      </a: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PA14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CR62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1-Jun-05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31-May-06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513" name="Group 161"/>
          <p:cNvGraphicFramePr>
            <a:graphicFrameLocks noGrp="1"/>
          </p:cNvGraphicFramePr>
          <p:nvPr/>
        </p:nvGraphicFramePr>
        <p:xfrm>
          <a:off x="381000" y="2057400"/>
          <a:ext cx="6615112" cy="2303466"/>
        </p:xfrm>
        <a:graphic>
          <a:graphicData uri="http://schemas.openxmlformats.org/drawingml/2006/table">
            <a:tbl>
              <a:tblPr/>
              <a:tblGrid>
                <a:gridCol w="1282700"/>
                <a:gridCol w="790575"/>
                <a:gridCol w="1187450"/>
                <a:gridCol w="1085850"/>
                <a:gridCol w="887412"/>
                <a:gridCol w="790575"/>
                <a:gridCol w="590550"/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propertyNo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street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postcode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Aberdeen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PL94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London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PG36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PG21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PG16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Glasgow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32" name="Text Box 2"/>
          <p:cNvSpPr txBox="1">
            <a:spLocks noChangeArrowheads="1"/>
          </p:cNvSpPr>
          <p:nvPr/>
        </p:nvSpPr>
        <p:spPr bwMode="auto">
          <a:xfrm>
            <a:off x="403225" y="1524000"/>
            <a:ext cx="2447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PropertyForRent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515" name="Group 163"/>
          <p:cNvGraphicFramePr>
            <a:graphicFrameLocks noGrp="1"/>
          </p:cNvGraphicFramePr>
          <p:nvPr/>
        </p:nvGraphicFramePr>
        <p:xfrm>
          <a:off x="214313" y="2057400"/>
          <a:ext cx="5761037" cy="1828800"/>
        </p:xfrm>
        <a:graphic>
          <a:graphicData uri="http://schemas.openxmlformats.org/drawingml/2006/table">
            <a:tbl>
              <a:tblPr/>
              <a:tblGrid>
                <a:gridCol w="1223962"/>
                <a:gridCol w="1223963"/>
                <a:gridCol w="1152525"/>
                <a:gridCol w="2160587"/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clientNo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fName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CR76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0207-774-5632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Stewart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0141-848-1825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CR74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Mike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Ritchie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01475-392178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CR62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Tregear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01224-196720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4" name="Text Box 85"/>
          <p:cNvSpPr txBox="1">
            <a:spLocks noChangeArrowheads="1"/>
          </p:cNvSpPr>
          <p:nvPr/>
        </p:nvSpPr>
        <p:spPr bwMode="auto">
          <a:xfrm>
            <a:off x="107950" y="1600200"/>
            <a:ext cx="13668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File-Based Processing</a:t>
            </a:r>
          </a:p>
        </p:txBody>
      </p:sp>
      <p:pic>
        <p:nvPicPr>
          <p:cNvPr id="36867" name="Picture 12" descr="C01NF0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665288"/>
            <a:ext cx="8839200" cy="275431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868" name="Picture 9" descr="DS3-Figure 01-0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4572000"/>
            <a:ext cx="7775575" cy="1928813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848600" cy="5334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Limitations of File-Based Approach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Separation and isolation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Each program maintains its own set of data.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Users of one program may be unaware of potentially useful data held by other programs.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For example, if we want to produce a list of all houses that match the requirements of the clients. </a:t>
            </a:r>
            <a:endParaRPr lang="en-GB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Duplication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Decentralized approach taken by each department.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Same data is held by different programs.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Wasted space and potentially different values and/or different formats for the same item.</a:t>
            </a:r>
            <a:endParaRPr lang="en-GB" b="1" dirty="0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848600" cy="3810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Limitations of File-Based Approach..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Data dependence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File structure is defined in the program code.</a:t>
            </a:r>
          </a:p>
          <a:p>
            <a:pPr lvl="1" eaLnBrk="1" hangingPunct="1">
              <a:lnSpc>
                <a:spcPct val="6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Incompatible file formats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Programs are written in different languages, and so cannot easily access each other’s files.</a:t>
            </a:r>
          </a:p>
          <a:p>
            <a:pPr lvl="1" eaLnBrk="1" hangingPunct="1">
              <a:lnSpc>
                <a:spcPct val="6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Fixed Queries/Proliferation of application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Programs are written to satisfy particular functions.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Any new requirement needs a new program.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Database Approach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Arose because: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smtClean="0">
                <a:latin typeface="Times" pitchFamily="18" charset="0"/>
              </a:rPr>
              <a:t>Definition of data was embedded in application programs, rather than being stored separately and independently.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smtClean="0">
                <a:latin typeface="Times" pitchFamily="18" charset="0"/>
              </a:rPr>
              <a:t>No control over access and manipulation of data beyond that imposed by application programs.</a:t>
            </a:r>
          </a:p>
          <a:p>
            <a:pPr lvl="1" eaLnBrk="1" hangingPunct="1">
              <a:lnSpc>
                <a:spcPct val="90000"/>
              </a:lnSpc>
            </a:pPr>
            <a:endParaRPr lang="en-GB" sz="2400" b="1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Result:</a:t>
            </a:r>
            <a:r>
              <a:rPr lang="en-GB" sz="2400" b="1" smtClean="0">
                <a:latin typeface="Times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smtClean="0">
                <a:latin typeface="Times" pitchFamily="18" charset="0"/>
              </a:rPr>
              <a:t>the database and Database Management System (DBMS).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Required Text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b="1" dirty="0" smtClean="0"/>
              <a:t>Book Authors</a:t>
            </a:r>
          </a:p>
          <a:p>
            <a:pPr lvl="1" eaLnBrk="1" hangingPunct="1">
              <a:defRPr/>
            </a:pPr>
            <a:r>
              <a:rPr dirty="0" smtClean="0"/>
              <a:t>Connolly, T. M., and Begg, C. E.</a:t>
            </a:r>
          </a:p>
          <a:p>
            <a:pPr eaLnBrk="1" hangingPunct="1">
              <a:defRPr/>
            </a:pPr>
            <a:r>
              <a:rPr b="1" dirty="0" smtClean="0"/>
              <a:t>Book Title</a:t>
            </a:r>
          </a:p>
          <a:p>
            <a:pPr lvl="1" eaLnBrk="1" hangingPunct="1">
              <a:defRPr/>
            </a:pPr>
            <a:r>
              <a:rPr dirty="0" smtClean="0"/>
              <a:t>Database Systems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dirty="0" smtClean="0"/>
              <a:t>  A Practical Approach to Design,  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dirty="0" smtClean="0"/>
              <a:t>  Implementation, and Management</a:t>
            </a:r>
          </a:p>
          <a:p>
            <a:pPr eaLnBrk="1" hangingPunct="1">
              <a:defRPr/>
            </a:pPr>
            <a:r>
              <a:rPr b="1" dirty="0" smtClean="0"/>
              <a:t>Book Edition and Publisher</a:t>
            </a:r>
          </a:p>
          <a:p>
            <a:pPr lvl="1" eaLnBrk="1" hangingPunct="1">
              <a:defRPr/>
            </a:pPr>
            <a:r>
              <a:rPr dirty="0" smtClean="0"/>
              <a:t>4</a:t>
            </a:r>
            <a:r>
              <a:rPr baseline="30000" dirty="0" smtClean="0"/>
              <a:t>th</a:t>
            </a:r>
            <a:r>
              <a:rPr dirty="0" smtClean="0"/>
              <a:t> Edition, Addison Wesley, 2005.</a:t>
            </a:r>
          </a:p>
          <a:p>
            <a:pPr lvl="1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Database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00200"/>
            <a:ext cx="8915400" cy="5029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b="1" u="sng" smtClean="0">
                <a:latin typeface="Times" pitchFamily="18" charset="0"/>
              </a:rPr>
              <a:t>Shared collection of logically related data, and a description of this data</a:t>
            </a:r>
            <a:r>
              <a:rPr lang="en-GB" b="1" smtClean="0">
                <a:latin typeface="Times" pitchFamily="18" charset="0"/>
              </a:rPr>
              <a:t>, designed to meet the information needs of an organization.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System catalog (metadata) provides description of  data to enable program-data independence.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Logically related data comprises entities, attributes, and relationships of an organization’s information.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Database Management System (DBMS)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imes" pitchFamily="18" charset="0"/>
              </a:rPr>
              <a:t>A software system that enables users to define, create, maintain, and control access to the database.</a:t>
            </a:r>
          </a:p>
          <a:p>
            <a:pPr eaLnBrk="1" hangingPunct="1"/>
            <a:endParaRPr lang="en-GB" b="1" smtClean="0">
              <a:latin typeface="Times" pitchFamily="18" charset="0"/>
            </a:endParaRPr>
          </a:p>
          <a:p>
            <a:pPr eaLnBrk="1" hangingPunct="1"/>
            <a:r>
              <a:rPr lang="en-GB" b="1" smtClean="0">
                <a:latin typeface="Times" pitchFamily="18" charset="0"/>
              </a:rPr>
              <a:t>(Database) application program: a computer program that interacts with database by issuing an appropriate request (SQL statement) to the DBMS.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Database Management System (DBMS)..</a:t>
            </a:r>
          </a:p>
        </p:txBody>
      </p:sp>
      <p:pic>
        <p:nvPicPr>
          <p:cNvPr id="43011" name="Picture 6" descr="C01NF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488" y="1600200"/>
            <a:ext cx="8455025" cy="472440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Database Approach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imes" pitchFamily="18" charset="0"/>
              </a:rPr>
              <a:t>Data definition language (DDL).</a:t>
            </a:r>
          </a:p>
          <a:p>
            <a:pPr lvl="1" eaLnBrk="1" hangingPunct="1"/>
            <a:r>
              <a:rPr lang="en-GB" sz="2400" b="1" smtClean="0">
                <a:latin typeface="Times" pitchFamily="18" charset="0"/>
              </a:rPr>
              <a:t>Permits specification of data types, structures and any data constraints.  </a:t>
            </a:r>
          </a:p>
          <a:p>
            <a:pPr lvl="1" eaLnBrk="1" hangingPunct="1"/>
            <a:r>
              <a:rPr lang="en-GB" sz="2400" b="1" smtClean="0">
                <a:latin typeface="Times" pitchFamily="18" charset="0"/>
              </a:rPr>
              <a:t>All specifications are stored in the database.</a:t>
            </a:r>
          </a:p>
          <a:p>
            <a:pPr lvl="1" eaLnBrk="1" hangingPunct="1"/>
            <a:endParaRPr lang="en-GB" b="1" smtClean="0">
              <a:latin typeface="Times" pitchFamily="18" charset="0"/>
            </a:endParaRPr>
          </a:p>
          <a:p>
            <a:pPr eaLnBrk="1" hangingPunct="1"/>
            <a:r>
              <a:rPr lang="en-GB" b="1" smtClean="0">
                <a:latin typeface="Times" pitchFamily="18" charset="0"/>
              </a:rPr>
              <a:t>Data manipulation language (DML).</a:t>
            </a:r>
          </a:p>
          <a:p>
            <a:pPr lvl="1" eaLnBrk="1" hangingPunct="1"/>
            <a:r>
              <a:rPr lang="en-GB" sz="2400" b="1" smtClean="0">
                <a:latin typeface="Times" pitchFamily="18" charset="0"/>
              </a:rPr>
              <a:t>General enquiry facility (query language) of the data.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Database Approach..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Controlled access to database may include</a:t>
            </a:r>
          </a:p>
          <a:p>
            <a:pPr lvl="1" eaLnBrk="1" hangingPunct="1"/>
            <a:r>
              <a:rPr lang="en-GB" sz="2400" b="1" dirty="0" smtClean="0">
                <a:latin typeface="Times" pitchFamily="18" charset="0"/>
              </a:rPr>
              <a:t>A security system</a:t>
            </a:r>
          </a:p>
          <a:p>
            <a:pPr lvl="2" eaLnBrk="1" hangingPunct="1"/>
            <a:r>
              <a:rPr lang="en-GB" sz="1800" b="1" dirty="0" smtClean="0">
                <a:latin typeface="Times" pitchFamily="18" charset="0"/>
              </a:rPr>
              <a:t>Which prevents unauthorized users accessing the database</a:t>
            </a:r>
          </a:p>
          <a:p>
            <a:pPr lvl="1" eaLnBrk="1" hangingPunct="1"/>
            <a:r>
              <a:rPr lang="en-GB" sz="2400" b="1" dirty="0">
                <a:latin typeface="Times" pitchFamily="18" charset="0"/>
              </a:rPr>
              <a:t>A</a:t>
            </a:r>
            <a:r>
              <a:rPr lang="en-GB" sz="2400" b="1" dirty="0" smtClean="0">
                <a:latin typeface="Times" pitchFamily="18" charset="0"/>
              </a:rPr>
              <a:t>n integrity system</a:t>
            </a:r>
          </a:p>
          <a:p>
            <a:pPr lvl="2" eaLnBrk="1" hangingPunct="1"/>
            <a:r>
              <a:rPr lang="en-GB" sz="1800" b="1" dirty="0" smtClean="0">
                <a:latin typeface="Times" pitchFamily="18" charset="0"/>
              </a:rPr>
              <a:t>Which maintains the consistency of stored data</a:t>
            </a:r>
          </a:p>
          <a:p>
            <a:pPr lvl="1" eaLnBrk="1" hangingPunct="1"/>
            <a:r>
              <a:rPr lang="en-GB" sz="2400" b="1" dirty="0">
                <a:latin typeface="Times" pitchFamily="18" charset="0"/>
              </a:rPr>
              <a:t>A</a:t>
            </a:r>
            <a:r>
              <a:rPr lang="en-GB" sz="2400" b="1" dirty="0" smtClean="0">
                <a:latin typeface="Times" pitchFamily="18" charset="0"/>
              </a:rPr>
              <a:t> concurrency control system</a:t>
            </a:r>
          </a:p>
          <a:p>
            <a:pPr lvl="2" eaLnBrk="1" hangingPunct="1"/>
            <a:r>
              <a:rPr lang="en-GB" sz="1800" b="1" dirty="0" smtClean="0">
                <a:latin typeface="Times" pitchFamily="18" charset="0"/>
              </a:rPr>
              <a:t>Which allows shared access of the database</a:t>
            </a:r>
          </a:p>
          <a:p>
            <a:pPr lvl="1" eaLnBrk="1" hangingPunct="1"/>
            <a:r>
              <a:rPr lang="en-GB" sz="2400" b="1" dirty="0">
                <a:latin typeface="Times" pitchFamily="18" charset="0"/>
              </a:rPr>
              <a:t>A</a:t>
            </a:r>
            <a:r>
              <a:rPr lang="en-GB" sz="2400" b="1" dirty="0" smtClean="0">
                <a:latin typeface="Times" pitchFamily="18" charset="0"/>
              </a:rPr>
              <a:t> recovery control system</a:t>
            </a:r>
          </a:p>
          <a:p>
            <a:pPr lvl="2" eaLnBrk="1" hangingPunct="1"/>
            <a:r>
              <a:rPr lang="en-GB" sz="1800" b="1" dirty="0" smtClean="0">
                <a:latin typeface="Times" pitchFamily="18" charset="0"/>
              </a:rPr>
              <a:t>Which restores the database to a previous consistent state in case of hardware or software failure</a:t>
            </a:r>
          </a:p>
          <a:p>
            <a:pPr lvl="1" eaLnBrk="1" hangingPunct="1"/>
            <a:r>
              <a:rPr lang="en-GB" sz="2400" b="1" dirty="0">
                <a:latin typeface="Times" pitchFamily="18" charset="0"/>
              </a:rPr>
              <a:t>A</a:t>
            </a:r>
            <a:r>
              <a:rPr lang="en-GB" sz="2400" b="1" dirty="0" smtClean="0">
                <a:latin typeface="Times" pitchFamily="18" charset="0"/>
              </a:rPr>
              <a:t> user-accessible </a:t>
            </a:r>
            <a:r>
              <a:rPr lang="en-GB" sz="2400" b="1" dirty="0" err="1" smtClean="0">
                <a:latin typeface="Times" pitchFamily="18" charset="0"/>
              </a:rPr>
              <a:t>catalog</a:t>
            </a:r>
            <a:endParaRPr lang="en-GB" sz="2400" b="1" dirty="0" smtClean="0">
              <a:latin typeface="Times" pitchFamily="18" charset="0"/>
            </a:endParaRPr>
          </a:p>
          <a:p>
            <a:pPr lvl="2" eaLnBrk="1" hangingPunct="1"/>
            <a:r>
              <a:rPr lang="en-GB" sz="1800" b="1" dirty="0" smtClean="0">
                <a:latin typeface="Times" pitchFamily="18" charset="0"/>
              </a:rPr>
              <a:t>Which contains description of the data in the 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Views</a:t>
            </a:r>
          </a:p>
        </p:txBody>
      </p:sp>
      <p:sp>
        <p:nvSpPr>
          <p:cNvPr id="46083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Allows each user to have his or her own view of the database.</a:t>
            </a:r>
          </a:p>
          <a:p>
            <a:pPr eaLnBrk="1" hangingPunct="1"/>
            <a:endParaRPr b="1" smtClean="0">
              <a:latin typeface="Times" pitchFamily="18" charset="0"/>
              <a:cs typeface="Times New Roman" pitchFamily="18" charset="0"/>
            </a:endParaRPr>
          </a:p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A view is essentially some subset of the database.</a:t>
            </a:r>
            <a:r>
              <a:rPr lang="en-GB" smtClean="0">
                <a:latin typeface="Times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Views - Benefits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Reduce complexity</a:t>
            </a:r>
            <a:endParaRPr lang="en-GB" b="1" smtClean="0">
              <a:latin typeface="Times" pitchFamily="18" charset="0"/>
            </a:endParaRPr>
          </a:p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Provide a level of security</a:t>
            </a:r>
          </a:p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Provide a mechanism to customize the appearance of the database</a:t>
            </a:r>
            <a:endParaRPr lang="en-GB" b="1" smtClean="0">
              <a:latin typeface="Times" pitchFamily="18" charset="0"/>
            </a:endParaRPr>
          </a:p>
          <a:p>
            <a:pPr eaLnBrk="1" hangingPunct="1"/>
            <a:r>
              <a:rPr b="1" smtClean="0">
                <a:latin typeface="Times" pitchFamily="18" charset="0"/>
                <a:cs typeface="Times New Roman" pitchFamily="18" charset="0"/>
              </a:rPr>
              <a:t>Present a consistent, unchanging picture of the structure of the database, even if the underlying database is changed</a:t>
            </a:r>
            <a:endParaRPr lang="en-GB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763000" cy="5791200"/>
          </a:xfrm>
        </p:spPr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Introduction to DB and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File-based systems and their limitations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Database approach</a:t>
            </a: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10668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DBMS Environment</a:t>
            </a:r>
          </a:p>
        </p:txBody>
      </p:sp>
      <p:pic>
        <p:nvPicPr>
          <p:cNvPr id="48131" name="Picture 6" descr="C01NF0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3027363"/>
            <a:ext cx="8839200" cy="1870075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DBMS Environment..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smtClean="0">
                <a:latin typeface="Times" pitchFamily="18" charset="0"/>
              </a:rPr>
              <a:t>Can range from a PC to a network of computers.</a:t>
            </a:r>
            <a:endParaRPr lang="en-GB" b="1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smtClean="0">
                <a:latin typeface="Times" pitchFamily="18" charset="0"/>
              </a:rPr>
              <a:t>DBMS, operating system, network software (if necessary) and also the application programs.</a:t>
            </a:r>
          </a:p>
          <a:p>
            <a:pPr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Data</a:t>
            </a:r>
          </a:p>
          <a:p>
            <a:pPr lvl="1" eaLnBrk="1" hangingPunct="1">
              <a:lnSpc>
                <a:spcPct val="90000"/>
              </a:lnSpc>
            </a:pPr>
            <a:r>
              <a:rPr lang="en-GB" b="1" smtClean="0">
                <a:latin typeface="Times" pitchFamily="18" charset="0"/>
              </a:rPr>
              <a:t>Used by the organization and a description of this data called the schema.</a:t>
            </a:r>
          </a:p>
          <a:p>
            <a:pPr lvl="1" eaLnBrk="1" hangingPunct="1">
              <a:lnSpc>
                <a:spcPct val="90000"/>
              </a:lnSpc>
            </a:pPr>
            <a:endParaRPr lang="en-GB" b="1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Reference Books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smtClean="0"/>
              <a:t>Book Authors</a:t>
            </a:r>
          </a:p>
          <a:p>
            <a:pPr lvl="1" eaLnBrk="1" hangingPunct="1"/>
            <a:r>
              <a:rPr smtClean="0"/>
              <a:t>Hoffer, Jeffrey A., and Prescott, Mary B., and McFadden, Fred R. </a:t>
            </a:r>
          </a:p>
          <a:p>
            <a:pPr eaLnBrk="1" hangingPunct="1"/>
            <a:r>
              <a:rPr b="1" smtClean="0"/>
              <a:t>Book Title</a:t>
            </a:r>
          </a:p>
          <a:p>
            <a:pPr lvl="1" algn="just" eaLnBrk="1" hangingPunct="1"/>
            <a:r>
              <a:rPr smtClean="0"/>
              <a:t>Modern Database Management </a:t>
            </a:r>
          </a:p>
          <a:p>
            <a:pPr algn="just" eaLnBrk="1" hangingPunct="1"/>
            <a:r>
              <a:rPr b="1" smtClean="0"/>
              <a:t>Book Edition and Publisher</a:t>
            </a:r>
          </a:p>
          <a:p>
            <a:pPr lvl="1" eaLnBrk="1" hangingPunct="1"/>
            <a:r>
              <a:rPr smtClean="0"/>
              <a:t>7</a:t>
            </a:r>
            <a:r>
              <a:rPr baseline="30000" smtClean="0"/>
              <a:t>th</a:t>
            </a:r>
            <a:r>
              <a:rPr smtClean="0"/>
              <a:t> Edition, Prentice Hall, 2005.</a:t>
            </a:r>
          </a:p>
          <a:p>
            <a:pPr lvl="1" eaLnBrk="1" hangingPunct="1"/>
            <a:endParaRPr smtClean="0"/>
          </a:p>
          <a:p>
            <a:pPr lvl="1" eaLnBrk="1" hangingPunct="1"/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DBMS Environment..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imes" pitchFamily="18" charset="0"/>
              </a:rPr>
              <a:t>Procedures</a:t>
            </a:r>
          </a:p>
          <a:p>
            <a:pPr lvl="1" eaLnBrk="1" hangingPunct="1"/>
            <a:r>
              <a:rPr lang="en-GB" sz="2600" b="1" smtClean="0">
                <a:latin typeface="Times" pitchFamily="18" charset="0"/>
              </a:rPr>
              <a:t>Instructions and rules that should be applied to the design and use of the database and DBMS.</a:t>
            </a:r>
          </a:p>
          <a:p>
            <a:pPr eaLnBrk="1" hangingPunct="1"/>
            <a:r>
              <a:rPr lang="en-GB" b="1" smtClean="0">
                <a:latin typeface="Times" pitchFamily="18" charset="0"/>
              </a:rPr>
              <a:t>People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Roles in the Database Environment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Data Administrator</a:t>
            </a:r>
            <a:r>
              <a:rPr lang="en-GB" sz="2000" dirty="0" smtClean="0">
                <a:latin typeface="Times" pitchFamily="18" charset="0"/>
              </a:rPr>
              <a:t> (</a:t>
            </a:r>
            <a:r>
              <a:rPr lang="en-GB" sz="2000" b="1" dirty="0" smtClean="0">
                <a:latin typeface="Times" pitchFamily="18" charset="0"/>
              </a:rPr>
              <a:t>DA</a:t>
            </a:r>
            <a:r>
              <a:rPr lang="en-GB" sz="2000" dirty="0" smtClean="0">
                <a:latin typeface="Times" pitchFamily="18" charset="0"/>
              </a:rPr>
              <a:t>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000" dirty="0" smtClean="0">
                <a:latin typeface="Times" pitchFamily="18" charset="0"/>
              </a:rPr>
              <a:t>Database planning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000" dirty="0" smtClean="0">
                <a:latin typeface="Times" pitchFamily="18" charset="0"/>
              </a:rPr>
              <a:t>Development and maintenance of standards, policies and procedures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Database Administrator (DBA)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Physical realization of the database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Physical database design and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Security and integrity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Maintenance of the operational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Ensuring satisfactory performance of the applications for users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Database Designers (Logical and Physical)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Application Programmers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b="1" dirty="0" smtClean="0">
                <a:latin typeface="Times" pitchFamily="18" charset="0"/>
              </a:rPr>
              <a:t>End Users (naive and sophisticated)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Roots of the DBMS</a:t>
            </a:r>
          </a:p>
          <a:p>
            <a:pPr lvl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Apollo moon-landing project, 1960s</a:t>
            </a:r>
          </a:p>
          <a:p>
            <a:pPr lvl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NAA (North American Aviation), prime contractor for the project </a:t>
            </a:r>
          </a:p>
          <a:p>
            <a:pPr lvl="1">
              <a:lnSpc>
                <a:spcPct val="90000"/>
              </a:lnSpc>
            </a:pPr>
            <a:r>
              <a:rPr lang="en-GB" b="1" dirty="0">
                <a:latin typeface="Times" pitchFamily="18" charset="0"/>
              </a:rPr>
              <a:t>D</a:t>
            </a:r>
            <a:r>
              <a:rPr lang="en-GB" b="1" dirty="0" smtClean="0">
                <a:latin typeface="Times" pitchFamily="18" charset="0"/>
              </a:rPr>
              <a:t>eveloped a software GUAM (Generalized Update Access Method), hierarchical</a:t>
            </a:r>
          </a:p>
          <a:p>
            <a:pPr lvl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In mid – 1960s IBM joined NAA, result was IMS(Information Management System)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IDS ( Integrated Data Store)</a:t>
            </a:r>
          </a:p>
          <a:p>
            <a:pPr lvl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By General Electric, network, mid-1960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CODASYL ( Conference on Data Systems Languages)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DBTG (Data Base Task Group)</a:t>
            </a:r>
          </a:p>
        </p:txBody>
      </p:sp>
    </p:spTree>
    <p:extLst>
      <p:ext uri="{BB962C8B-B14F-4D97-AF65-F5344CB8AC3E}">
        <p14:creationId xmlns="" xmlns:p14="http://schemas.microsoft.com/office/powerpoint/2010/main" val="4241109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DBTG proposal in 1971, components</a:t>
            </a: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The </a:t>
            </a:r>
            <a:r>
              <a:rPr lang="en-US" b="1" dirty="0">
                <a:latin typeface="Times" pitchFamily="18" charset="0"/>
              </a:rPr>
              <a:t>network </a:t>
            </a:r>
            <a:r>
              <a:rPr lang="en-US" b="1" dirty="0" smtClean="0">
                <a:latin typeface="Times" pitchFamily="18" charset="0"/>
              </a:rPr>
              <a:t>schema: </a:t>
            </a:r>
            <a:r>
              <a:rPr lang="en-US" b="1" dirty="0">
                <a:latin typeface="Times" pitchFamily="18" charset="0"/>
              </a:rPr>
              <a:t>the logical organization of the entire database as seen by </a:t>
            </a:r>
            <a:r>
              <a:rPr lang="en-US" b="1" dirty="0" smtClean="0">
                <a:latin typeface="Times" pitchFamily="18" charset="0"/>
              </a:rPr>
              <a:t>the DBA </a:t>
            </a:r>
            <a:r>
              <a:rPr lang="en-US" b="1" dirty="0">
                <a:latin typeface="Times" pitchFamily="18" charset="0"/>
              </a:rPr>
              <a:t>– which includes a deﬁnition of the database name, the </a:t>
            </a:r>
            <a:r>
              <a:rPr lang="en-US" b="1" dirty="0" smtClean="0">
                <a:latin typeface="Times" pitchFamily="18" charset="0"/>
              </a:rPr>
              <a:t>type </a:t>
            </a:r>
            <a:r>
              <a:rPr lang="en-US" b="1" dirty="0">
                <a:latin typeface="Times" pitchFamily="18" charset="0"/>
              </a:rPr>
              <a:t>of each record, </a:t>
            </a:r>
            <a:r>
              <a:rPr lang="en-US" b="1" dirty="0" smtClean="0">
                <a:latin typeface="Times" pitchFamily="18" charset="0"/>
              </a:rPr>
              <a:t>and the </a:t>
            </a:r>
            <a:r>
              <a:rPr lang="en-US" b="1" dirty="0">
                <a:latin typeface="Times" pitchFamily="18" charset="0"/>
              </a:rPr>
              <a:t>components of each record </a:t>
            </a:r>
            <a:r>
              <a:rPr lang="en-US" b="1" dirty="0" smtClean="0">
                <a:latin typeface="Times" pitchFamily="18" charset="0"/>
              </a:rPr>
              <a:t>type.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T</a:t>
            </a:r>
            <a:r>
              <a:rPr lang="en-US" b="1" dirty="0" smtClean="0">
                <a:latin typeface="Times" pitchFamily="18" charset="0"/>
              </a:rPr>
              <a:t>he subschema: the </a:t>
            </a:r>
            <a:r>
              <a:rPr lang="en-US" b="1" dirty="0">
                <a:latin typeface="Times" pitchFamily="18" charset="0"/>
              </a:rPr>
              <a:t>part of the database as seen by the user or application program;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</a:t>
            </a:r>
            <a:r>
              <a:rPr lang="en-US" b="1" dirty="0" smtClean="0">
                <a:latin typeface="Times" pitchFamily="18" charset="0"/>
              </a:rPr>
              <a:t> </a:t>
            </a:r>
            <a:r>
              <a:rPr lang="en-US" b="1" dirty="0">
                <a:latin typeface="Times" pitchFamily="18" charset="0"/>
              </a:rPr>
              <a:t>data management language to deﬁne the data characteristics and the data structure, </a:t>
            </a:r>
            <a:r>
              <a:rPr lang="en-US" b="1" dirty="0" smtClean="0">
                <a:latin typeface="Times" pitchFamily="18" charset="0"/>
              </a:rPr>
              <a:t>and to </a:t>
            </a:r>
            <a:r>
              <a:rPr lang="en-US" b="1" dirty="0">
                <a:latin typeface="Times" pitchFamily="18" charset="0"/>
              </a:rPr>
              <a:t>manipulate the data.</a:t>
            </a:r>
          </a:p>
          <a:p>
            <a:pPr lvl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9919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DBTG specified three languages</a:t>
            </a: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A </a:t>
            </a:r>
            <a:r>
              <a:rPr lang="en-US" b="1" dirty="0">
                <a:latin typeface="Times" pitchFamily="18" charset="0"/>
              </a:rPr>
              <a:t>schema Data Deﬁnition Language (DDL), which enables the DBA to deﬁne </a:t>
            </a:r>
            <a:r>
              <a:rPr lang="en-US" b="1" dirty="0" smtClean="0">
                <a:latin typeface="Times" pitchFamily="18" charset="0"/>
              </a:rPr>
              <a:t>the schema.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A</a:t>
            </a:r>
            <a:r>
              <a:rPr lang="en-US" b="1" dirty="0">
                <a:latin typeface="Times" pitchFamily="18" charset="0"/>
              </a:rPr>
              <a:t> </a:t>
            </a:r>
            <a:r>
              <a:rPr lang="en-US" b="1" dirty="0" smtClean="0">
                <a:latin typeface="Times" pitchFamily="18" charset="0"/>
              </a:rPr>
              <a:t>subschema </a:t>
            </a:r>
            <a:r>
              <a:rPr lang="en-US" b="1" dirty="0">
                <a:latin typeface="Times" pitchFamily="18" charset="0"/>
              </a:rPr>
              <a:t>DDL, which allows the application programs to deﬁne the parts of </a:t>
            </a:r>
            <a:r>
              <a:rPr lang="en-US" b="1" dirty="0" smtClean="0">
                <a:latin typeface="Times" pitchFamily="18" charset="0"/>
              </a:rPr>
              <a:t>the database </a:t>
            </a:r>
            <a:r>
              <a:rPr lang="en-US" b="1" dirty="0">
                <a:latin typeface="Times" pitchFamily="18" charset="0"/>
              </a:rPr>
              <a:t>they </a:t>
            </a:r>
            <a:r>
              <a:rPr lang="en-US" b="1" dirty="0" smtClean="0">
                <a:latin typeface="Times" pitchFamily="18" charset="0"/>
              </a:rPr>
              <a:t>require.</a:t>
            </a:r>
            <a:endParaRPr lang="en-US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</a:t>
            </a:r>
            <a:r>
              <a:rPr lang="en-US" b="1" dirty="0" smtClean="0">
                <a:latin typeface="Times" pitchFamily="18" charset="0"/>
              </a:rPr>
              <a:t> </a:t>
            </a:r>
            <a:r>
              <a:rPr lang="en-US" b="1" dirty="0">
                <a:latin typeface="Times" pitchFamily="18" charset="0"/>
              </a:rPr>
              <a:t>Data Manipulation Language (DML), to manipulate the data.</a:t>
            </a:r>
          </a:p>
          <a:p>
            <a:pPr lvl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2850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E. F. </a:t>
            </a:r>
            <a:r>
              <a:rPr lang="en-US" b="1" dirty="0" err="1" smtClean="0">
                <a:latin typeface="Times" pitchFamily="18" charset="0"/>
              </a:rPr>
              <a:t>Codd</a:t>
            </a:r>
            <a:r>
              <a:rPr lang="en-US" b="1" dirty="0" smtClean="0">
                <a:latin typeface="Times" pitchFamily="18" charset="0"/>
              </a:rPr>
              <a:t>, 1970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IBM Research </a:t>
            </a:r>
            <a:r>
              <a:rPr lang="en-US" b="1" dirty="0" smtClean="0">
                <a:latin typeface="Times" pitchFamily="18" charset="0"/>
              </a:rPr>
              <a:t>Laboratory</a:t>
            </a:r>
            <a:endParaRPr lang="en-US" b="1" dirty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Relational model 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System R project by IBM’S  San Jose Research Laboratory California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Result of this project</a:t>
            </a:r>
          </a:p>
          <a:p>
            <a:pPr lvl="2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Development of SQL</a:t>
            </a:r>
          </a:p>
          <a:p>
            <a:pPr lvl="2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Commercial relational DBMS products e.g. DB2, SQL/DS from IBM, Oracle from Oracle Corp. </a:t>
            </a:r>
          </a:p>
          <a:p>
            <a:pPr lvl="1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2520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DBMS Generations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First-generation</a:t>
            </a:r>
            <a:r>
              <a:rPr lang="en-GB" sz="2400" b="1" dirty="0" smtClean="0">
                <a:latin typeface="Times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Hierarchical and Network</a:t>
            </a:r>
          </a:p>
          <a:p>
            <a:pPr lvl="1"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Second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Relational</a:t>
            </a:r>
          </a:p>
          <a:p>
            <a:pPr lvl="1" eaLnBrk="1" hangingPunct="1">
              <a:lnSpc>
                <a:spcPct val="90000"/>
              </a:lnSpc>
            </a:pP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Third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Object-Relational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b="1" dirty="0" smtClean="0">
                <a:latin typeface="Times" pitchFamily="18" charset="0"/>
              </a:rPr>
              <a:t>Object-Oriented</a:t>
            </a:r>
          </a:p>
        </p:txBody>
      </p:sp>
    </p:spTree>
    <p:extLst>
      <p:ext uri="{BB962C8B-B14F-4D97-AF65-F5344CB8AC3E}">
        <p14:creationId xmlns="" xmlns:p14="http://schemas.microsoft.com/office/powerpoint/2010/main" val="2916252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Control of data redundancy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Data consistency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More information from the same amount of data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Sharing of data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Improved data integrity (constraints)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Improved security (authentication, rights)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Enforcement of standards (data formats, naming conventions, documentation etc.)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Times" pitchFamily="18" charset="0"/>
              </a:rPr>
              <a:t>Economy of </a:t>
            </a:r>
            <a:r>
              <a:rPr lang="en-GB" b="1" dirty="0" smtClean="0">
                <a:latin typeface="Times" pitchFamily="18" charset="0"/>
              </a:rPr>
              <a:t>scale (economical cost) </a:t>
            </a:r>
            <a:endParaRPr lang="en-GB" b="1" dirty="0">
              <a:latin typeface="Times" pitchFamily="18" charset="0"/>
            </a:endParaRP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Balance conflicting requirements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Improved data accessibility and responsiveness (ad hoc queries)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Increased productivity (developer)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Improved maintenance through data independence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Increased concurrency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Reference 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b="1" dirty="0" smtClean="0"/>
              <a:t>Book Author</a:t>
            </a:r>
          </a:p>
          <a:p>
            <a:pPr lvl="1" eaLnBrk="1" hangingPunct="1">
              <a:defRPr/>
            </a:pPr>
            <a:r>
              <a:rPr dirty="0" err="1" smtClean="0"/>
              <a:t>Kroenke</a:t>
            </a:r>
            <a:r>
              <a:rPr dirty="0" smtClean="0"/>
              <a:t>, David M. </a:t>
            </a:r>
          </a:p>
          <a:p>
            <a:pPr eaLnBrk="1" hangingPunct="1">
              <a:defRPr/>
            </a:pPr>
            <a:r>
              <a:rPr b="1" dirty="0" smtClean="0"/>
              <a:t>Book Title</a:t>
            </a:r>
          </a:p>
          <a:p>
            <a:pPr lvl="1" eaLnBrk="1" hangingPunct="1">
              <a:defRPr/>
            </a:pPr>
            <a:r>
              <a:rPr dirty="0" smtClean="0"/>
              <a:t>Database Processing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dirty="0" smtClean="0"/>
              <a:t>  Fundamentals, Design and   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dirty="0" smtClean="0"/>
              <a:t>  Implementation </a:t>
            </a:r>
          </a:p>
          <a:p>
            <a:pPr algn="just" eaLnBrk="1" hangingPunct="1">
              <a:defRPr/>
            </a:pPr>
            <a:r>
              <a:rPr b="1" dirty="0" smtClean="0"/>
              <a:t>Book Edition and Publisher</a:t>
            </a:r>
          </a:p>
          <a:p>
            <a:pPr lvl="1" eaLnBrk="1" hangingPunct="1">
              <a:defRPr/>
            </a:pPr>
            <a:r>
              <a:rPr dirty="0" smtClean="0"/>
              <a:t>10</a:t>
            </a:r>
            <a:r>
              <a:rPr baseline="30000" dirty="0" smtClean="0"/>
              <a:t>th</a:t>
            </a:r>
            <a:r>
              <a:rPr dirty="0" smtClean="0"/>
              <a:t> Edition, Prentice Hall, 2006.</a:t>
            </a:r>
          </a:p>
          <a:p>
            <a:pPr lvl="1" eaLnBrk="1" hangingPunct="1">
              <a:defRPr/>
            </a:pPr>
            <a:endParaRPr dirty="0" smtClean="0"/>
          </a:p>
          <a:p>
            <a:pPr lvl="1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Improved backup and recovery services</a:t>
            </a:r>
          </a:p>
        </p:txBody>
      </p:sp>
    </p:spTree>
    <p:extLst>
      <p:ext uri="{BB962C8B-B14F-4D97-AF65-F5344CB8AC3E}">
        <p14:creationId xmlns="" xmlns:p14="http://schemas.microsoft.com/office/powerpoint/2010/main" val="338247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Disadvantages of DBMSs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Complexity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Size (disk space for DBMS)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Cost of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Additional hardware costs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Cost of conversion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Performance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Higher impact of a failure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486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763000" cy="5791200"/>
          </a:xfrm>
        </p:spPr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Introduction to DB and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File-based systems and their limitations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Database approach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Components of the DBMS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Roles in the DB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History of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Advantages/Disadvantages of DBMSs</a:t>
            </a: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Reference Books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b="1" smtClean="0"/>
              <a:t>Book Author</a:t>
            </a:r>
          </a:p>
          <a:p>
            <a:pPr lvl="1" eaLnBrk="1" hangingPunct="1"/>
            <a:r>
              <a:rPr smtClean="0"/>
              <a:t>Date, C. J. </a:t>
            </a:r>
          </a:p>
          <a:p>
            <a:pPr eaLnBrk="1" hangingPunct="1"/>
            <a:r>
              <a:rPr b="1" smtClean="0"/>
              <a:t>Book Title</a:t>
            </a:r>
          </a:p>
          <a:p>
            <a:pPr lvl="1" eaLnBrk="1" hangingPunct="1"/>
            <a:r>
              <a:rPr smtClean="0"/>
              <a:t>An Introduction to Database Systems</a:t>
            </a:r>
          </a:p>
          <a:p>
            <a:pPr eaLnBrk="1" hangingPunct="1"/>
            <a:r>
              <a:rPr b="1" smtClean="0"/>
              <a:t>Book Edition and Publisher</a:t>
            </a:r>
          </a:p>
          <a:p>
            <a:pPr lvl="1" eaLnBrk="1" hangingPunct="1"/>
            <a:r>
              <a:rPr smtClean="0"/>
              <a:t>8</a:t>
            </a:r>
            <a:r>
              <a:rPr baseline="30000" smtClean="0"/>
              <a:t>th</a:t>
            </a:r>
            <a:r>
              <a:rPr smtClean="0"/>
              <a:t> Edition, Addison Wesley, 2003.</a:t>
            </a:r>
          </a:p>
          <a:p>
            <a:pPr lvl="1" eaLnBrk="1" hangingPunct="1"/>
            <a:endParaRPr smtClean="0"/>
          </a:p>
          <a:p>
            <a:pPr lvl="1" eaLnBrk="1" hangingPunct="1"/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dirty="0" smtClean="0"/>
              <a:t>To be able to understand the underlying concepts of database, and database management system (DBMS)</a:t>
            </a:r>
          </a:p>
          <a:p>
            <a:pPr algn="just" eaLnBrk="1" hangingPunct="1">
              <a:defRPr/>
            </a:pPr>
            <a:r>
              <a:rPr dirty="0" smtClean="0"/>
              <a:t>To introduce students to the concepts of relational data model</a:t>
            </a:r>
          </a:p>
          <a:p>
            <a:pPr algn="just" eaLnBrk="1" hangingPunct="1">
              <a:defRPr/>
            </a:pPr>
            <a:r>
              <a:rPr dirty="0" smtClean="0"/>
              <a:t>Analysis and design of database application or information system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Course Objectives..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dirty="0" smtClean="0"/>
              <a:t>Experience with SQL</a:t>
            </a:r>
          </a:p>
          <a:p>
            <a:pPr algn="just" eaLnBrk="1" hangingPunct="1">
              <a:defRPr/>
            </a:pPr>
            <a:r>
              <a:rPr dirty="0" smtClean="0"/>
              <a:t>Implementation of database using SQL</a:t>
            </a:r>
          </a:p>
          <a:p>
            <a:pPr algn="just" eaLnBrk="1" hangingPunct="1">
              <a:defRPr/>
            </a:pPr>
            <a:r>
              <a:rPr dirty="0" smtClean="0"/>
              <a:t>Learn to work with Microsoft SQL Server 2008 environment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dirty="0" smtClean="0"/>
          </a:p>
          <a:p>
            <a:pPr algn="just" eaLnBrk="1" hangingPunct="1">
              <a:defRPr/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Course Contents at a Glance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smtClean="0"/>
              <a:t>Introduction to Database Concepts</a:t>
            </a:r>
          </a:p>
          <a:p>
            <a:pPr algn="just" eaLnBrk="1" hangingPunct="1"/>
            <a:r>
              <a:rPr smtClean="0"/>
              <a:t>Database Environment</a:t>
            </a:r>
          </a:p>
          <a:p>
            <a:pPr algn="just" eaLnBrk="1" hangingPunct="1"/>
            <a:r>
              <a:rPr smtClean="0"/>
              <a:t>The Relational Model</a:t>
            </a:r>
          </a:p>
          <a:p>
            <a:pPr algn="just" eaLnBrk="1" hangingPunct="1"/>
            <a:r>
              <a:rPr smtClean="0"/>
              <a:t>Relational Algebra</a:t>
            </a:r>
          </a:p>
          <a:p>
            <a:r>
              <a:rPr lang="en-GB" smtClean="0"/>
              <a:t>SQL: Data Manipulation</a:t>
            </a:r>
            <a:endParaRPr smtClean="0"/>
          </a:p>
          <a:p>
            <a:r>
              <a:rPr lang="en-GB" smtClean="0"/>
              <a:t>SQL: Data Definition</a:t>
            </a:r>
          </a:p>
          <a:p>
            <a:r>
              <a:rPr lang="en-GB" smtClean="0"/>
              <a:t>Database Planning, Design,  and  Administration</a:t>
            </a:r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320</TotalTime>
  <Words>1890</Words>
  <Application>Microsoft Office PowerPoint</Application>
  <PresentationFormat>On-screen Show (4:3)</PresentationFormat>
  <Paragraphs>507</Paragraphs>
  <Slides>52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Lecture1-CSC271-CIITVC-2012</vt:lpstr>
      <vt:lpstr>CSC271 Database Systems</vt:lpstr>
      <vt:lpstr>About Instructor</vt:lpstr>
      <vt:lpstr>Required Text Book</vt:lpstr>
      <vt:lpstr>Reference Books</vt:lpstr>
      <vt:lpstr>Reference Books</vt:lpstr>
      <vt:lpstr>Reference Books</vt:lpstr>
      <vt:lpstr>Course Objectives</vt:lpstr>
      <vt:lpstr>Course Objectives..</vt:lpstr>
      <vt:lpstr>Course Contents at a Glance</vt:lpstr>
      <vt:lpstr>Course Contents at a Glance..</vt:lpstr>
      <vt:lpstr>Course Contents at a Glance..</vt:lpstr>
      <vt:lpstr>Marks Distribution</vt:lpstr>
      <vt:lpstr>Introduction to Databases</vt:lpstr>
      <vt:lpstr>Chapter 1 - Objectives</vt:lpstr>
      <vt:lpstr>Chapter 1 - Objectives </vt:lpstr>
      <vt:lpstr>Examples of Database  Applications</vt:lpstr>
      <vt:lpstr>File-Based Systems</vt:lpstr>
      <vt:lpstr>Manual Filing Systems</vt:lpstr>
      <vt:lpstr>File-Based Systems</vt:lpstr>
      <vt:lpstr>Sales Department</vt:lpstr>
      <vt:lpstr>Slide 21</vt:lpstr>
      <vt:lpstr>Slide 22</vt:lpstr>
      <vt:lpstr> Contract Department </vt:lpstr>
      <vt:lpstr>Slide 24</vt:lpstr>
      <vt:lpstr>Slide 25</vt:lpstr>
      <vt:lpstr>File-Based Processing</vt:lpstr>
      <vt:lpstr>Limitations of File-Based Approach</vt:lpstr>
      <vt:lpstr>Limitations of File-Based Approach..</vt:lpstr>
      <vt:lpstr>Database Approach</vt:lpstr>
      <vt:lpstr>Database</vt:lpstr>
      <vt:lpstr>Database Management System (DBMS)</vt:lpstr>
      <vt:lpstr>Database Management System (DBMS)..</vt:lpstr>
      <vt:lpstr>Database Approach</vt:lpstr>
      <vt:lpstr>Database Approach..</vt:lpstr>
      <vt:lpstr>Views</vt:lpstr>
      <vt:lpstr>Views - Benefits</vt:lpstr>
      <vt:lpstr>Summary</vt:lpstr>
      <vt:lpstr>Components of DBMS Environment</vt:lpstr>
      <vt:lpstr>Components of DBMS Environment..</vt:lpstr>
      <vt:lpstr>Components of DBMS Environment..</vt:lpstr>
      <vt:lpstr>Roles in the Database Environment</vt:lpstr>
      <vt:lpstr>History of Database Systems</vt:lpstr>
      <vt:lpstr>History of Database Systems..</vt:lpstr>
      <vt:lpstr>History of Database Systems..</vt:lpstr>
      <vt:lpstr>History of Database Systems..</vt:lpstr>
      <vt:lpstr>History of Database Systems..</vt:lpstr>
      <vt:lpstr>DBMS Generations</vt:lpstr>
      <vt:lpstr>Advantages of DBMSs</vt:lpstr>
      <vt:lpstr>Advantages of DBMSs..</vt:lpstr>
      <vt:lpstr>Advantages of DBMSs..</vt:lpstr>
      <vt:lpstr>Disadvantages of DBMSs</vt:lpstr>
      <vt:lpstr>Summary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vcomsats</cp:lastModifiedBy>
  <cp:revision>102</cp:revision>
  <dcterms:created xsi:type="dcterms:W3CDTF">2012-05-16T18:43:11Z</dcterms:created>
  <dcterms:modified xsi:type="dcterms:W3CDTF">2012-05-17T11:36:32Z</dcterms:modified>
</cp:coreProperties>
</file>